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5"/>
  </p:notesMasterIdLst>
  <p:sldIdLst>
    <p:sldId id="285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1" r:id="rId21"/>
    <p:sldId id="282" r:id="rId22"/>
    <p:sldId id="283" r:id="rId23"/>
    <p:sldId id="284" r:id="rId2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22" clrIdx="0"/>
  <p:cmAuthor id="1" name="anton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66"/>
    <a:srgbClr val="333399"/>
    <a:srgbClr val="C0C0C0"/>
    <a:srgbClr val="DDDDDD"/>
    <a:srgbClr val="0066FF"/>
    <a:srgbClr val="FF9933"/>
    <a:srgbClr val="FFFFFF"/>
    <a:srgbClr val="808080"/>
    <a:srgbClr val="002060"/>
    <a:srgbClr val="EA75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33" autoAdjust="0"/>
    <p:restoredTop sz="95548" autoAdjust="0"/>
  </p:normalViewPr>
  <p:slideViewPr>
    <p:cSldViewPr snapToObjects="1">
      <p:cViewPr varScale="1">
        <p:scale>
          <a:sx n="88" d="100"/>
          <a:sy n="88" d="100"/>
        </p:scale>
        <p:origin x="-1290" y="-96"/>
      </p:cViewPr>
      <p:guideLst>
        <p:guide orient="horz"/>
        <p:guide pos="22"/>
      </p:guideLst>
    </p:cSldViewPr>
  </p:slideViewPr>
  <p:outlineViewPr>
    <p:cViewPr>
      <p:scale>
        <a:sx n="33" d="100"/>
        <a:sy n="33" d="100"/>
      </p:scale>
      <p:origin x="344" y="370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13/11/2014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99882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16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17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18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23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7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8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9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fr-FR" sz="3200" smtClean="0">
                <a:ea typeface="ＭＳ Ｐゴシック" pitchFamily="34" charset="-128"/>
              </a:rPr>
              <a:t>Comparación </a:t>
            </a:r>
            <a:r>
              <a:rPr lang="es-AR" altLang="fr-FR" sz="3200" dirty="0" smtClean="0">
                <a:ea typeface="ＭＳ Ｐゴシック" pitchFamily="34" charset="-128"/>
              </a:rPr>
              <a:t>de INNTR vs INNTR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ENCORE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EFV vs RPV</a:t>
            </a:r>
          </a:p>
          <a:p>
            <a:pPr lvl="1"/>
            <a:r>
              <a:rPr lang="fr-FR" altLang="fr-FR" sz="2400" b="1" dirty="0" smtClean="0">
                <a:latin typeface="Calibri" pitchFamily="34" charset="0"/>
                <a:ea typeface="ＭＳ Ｐゴシック" pitchFamily="34" charset="-128"/>
              </a:rPr>
              <a:t>ECHO-THRIVE</a:t>
            </a:r>
          </a:p>
          <a:p>
            <a:pPr lvl="1"/>
            <a:r>
              <a:rPr lang="fr-FR" altLang="fr-FR" sz="24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STAR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EFV vs ETR</a:t>
            </a:r>
          </a:p>
          <a:p>
            <a:pPr lvl="1"/>
            <a:r>
              <a:rPr lang="fr-FR" altLang="fr-FR" sz="24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SENSE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2" name="Grouper 11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0" name="Espace réservé du contenu 2"/>
          <p:cNvSpPr txBox="1">
            <a:spLocks/>
          </p:cNvSpPr>
          <p:nvPr/>
        </p:nvSpPr>
        <p:spPr bwMode="auto">
          <a:xfrm>
            <a:off x="-1" y="1151649"/>
            <a:ext cx="9144001" cy="5678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lang="es-AR" sz="28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Resultados a S48: resumen</a:t>
            </a:r>
            <a:endParaRPr kumimoji="0" lang="es-AR" sz="2800" b="1" i="0" u="none" strike="noStrike" kern="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</a:rPr>
              <a:t>RPV QD es virológicamente no inferior a EFV, cuando se indica en combinación con TDF/FTC</a:t>
            </a:r>
            <a:endParaRPr kumimoji="0" lang="es-AR" b="0" i="0" u="none" strike="noStrike" kern="0" cap="none" spc="0" normalizeH="0" baseline="3000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ea typeface="ＭＳ Ｐゴシック" pitchFamily="-1" charset="-128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09" charset="-128"/>
              </a:rPr>
              <a:t>La tasa de respuesta</a:t>
            </a:r>
            <a: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09" charset="-128"/>
              </a:rPr>
              <a:t> fue menor en el grupo</a:t>
            </a:r>
            <a:r>
              <a:rPr lang="es-AR" kern="0" dirty="0" smtClean="0">
                <a:solidFill>
                  <a:srgbClr val="000066"/>
                </a:solidFill>
                <a:ea typeface="ＭＳ Ｐゴシック" pitchFamily="-109" charset="-128"/>
              </a:rPr>
              <a:t> de</a:t>
            </a: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09" charset="-128"/>
              </a:rPr>
              <a:t> RPV para pacientes con mayor CV basal 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</a:rPr>
              <a:t>La discontinuación por fallo virológico fue mayor </a:t>
            </a:r>
            <a:r>
              <a:rPr lang="es-AR" kern="0" dirty="0" smtClean="0">
                <a:solidFill>
                  <a:srgbClr val="000066"/>
                </a:solidFill>
                <a:ea typeface="ＭＳ Ｐゴシック" pitchFamily="-1" charset="-128"/>
              </a:rPr>
              <a:t>para RPV y la discontinuación por eventos adversos fue mayor para EFV</a:t>
            </a:r>
            <a:endParaRPr kumimoji="0" lang="es-AR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ea typeface="ＭＳ Ｐゴシック" pitchFamily="-1" charset="-128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ea typeface="ＭＳ Ｐゴシック" pitchFamily="-1" charset="-128"/>
              </a:rPr>
              <a:t>Proporción de fallo virológico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•"/>
              <a:tabLst/>
              <a:defRPr/>
            </a:pPr>
            <a:r>
              <a:rPr kumimoji="0" lang="es-AR" sz="1600" b="0" i="0" u="sng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&gt;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1 de emergencia</a:t>
            </a:r>
            <a:r>
              <a:rPr kumimoji="0" lang="es-AR" sz="1600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de mutaciones de resistencia </a:t>
            </a:r>
            <a:r>
              <a:rPr lang="es-AR" sz="1600" kern="0" dirty="0" smtClean="0">
                <a:solidFill>
                  <a:srgbClr val="000066"/>
                </a:solidFill>
                <a:ea typeface="ＭＳ Ｐゴシック" pitchFamily="-1" charset="-128"/>
              </a:rPr>
              <a:t>para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NNRTI: </a:t>
            </a:r>
            <a:b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</a:b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similar en ambos grupos </a:t>
            </a:r>
          </a:p>
          <a:p>
            <a:pPr marL="1600200" lvl="3" indent="-228600" defTabSz="914400" eaLnBrk="0" fontAlgn="base" hangingPunct="0">
              <a:spcAft>
                <a:spcPct val="0"/>
              </a:spcAft>
              <a:buClr>
                <a:srgbClr val="CC3300"/>
              </a:buClr>
              <a:buFontTx/>
              <a:buChar char="•"/>
            </a:pPr>
            <a:r>
              <a:rPr lang="es-AR" sz="1400" kern="0" dirty="0" smtClean="0">
                <a:solidFill>
                  <a:srgbClr val="000066"/>
                </a:solidFill>
                <a:ea typeface="ＭＳ Ｐゴシック" pitchFamily="-1" charset="-128"/>
              </a:rPr>
              <a:t>La mayoría de las mutaciones frecuentes  en RPV llevaron a resistencia cruzada con NNRTI </a:t>
            </a:r>
          </a:p>
          <a:p>
            <a:pPr marL="1600200" lvl="3" indent="-228600" defTabSz="914400" eaLnBrk="0" fontAlgn="base" hangingPunct="0">
              <a:spcAft>
                <a:spcPct val="0"/>
              </a:spcAft>
              <a:buClr>
                <a:srgbClr val="CC3300"/>
              </a:buClr>
              <a:buFontTx/>
              <a:buChar char="•"/>
            </a:pPr>
            <a:r>
              <a:rPr lang="es-AR" sz="1400" kern="0" dirty="0" smtClean="0">
                <a:solidFill>
                  <a:srgbClr val="000066"/>
                </a:solidFill>
                <a:ea typeface="ＭＳ Ｐゴシック" pitchFamily="-1" charset="-128"/>
              </a:rPr>
              <a:t>Fallo con </a:t>
            </a:r>
            <a:r>
              <a:rPr lang="es-AR" sz="1400" kern="0" noProof="0" dirty="0" smtClean="0">
                <a:solidFill>
                  <a:srgbClr val="000066"/>
                </a:solidFill>
                <a:ea typeface="ＭＳ Ｐゴシック" pitchFamily="-1" charset="-128"/>
              </a:rPr>
              <a:t>EFV, la mutación K103 N fue la mas frecuente con conservación de la sensibilidad a </a:t>
            </a:r>
            <a:r>
              <a:rPr lang="es-AR" sz="1400" kern="0" noProof="0" dirty="0" err="1" smtClean="0">
                <a:solidFill>
                  <a:srgbClr val="000066"/>
                </a:solidFill>
                <a:ea typeface="ＭＳ Ｐゴシック" pitchFamily="-1" charset="-128"/>
              </a:rPr>
              <a:t>etravirina</a:t>
            </a:r>
            <a:endParaRPr lang="es-AR" sz="1400" kern="0" noProof="0" dirty="0" smtClean="0">
              <a:solidFill>
                <a:srgbClr val="000066"/>
              </a:solidFill>
              <a:ea typeface="ＭＳ Ｐゴシック" pitchFamily="-1" charset="-128"/>
            </a:endParaRPr>
          </a:p>
          <a:p>
            <a:pPr marL="1600200" lvl="3" indent="-228600" defTabSz="914400" eaLnBrk="0" fontAlgn="base" hangingPunct="0">
              <a:spcAft>
                <a:spcPct val="0"/>
              </a:spcAft>
              <a:buClr>
                <a:srgbClr val="CC3300"/>
              </a:buClr>
              <a:buFontTx/>
              <a:buChar char="•"/>
            </a:pPr>
            <a:r>
              <a:rPr kumimoji="0" lang="es-AR" sz="1400" b="0" i="0" u="sng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&gt;</a:t>
            </a:r>
            <a:r>
              <a:rPr kumimoji="0" lang="es-A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1 de emergencia de mutaciones de resistencia para NRTI: mayor en el grupo RPV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lang="es-AR" sz="1600" kern="0" dirty="0" smtClean="0">
                <a:solidFill>
                  <a:srgbClr val="000066"/>
                </a:solidFill>
                <a:ea typeface="ＭＳ Ｐゴシック" pitchFamily="-1" charset="-128"/>
              </a:rPr>
              <a:t>Perfil de seguridad mas favorable con RPV que con EFV, menor tasa de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: 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•"/>
              <a:tabLst/>
              <a:defRPr/>
            </a:pPr>
            <a:r>
              <a:rPr lang="es-AR" sz="1600" kern="0" dirty="0" smtClean="0">
                <a:solidFill>
                  <a:srgbClr val="000066"/>
                </a:solidFill>
                <a:ea typeface="ＭＳ Ｐゴシック" pitchFamily="-1" charset="-128"/>
              </a:rPr>
              <a:t>EA grado 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2-4 posiblemente relacionados al tratamiento 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•"/>
              <a:tabLst/>
              <a:defRPr/>
            </a:pPr>
            <a:r>
              <a:rPr kumimoji="0" lang="es-A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rash</a:t>
            </a:r>
            <a:endParaRPr kumimoji="0" lang="es-AR" sz="1600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-1" charset="-128"/>
            </a:endParaRP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•"/>
              <a:tabLst/>
              <a:defRPr/>
            </a:pP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EA</a:t>
            </a:r>
            <a:r>
              <a:rPr kumimoji="0" lang="es-AR" sz="1600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neurológicos y psiquiátricos</a:t>
            </a:r>
            <a:endParaRPr kumimoji="0" lang="es-AR" sz="1600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-1" charset="-128"/>
            </a:endParaRPr>
          </a:p>
          <a:p>
            <a:pPr marL="1143000" lvl="2" indent="-228600" defTabSz="914400" eaLnBrk="0" fontAlgn="base" hangingPunct="0">
              <a:spcAft>
                <a:spcPct val="0"/>
              </a:spcAft>
              <a:buClr>
                <a:srgbClr val="CC3300"/>
              </a:buClr>
              <a:buFontTx/>
              <a:buChar char="•"/>
              <a:defRPr/>
            </a:pP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Incremento en los parámetros </a:t>
            </a:r>
            <a:r>
              <a:rPr kumimoji="0" lang="es-A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lip</a:t>
            </a:r>
            <a:r>
              <a:rPr lang="es-AR" sz="1600" dirty="0" smtClean="0">
                <a:solidFill>
                  <a:srgbClr val="000066"/>
                </a:solidFill>
                <a:ea typeface="ＭＳ Ｐゴシック" pitchFamily="-1" charset="-128"/>
              </a:rPr>
              <a:t>í</a:t>
            </a:r>
            <a:r>
              <a:rPr kumimoji="0" lang="es-A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dicos</a:t>
            </a: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</a:t>
            </a:r>
            <a:r>
              <a:rPr kumimoji="0" lang="es-A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proaterogénico</a:t>
            </a:r>
            <a:endParaRPr kumimoji="0" lang="es-AR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ＭＳ Ｐゴシック" pitchFamily="-109" charset="-128"/>
            </a:endParaRP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01721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7" name="Grouper 26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  <a:stCxn id="234519" idx="4"/>
          </p:cNvCxnSpPr>
          <p:nvPr/>
        </p:nvCxnSpPr>
        <p:spPr bwMode="auto">
          <a:xfrm rot="5400000">
            <a:off x="3039064" y="2487833"/>
            <a:ext cx="583366" cy="13094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193826"/>
            <a:ext cx="8963025" cy="124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RPV vs EFV a S48: % CV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por intención de tratar, análisis TLOVR (margen inferior de IC95% de dos colas para la diferencia= 12%, poder= 95%)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45242430"/>
              </p:ext>
            </p:extLst>
          </p:nvPr>
        </p:nvGraphicFramePr>
        <p:xfrm>
          <a:off x="4334356" y="2420938"/>
          <a:ext cx="3037137" cy="755650"/>
        </p:xfrm>
        <a:graphic>
          <a:graphicData uri="http://schemas.openxmlformats.org/drawingml/2006/table">
            <a:tbl>
              <a:tblPr/>
              <a:tblGrid>
                <a:gridCol w="3037137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25 mg QD + 2 NRTI*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placebo 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4661800"/>
              </p:ext>
            </p:extLst>
          </p:nvPr>
        </p:nvGraphicFramePr>
        <p:xfrm>
          <a:off x="4334357" y="3433763"/>
          <a:ext cx="3037136" cy="733425"/>
        </p:xfrm>
        <a:graphic>
          <a:graphicData uri="http://schemas.openxmlformats.org/drawingml/2006/table">
            <a:tbl>
              <a:tblPr/>
              <a:tblGrid>
                <a:gridCol w="3037136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+ 2 NRTI*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567356" y="1188284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Doble ciego</a:t>
            </a:r>
            <a:endParaRPr lang="es-A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" y="2204864"/>
            <a:ext cx="3102606" cy="2247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de 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</a:t>
            </a: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5,000 c/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4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Cualquier recuento de CD4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Filtrado glomerular &gt; 50 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/min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resistencia previa a INTR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No mutaciones de resistencia </a:t>
            </a:r>
            <a:b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</a:b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 NNRTI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No infección HIV-2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9935" y="4437112"/>
            <a:ext cx="90985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La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fue estratificada por CV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500 000 o &gt; 500 000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4312282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3102607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533422" y="3801194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340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533772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340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163030" y="4806456"/>
            <a:ext cx="86942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smtClean="0">
                <a:solidFill>
                  <a:srgbClr val="000066"/>
                </a:solidFill>
              </a:rPr>
              <a:t>* Combinación de NRTI seleccionado por el investigador: ZDV+3TC BID o ABC+3TC QD o TDF+FTC QD</a:t>
            </a:r>
            <a:endParaRPr lang="es-AR" sz="14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1630663866"/>
              </p:ext>
            </p:extLst>
          </p:nvPr>
        </p:nvGraphicFramePr>
        <p:xfrm>
          <a:off x="395288" y="1709998"/>
          <a:ext cx="8353425" cy="4816872"/>
        </p:xfrm>
        <a:graphic>
          <a:graphicData uri="http://schemas.openxmlformats.org/drawingml/2006/table">
            <a:tbl>
              <a:tblPr/>
              <a:tblGrid>
                <a:gridCol w="433387"/>
                <a:gridCol w="3256420"/>
                <a:gridCol w="2304412"/>
                <a:gridCol w="2359206"/>
              </a:tblGrid>
              <a:tr h="5101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340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NRTI</a:t>
                      </a:r>
                      <a:b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338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&gt; 100,000 a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500,000 c/mL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500,000 c/mL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Recuento CD4 (/mm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Subtipo B</a:t>
                      </a:r>
                      <a:endParaRPr kumimoji="0" lang="es-A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hepatitis B / hepatitis 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4% / 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4% / 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Combinación de NRTI seleccionada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 + FTC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ZDV + 3TC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 + 3TC (HLAB57*01 negativa)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en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 (12.9%)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(16.6%)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158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395288" y="1295400"/>
            <a:ext cx="8209160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" name="Grouper 5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lang="en-GB" sz="30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1615555" y="1128713"/>
            <a:ext cx="59001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48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6" name="Grouper 35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3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3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lang="en-GB" sz="30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8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9" name="Groupe 48"/>
          <p:cNvGrpSpPr/>
          <p:nvPr/>
        </p:nvGrpSpPr>
        <p:grpSpPr>
          <a:xfrm>
            <a:off x="169032" y="1834394"/>
            <a:ext cx="9011480" cy="4779208"/>
            <a:chOff x="169032" y="1834394"/>
            <a:chExt cx="9011480" cy="4779208"/>
          </a:xfrm>
        </p:grpSpPr>
        <p:sp>
          <p:nvSpPr>
            <p:cNvPr id="40" name="AutoShape 165"/>
            <p:cNvSpPr>
              <a:spLocks noChangeArrowheads="1"/>
            </p:cNvSpPr>
            <p:nvPr/>
          </p:nvSpPr>
          <p:spPr bwMode="auto">
            <a:xfrm>
              <a:off x="4555430" y="1878795"/>
              <a:ext cx="1685486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1" name="Rectangle 3"/>
            <p:cNvSpPr>
              <a:spLocks noChangeArrowheads="1"/>
            </p:cNvSpPr>
            <p:nvPr/>
          </p:nvSpPr>
          <p:spPr bwMode="auto">
            <a:xfrm>
              <a:off x="4664967" y="19772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2" name="Rectangle 4"/>
            <p:cNvSpPr>
              <a:spLocks noChangeArrowheads="1"/>
            </p:cNvSpPr>
            <p:nvPr/>
          </p:nvSpPr>
          <p:spPr bwMode="auto">
            <a:xfrm>
              <a:off x="4664967" y="22181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ZoneTexte 84"/>
            <p:cNvSpPr txBox="1">
              <a:spLocks noChangeArrowheads="1"/>
            </p:cNvSpPr>
            <p:nvPr/>
          </p:nvSpPr>
          <p:spPr bwMode="auto">
            <a:xfrm>
              <a:off x="4822130" y="1856570"/>
              <a:ext cx="14187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RPV + 2 NRTI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4" name="ZoneTexte 85"/>
            <p:cNvSpPr txBox="1">
              <a:spLocks noChangeArrowheads="1"/>
            </p:cNvSpPr>
            <p:nvPr/>
          </p:nvSpPr>
          <p:spPr bwMode="auto">
            <a:xfrm>
              <a:off x="4822130" y="2111950"/>
              <a:ext cx="138467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 + 2 NRTI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5" name="Text Box 134"/>
            <p:cNvSpPr txBox="1">
              <a:spLocks noChangeArrowheads="1"/>
            </p:cNvSpPr>
            <p:nvPr/>
          </p:nvSpPr>
          <p:spPr bwMode="auto">
            <a:xfrm>
              <a:off x="1561558" y="1834394"/>
              <a:ext cx="2549878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c/mL</a:t>
              </a:r>
              <a:endParaRPr lang="es-A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68445" y="2974975"/>
              <a:ext cx="783667" cy="237331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57521" y="457491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57521" y="388276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72562" y="2501643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57521" y="31922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603721" y="46672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603721" y="39766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603721" y="25923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603721" y="32829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720048" y="2582863"/>
              <a:ext cx="2040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197254" y="26098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86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982383" y="275354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82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169032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53574" y="3105150"/>
              <a:ext cx="783667" cy="22431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226002" y="5686425"/>
              <a:ext cx="2810851" cy="927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Diferencia ajustada </a:t>
              </a:r>
              <a:b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</a:b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por regresión logística 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3.5% (- 1.7 ; 8.8)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74854" y="2974975"/>
              <a:ext cx="783667" cy="237331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391416" y="2620963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86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150593" y="275354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82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59982" y="3105150"/>
              <a:ext cx="783667" cy="22431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3036853" y="5686425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3.7 % (- 1.9 ; 9.3)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603721" y="5349973"/>
              <a:ext cx="445914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095510" y="5368925"/>
              <a:ext cx="12791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782990" y="5368925"/>
              <a:ext cx="233910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Por protocolo,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6" name="Rectangle 40"/>
            <p:cNvSpPr>
              <a:spLocks noChangeArrowheads="1"/>
            </p:cNvSpPr>
            <p:nvPr/>
          </p:nvSpPr>
          <p:spPr bwMode="auto">
            <a:xfrm>
              <a:off x="970502" y="2155538"/>
              <a:ext cx="16897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Analisis primario</a:t>
              </a:r>
              <a:endParaRPr lang="es-AR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0" name="Text Box 134"/>
            <p:cNvSpPr txBox="1">
              <a:spLocks noChangeArrowheads="1"/>
            </p:cNvSpPr>
            <p:nvPr/>
          </p:nvSpPr>
          <p:spPr bwMode="auto">
            <a:xfrm>
              <a:off x="5169067" y="2957513"/>
              <a:ext cx="4011445" cy="1635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ITT-TLOVR censado por fallo no virológico, % CV &lt; 50 c/</a:t>
              </a:r>
              <a:r>
                <a:rPr lang="es-AR" sz="1600" dirty="0" err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mL</a:t>
              </a: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:</a:t>
              </a:r>
            </a:p>
            <a:p>
              <a:pPr defTabSz="914400" fontAlgn="base">
                <a:spcBef>
                  <a:spcPct val="5000"/>
                </a:spcBef>
                <a:spcAft>
                  <a:spcPct val="0"/>
                </a:spcAft>
                <a:buClr>
                  <a:srgbClr val="CC3300"/>
                </a:buClr>
                <a:buFont typeface="Verdana" pitchFamily="34" charset="0"/>
                <a:buChar char="–"/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RPV + 2 NRTI = 91%</a:t>
              </a:r>
            </a:p>
            <a:p>
              <a:pPr defTabSz="914400" fontAlgn="base">
                <a:spcBef>
                  <a:spcPct val="5000"/>
                </a:spcBef>
                <a:spcAft>
                  <a:spcPct val="0"/>
                </a:spcAft>
                <a:buClr>
                  <a:srgbClr val="CC3300"/>
                </a:buClr>
                <a:buFont typeface="Verdana" pitchFamily="34" charset="0"/>
                <a:buChar char="–"/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EFV + 2 NRTI = 94%</a:t>
              </a:r>
            </a:p>
            <a:p>
              <a:pPr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(diferencia : -2.0% [IC95%: - 6.3 ; 2.2])</a:t>
              </a:r>
            </a:p>
            <a:p>
              <a:pPr defTabSz="914400" fontAlgn="base">
                <a:spcBef>
                  <a:spcPct val="5000"/>
                </a:spcBef>
                <a:spcAft>
                  <a:spcPct val="0"/>
                </a:spcAft>
              </a:pPr>
              <a:endPara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Text Box 179"/>
            <p:cNvSpPr txBox="1">
              <a:spLocks noChangeArrowheads="1"/>
            </p:cNvSpPr>
            <p:nvPr/>
          </p:nvSpPr>
          <p:spPr bwMode="auto">
            <a:xfrm>
              <a:off x="5231678" y="4991876"/>
              <a:ext cx="3948834" cy="903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7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Media de incremento de CD4 a S48:</a:t>
              </a:r>
            </a:p>
            <a:p>
              <a:pPr defTabSz="914400" fontAlgn="base">
                <a:spcBef>
                  <a:spcPct val="5000"/>
                </a:spcBef>
                <a:spcAft>
                  <a:spcPct val="0"/>
                </a:spcAft>
                <a:buClr>
                  <a:srgbClr val="CC3300"/>
                </a:buClr>
                <a:buFont typeface="Verdana" pitchFamily="34" charset="0"/>
                <a:buChar char="–"/>
              </a:pPr>
              <a:r>
                <a:rPr lang="es-AR" sz="17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+ 189 (RPV + 2 NRTI) vs</a:t>
              </a:r>
            </a:p>
            <a:p>
              <a:pPr defTabSz="914400" fontAlgn="base">
                <a:spcBef>
                  <a:spcPct val="5000"/>
                </a:spcBef>
                <a:spcAft>
                  <a:spcPct val="0"/>
                </a:spcAft>
                <a:buClr>
                  <a:srgbClr val="CC3300"/>
                </a:buClr>
                <a:buFont typeface="Verdana" pitchFamily="34" charset="0"/>
                <a:buChar char="–"/>
              </a:pPr>
              <a:r>
                <a:rPr lang="es-AR" sz="17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+ 171 (EFV + 2 NRTI), p = 0.09</a:t>
              </a:r>
              <a:endParaRPr lang="es-AR" sz="1700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7" name="Rectangle 135"/>
            <p:cNvSpPr>
              <a:spLocks noChangeArrowheads="1"/>
            </p:cNvSpPr>
            <p:nvPr/>
          </p:nvSpPr>
          <p:spPr bwMode="auto">
            <a:xfrm>
              <a:off x="442480" y="5246529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332178" y="1128713"/>
            <a:ext cx="84669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virológica al tratamiento en semana 48 por subgrupos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9" name="Grouper 68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7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1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7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5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8" name="Groupe 77"/>
          <p:cNvGrpSpPr/>
          <p:nvPr/>
        </p:nvGrpSpPr>
        <p:grpSpPr>
          <a:xfrm>
            <a:off x="147920" y="1816749"/>
            <a:ext cx="8806943" cy="4660736"/>
            <a:chOff x="147920" y="1816749"/>
            <a:chExt cx="8806943" cy="4660736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747284" y="3438525"/>
              <a:ext cx="609600" cy="249300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232879" y="515815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232879" y="44660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147920" y="3084880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232879" y="377544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471059" y="52504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471059" y="45599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471059" y="31756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471059" y="38661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561547" y="3166101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882222" y="306896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91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485472" y="324491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84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329317" y="285652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350534" y="3621743"/>
              <a:ext cx="609600" cy="230978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284367" y="3728074"/>
              <a:ext cx="609600" cy="220345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409779" y="338283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3000329" y="332301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82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2887617" y="3687763"/>
              <a:ext cx="609600" cy="224376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471058" y="5942638"/>
              <a:ext cx="464932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3"/>
            <p:cNvSpPr>
              <a:spLocks noChangeArrowheads="1"/>
            </p:cNvSpPr>
            <p:nvPr/>
          </p:nvSpPr>
          <p:spPr bwMode="auto">
            <a:xfrm>
              <a:off x="5762400" y="3469070"/>
              <a:ext cx="609600" cy="246229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6" name="Rectangle 135"/>
            <p:cNvSpPr>
              <a:spLocks noChangeArrowheads="1"/>
            </p:cNvSpPr>
            <p:nvPr/>
          </p:nvSpPr>
          <p:spPr bwMode="auto">
            <a:xfrm>
              <a:off x="5247995" y="515799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6"/>
            <p:cNvSpPr>
              <a:spLocks noChangeArrowheads="1"/>
            </p:cNvSpPr>
            <p:nvPr/>
          </p:nvSpPr>
          <p:spPr bwMode="auto">
            <a:xfrm>
              <a:off x="5247995" y="446584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0" name="Rectangle 137"/>
            <p:cNvSpPr>
              <a:spLocks noChangeArrowheads="1"/>
            </p:cNvSpPr>
            <p:nvPr/>
          </p:nvSpPr>
          <p:spPr bwMode="auto">
            <a:xfrm>
              <a:off x="5163036" y="3084717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Rectangle 138"/>
            <p:cNvSpPr>
              <a:spLocks noChangeArrowheads="1"/>
            </p:cNvSpPr>
            <p:nvPr/>
          </p:nvSpPr>
          <p:spPr bwMode="auto">
            <a:xfrm>
              <a:off x="5247995" y="3775279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5486175" y="52503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5486175" y="45597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5486175" y="31754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5486175" y="38660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3"/>
            <p:cNvSpPr>
              <a:spLocks noChangeShapeType="1"/>
            </p:cNvSpPr>
            <p:nvPr/>
          </p:nvSpPr>
          <p:spPr bwMode="auto">
            <a:xfrm>
              <a:off x="5576663" y="3185187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144"/>
            <p:cNvSpPr>
              <a:spLocks noChangeArrowheads="1"/>
            </p:cNvSpPr>
            <p:nvPr/>
          </p:nvSpPr>
          <p:spPr bwMode="auto">
            <a:xfrm>
              <a:off x="5897338" y="314096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89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8" name="Rectangle 145"/>
            <p:cNvSpPr>
              <a:spLocks noChangeArrowheads="1"/>
            </p:cNvSpPr>
            <p:nvPr/>
          </p:nvSpPr>
          <p:spPr bwMode="auto">
            <a:xfrm>
              <a:off x="6500588" y="31008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90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9" name="Text Box 148"/>
            <p:cNvSpPr txBox="1">
              <a:spLocks noChangeArrowheads="1"/>
            </p:cNvSpPr>
            <p:nvPr/>
          </p:nvSpPr>
          <p:spPr bwMode="auto">
            <a:xfrm>
              <a:off x="5357526" y="286945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6365650" y="3454400"/>
              <a:ext cx="609600" cy="247696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33"/>
            <p:cNvSpPr>
              <a:spLocks noChangeArrowheads="1"/>
            </p:cNvSpPr>
            <p:nvPr/>
          </p:nvSpPr>
          <p:spPr bwMode="auto">
            <a:xfrm>
              <a:off x="7456263" y="4179888"/>
              <a:ext cx="609600" cy="175147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151"/>
            <p:cNvSpPr>
              <a:spLocks noChangeArrowheads="1"/>
            </p:cNvSpPr>
            <p:nvPr/>
          </p:nvSpPr>
          <p:spPr bwMode="auto">
            <a:xfrm>
              <a:off x="8069038" y="4235450"/>
              <a:ext cx="609600" cy="169591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Line 146"/>
            <p:cNvSpPr>
              <a:spLocks noChangeShapeType="1"/>
            </p:cNvSpPr>
            <p:nvPr/>
          </p:nvSpPr>
          <p:spPr bwMode="auto">
            <a:xfrm>
              <a:off x="5486175" y="5942474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3" name="Rectangle 144"/>
            <p:cNvSpPr>
              <a:spLocks noChangeArrowheads="1"/>
            </p:cNvSpPr>
            <p:nvPr/>
          </p:nvSpPr>
          <p:spPr bwMode="auto">
            <a:xfrm>
              <a:off x="7581675" y="381952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64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4" name="Rectangle 145"/>
            <p:cNvSpPr>
              <a:spLocks noChangeArrowheads="1"/>
            </p:cNvSpPr>
            <p:nvPr/>
          </p:nvSpPr>
          <p:spPr bwMode="auto">
            <a:xfrm>
              <a:off x="8181750" y="3868602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62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1" name="Rectangle 133"/>
            <p:cNvSpPr>
              <a:spLocks noChangeArrowheads="1"/>
            </p:cNvSpPr>
            <p:nvPr/>
          </p:nvSpPr>
          <p:spPr bwMode="auto">
            <a:xfrm>
              <a:off x="3806397" y="3821634"/>
              <a:ext cx="609600" cy="210989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2" name="Rectangle 151"/>
            <p:cNvSpPr>
              <a:spLocks noChangeArrowheads="1"/>
            </p:cNvSpPr>
            <p:nvPr/>
          </p:nvSpPr>
          <p:spPr bwMode="auto">
            <a:xfrm>
              <a:off x="4409647" y="4040188"/>
              <a:ext cx="609600" cy="18913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3" name="Rectangle 144"/>
            <p:cNvSpPr>
              <a:spLocks noChangeArrowheads="1"/>
            </p:cNvSpPr>
            <p:nvPr/>
          </p:nvSpPr>
          <p:spPr bwMode="auto">
            <a:xfrm>
              <a:off x="3923928" y="346093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77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4" name="Rectangle 145"/>
            <p:cNvSpPr>
              <a:spLocks noChangeArrowheads="1"/>
            </p:cNvSpPr>
            <p:nvPr/>
          </p:nvSpPr>
          <p:spPr bwMode="auto">
            <a:xfrm>
              <a:off x="4532393" y="3676962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69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5" name="Rectangle 144"/>
            <p:cNvSpPr>
              <a:spLocks noChangeArrowheads="1"/>
            </p:cNvSpPr>
            <p:nvPr/>
          </p:nvSpPr>
          <p:spPr bwMode="auto">
            <a:xfrm>
              <a:off x="842943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187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6" name="Rectangle 145"/>
            <p:cNvSpPr>
              <a:spLocks noChangeArrowheads="1"/>
            </p:cNvSpPr>
            <p:nvPr/>
          </p:nvSpPr>
          <p:spPr bwMode="auto">
            <a:xfrm>
              <a:off x="1433493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167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7" name="Rectangle 144"/>
            <p:cNvSpPr>
              <a:spLocks noChangeArrowheads="1"/>
            </p:cNvSpPr>
            <p:nvPr/>
          </p:nvSpPr>
          <p:spPr bwMode="auto">
            <a:xfrm>
              <a:off x="2330829" y="5884592"/>
              <a:ext cx="4310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118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8" name="Rectangle 145"/>
            <p:cNvSpPr>
              <a:spLocks noChangeArrowheads="1"/>
            </p:cNvSpPr>
            <p:nvPr/>
          </p:nvSpPr>
          <p:spPr bwMode="auto">
            <a:xfrm>
              <a:off x="2921379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136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9" name="Rectangle 144"/>
            <p:cNvSpPr>
              <a:spLocks noChangeArrowheads="1"/>
            </p:cNvSpPr>
            <p:nvPr/>
          </p:nvSpPr>
          <p:spPr bwMode="auto">
            <a:xfrm>
              <a:off x="3881272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0" name="Rectangle 145"/>
            <p:cNvSpPr>
              <a:spLocks noChangeArrowheads="1"/>
            </p:cNvSpPr>
            <p:nvPr/>
          </p:nvSpPr>
          <p:spPr bwMode="auto">
            <a:xfrm>
              <a:off x="4524194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3" name="Rectangle 144"/>
            <p:cNvSpPr>
              <a:spLocks noChangeArrowheads="1"/>
            </p:cNvSpPr>
            <p:nvPr/>
          </p:nvSpPr>
          <p:spPr bwMode="auto">
            <a:xfrm>
              <a:off x="5859436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272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4" name="Rectangle 145"/>
            <p:cNvSpPr>
              <a:spLocks noChangeArrowheads="1"/>
            </p:cNvSpPr>
            <p:nvPr/>
          </p:nvSpPr>
          <p:spPr bwMode="auto">
            <a:xfrm>
              <a:off x="6502358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230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6" name="Rectangle 144"/>
            <p:cNvSpPr>
              <a:spLocks noChangeArrowheads="1"/>
            </p:cNvSpPr>
            <p:nvPr/>
          </p:nvSpPr>
          <p:spPr bwMode="auto">
            <a:xfrm>
              <a:off x="7557259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36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7" name="Rectangle 145"/>
            <p:cNvSpPr>
              <a:spLocks noChangeArrowheads="1"/>
            </p:cNvSpPr>
            <p:nvPr/>
          </p:nvSpPr>
          <p:spPr bwMode="auto">
            <a:xfrm>
              <a:off x="8209706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39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7" name="Text Box 134"/>
            <p:cNvSpPr txBox="1">
              <a:spLocks noChangeArrowheads="1"/>
            </p:cNvSpPr>
            <p:nvPr/>
          </p:nvSpPr>
          <p:spPr bwMode="auto">
            <a:xfrm>
              <a:off x="1226006" y="1823673"/>
              <a:ext cx="3213515" cy="544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</a:t>
              </a:r>
              <a:r>
                <a:rPr lang="es-AR" b="1" dirty="0" err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mL</a:t>
              </a:r>
              <a:r>
                <a:rPr lang="es-AR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 (ITT, TLOVR) según CV basal</a:t>
              </a:r>
            </a:p>
          </p:txBody>
        </p:sp>
        <p:sp>
          <p:nvSpPr>
            <p:cNvPr id="158" name="AutoShape 165"/>
            <p:cNvSpPr>
              <a:spLocks noChangeArrowheads="1"/>
            </p:cNvSpPr>
            <p:nvPr/>
          </p:nvSpPr>
          <p:spPr bwMode="auto">
            <a:xfrm>
              <a:off x="2909555" y="2456295"/>
              <a:ext cx="3591034" cy="34710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59" name="Rectangle 3"/>
            <p:cNvSpPr>
              <a:spLocks noChangeArrowheads="1"/>
            </p:cNvSpPr>
            <p:nvPr/>
          </p:nvSpPr>
          <p:spPr bwMode="auto">
            <a:xfrm>
              <a:off x="3019092" y="2558695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60" name="Rectangle 4"/>
            <p:cNvSpPr>
              <a:spLocks noChangeArrowheads="1"/>
            </p:cNvSpPr>
            <p:nvPr/>
          </p:nvSpPr>
          <p:spPr bwMode="auto">
            <a:xfrm>
              <a:off x="4818967" y="2558695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61" name="ZoneTexte 84"/>
            <p:cNvSpPr txBox="1">
              <a:spLocks noChangeArrowheads="1"/>
            </p:cNvSpPr>
            <p:nvPr/>
          </p:nvSpPr>
          <p:spPr bwMode="auto">
            <a:xfrm>
              <a:off x="3176255" y="2446260"/>
              <a:ext cx="14187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RPV + 2 NRTI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62" name="ZoneTexte 85"/>
            <p:cNvSpPr txBox="1">
              <a:spLocks noChangeArrowheads="1"/>
            </p:cNvSpPr>
            <p:nvPr/>
          </p:nvSpPr>
          <p:spPr bwMode="auto">
            <a:xfrm>
              <a:off x="4976130" y="2446260"/>
              <a:ext cx="138467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 + 2 NRTI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63" name="Text Box 134"/>
            <p:cNvSpPr txBox="1">
              <a:spLocks noChangeArrowheads="1"/>
            </p:cNvSpPr>
            <p:nvPr/>
          </p:nvSpPr>
          <p:spPr bwMode="auto">
            <a:xfrm>
              <a:off x="5511407" y="1816749"/>
              <a:ext cx="3381073" cy="558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</a:t>
              </a:r>
              <a:r>
                <a:rPr lang="es-AR" b="1" dirty="0" err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mL</a:t>
              </a:r>
              <a:r>
                <a:rPr lang="es-AR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 (ITT, TLOVR)</a:t>
              </a:r>
            </a:p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según la tasa de adherencia</a:t>
              </a:r>
              <a:endParaRPr lang="es-AR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625020" y="6200486"/>
              <a:ext cx="1313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u="sng" smtClean="0">
                  <a:solidFill>
                    <a:srgbClr val="000066"/>
                  </a:solidFill>
                </a:rPr>
                <a:t>&lt;</a:t>
              </a:r>
              <a:r>
                <a:rPr lang="es-AR" sz="1200" b="1" smtClean="0">
                  <a:solidFill>
                    <a:srgbClr val="000066"/>
                  </a:solidFill>
                </a:rPr>
                <a:t> 100,000 c/mL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1950295" y="6200486"/>
              <a:ext cx="17849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200" b="1" smtClean="0">
                  <a:solidFill>
                    <a:srgbClr val="000066"/>
                  </a:solidFill>
                </a:rPr>
                <a:t>100,000-500,000 c/mL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3707904" y="6200486"/>
              <a:ext cx="1313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smtClean="0">
                  <a:solidFill>
                    <a:srgbClr val="000066"/>
                  </a:solidFill>
                </a:rPr>
                <a:t>&gt; 500,000 c/mL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5573334" y="6200486"/>
              <a:ext cx="15189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smtClean="0">
                  <a:solidFill>
                    <a:srgbClr val="000066"/>
                  </a:solidFill>
                </a:rPr>
                <a:t>Adherencia &gt; 95%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7271157" y="6200486"/>
              <a:ext cx="15189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smtClean="0">
                  <a:solidFill>
                    <a:srgbClr val="000066"/>
                  </a:solidFill>
                </a:rPr>
                <a:t>Adherencia </a:t>
              </a:r>
              <a:r>
                <a:rPr lang="es-AR" sz="1200" b="1" u="sng" smtClean="0">
                  <a:solidFill>
                    <a:srgbClr val="000066"/>
                  </a:solidFill>
                </a:rPr>
                <a:t>&lt;</a:t>
              </a:r>
              <a:r>
                <a:rPr lang="es-AR" sz="1200" b="1" smtClean="0">
                  <a:solidFill>
                    <a:srgbClr val="000066"/>
                  </a:solidFill>
                </a:rPr>
                <a:t> 95%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76" name="Rectangle 135"/>
            <p:cNvSpPr>
              <a:spLocks noChangeArrowheads="1"/>
            </p:cNvSpPr>
            <p:nvPr/>
          </p:nvSpPr>
          <p:spPr bwMode="auto">
            <a:xfrm>
              <a:off x="336478" y="5836622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7" name="Rectangle 135"/>
            <p:cNvSpPr>
              <a:spLocks noChangeArrowheads="1"/>
            </p:cNvSpPr>
            <p:nvPr/>
          </p:nvSpPr>
          <p:spPr bwMode="auto">
            <a:xfrm>
              <a:off x="5351136" y="583955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50800" y="1158875"/>
            <a:ext cx="9024938" cy="236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spcBef>
                <a:spcPts val="200"/>
              </a:spcBef>
              <a:spcAft>
                <a:spcPts val="200"/>
              </a:spcAft>
            </a:pP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Definición de fallo virológico</a:t>
            </a:r>
          </a:p>
          <a:p>
            <a:pPr lvl="1" defTabSz="914400">
              <a:spcBef>
                <a:spcPts val="200"/>
              </a:spcBef>
              <a:spcAft>
                <a:spcPts val="200"/>
              </a:spcAft>
            </a:pPr>
            <a:r>
              <a:rPr lang="es-AR" sz="1600" kern="0" dirty="0" smtClean="0">
                <a:ea typeface="ＭＳ Ｐゴシック" pitchFamily="-1" charset="-128"/>
              </a:rPr>
              <a:t>Nunca suprimido: nunca alcanzó 2 CV consecutivas  &lt; 50 c/</a:t>
            </a:r>
            <a:r>
              <a:rPr lang="es-AR" sz="1600" kern="0" dirty="0" err="1" smtClean="0">
                <a:ea typeface="ＭＳ Ｐゴシック" pitchFamily="-1" charset="-128"/>
              </a:rPr>
              <a:t>mL</a:t>
            </a:r>
            <a:r>
              <a:rPr lang="es-AR" sz="1600" kern="0" dirty="0" smtClean="0">
                <a:ea typeface="ＭＳ Ｐゴシック" pitchFamily="-1" charset="-128"/>
              </a:rPr>
              <a:t> e incremento </a:t>
            </a:r>
            <a:br>
              <a:rPr lang="es-AR" sz="1600" kern="0" dirty="0" smtClean="0">
                <a:ea typeface="ＭＳ Ｐゴシック" pitchFamily="-1" charset="-128"/>
              </a:rPr>
            </a:br>
            <a:r>
              <a:rPr lang="es-AR" sz="1600" kern="0" dirty="0" smtClean="0">
                <a:ea typeface="ＭＳ Ｐゴシック" pitchFamily="-1" charset="-128"/>
              </a:rPr>
              <a:t>de CV </a:t>
            </a:r>
            <a:r>
              <a:rPr lang="es-AR" sz="1600" u="sng" kern="0" dirty="0" smtClean="0">
                <a:ea typeface="ＭＳ Ｐゴシック" pitchFamily="-1" charset="-128"/>
              </a:rPr>
              <a:t>&gt;</a:t>
            </a:r>
            <a:r>
              <a:rPr lang="es-AR" sz="1600" kern="0" dirty="0" smtClean="0">
                <a:ea typeface="ＭＳ Ｐゴシック" pitchFamily="-1" charset="-128"/>
              </a:rPr>
              <a:t> 0.5 log</a:t>
            </a:r>
            <a:r>
              <a:rPr lang="es-AR" sz="1600" kern="0" baseline="-25000" dirty="0" smtClean="0">
                <a:ea typeface="ＭＳ Ｐゴシック" pitchFamily="-1" charset="-128"/>
              </a:rPr>
              <a:t>10</a:t>
            </a:r>
            <a:r>
              <a:rPr lang="es-AR" sz="1600" kern="0" dirty="0" smtClean="0">
                <a:ea typeface="ＭＳ Ｐゴシック" pitchFamily="-1" charset="-128"/>
              </a:rPr>
              <a:t> c/</a:t>
            </a:r>
            <a:r>
              <a:rPr lang="es-AR" sz="1600" kern="0" dirty="0" err="1" smtClean="0">
                <a:ea typeface="ＭＳ Ｐゴシック" pitchFamily="-1" charset="-128"/>
              </a:rPr>
              <a:t>mL</a:t>
            </a:r>
            <a:r>
              <a:rPr lang="es-AR" sz="1600" kern="0" dirty="0" smtClean="0">
                <a:ea typeface="ＭＳ Ｐゴシック" pitchFamily="-1" charset="-128"/>
              </a:rPr>
              <a:t> sobre el nadir</a:t>
            </a:r>
          </a:p>
          <a:p>
            <a:pPr lvl="1" defTabSz="914400">
              <a:spcBef>
                <a:spcPts val="200"/>
              </a:spcBef>
              <a:spcAft>
                <a:spcPts val="200"/>
              </a:spcAft>
            </a:pPr>
            <a:r>
              <a:rPr lang="es-AR" sz="1600" kern="0" dirty="0" smtClean="0">
                <a:ea typeface="ＭＳ Ｐゴシック" pitchFamily="-1" charset="-128"/>
              </a:rPr>
              <a:t>Rebote : alcanzó 2 CV consecutivas &lt; 50 c/</a:t>
            </a:r>
            <a:r>
              <a:rPr lang="es-AR" sz="1600" kern="0" dirty="0" err="1" smtClean="0">
                <a:ea typeface="ＭＳ Ｐゴシック" pitchFamily="-1" charset="-128"/>
              </a:rPr>
              <a:t>mL</a:t>
            </a:r>
            <a:r>
              <a:rPr lang="es-AR" sz="1600" kern="0" dirty="0" smtClean="0">
                <a:ea typeface="ＭＳ Ｐゴシック" pitchFamily="-1" charset="-128"/>
              </a:rPr>
              <a:t> con 2 CV subsecuentes consecutivas</a:t>
            </a:r>
            <a:br>
              <a:rPr lang="es-AR" sz="1600" kern="0" dirty="0" smtClean="0">
                <a:ea typeface="ＭＳ Ｐゴシック" pitchFamily="-1" charset="-128"/>
              </a:rPr>
            </a:br>
            <a:r>
              <a:rPr lang="es-AR" sz="1600" kern="0" dirty="0" smtClean="0">
                <a:ea typeface="ＭＳ Ｐゴシック" pitchFamily="-1" charset="-128"/>
              </a:rPr>
              <a:t>(o 1 si la ultima está disponible)  </a:t>
            </a:r>
            <a:r>
              <a:rPr lang="es-AR" sz="1600" u="sng" kern="0" dirty="0" smtClean="0">
                <a:ea typeface="ＭＳ Ｐゴシック" pitchFamily="-1" charset="-128"/>
              </a:rPr>
              <a:t>&gt;</a:t>
            </a:r>
            <a:r>
              <a:rPr lang="es-AR" sz="1600" kern="0" dirty="0" smtClean="0">
                <a:ea typeface="ＭＳ Ｐゴシック" pitchFamily="-1" charset="-128"/>
              </a:rPr>
              <a:t> 50 c/</a:t>
            </a:r>
            <a:r>
              <a:rPr lang="es-AR" sz="1600" kern="0" dirty="0" err="1" smtClean="0">
                <a:ea typeface="ＭＳ Ｐゴシック" pitchFamily="-1" charset="-128"/>
              </a:rPr>
              <a:t>mL</a:t>
            </a:r>
            <a:endParaRPr lang="es-AR" sz="1600" kern="0" dirty="0" smtClean="0">
              <a:ea typeface="ＭＳ Ｐゴシック" pitchFamily="-1" charset="-128"/>
            </a:endParaRPr>
          </a:p>
          <a:p>
            <a:pPr defTabSz="914400">
              <a:spcBef>
                <a:spcPts val="200"/>
              </a:spcBef>
              <a:spcAft>
                <a:spcPts val="200"/>
              </a:spcAft>
            </a:pPr>
            <a:r>
              <a:rPr lang="es-AR" sz="2400" b="1" kern="0" dirty="0" smtClean="0">
                <a:latin typeface="+mj-lt"/>
                <a:ea typeface="ＭＳ Ｐゴシック" pitchFamily="-1" charset="-128"/>
              </a:rPr>
              <a:t>Criterio para test de resistencia</a:t>
            </a:r>
          </a:p>
          <a:p>
            <a:pPr lvl="1" defTabSz="914400">
              <a:spcBef>
                <a:spcPts val="200"/>
              </a:spcBef>
              <a:spcAft>
                <a:spcPts val="200"/>
              </a:spcAft>
            </a:pPr>
            <a:r>
              <a:rPr lang="es-AR" sz="1600" kern="0" dirty="0" smtClean="0">
                <a:ea typeface="ＭＳ Ｐゴシック" pitchFamily="-1" charset="-128"/>
              </a:rPr>
              <a:t>Todos los fallos virológicos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1263731685"/>
              </p:ext>
            </p:extLst>
          </p:nvPr>
        </p:nvGraphicFramePr>
        <p:xfrm>
          <a:off x="279400" y="3429000"/>
          <a:ext cx="8469312" cy="3124452"/>
        </p:xfrm>
        <a:graphic>
          <a:graphicData uri="http://schemas.openxmlformats.org/drawingml/2006/table">
            <a:tbl>
              <a:tblPr/>
              <a:tblGrid>
                <a:gridCol w="208280"/>
                <a:gridCol w="2471395"/>
                <a:gridCol w="1361698"/>
                <a:gridCol w="2225853"/>
                <a:gridCol w="2202086"/>
              </a:tblGrid>
              <a:tr h="3141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+ 2 NRTI, N = 340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NRTI, N = 338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141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Fallo virológico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 (8%)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(6%)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41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Datos de resistencia al momento del fallo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41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Emergencia de mutaciones a  NNRTI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8287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más frecuentes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E138K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K101E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41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Emergencia de mutaciones a NRTI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24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más frecuentes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er 5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5054425" y="3064280"/>
            <a:ext cx="2949094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000" b="1" smtClean="0">
                <a:solidFill>
                  <a:srgbClr val="333399"/>
                </a:solidFill>
                <a:latin typeface="Calibri" pitchFamily="-1" charset="0"/>
              </a:rPr>
              <a:t>Datos de resistencia a S48</a:t>
            </a:r>
            <a:endParaRPr lang="es-AR" sz="2000" b="1">
              <a:solidFill>
                <a:srgbClr val="333399"/>
              </a:solidFill>
              <a:latin typeface="Calibri" pitchFamily="-1" charset="0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02656911"/>
              </p:ext>
            </p:extLst>
          </p:nvPr>
        </p:nvGraphicFramePr>
        <p:xfrm>
          <a:off x="323850" y="1744635"/>
          <a:ext cx="8462962" cy="4083075"/>
        </p:xfrm>
        <a:graphic>
          <a:graphicData uri="http://schemas.openxmlformats.org/drawingml/2006/table">
            <a:tbl>
              <a:tblPr/>
              <a:tblGrid>
                <a:gridCol w="404155"/>
                <a:gridCol w="3660386"/>
                <a:gridCol w="1716613"/>
                <a:gridCol w="1650590"/>
                <a:gridCol w="1031218"/>
              </a:tblGrid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relacionados al tratamiento grado &gt; 2</a:t>
                      </a:r>
                      <a:endParaRPr kumimoji="0" lang="es-A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54 (16%)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104 (31%)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que llevaron a discontinuación permanente del tratamiento</a:t>
                      </a:r>
                      <a:endParaRPr kumimoji="0" lang="es-A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 (4%)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 (7%)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serios</a:t>
                      </a:r>
                      <a:endParaRPr kumimoji="0" lang="es-A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 (7%)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24 (7%)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6627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relacionados al tratamiento grado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en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2% en todos los grupos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Insomnio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Cefalea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 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20371"/>
            <a:ext cx="6692551" cy="466725"/>
          </a:xfrm>
        </p:spPr>
        <p:txBody>
          <a:bodyPr/>
          <a:lstStyle/>
          <a:p>
            <a:pPr>
              <a:lnSpc>
                <a:spcPts val="2280"/>
              </a:lnSpc>
              <a:spcBef>
                <a:spcPts val="0"/>
              </a:spcBef>
            </a:pPr>
            <a:r>
              <a:rPr lang="es-AR" sz="2400" b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relacionados al tratamiento</a:t>
            </a:r>
            <a:endParaRPr lang="es-AR" sz="180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" name="Grouper 5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20371"/>
            <a:ext cx="8204199" cy="466725"/>
          </a:xfrm>
        </p:spPr>
        <p:txBody>
          <a:bodyPr/>
          <a:lstStyle/>
          <a:p>
            <a:pPr>
              <a:lnSpc>
                <a:spcPts val="2280"/>
              </a:lnSpc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de cualquier grado, n (% de pacientes)</a:t>
            </a:r>
            <a:endParaRPr lang="es-AR" sz="1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RPV + 2 NRTI vs EFV + 2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NRTI</a:t>
            </a:r>
            <a:endParaRPr lang="fr-FR" sz="3200" dirty="0"/>
          </a:p>
        </p:txBody>
      </p:sp>
      <p:graphicFrame>
        <p:nvGraphicFramePr>
          <p:cNvPr id="11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5698884"/>
              </p:ext>
            </p:extLst>
          </p:nvPr>
        </p:nvGraphicFramePr>
        <p:xfrm>
          <a:off x="323850" y="1666875"/>
          <a:ext cx="8476055" cy="4282182"/>
        </p:xfrm>
        <a:graphic>
          <a:graphicData uri="http://schemas.openxmlformats.org/drawingml/2006/table">
            <a:tbl>
              <a:tblPr/>
              <a:tblGrid>
                <a:gridCol w="404780"/>
                <a:gridCol w="3189131"/>
                <a:gridCol w="2026957"/>
                <a:gridCol w="1822374"/>
                <a:gridCol w="1032813"/>
              </a:tblGrid>
              <a:tr h="3390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264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neurológicos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62 (18%)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132 (39%)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Cefalea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Somnolencia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Trastornos en la atención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psiquiátricos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52 (15%)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69 (20%)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Sueños anormales y pesadillas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Trastornos del sueño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 (3%)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43 (13%)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Grado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Discontinuación por 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549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Cambio en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QTcF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ms (IC95%),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(10.1-13.8)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14.1 (12.3-16.0)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" name="Grouper 5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25067464"/>
              </p:ext>
            </p:extLst>
          </p:nvPr>
        </p:nvGraphicFramePr>
        <p:xfrm>
          <a:off x="208087" y="4634198"/>
          <a:ext cx="8710613" cy="1779786"/>
        </p:xfrm>
        <a:graphic>
          <a:graphicData uri="http://schemas.openxmlformats.org/drawingml/2006/table">
            <a:tbl>
              <a:tblPr/>
              <a:tblGrid>
                <a:gridCol w="3571825"/>
                <a:gridCol w="1983010"/>
                <a:gridCol w="2029455"/>
                <a:gridCol w="1126323"/>
              </a:tblGrid>
              <a:tr h="310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Colesterol total (mmol/L)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0.08 (- 0.01 ; 0.16)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0.79 (0.69 ; 0.90)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HDL colesterol (mmol/L)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0.11 (0.08 ; 0.13)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0.27 (0.24 ; 0.30)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Relación colesterol total/HDL colesterol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- 0.36 (-0.48 ; 0.25)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- 0.28 (- 0.38 ; - 0.17)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colesterol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- 0.02 (- 0.09 ; 0.05)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0.44 (0.34 ; 0.53)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Triglicéridos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- 0.07 (- 0.17 ; 0.04)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0.14 (0.01 ; 0.26)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39688" y="4186522"/>
            <a:ext cx="881084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2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Mediana (IC95%) de cambio en los lípidos desde el basal a S48</a:t>
            </a:r>
            <a:endParaRPr lang="es-AR" sz="2200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04066054"/>
              </p:ext>
            </p:extLst>
          </p:nvPr>
        </p:nvGraphicFramePr>
        <p:xfrm>
          <a:off x="414338" y="1666071"/>
          <a:ext cx="8281168" cy="2255306"/>
        </p:xfrm>
        <a:graphic>
          <a:graphicData uri="http://schemas.openxmlformats.org/drawingml/2006/table">
            <a:tbl>
              <a:tblPr/>
              <a:tblGrid>
                <a:gridCol w="450348"/>
                <a:gridCol w="4078756"/>
                <a:gridCol w="1912817"/>
                <a:gridCol w="1839247"/>
              </a:tblGrid>
              <a:tr h="2147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555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Cualquier alteración en &gt; 2% en cualquier grupo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41 (12%)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63 (19%)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Amilasa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AST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colesterol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Triglicéridos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Colesterol total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8" name="Grouper 7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Rectangle 27"/>
          <p:cNvSpPr txBox="1">
            <a:spLocks noChangeArrowheads="1"/>
          </p:cNvSpPr>
          <p:nvPr/>
        </p:nvSpPr>
        <p:spPr bwMode="auto">
          <a:xfrm>
            <a:off x="50798" y="44450"/>
            <a:ext cx="9093201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kumimoji="0" lang="en-GB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7" name="Espace réservé du contenu 2"/>
          <p:cNvSpPr txBox="1">
            <a:spLocks/>
          </p:cNvSpPr>
          <p:nvPr/>
        </p:nvSpPr>
        <p:spPr bwMode="auto">
          <a:xfrm>
            <a:off x="39688" y="1170771"/>
            <a:ext cx="8548671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200" b="1" kern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Anormalidades de laboratorio grado 3-4 </a:t>
            </a:r>
            <a:endParaRPr lang="fr-FR" sz="2200" kern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-1" y="1151650"/>
            <a:ext cx="9114723" cy="53038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Resumen de resultados a 48 semanas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RPV QD es virológicamente no inferior a EFV cuando se indica en combinación con 2 NRTI</a:t>
            </a:r>
            <a:endParaRPr lang="es-AR" sz="1800" baseline="30000" dirty="0" smtClean="0">
              <a:ea typeface="ＭＳ Ｐゴシック" pitchFamily="-1" charset="-128"/>
            </a:endParaRPr>
          </a:p>
          <a:p>
            <a:pPr lvl="1">
              <a:spcBef>
                <a:spcPts val="0"/>
              </a:spcBef>
            </a:pPr>
            <a:r>
              <a:rPr lang="es-AR" sz="1800" dirty="0" smtClean="0"/>
              <a:t>Las tasas de respuesta parecen mayores en el grupo de RPV para pacientes con menor CV basal </a:t>
            </a:r>
          </a:p>
          <a:p>
            <a:pPr lvl="1">
              <a:spcBef>
                <a:spcPts val="0"/>
              </a:spcBef>
            </a:pPr>
            <a:r>
              <a:rPr lang="es-AR" sz="1800" dirty="0" smtClean="0"/>
              <a:t>El régimen de soporte de INTR no tuvo efecto significativo en la respuesta  (limitación : no </a:t>
            </a:r>
            <a:r>
              <a:rPr lang="es-AR" sz="1800" dirty="0" err="1" smtClean="0"/>
              <a:t>randomizado</a:t>
            </a:r>
            <a:r>
              <a:rPr lang="es-AR" sz="1800" dirty="0" smtClean="0"/>
              <a:t>, no estratificado por NRTI)</a:t>
            </a:r>
            <a:endParaRPr lang="es-AR" sz="1800" dirty="0" smtClean="0">
              <a:ea typeface="ＭＳ Ｐゴシック" pitchFamily="-1" charset="-128"/>
            </a:endParaRP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La discontinuación por eventos adversos u otras razones fue menor para RPV 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Proporción de fallo virológico con </a:t>
            </a:r>
          </a:p>
          <a:p>
            <a:pPr lvl="2">
              <a:spcBef>
                <a:spcPts val="0"/>
              </a:spcBef>
            </a:pPr>
            <a:r>
              <a:rPr lang="es-AR" u="sng" dirty="0" smtClean="0">
                <a:ea typeface="ＭＳ Ｐゴシック" pitchFamily="-1" charset="-128"/>
              </a:rPr>
              <a:t>&gt;</a:t>
            </a:r>
            <a:r>
              <a:rPr lang="es-AR" dirty="0" smtClean="0">
                <a:ea typeface="ＭＳ Ｐゴシック" pitchFamily="-1" charset="-128"/>
              </a:rPr>
              <a:t> 1 mutaciones asociadas con emergencia de resistencia: similar en ambos grupos, </a:t>
            </a:r>
          </a:p>
          <a:p>
            <a:pPr lvl="2">
              <a:spcBef>
                <a:spcPts val="0"/>
              </a:spcBef>
            </a:pPr>
            <a:r>
              <a:rPr lang="es-AR" u="sng" dirty="0" smtClean="0">
                <a:ea typeface="ＭＳ Ｐゴシック" pitchFamily="-1" charset="-128"/>
              </a:rPr>
              <a:t>&gt;</a:t>
            </a:r>
            <a:r>
              <a:rPr lang="es-AR" dirty="0" smtClean="0">
                <a:ea typeface="ＭＳ Ｐゴシック" pitchFamily="-1" charset="-128"/>
              </a:rPr>
              <a:t> 1 mutaciones asociadas con emergencia de resistencia: mayor en el grupo de RPV </a:t>
            </a:r>
          </a:p>
          <a:p>
            <a:pPr lvl="1">
              <a:spcBef>
                <a:spcPts val="0"/>
              </a:spcBef>
            </a:pPr>
            <a:r>
              <a:rPr lang="es-AR" sz="1600" dirty="0" smtClean="0">
                <a:ea typeface="ＭＳ Ｐゴシック" pitchFamily="-1" charset="-128"/>
              </a:rPr>
              <a:t>Perfil de seguridad mas favorable con RPV que con EFV. Menor tasa de:</a:t>
            </a:r>
          </a:p>
          <a:p>
            <a:pPr lvl="2">
              <a:spcBef>
                <a:spcPts val="0"/>
              </a:spcBef>
            </a:pPr>
            <a:r>
              <a:rPr lang="es-AR" dirty="0" smtClean="0">
                <a:ea typeface="ＭＳ Ｐゴシック" pitchFamily="-1" charset="-128"/>
              </a:rPr>
              <a:t>EA grado 2-4 relacionados al tratamiento grade 2-4 </a:t>
            </a:r>
          </a:p>
          <a:p>
            <a:pPr lvl="2">
              <a:spcBef>
                <a:spcPts val="0"/>
              </a:spcBef>
            </a:pPr>
            <a:r>
              <a:rPr lang="es-AR" dirty="0" err="1" smtClean="0">
                <a:ea typeface="ＭＳ Ｐゴシック" pitchFamily="-1" charset="-128"/>
              </a:rPr>
              <a:t>Rash</a:t>
            </a:r>
            <a:endParaRPr lang="es-AR" dirty="0" smtClean="0">
              <a:ea typeface="ＭＳ Ｐゴシック" pitchFamily="-1" charset="-128"/>
            </a:endParaRPr>
          </a:p>
          <a:p>
            <a:pPr lvl="2">
              <a:spcBef>
                <a:spcPts val="0"/>
              </a:spcBef>
            </a:pPr>
            <a:r>
              <a:rPr lang="es-AR" dirty="0" smtClean="0">
                <a:ea typeface="ＭＳ Ｐゴシック" pitchFamily="-1" charset="-128"/>
              </a:rPr>
              <a:t>Mareos</a:t>
            </a:r>
          </a:p>
          <a:p>
            <a:pPr lvl="2">
              <a:spcBef>
                <a:spcPts val="0"/>
              </a:spcBef>
            </a:pPr>
            <a:r>
              <a:rPr lang="es-AR" dirty="0" smtClean="0">
                <a:ea typeface="ＭＳ Ｐゴシック" pitchFamily="-1" charset="-128"/>
              </a:rPr>
              <a:t>Aumento en los lípidos </a:t>
            </a:r>
            <a:r>
              <a:rPr lang="es-AR" dirty="0" err="1" smtClean="0">
                <a:ea typeface="ＭＳ Ｐゴシック" pitchFamily="-1" charset="-128"/>
              </a:rPr>
              <a:t>proaterogenicos</a:t>
            </a:r>
            <a:endParaRPr lang="es-AR" sz="1800" dirty="0" smtClean="0"/>
          </a:p>
        </p:txBody>
      </p:sp>
      <p:grpSp>
        <p:nvGrpSpPr>
          <p:cNvPr id="10" name="Grouper 9"/>
          <p:cNvGrpSpPr/>
          <p:nvPr/>
        </p:nvGrpSpPr>
        <p:grpSpPr>
          <a:xfrm>
            <a:off x="0" y="6570663"/>
            <a:ext cx="825568" cy="288111"/>
            <a:chOff x="0" y="6570663"/>
            <a:chExt cx="825568" cy="288111"/>
          </a:xfrm>
        </p:grpSpPr>
        <p:sp>
          <p:nvSpPr>
            <p:cNvPr id="1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THRIVE: RPV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EFV 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2011;378:229-37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9" name="Grouper 28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err="1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  <a:stCxn id="234519" idx="4"/>
          </p:cNvCxnSpPr>
          <p:nvPr/>
        </p:nvCxnSpPr>
        <p:spPr bwMode="auto">
          <a:xfrm>
            <a:off x="3337294" y="2202697"/>
            <a:ext cx="0" cy="218241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193825"/>
            <a:ext cx="8963025" cy="138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Demostrar no inferioridad de RPV vs EFV a S48: % CV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por intención de tratar, análisis TLOVR (margen inferior de IC95% de dos colas para la diferencia= 12%, poder= 95%)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12578787"/>
              </p:ext>
            </p:extLst>
          </p:nvPr>
        </p:nvGraphicFramePr>
        <p:xfrm>
          <a:off x="4177240" y="2420938"/>
          <a:ext cx="3220439" cy="755650"/>
        </p:xfrm>
        <a:graphic>
          <a:graphicData uri="http://schemas.openxmlformats.org/drawingml/2006/table">
            <a:tbl>
              <a:tblPr/>
              <a:tblGrid>
                <a:gridCol w="3220439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25 mg QD + TDF/FTC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29162165"/>
              </p:ext>
            </p:extLst>
          </p:nvPr>
        </p:nvGraphicFramePr>
        <p:xfrm>
          <a:off x="4133417" y="3433763"/>
          <a:ext cx="3264262" cy="733425"/>
        </p:xfrm>
        <a:graphic>
          <a:graphicData uri="http://schemas.openxmlformats.org/drawingml/2006/table">
            <a:tbl>
              <a:tblPr/>
              <a:tblGrid>
                <a:gridCol w="3264262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TDF/FTC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567356" y="1188284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Doble ciego</a:t>
            </a:r>
            <a:endParaRPr lang="es-A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58767" y="2280007"/>
            <a:ext cx="3263871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de 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</a:t>
            </a: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5,000 c/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4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Cualquier recuento de CD4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FG &gt; 50 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/min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No Resistencia a TDF o FTC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mutaciones de resistencia a INNTR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Infección por HIV-2 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-100620" y="4371164"/>
            <a:ext cx="90985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La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fue estratificada por CV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500 000 o &gt; 500 000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345738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0" name="Grouper 29"/>
          <p:cNvGrpSpPr/>
          <p:nvPr/>
        </p:nvGrpSpPr>
        <p:grpSpPr>
          <a:xfrm>
            <a:off x="3337294" y="2794000"/>
            <a:ext cx="769938" cy="993775"/>
            <a:chOff x="3385565" y="2794000"/>
            <a:chExt cx="928304" cy="993775"/>
          </a:xfrm>
        </p:grpSpPr>
        <p:cxnSp>
          <p:nvCxnSpPr>
            <p:cNvPr id="234523" name="AutoShape 60"/>
            <p:cNvCxnSpPr>
              <a:cxnSpLocks noChangeShapeType="1"/>
            </p:cNvCxnSpPr>
            <p:nvPr/>
          </p:nvCxnSpPr>
          <p:spPr bwMode="auto">
            <a:xfrm rot="10800000" flipH="1" flipV="1">
              <a:off x="4312282" y="2794000"/>
              <a:ext cx="1587" cy="993775"/>
            </a:xfrm>
            <a:prstGeom prst="bentConnector3">
              <a:avLst>
                <a:gd name="adj1" fmla="val -48000000"/>
              </a:avLst>
            </a:prstGeom>
            <a:noFill/>
            <a:ln w="38100">
              <a:solidFill>
                <a:schemeClr val="accent2"/>
              </a:solidFill>
              <a:miter lim="800000"/>
              <a:headEnd type="triangle" w="med" len="med"/>
              <a:tailEnd type="triangle" w="med" len="med"/>
            </a:ln>
          </p:spPr>
        </p:cxnSp>
        <p:sp>
          <p:nvSpPr>
            <p:cNvPr id="234524" name="Line 63"/>
            <p:cNvSpPr>
              <a:spLocks noChangeShapeType="1"/>
            </p:cNvSpPr>
            <p:nvPr/>
          </p:nvSpPr>
          <p:spPr bwMode="auto">
            <a:xfrm>
              <a:off x="3385565" y="3284538"/>
              <a:ext cx="150428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389399" y="378810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 348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389749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346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8" name="ZoneTexte 27"/>
          <p:cNvSpPr txBox="1"/>
          <p:nvPr/>
        </p:nvSpPr>
        <p:spPr>
          <a:xfrm>
            <a:off x="1105736" y="4806456"/>
            <a:ext cx="7483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smtClean="0">
                <a:solidFill>
                  <a:srgbClr val="000066"/>
                </a:solidFill>
              </a:rPr>
              <a:t>RPV tomado con las comidas, EFV tomado con el estómago vacío  por la noche </a:t>
            </a:r>
            <a:endParaRPr lang="es-AR" sz="16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152939" y="1128713"/>
            <a:ext cx="48254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S96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5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AIDS 2013;27:939-50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2" name="Grouper 41"/>
          <p:cNvGrpSpPr/>
          <p:nvPr/>
        </p:nvGrpSpPr>
        <p:grpSpPr>
          <a:xfrm>
            <a:off x="-1" y="6570662"/>
            <a:ext cx="1227139" cy="313200"/>
            <a:chOff x="-1" y="6570662"/>
            <a:chExt cx="1227139" cy="313200"/>
          </a:xfrm>
        </p:grpSpPr>
        <p:sp>
          <p:nvSpPr>
            <p:cNvPr id="37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ECHO-THRIVE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3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s-AR" sz="3200" dirty="0" smtClean="0">
                <a:ea typeface="ＭＳ Ｐゴシック" pitchFamily="-1" charset="-128"/>
                <a:cs typeface="ＭＳ Ｐゴシック" pitchFamily="-1" charset="-128"/>
              </a:rPr>
              <a:t>Estudio ECHO &amp; THRIVE: resultados a S96 </a:t>
            </a:r>
            <a:endParaRPr lang="es-AR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4788024" y="2492896"/>
            <a:ext cx="4524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smtClean="0">
                <a:solidFill>
                  <a:srgbClr val="000066"/>
                </a:solidFill>
              </a:rPr>
              <a:t>* TDF/FTC = 80%, ZDV/3TC = 15%, ABC/3TC = 5%</a:t>
            </a:r>
            <a:endParaRPr lang="es-AR" sz="1400">
              <a:solidFill>
                <a:srgbClr val="000066"/>
              </a:solidFill>
            </a:endParaRPr>
          </a:p>
        </p:txBody>
      </p:sp>
      <p:sp>
        <p:nvSpPr>
          <p:cNvPr id="78" name="Text Box 134"/>
          <p:cNvSpPr txBox="1">
            <a:spLocks noChangeArrowheads="1"/>
          </p:cNvSpPr>
          <p:nvPr/>
        </p:nvSpPr>
        <p:spPr bwMode="auto">
          <a:xfrm>
            <a:off x="5159820" y="2959607"/>
            <a:ext cx="4011445" cy="16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ITT-TLOVR censado para fallo no virológico, CV &lt; 50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RPV + 2 NRTI = 85%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EFV + 2 NRTI = 91%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(diferencia: - 6.2% [IC95% : - 9.9 ; - 2.5])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endParaRPr lang="es-AR" sz="1700" dirty="0" smtClean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79" name="Text Box 134"/>
          <p:cNvSpPr txBox="1">
            <a:spLocks noChangeArrowheads="1"/>
          </p:cNvSpPr>
          <p:nvPr/>
        </p:nvSpPr>
        <p:spPr bwMode="auto">
          <a:xfrm>
            <a:off x="5113607" y="4974494"/>
            <a:ext cx="4190037" cy="855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Discontinuación a S96 (RPV vs EFV)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Por punto final virológico : 8% vs 3%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Por eventos adversos: 4% vs 9%</a:t>
            </a:r>
          </a:p>
        </p:txBody>
      </p:sp>
      <p:grpSp>
        <p:nvGrpSpPr>
          <p:cNvPr id="73" name="Groupe 72"/>
          <p:cNvGrpSpPr/>
          <p:nvPr/>
        </p:nvGrpSpPr>
        <p:grpSpPr>
          <a:xfrm>
            <a:off x="169032" y="1834394"/>
            <a:ext cx="6253060" cy="4775361"/>
            <a:chOff x="169032" y="1834394"/>
            <a:chExt cx="6253060" cy="4775361"/>
          </a:xfrm>
        </p:grpSpPr>
        <p:sp>
          <p:nvSpPr>
            <p:cNvPr id="43" name="AutoShape 165"/>
            <p:cNvSpPr>
              <a:spLocks noChangeArrowheads="1"/>
            </p:cNvSpPr>
            <p:nvPr/>
          </p:nvSpPr>
          <p:spPr bwMode="auto">
            <a:xfrm>
              <a:off x="4555430" y="1878795"/>
              <a:ext cx="1866662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4" name="Rectangle 3"/>
            <p:cNvSpPr>
              <a:spLocks noChangeArrowheads="1"/>
            </p:cNvSpPr>
            <p:nvPr/>
          </p:nvSpPr>
          <p:spPr bwMode="auto">
            <a:xfrm>
              <a:off x="4664967" y="19772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5" name="Rectangle 4"/>
            <p:cNvSpPr>
              <a:spLocks noChangeArrowheads="1"/>
            </p:cNvSpPr>
            <p:nvPr/>
          </p:nvSpPr>
          <p:spPr bwMode="auto">
            <a:xfrm>
              <a:off x="4664967" y="22181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6" name="ZoneTexte 84"/>
            <p:cNvSpPr txBox="1">
              <a:spLocks noChangeArrowheads="1"/>
            </p:cNvSpPr>
            <p:nvPr/>
          </p:nvSpPr>
          <p:spPr bwMode="auto">
            <a:xfrm>
              <a:off x="4822130" y="1856570"/>
              <a:ext cx="153420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dirty="0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RPV + 2 NRTI*</a:t>
              </a:r>
              <a:endParaRPr lang="es-AR" b="1" dirty="0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7" name="ZoneTexte 85"/>
            <p:cNvSpPr txBox="1">
              <a:spLocks noChangeArrowheads="1"/>
            </p:cNvSpPr>
            <p:nvPr/>
          </p:nvSpPr>
          <p:spPr bwMode="auto">
            <a:xfrm>
              <a:off x="4822130" y="2111950"/>
              <a:ext cx="150009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 + 2 NRTI*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8" name="Text Box 134"/>
            <p:cNvSpPr txBox="1">
              <a:spLocks noChangeArrowheads="1"/>
            </p:cNvSpPr>
            <p:nvPr/>
          </p:nvSpPr>
          <p:spPr bwMode="auto">
            <a:xfrm>
              <a:off x="1561558" y="1834394"/>
              <a:ext cx="2549878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c/mL</a:t>
              </a:r>
              <a:endParaRPr lang="es-A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3"/>
            <p:cNvSpPr>
              <a:spLocks noChangeArrowheads="1"/>
            </p:cNvSpPr>
            <p:nvPr/>
          </p:nvSpPr>
          <p:spPr bwMode="auto">
            <a:xfrm>
              <a:off x="968445" y="3195638"/>
              <a:ext cx="783667" cy="215265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0" name="Rectangle 135"/>
            <p:cNvSpPr>
              <a:spLocks noChangeArrowheads="1"/>
            </p:cNvSpPr>
            <p:nvPr/>
          </p:nvSpPr>
          <p:spPr bwMode="auto">
            <a:xfrm>
              <a:off x="372379" y="457491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Rectangle 136"/>
            <p:cNvSpPr>
              <a:spLocks noChangeArrowheads="1"/>
            </p:cNvSpPr>
            <p:nvPr/>
          </p:nvSpPr>
          <p:spPr bwMode="auto">
            <a:xfrm>
              <a:off x="372379" y="388276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Rectangle 137"/>
            <p:cNvSpPr>
              <a:spLocks noChangeArrowheads="1"/>
            </p:cNvSpPr>
            <p:nvPr/>
          </p:nvSpPr>
          <p:spPr bwMode="auto">
            <a:xfrm>
              <a:off x="287420" y="2501643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Rectangle 138"/>
            <p:cNvSpPr>
              <a:spLocks noChangeArrowheads="1"/>
            </p:cNvSpPr>
            <p:nvPr/>
          </p:nvSpPr>
          <p:spPr bwMode="auto">
            <a:xfrm>
              <a:off x="372379" y="31922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4" name="Line 139"/>
            <p:cNvSpPr>
              <a:spLocks noChangeShapeType="1"/>
            </p:cNvSpPr>
            <p:nvPr/>
          </p:nvSpPr>
          <p:spPr bwMode="auto">
            <a:xfrm>
              <a:off x="603721" y="46672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0"/>
            <p:cNvSpPr>
              <a:spLocks noChangeShapeType="1"/>
            </p:cNvSpPr>
            <p:nvPr/>
          </p:nvSpPr>
          <p:spPr bwMode="auto">
            <a:xfrm>
              <a:off x="603721" y="39766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1"/>
            <p:cNvSpPr>
              <a:spLocks noChangeShapeType="1"/>
            </p:cNvSpPr>
            <p:nvPr/>
          </p:nvSpPr>
          <p:spPr bwMode="auto">
            <a:xfrm>
              <a:off x="603721" y="25923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Line 142"/>
            <p:cNvSpPr>
              <a:spLocks noChangeShapeType="1"/>
            </p:cNvSpPr>
            <p:nvPr/>
          </p:nvSpPr>
          <p:spPr bwMode="auto">
            <a:xfrm>
              <a:off x="603721" y="32829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Line 143"/>
            <p:cNvSpPr>
              <a:spLocks noChangeShapeType="1"/>
            </p:cNvSpPr>
            <p:nvPr/>
          </p:nvSpPr>
          <p:spPr bwMode="auto">
            <a:xfrm>
              <a:off x="720048" y="2582863"/>
              <a:ext cx="2040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9" name="Rectangle 144"/>
            <p:cNvSpPr>
              <a:spLocks noChangeArrowheads="1"/>
            </p:cNvSpPr>
            <p:nvPr/>
          </p:nvSpPr>
          <p:spPr bwMode="auto">
            <a:xfrm>
              <a:off x="1197254" y="2840744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78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0" name="Rectangle 145"/>
            <p:cNvSpPr>
              <a:spLocks noChangeArrowheads="1"/>
            </p:cNvSpPr>
            <p:nvPr/>
          </p:nvSpPr>
          <p:spPr bwMode="auto">
            <a:xfrm>
              <a:off x="1982383" y="2840744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78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1" name="Text Box 148"/>
            <p:cNvSpPr txBox="1">
              <a:spLocks noChangeArrowheads="1"/>
            </p:cNvSpPr>
            <p:nvPr/>
          </p:nvSpPr>
          <p:spPr bwMode="auto">
            <a:xfrm>
              <a:off x="169032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51"/>
            <p:cNvSpPr>
              <a:spLocks noChangeArrowheads="1"/>
            </p:cNvSpPr>
            <p:nvPr/>
          </p:nvSpPr>
          <p:spPr bwMode="auto">
            <a:xfrm>
              <a:off x="1753574" y="3195638"/>
              <a:ext cx="783667" cy="21526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ZoneTexte 86"/>
            <p:cNvSpPr txBox="1">
              <a:spLocks noChangeArrowheads="1"/>
            </p:cNvSpPr>
            <p:nvPr/>
          </p:nvSpPr>
          <p:spPr bwMode="auto">
            <a:xfrm>
              <a:off x="662540" y="5686425"/>
              <a:ext cx="2145139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Diferencia ajustada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por regresión logística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- 0.4% (- 4.6 ; 3.8)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4" name="Rectangle 133"/>
            <p:cNvSpPr>
              <a:spLocks noChangeArrowheads="1"/>
            </p:cNvSpPr>
            <p:nvPr/>
          </p:nvSpPr>
          <p:spPr bwMode="auto">
            <a:xfrm>
              <a:off x="3174854" y="3171825"/>
              <a:ext cx="783667" cy="217646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Rectangle 144"/>
            <p:cNvSpPr>
              <a:spLocks noChangeArrowheads="1"/>
            </p:cNvSpPr>
            <p:nvPr/>
          </p:nvSpPr>
          <p:spPr bwMode="auto">
            <a:xfrm>
              <a:off x="3391416" y="2812866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79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6" name="Rectangle 145"/>
            <p:cNvSpPr>
              <a:spLocks noChangeArrowheads="1"/>
            </p:cNvSpPr>
            <p:nvPr/>
          </p:nvSpPr>
          <p:spPr bwMode="auto">
            <a:xfrm>
              <a:off x="4150593" y="2840744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78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7" name="Rectangle 151"/>
            <p:cNvSpPr>
              <a:spLocks noChangeArrowheads="1"/>
            </p:cNvSpPr>
            <p:nvPr/>
          </p:nvSpPr>
          <p:spPr bwMode="auto">
            <a:xfrm>
              <a:off x="3959982" y="3195638"/>
              <a:ext cx="783667" cy="21526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8" name="ZoneTexte 86"/>
            <p:cNvSpPr txBox="1">
              <a:spLocks noChangeArrowheads="1"/>
            </p:cNvSpPr>
            <p:nvPr/>
          </p:nvSpPr>
          <p:spPr bwMode="auto">
            <a:xfrm>
              <a:off x="3084943" y="5686425"/>
              <a:ext cx="173519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Diferenia ajustada</a:t>
              </a:r>
              <a:endParaRPr lang="es-AR" sz="150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0.4 % (- 4.0 ; 4.9)</a:t>
              </a:r>
              <a:endParaRPr lang="es-AR" sz="15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9" name="Line 146"/>
            <p:cNvSpPr>
              <a:spLocks noChangeShapeType="1"/>
            </p:cNvSpPr>
            <p:nvPr/>
          </p:nvSpPr>
          <p:spPr bwMode="auto">
            <a:xfrm>
              <a:off x="603721" y="5349973"/>
              <a:ext cx="445914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0" name="Rectangle 40"/>
            <p:cNvSpPr>
              <a:spLocks noChangeArrowheads="1"/>
            </p:cNvSpPr>
            <p:nvPr/>
          </p:nvSpPr>
          <p:spPr bwMode="auto">
            <a:xfrm>
              <a:off x="1095510" y="5368925"/>
              <a:ext cx="12791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1" name="Rectangle 41"/>
            <p:cNvSpPr>
              <a:spLocks noChangeArrowheads="1"/>
            </p:cNvSpPr>
            <p:nvPr/>
          </p:nvSpPr>
          <p:spPr bwMode="auto">
            <a:xfrm>
              <a:off x="2851117" y="5368925"/>
              <a:ext cx="220284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2" name="Rectangle 40"/>
            <p:cNvSpPr>
              <a:spLocks noChangeArrowheads="1"/>
            </p:cNvSpPr>
            <p:nvPr/>
          </p:nvSpPr>
          <p:spPr bwMode="auto">
            <a:xfrm>
              <a:off x="968445" y="2502190"/>
              <a:ext cx="16897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primario</a:t>
              </a:r>
              <a:endParaRPr lang="es-AR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1" name="Rectangle 135"/>
            <p:cNvSpPr>
              <a:spLocks noChangeArrowheads="1"/>
            </p:cNvSpPr>
            <p:nvPr/>
          </p:nvSpPr>
          <p:spPr bwMode="auto">
            <a:xfrm>
              <a:off x="457338" y="5231800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416254" y="1128713"/>
            <a:ext cx="82988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virológica al tratamiento a semana 96 por subgrupos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8" name="Grouper 77"/>
          <p:cNvGrpSpPr/>
          <p:nvPr/>
        </p:nvGrpSpPr>
        <p:grpSpPr>
          <a:xfrm>
            <a:off x="-1" y="6570662"/>
            <a:ext cx="1227139" cy="313200"/>
            <a:chOff x="-1" y="6570662"/>
            <a:chExt cx="1227139" cy="313200"/>
          </a:xfrm>
        </p:grpSpPr>
        <p:sp>
          <p:nvSpPr>
            <p:cNvPr id="98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9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ECHO-THRIVE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0" name="Rectangle 27"/>
          <p:cNvSpPr txBox="1">
            <a:spLocks noChangeArrowheads="1"/>
          </p:cNvSpPr>
          <p:nvPr/>
        </p:nvSpPr>
        <p:spPr bwMode="auto">
          <a:xfrm>
            <a:off x="50798" y="44450"/>
            <a:ext cx="9093201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Estudio ECHO &amp; THRIVE: resultados a </a:t>
            </a:r>
            <a:r>
              <a:rPr lang="es-AR" sz="3200" b="1" kern="0" dirty="0" smtClean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S</a:t>
            </a:r>
            <a:r>
              <a:rPr kumimoji="0" lang="es-A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96 </a:t>
            </a:r>
            <a:endParaRPr kumimoji="0" lang="es-AR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4" name="Text Box 134"/>
          <p:cNvSpPr txBox="1">
            <a:spLocks noChangeArrowheads="1"/>
          </p:cNvSpPr>
          <p:nvPr/>
        </p:nvSpPr>
        <p:spPr bwMode="auto">
          <a:xfrm>
            <a:off x="1226006" y="1816749"/>
            <a:ext cx="3213515" cy="55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</a:t>
            </a:r>
            <a:r>
              <a:rPr lang="es-AR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(ITT, TLOVR)</a:t>
            </a:r>
          </a:p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de acuerdo a la CV basal</a:t>
            </a:r>
            <a:endParaRPr lang="es-AR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110" name="Text Box 134"/>
          <p:cNvSpPr txBox="1">
            <a:spLocks noChangeArrowheads="1"/>
          </p:cNvSpPr>
          <p:nvPr/>
        </p:nvSpPr>
        <p:spPr bwMode="auto">
          <a:xfrm>
            <a:off x="5120379" y="1821365"/>
            <a:ext cx="3772101" cy="54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</a:t>
            </a:r>
            <a:r>
              <a:rPr lang="es-AR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(ITT, TLOVR)</a:t>
            </a:r>
          </a:p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de acuerdo a la tasa de adherencia</a:t>
            </a:r>
            <a:endParaRPr lang="es-AR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77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AIDS 2013;27:939-50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6" name="Groupe 75"/>
          <p:cNvGrpSpPr/>
          <p:nvPr/>
        </p:nvGrpSpPr>
        <p:grpSpPr>
          <a:xfrm>
            <a:off x="147920" y="2434070"/>
            <a:ext cx="8807043" cy="4043415"/>
            <a:chOff x="147920" y="2434070"/>
            <a:chExt cx="8807043" cy="4043415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747284" y="3621047"/>
              <a:ext cx="609600" cy="231048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232879" y="515815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232879" y="446600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147920" y="3084881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232879" y="377544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471059" y="52504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471059" y="45599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471059" y="31756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471059" y="38661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561547" y="3166101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882222" y="32692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84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485472" y="338893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80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329317" y="290224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350534" y="3738562"/>
              <a:ext cx="609600" cy="219296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284367" y="3974138"/>
              <a:ext cx="609600" cy="195738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409779" y="362933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71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3000329" y="350246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76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2887617" y="3843338"/>
              <a:ext cx="609600" cy="208818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471058" y="5942638"/>
              <a:ext cx="464932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3"/>
            <p:cNvSpPr>
              <a:spLocks noChangeArrowheads="1"/>
            </p:cNvSpPr>
            <p:nvPr/>
          </p:nvSpPr>
          <p:spPr bwMode="auto">
            <a:xfrm>
              <a:off x="5762500" y="3714749"/>
              <a:ext cx="609600" cy="222633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6" name="Rectangle 135"/>
            <p:cNvSpPr>
              <a:spLocks noChangeArrowheads="1"/>
            </p:cNvSpPr>
            <p:nvPr/>
          </p:nvSpPr>
          <p:spPr bwMode="auto">
            <a:xfrm>
              <a:off x="5248095" y="516771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6"/>
            <p:cNvSpPr>
              <a:spLocks noChangeArrowheads="1"/>
            </p:cNvSpPr>
            <p:nvPr/>
          </p:nvSpPr>
          <p:spPr bwMode="auto">
            <a:xfrm>
              <a:off x="5248095" y="447556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0" name="Rectangle 137"/>
            <p:cNvSpPr>
              <a:spLocks noChangeArrowheads="1"/>
            </p:cNvSpPr>
            <p:nvPr/>
          </p:nvSpPr>
          <p:spPr bwMode="auto">
            <a:xfrm>
              <a:off x="5163136" y="3094442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Rectangle 138"/>
            <p:cNvSpPr>
              <a:spLocks noChangeArrowheads="1"/>
            </p:cNvSpPr>
            <p:nvPr/>
          </p:nvSpPr>
          <p:spPr bwMode="auto">
            <a:xfrm>
              <a:off x="5248095" y="378500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5486275" y="526004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5486275" y="456948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5486275" y="318518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5486275" y="387574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3"/>
            <p:cNvSpPr>
              <a:spLocks noChangeShapeType="1"/>
            </p:cNvSpPr>
            <p:nvPr/>
          </p:nvSpPr>
          <p:spPr bwMode="auto">
            <a:xfrm>
              <a:off x="5576763" y="3175662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144"/>
            <p:cNvSpPr>
              <a:spLocks noChangeArrowheads="1"/>
            </p:cNvSpPr>
            <p:nvPr/>
          </p:nvSpPr>
          <p:spPr bwMode="auto">
            <a:xfrm>
              <a:off x="5897438" y="336454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81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8" name="Rectangle 145"/>
            <p:cNvSpPr>
              <a:spLocks noChangeArrowheads="1"/>
            </p:cNvSpPr>
            <p:nvPr/>
          </p:nvSpPr>
          <p:spPr bwMode="auto">
            <a:xfrm>
              <a:off x="6500688" y="32692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84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9" name="Text Box 148"/>
            <p:cNvSpPr txBox="1">
              <a:spLocks noChangeArrowheads="1"/>
            </p:cNvSpPr>
            <p:nvPr/>
          </p:nvSpPr>
          <p:spPr bwMode="auto">
            <a:xfrm>
              <a:off x="5357626" y="2924902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6365750" y="3629338"/>
              <a:ext cx="609600" cy="2311749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33"/>
            <p:cNvSpPr>
              <a:spLocks noChangeArrowheads="1"/>
            </p:cNvSpPr>
            <p:nvPr/>
          </p:nvSpPr>
          <p:spPr bwMode="auto">
            <a:xfrm>
              <a:off x="7456363" y="4397375"/>
              <a:ext cx="609600" cy="154371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151"/>
            <p:cNvSpPr>
              <a:spLocks noChangeArrowheads="1"/>
            </p:cNvSpPr>
            <p:nvPr/>
          </p:nvSpPr>
          <p:spPr bwMode="auto">
            <a:xfrm>
              <a:off x="8059613" y="4137649"/>
              <a:ext cx="609600" cy="18034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Line 146"/>
            <p:cNvSpPr>
              <a:spLocks noChangeShapeType="1"/>
            </p:cNvSpPr>
            <p:nvPr/>
          </p:nvSpPr>
          <p:spPr bwMode="auto">
            <a:xfrm>
              <a:off x="5486275" y="5952199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3" name="Rectangle 144"/>
            <p:cNvSpPr>
              <a:spLocks noChangeArrowheads="1"/>
            </p:cNvSpPr>
            <p:nvPr/>
          </p:nvSpPr>
          <p:spPr bwMode="auto">
            <a:xfrm>
              <a:off x="7581775" y="403090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56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4" name="Rectangle 145"/>
            <p:cNvSpPr>
              <a:spLocks noChangeArrowheads="1"/>
            </p:cNvSpPr>
            <p:nvPr/>
          </p:nvSpPr>
          <p:spPr bwMode="auto">
            <a:xfrm>
              <a:off x="8172325" y="378904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65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1" name="Rectangle 133"/>
            <p:cNvSpPr>
              <a:spLocks noChangeArrowheads="1"/>
            </p:cNvSpPr>
            <p:nvPr/>
          </p:nvSpPr>
          <p:spPr bwMode="auto">
            <a:xfrm>
              <a:off x="3806397" y="4137648"/>
              <a:ext cx="609600" cy="179387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2" name="Rectangle 151"/>
            <p:cNvSpPr>
              <a:spLocks noChangeArrowheads="1"/>
            </p:cNvSpPr>
            <p:nvPr/>
          </p:nvSpPr>
          <p:spPr bwMode="auto">
            <a:xfrm>
              <a:off x="4409647" y="3933824"/>
              <a:ext cx="609600" cy="1997701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3" name="Rectangle 144"/>
            <p:cNvSpPr>
              <a:spLocks noChangeArrowheads="1"/>
            </p:cNvSpPr>
            <p:nvPr/>
          </p:nvSpPr>
          <p:spPr bwMode="auto">
            <a:xfrm>
              <a:off x="3941843" y="378904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65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4" name="Rectangle 145"/>
            <p:cNvSpPr>
              <a:spLocks noChangeArrowheads="1"/>
            </p:cNvSpPr>
            <p:nvPr/>
          </p:nvSpPr>
          <p:spPr bwMode="auto">
            <a:xfrm>
              <a:off x="4532393" y="357301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73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5" name="Rectangle 144"/>
            <p:cNvSpPr>
              <a:spLocks noChangeArrowheads="1"/>
            </p:cNvSpPr>
            <p:nvPr/>
          </p:nvSpPr>
          <p:spPr bwMode="auto">
            <a:xfrm>
              <a:off x="865279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368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6" name="Rectangle 145"/>
            <p:cNvSpPr>
              <a:spLocks noChangeArrowheads="1"/>
            </p:cNvSpPr>
            <p:nvPr/>
          </p:nvSpPr>
          <p:spPr bwMode="auto">
            <a:xfrm>
              <a:off x="1455829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329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7" name="Rectangle 144"/>
            <p:cNvSpPr>
              <a:spLocks noChangeArrowheads="1"/>
            </p:cNvSpPr>
            <p:nvPr/>
          </p:nvSpPr>
          <p:spPr bwMode="auto">
            <a:xfrm>
              <a:off x="2353165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249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8" name="Rectangle 145"/>
            <p:cNvSpPr>
              <a:spLocks noChangeArrowheads="1"/>
            </p:cNvSpPr>
            <p:nvPr/>
          </p:nvSpPr>
          <p:spPr bwMode="auto">
            <a:xfrm>
              <a:off x="2943715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270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9" name="Rectangle 144"/>
            <p:cNvSpPr>
              <a:spLocks noChangeArrowheads="1"/>
            </p:cNvSpPr>
            <p:nvPr/>
          </p:nvSpPr>
          <p:spPr bwMode="auto">
            <a:xfrm>
              <a:off x="3896162" y="58847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69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0" name="Rectangle 145"/>
            <p:cNvSpPr>
              <a:spLocks noChangeArrowheads="1"/>
            </p:cNvSpPr>
            <p:nvPr/>
          </p:nvSpPr>
          <p:spPr bwMode="auto">
            <a:xfrm>
              <a:off x="4539084" y="58847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83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3" name="Rectangle 144"/>
            <p:cNvSpPr>
              <a:spLocks noChangeArrowheads="1"/>
            </p:cNvSpPr>
            <p:nvPr/>
          </p:nvSpPr>
          <p:spPr bwMode="auto">
            <a:xfrm>
              <a:off x="5881872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552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4" name="Rectangle 145"/>
            <p:cNvSpPr>
              <a:spLocks noChangeArrowheads="1"/>
            </p:cNvSpPr>
            <p:nvPr/>
          </p:nvSpPr>
          <p:spPr bwMode="auto">
            <a:xfrm>
              <a:off x="6524794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499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6" name="Rectangle 144"/>
            <p:cNvSpPr>
              <a:spLocks noChangeArrowheads="1"/>
            </p:cNvSpPr>
            <p:nvPr/>
          </p:nvSpPr>
          <p:spPr bwMode="auto">
            <a:xfrm>
              <a:off x="7572249" y="58847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87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7" name="Rectangle 145"/>
            <p:cNvSpPr>
              <a:spLocks noChangeArrowheads="1"/>
            </p:cNvSpPr>
            <p:nvPr/>
          </p:nvSpPr>
          <p:spPr bwMode="auto">
            <a:xfrm>
              <a:off x="8222617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625020" y="6200486"/>
              <a:ext cx="1313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u="sng" smtClean="0">
                  <a:solidFill>
                    <a:srgbClr val="000066"/>
                  </a:solidFill>
                </a:rPr>
                <a:t>&lt;</a:t>
              </a:r>
              <a:r>
                <a:rPr lang="es-AR" sz="1200" b="1" smtClean="0">
                  <a:solidFill>
                    <a:srgbClr val="000066"/>
                  </a:solidFill>
                </a:rPr>
                <a:t> 100,000 c/mL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1973155" y="6200486"/>
              <a:ext cx="17849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200" b="1" smtClean="0">
                  <a:solidFill>
                    <a:srgbClr val="000066"/>
                  </a:solidFill>
                </a:rPr>
                <a:t>100,000-500,000 c/mL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101" name="ZoneTexte 100"/>
            <p:cNvSpPr txBox="1"/>
            <p:nvPr/>
          </p:nvSpPr>
          <p:spPr>
            <a:xfrm>
              <a:off x="3707904" y="6200486"/>
              <a:ext cx="1313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smtClean="0">
                  <a:solidFill>
                    <a:srgbClr val="000066"/>
                  </a:solidFill>
                </a:rPr>
                <a:t>&gt; 500,000 c/mL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102" name="ZoneTexte 101"/>
            <p:cNvSpPr txBox="1"/>
            <p:nvPr/>
          </p:nvSpPr>
          <p:spPr>
            <a:xfrm>
              <a:off x="5573334" y="6200486"/>
              <a:ext cx="15189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dirty="0" smtClean="0">
                  <a:solidFill>
                    <a:srgbClr val="000066"/>
                  </a:solidFill>
                </a:rPr>
                <a:t>Adherencia &gt; 95%</a:t>
              </a:r>
              <a:endParaRPr lang="es-AR" sz="1200" b="1" dirty="0">
                <a:solidFill>
                  <a:srgbClr val="000066"/>
                </a:solidFill>
              </a:endParaRPr>
            </a:p>
          </p:txBody>
        </p:sp>
        <p:sp>
          <p:nvSpPr>
            <p:cNvPr id="103" name="ZoneTexte 102"/>
            <p:cNvSpPr txBox="1"/>
            <p:nvPr/>
          </p:nvSpPr>
          <p:spPr>
            <a:xfrm>
              <a:off x="7271157" y="6200486"/>
              <a:ext cx="15189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smtClean="0">
                  <a:solidFill>
                    <a:srgbClr val="000066"/>
                  </a:solidFill>
                </a:rPr>
                <a:t>Adherencia </a:t>
              </a:r>
              <a:r>
                <a:rPr lang="es-AR" sz="1200" b="1" u="sng" smtClean="0">
                  <a:solidFill>
                    <a:srgbClr val="000066"/>
                  </a:solidFill>
                </a:rPr>
                <a:t>&lt;</a:t>
              </a:r>
              <a:r>
                <a:rPr lang="es-AR" sz="1200" b="1" smtClean="0">
                  <a:solidFill>
                    <a:srgbClr val="000066"/>
                  </a:solidFill>
                </a:rPr>
                <a:t> 95%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105" name="AutoShape 165"/>
            <p:cNvSpPr>
              <a:spLocks noChangeArrowheads="1"/>
            </p:cNvSpPr>
            <p:nvPr/>
          </p:nvSpPr>
          <p:spPr bwMode="auto">
            <a:xfrm>
              <a:off x="2909554" y="2456295"/>
              <a:ext cx="3661521" cy="34710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06" name="Rectangle 3"/>
            <p:cNvSpPr>
              <a:spLocks noChangeArrowheads="1"/>
            </p:cNvSpPr>
            <p:nvPr/>
          </p:nvSpPr>
          <p:spPr bwMode="auto">
            <a:xfrm>
              <a:off x="3019092" y="25547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07" name="Rectangle 4"/>
            <p:cNvSpPr>
              <a:spLocks noChangeArrowheads="1"/>
            </p:cNvSpPr>
            <p:nvPr/>
          </p:nvSpPr>
          <p:spPr bwMode="auto">
            <a:xfrm>
              <a:off x="4818967" y="25646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08" name="ZoneTexte 84"/>
            <p:cNvSpPr txBox="1">
              <a:spLocks noChangeArrowheads="1"/>
            </p:cNvSpPr>
            <p:nvPr/>
          </p:nvSpPr>
          <p:spPr bwMode="auto">
            <a:xfrm>
              <a:off x="3176255" y="2434070"/>
              <a:ext cx="141878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RPV + 2 NRTI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09" name="ZoneTexte 85"/>
            <p:cNvSpPr txBox="1">
              <a:spLocks noChangeArrowheads="1"/>
            </p:cNvSpPr>
            <p:nvPr/>
          </p:nvSpPr>
          <p:spPr bwMode="auto">
            <a:xfrm>
              <a:off x="4976130" y="2458450"/>
              <a:ext cx="138467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 + 2 NRTI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9" name="Rectangle 135"/>
            <p:cNvSpPr>
              <a:spLocks noChangeArrowheads="1"/>
            </p:cNvSpPr>
            <p:nvPr/>
          </p:nvSpPr>
          <p:spPr bwMode="auto">
            <a:xfrm>
              <a:off x="336478" y="5836622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0" name="Rectangle 135"/>
            <p:cNvSpPr>
              <a:spLocks noChangeArrowheads="1"/>
            </p:cNvSpPr>
            <p:nvPr/>
          </p:nvSpPr>
          <p:spPr bwMode="auto">
            <a:xfrm>
              <a:off x="5351136" y="5865842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316820472"/>
              </p:ext>
            </p:extLst>
          </p:nvPr>
        </p:nvGraphicFramePr>
        <p:xfrm>
          <a:off x="279400" y="1629968"/>
          <a:ext cx="8469312" cy="3275626"/>
        </p:xfrm>
        <a:graphic>
          <a:graphicData uri="http://schemas.openxmlformats.org/drawingml/2006/table">
            <a:tbl>
              <a:tblPr/>
              <a:tblGrid>
                <a:gridCol w="208280"/>
                <a:gridCol w="2471395"/>
                <a:gridCol w="1361698"/>
                <a:gridCol w="2225853"/>
                <a:gridCol w="2202086"/>
              </a:tblGrid>
              <a:tr h="25144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+ 2 NRTI, N = 340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NRTI, N = 682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Fallo virologico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96 (14%)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52 (8%)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85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Rebote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4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Nunca suprimido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173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Datos de resistencia al momento del fallo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8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a NNRTI 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46 (53%)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(48%)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233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más frecuentes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E138K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9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a NRTI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 (56%)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(26%)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2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más frecuentes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2740451" y="1150938"/>
            <a:ext cx="350198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</a:rPr>
              <a:t>Datos de resistencia a S96</a:t>
            </a:r>
            <a:endParaRPr lang="es-AR" sz="2400" b="1" dirty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79400" y="5072945"/>
            <a:ext cx="846931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>
              <a:buClr>
                <a:srgbClr val="CC3300"/>
              </a:buClr>
              <a:buFont typeface="Wingdings" pitchFamily="2" charset="2"/>
              <a:buChar char="§"/>
            </a:pPr>
            <a:r>
              <a:rPr lang="es-AR" sz="1600" dirty="0" smtClean="0">
                <a:solidFill>
                  <a:srgbClr val="000066"/>
                </a:solidFill>
              </a:rPr>
              <a:t>La mayoría de los fallos virológicos ocurrieron en las primeras 48S (76% en el grupo RPV y 69% en el grupo  EFV)</a:t>
            </a:r>
            <a:endParaRPr lang="es-AR" sz="1600" dirty="0">
              <a:solidFill>
                <a:srgbClr val="000066"/>
              </a:solidFill>
            </a:endParaRP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1425222" y="6553451"/>
            <a:ext cx="76895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AIDS 2013;27:939-50 ; Rimsky L. JAIDS 2012;59:39-46 ; Rimsky L.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2013;18:967-77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5" name="Grouper 14"/>
          <p:cNvGrpSpPr/>
          <p:nvPr/>
        </p:nvGrpSpPr>
        <p:grpSpPr>
          <a:xfrm>
            <a:off x="-1" y="6570662"/>
            <a:ext cx="1227139" cy="313200"/>
            <a:chOff x="-1" y="6570662"/>
            <a:chExt cx="1227139" cy="313200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ECHO-THRIVE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s-AR" sz="3200" dirty="0" smtClean="0">
                <a:ea typeface="ＭＳ Ｐゴシック" pitchFamily="-1" charset="-128"/>
                <a:cs typeface="ＭＳ Ｐゴシック" pitchFamily="-1" charset="-128"/>
              </a:rPr>
              <a:t>Estudio ECHO &amp; THRIVE: resultados a S96 </a:t>
            </a:r>
            <a:endParaRPr lang="es-AR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9399" y="5622339"/>
            <a:ext cx="88353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354013">
              <a:buClr>
                <a:srgbClr val="CC3300"/>
              </a:buClr>
              <a:buFont typeface="Wingdings" pitchFamily="2" charset="2"/>
              <a:buChar char="§"/>
            </a:pPr>
            <a:r>
              <a:rPr lang="es-AR" sz="1600" dirty="0" smtClean="0">
                <a:solidFill>
                  <a:srgbClr val="000066"/>
                </a:solidFill>
              </a:rPr>
              <a:t>Los fallos virológicos y la emergencia de mutaciones a RT fueron similares con CV basales bajas pero mas frecuentes con CV basales mas altas en el grupo de RPV que en el grupo de EFV</a:t>
            </a:r>
            <a:endParaRPr lang="es-AR" sz="16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04894753"/>
              </p:ext>
            </p:extLst>
          </p:nvPr>
        </p:nvGraphicFramePr>
        <p:xfrm>
          <a:off x="395288" y="1628800"/>
          <a:ext cx="8391524" cy="4671859"/>
        </p:xfrm>
        <a:graphic>
          <a:graphicData uri="http://schemas.openxmlformats.org/drawingml/2006/table">
            <a:tbl>
              <a:tblPr/>
              <a:tblGrid>
                <a:gridCol w="400743"/>
                <a:gridCol w="3775969"/>
                <a:gridCol w="1555642"/>
                <a:gridCol w="1636657"/>
                <a:gridCol w="1022513"/>
              </a:tblGrid>
              <a:tr h="2389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NRTI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relacionados al tratamiento grado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116 (17%)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226 (33%)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que llevaron a discontinuación permanente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28 (4%)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58 (9%)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serios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65 (9%)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71 (10%)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17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relacionados al tratamiento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grado 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en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10% en cualquier grupo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Cualquier EA neurológico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119 (17%)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259 (38%)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182 (27%)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Cualquier EA psiquiátrico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107 (16%)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166 (24%)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Sueños anormales o pesadillas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57 (8%)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90 (13%)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0.003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29 (4%)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103 (15%)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Cualquier grado de anormalidad de laboratorio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317 (46%)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395 (58%)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LDL-colesterol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59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colesterol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AST / ALT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 / 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10% / 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20371"/>
            <a:ext cx="9104312" cy="466725"/>
          </a:xfrm>
        </p:spPr>
        <p:txBody>
          <a:bodyPr/>
          <a:lstStyle/>
          <a:p>
            <a:pPr>
              <a:lnSpc>
                <a:spcPts val="2280"/>
              </a:lnSpc>
              <a:spcBef>
                <a:spcPts val="0"/>
              </a:spcBef>
            </a:pPr>
            <a:r>
              <a:rPr lang="es-AR" sz="1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relacionados al tratamiento y anormalidades de laboratorio grado 2-4 </a:t>
            </a:r>
            <a:endParaRPr lang="es-AR" sz="14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Cohen CJ. AIDS 2013;27:939-50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14"/>
          <p:cNvGrpSpPr/>
          <p:nvPr/>
        </p:nvGrpSpPr>
        <p:grpSpPr>
          <a:xfrm>
            <a:off x="-1" y="6570662"/>
            <a:ext cx="1227139" cy="313200"/>
            <a:chOff x="-1" y="6570662"/>
            <a:chExt cx="1227139" cy="313200"/>
          </a:xfrm>
        </p:grpSpPr>
        <p:sp>
          <p:nvSpPr>
            <p:cNvPr id="12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ECHO-THRIVE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093201" cy="1106488"/>
          </a:xfrm>
        </p:spPr>
        <p:txBody>
          <a:bodyPr/>
          <a:lstStyle/>
          <a:p>
            <a:r>
              <a:rPr lang="es-AR" sz="3200" dirty="0" smtClean="0">
                <a:ea typeface="ＭＳ Ｐゴシック" pitchFamily="-1" charset="-128"/>
                <a:cs typeface="ＭＳ Ｐゴシック" pitchFamily="-1" charset="-128"/>
              </a:rPr>
              <a:t>Estudio ECHO &amp; THRIVE: resultados a S96 </a:t>
            </a:r>
            <a:endParaRPr lang="es-AR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3913372685"/>
              </p:ext>
            </p:extLst>
          </p:nvPr>
        </p:nvGraphicFramePr>
        <p:xfrm>
          <a:off x="395288" y="1709998"/>
          <a:ext cx="8353425" cy="4498418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5308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346</a:t>
                      </a:r>
                      <a:endParaRPr kumimoji="0" lang="es-AR" sz="2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TDF/FTC</a:t>
                      </a:r>
                      <a:b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344</a:t>
                      </a:r>
                      <a:endParaRPr kumimoji="0" lang="es-AR" sz="20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6773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100,000 a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500,000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&gt; 500,000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(/mm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Subtipo B</a:t>
                      </a:r>
                      <a:endParaRPr kumimoji="0" lang="es-A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hepatitis B / hepatitis 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3% / 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6% / 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en S48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50 (14.4%)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(16.3%)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0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violación de protocolo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Falta de adherencia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395288" y="1295400"/>
            <a:ext cx="8137152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5" name="Grouper 14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1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01722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Text Box 179"/>
          <p:cNvSpPr txBox="1">
            <a:spLocks noChangeArrowheads="1"/>
          </p:cNvSpPr>
          <p:nvPr/>
        </p:nvSpPr>
        <p:spPr bwMode="auto">
          <a:xfrm>
            <a:off x="5233988" y="4861071"/>
            <a:ext cx="3651176" cy="116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 de incremento de CD4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 S48: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+ 196 (RPV + TDF/FTC) vs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+ 182 (EFV + TDF/FTC), p = 0.13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152172" y="1128713"/>
            <a:ext cx="4826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S48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12" name="Text Box 134"/>
          <p:cNvSpPr txBox="1">
            <a:spLocks noChangeArrowheads="1"/>
          </p:cNvSpPr>
          <p:nvPr/>
        </p:nvSpPr>
        <p:spPr bwMode="auto">
          <a:xfrm>
            <a:off x="5176238" y="2957513"/>
            <a:ext cx="4011445" cy="16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ITT-TLOVR censados por fallo no virológico, CV &lt; 50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RPV + TDF/FTC = 86%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Verdana" pitchFamily="34" charset="0"/>
              <a:buChar char="–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EFV + TDF/FTC = 94%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(diferencia : -7.9% [IC95%: -12.5 ; -3.3])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endParaRPr lang="es-AR" sz="1700" dirty="0" smtClean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73729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0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2" name="Groupe 41"/>
          <p:cNvGrpSpPr/>
          <p:nvPr/>
        </p:nvGrpSpPr>
        <p:grpSpPr>
          <a:xfrm>
            <a:off x="0" y="1834394"/>
            <a:ext cx="6422092" cy="5024380"/>
            <a:chOff x="0" y="1834394"/>
            <a:chExt cx="6422092" cy="5024380"/>
          </a:xfrm>
        </p:grpSpPr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1561558" y="1834394"/>
              <a:ext cx="2549878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c/mL</a:t>
              </a:r>
              <a:endParaRPr lang="es-A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75087" y="3071813"/>
              <a:ext cx="790577" cy="2276475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86041" y="457491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86041" y="388276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301082" y="2501643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86041" y="31922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616856" y="4667250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616856" y="3976688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602299" y="2592388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602299" y="3282950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734208" y="2582863"/>
              <a:ext cx="2058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168374" y="27253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83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950716" y="27253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83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178334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57429" y="3071813"/>
              <a:ext cx="790577" cy="22764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718381" y="5698661"/>
              <a:ext cx="1888658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Diferencia ajustada </a:t>
              </a:r>
              <a:b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</a:b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por regresión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logística  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- 0.4% (- 5.9 ; 5.2)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71822" y="3021073"/>
              <a:ext cx="790577" cy="2327215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352755" y="2620963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84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174176" y="27253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83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54164" y="3071813"/>
              <a:ext cx="790577" cy="22764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4" name="Rectangle 40"/>
            <p:cNvSpPr>
              <a:spLocks noChangeArrowheads="1"/>
            </p:cNvSpPr>
            <p:nvPr/>
          </p:nvSpPr>
          <p:spPr bwMode="auto">
            <a:xfrm>
              <a:off x="1285465" y="2155538"/>
              <a:ext cx="946093" cy="597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primario</a:t>
              </a:r>
              <a:endParaRPr lang="es-AR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3040849" y="5686425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0.8 % (- 4.8 ; 6.5)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616856" y="5349973"/>
              <a:ext cx="449846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121693" y="5368925"/>
              <a:ext cx="12791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855114" y="5368925"/>
              <a:ext cx="220284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45" name="Grouper 44"/>
            <p:cNvGrpSpPr/>
            <p:nvPr/>
          </p:nvGrpSpPr>
          <p:grpSpPr>
            <a:xfrm>
              <a:off x="0" y="6570663"/>
              <a:ext cx="667756" cy="288111"/>
              <a:chOff x="0" y="6570663"/>
              <a:chExt cx="667756" cy="288111"/>
            </a:xfrm>
          </p:grpSpPr>
          <p:sp>
            <p:nvSpPr>
              <p:cNvPr id="47" name="AutoShape 162"/>
              <p:cNvSpPr>
                <a:spLocks noChangeArrowheads="1"/>
              </p:cNvSpPr>
              <p:nvPr/>
            </p:nvSpPr>
            <p:spPr bwMode="auto">
              <a:xfrm>
                <a:off x="0" y="6570663"/>
                <a:ext cx="667756" cy="288111"/>
              </a:xfrm>
              <a:prstGeom prst="roundRect">
                <a:avLst>
                  <a:gd name="adj" fmla="val 16667"/>
                </a:avLst>
              </a:prstGeom>
              <a:solidFill>
                <a:srgbClr val="E2E2F6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888894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b="1">
                  <a:solidFill>
                    <a:srgbClr val="000066"/>
                  </a:solidFill>
                  <a:latin typeface="Calibri" pitchFamily="-1" charset="0"/>
                  <a:ea typeface="Arial" pitchFamily="-1" charset="0"/>
                  <a:cs typeface="Arial" pitchFamily="-1" charset="0"/>
                </a:endParaRPr>
              </a:p>
            </p:txBody>
          </p:sp>
          <p:sp>
            <p:nvSpPr>
              <p:cNvPr id="48" name="ZoneTexte 23"/>
              <p:cNvSpPr txBox="1">
                <a:spLocks noChangeArrowheads="1"/>
              </p:cNvSpPr>
              <p:nvPr/>
            </p:nvSpPr>
            <p:spPr bwMode="auto">
              <a:xfrm>
                <a:off x="58767" y="6581775"/>
                <a:ext cx="608989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200" b="1" i="1" dirty="0" smtClean="0">
                    <a:solidFill>
                      <a:srgbClr val="333399"/>
                    </a:solidFill>
                    <a:latin typeface="Cambria" pitchFamily="-1" charset="0"/>
                    <a:ea typeface="ＭＳ Ｐゴシック" pitchFamily="-1" charset="-128"/>
                    <a:cs typeface="ＭＳ Ｐゴシック" pitchFamily="-1" charset="-128"/>
                  </a:rPr>
                  <a:t>ECHO</a:t>
                </a:r>
                <a:endPara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46" name="AutoShape 165"/>
            <p:cNvSpPr>
              <a:spLocks noChangeArrowheads="1"/>
            </p:cNvSpPr>
            <p:nvPr/>
          </p:nvSpPr>
          <p:spPr bwMode="auto">
            <a:xfrm>
              <a:off x="4555430" y="1878795"/>
              <a:ext cx="1866662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9" name="Rectangle 3"/>
            <p:cNvSpPr>
              <a:spLocks noChangeArrowheads="1"/>
            </p:cNvSpPr>
            <p:nvPr/>
          </p:nvSpPr>
          <p:spPr bwMode="auto">
            <a:xfrm>
              <a:off x="4664967" y="19772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1" name="Rectangle 4"/>
            <p:cNvSpPr>
              <a:spLocks noChangeArrowheads="1"/>
            </p:cNvSpPr>
            <p:nvPr/>
          </p:nvSpPr>
          <p:spPr bwMode="auto">
            <a:xfrm>
              <a:off x="4664967" y="22181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2" name="ZoneTexte 84"/>
            <p:cNvSpPr txBox="1">
              <a:spLocks noChangeArrowheads="1"/>
            </p:cNvSpPr>
            <p:nvPr/>
          </p:nvSpPr>
          <p:spPr bwMode="auto">
            <a:xfrm>
              <a:off x="4822130" y="1856570"/>
              <a:ext cx="158825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RPV + TDF/FTC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3" name="ZoneTexte 85"/>
            <p:cNvSpPr txBox="1">
              <a:spLocks noChangeArrowheads="1"/>
            </p:cNvSpPr>
            <p:nvPr/>
          </p:nvSpPr>
          <p:spPr bwMode="auto">
            <a:xfrm>
              <a:off x="4822130" y="2111950"/>
              <a:ext cx="155512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 + TDF/FTC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1" name="Rectangle 135"/>
            <p:cNvSpPr>
              <a:spLocks noChangeArrowheads="1"/>
            </p:cNvSpPr>
            <p:nvPr/>
          </p:nvSpPr>
          <p:spPr bwMode="auto">
            <a:xfrm>
              <a:off x="471000" y="5246529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ext Box 134"/>
          <p:cNvSpPr txBox="1">
            <a:spLocks noChangeArrowheads="1"/>
          </p:cNvSpPr>
          <p:nvPr/>
        </p:nvSpPr>
        <p:spPr bwMode="auto">
          <a:xfrm>
            <a:off x="1226006" y="1816749"/>
            <a:ext cx="3213515" cy="55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</a:t>
            </a:r>
            <a:r>
              <a:rPr lang="es-AR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(ITT, TLOVR)</a:t>
            </a:r>
          </a:p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de acuerdo a la CV basal</a:t>
            </a:r>
            <a:endParaRPr lang="es-AR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77464" y="1128713"/>
            <a:ext cx="85764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virologica al tratamiento a S48 por subgrupos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1" name="Text Box 134"/>
          <p:cNvSpPr txBox="1">
            <a:spLocks noChangeArrowheads="1"/>
          </p:cNvSpPr>
          <p:nvPr/>
        </p:nvSpPr>
        <p:spPr bwMode="auto">
          <a:xfrm>
            <a:off x="4764513" y="1821365"/>
            <a:ext cx="4127967" cy="54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</a:t>
            </a:r>
            <a:r>
              <a:rPr lang="es-AR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(ITT, TLOVR)</a:t>
            </a:r>
          </a:p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de acuerdo a la tasa de adherencia</a:t>
            </a:r>
            <a:endParaRPr lang="es-AR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grpSp>
        <p:nvGrpSpPr>
          <p:cNvPr id="99" name="Grouper 98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10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01722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2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8" name="Groupe 97"/>
          <p:cNvGrpSpPr/>
          <p:nvPr/>
        </p:nvGrpSpPr>
        <p:grpSpPr>
          <a:xfrm>
            <a:off x="157545" y="2434070"/>
            <a:ext cx="8806943" cy="4043415"/>
            <a:chOff x="157545" y="2434070"/>
            <a:chExt cx="8806943" cy="4043415"/>
          </a:xfrm>
        </p:grpSpPr>
        <p:sp>
          <p:nvSpPr>
            <p:cNvPr id="238637" name="AutoShape 165"/>
            <p:cNvSpPr>
              <a:spLocks noChangeArrowheads="1"/>
            </p:cNvSpPr>
            <p:nvPr/>
          </p:nvSpPr>
          <p:spPr bwMode="auto">
            <a:xfrm>
              <a:off x="2909554" y="2456295"/>
              <a:ext cx="3661521" cy="34710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747284" y="3451851"/>
              <a:ext cx="609600" cy="2479676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242504" y="515815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242504" y="44660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157545" y="3084880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242504" y="377544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471059" y="52504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471059" y="45599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 flipV="1">
              <a:off x="471059" y="31756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 flipV="1">
              <a:off x="471059" y="38661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561547" y="3166101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882222" y="306896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90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485472" y="325610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83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329317" y="290013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350534" y="3657600"/>
              <a:ext cx="609600" cy="2273926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284367" y="3749675"/>
              <a:ext cx="609600" cy="2181851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409779" y="3345562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79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3000329" y="325610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83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2887617" y="3657600"/>
              <a:ext cx="609600" cy="2273926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471058" y="5942638"/>
              <a:ext cx="464932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8" name="Rectangle 3"/>
            <p:cNvSpPr>
              <a:spLocks noChangeArrowheads="1"/>
            </p:cNvSpPr>
            <p:nvPr/>
          </p:nvSpPr>
          <p:spPr bwMode="auto">
            <a:xfrm>
              <a:off x="3019092" y="25547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9" name="Rectangle 4"/>
            <p:cNvSpPr>
              <a:spLocks noChangeArrowheads="1"/>
            </p:cNvSpPr>
            <p:nvPr/>
          </p:nvSpPr>
          <p:spPr bwMode="auto">
            <a:xfrm>
              <a:off x="4818967" y="25646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333399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1" name="ZoneTexte 85"/>
            <p:cNvSpPr txBox="1">
              <a:spLocks noChangeArrowheads="1"/>
            </p:cNvSpPr>
            <p:nvPr/>
          </p:nvSpPr>
          <p:spPr bwMode="auto">
            <a:xfrm>
              <a:off x="4976130" y="2458450"/>
              <a:ext cx="155512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dirty="0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EFV + TDF/FTC</a:t>
              </a:r>
              <a:endParaRPr lang="es-AR" b="1" dirty="0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3"/>
            <p:cNvSpPr>
              <a:spLocks noChangeArrowheads="1"/>
            </p:cNvSpPr>
            <p:nvPr/>
          </p:nvSpPr>
          <p:spPr bwMode="auto">
            <a:xfrm>
              <a:off x="5772025" y="3573463"/>
              <a:ext cx="609600" cy="2357899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6" name="Rectangle 135"/>
            <p:cNvSpPr>
              <a:spLocks noChangeArrowheads="1"/>
            </p:cNvSpPr>
            <p:nvPr/>
          </p:nvSpPr>
          <p:spPr bwMode="auto">
            <a:xfrm>
              <a:off x="5276870" y="5157991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6"/>
            <p:cNvSpPr>
              <a:spLocks noChangeArrowheads="1"/>
            </p:cNvSpPr>
            <p:nvPr/>
          </p:nvSpPr>
          <p:spPr bwMode="auto">
            <a:xfrm>
              <a:off x="5276870" y="4465841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0" name="Rectangle 137"/>
            <p:cNvSpPr>
              <a:spLocks noChangeArrowheads="1"/>
            </p:cNvSpPr>
            <p:nvPr/>
          </p:nvSpPr>
          <p:spPr bwMode="auto">
            <a:xfrm>
              <a:off x="5191911" y="3084716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Rectangle 138"/>
            <p:cNvSpPr>
              <a:spLocks noChangeArrowheads="1"/>
            </p:cNvSpPr>
            <p:nvPr/>
          </p:nvSpPr>
          <p:spPr bwMode="auto">
            <a:xfrm>
              <a:off x="5276870" y="377527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5495800" y="52503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5495800" y="45597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5495800" y="31754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5495800" y="38660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3"/>
            <p:cNvSpPr>
              <a:spLocks noChangeShapeType="1"/>
            </p:cNvSpPr>
            <p:nvPr/>
          </p:nvSpPr>
          <p:spPr bwMode="auto">
            <a:xfrm>
              <a:off x="5586288" y="3165937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144"/>
            <p:cNvSpPr>
              <a:spLocks noChangeArrowheads="1"/>
            </p:cNvSpPr>
            <p:nvPr/>
          </p:nvSpPr>
          <p:spPr bwMode="auto">
            <a:xfrm>
              <a:off x="5906963" y="317006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86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8" name="Rectangle 145"/>
            <p:cNvSpPr>
              <a:spLocks noChangeArrowheads="1"/>
            </p:cNvSpPr>
            <p:nvPr/>
          </p:nvSpPr>
          <p:spPr bwMode="auto">
            <a:xfrm>
              <a:off x="6475923" y="3126951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87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9" name="Text Box 148"/>
            <p:cNvSpPr txBox="1">
              <a:spLocks noChangeArrowheads="1"/>
            </p:cNvSpPr>
            <p:nvPr/>
          </p:nvSpPr>
          <p:spPr bwMode="auto">
            <a:xfrm>
              <a:off x="5367151" y="290013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6375275" y="3540587"/>
              <a:ext cx="609600" cy="23907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33"/>
            <p:cNvSpPr>
              <a:spLocks noChangeArrowheads="1"/>
            </p:cNvSpPr>
            <p:nvPr/>
          </p:nvSpPr>
          <p:spPr bwMode="auto">
            <a:xfrm>
              <a:off x="7465888" y="4044950"/>
              <a:ext cx="609600" cy="188641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151"/>
            <p:cNvSpPr>
              <a:spLocks noChangeArrowheads="1"/>
            </p:cNvSpPr>
            <p:nvPr/>
          </p:nvSpPr>
          <p:spPr bwMode="auto">
            <a:xfrm>
              <a:off x="8069138" y="3933825"/>
              <a:ext cx="609600" cy="1997536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Line 146"/>
            <p:cNvSpPr>
              <a:spLocks noChangeShapeType="1"/>
            </p:cNvSpPr>
            <p:nvPr/>
          </p:nvSpPr>
          <p:spPr bwMode="auto">
            <a:xfrm>
              <a:off x="5495800" y="5942474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3" name="Rectangle 144"/>
            <p:cNvSpPr>
              <a:spLocks noChangeArrowheads="1"/>
            </p:cNvSpPr>
            <p:nvPr/>
          </p:nvSpPr>
          <p:spPr bwMode="auto">
            <a:xfrm>
              <a:off x="7591300" y="364502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68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4" name="Rectangle 145"/>
            <p:cNvSpPr>
              <a:spLocks noChangeArrowheads="1"/>
            </p:cNvSpPr>
            <p:nvPr/>
          </p:nvSpPr>
          <p:spPr bwMode="auto">
            <a:xfrm>
              <a:off x="8181850" y="352439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73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7" name="ZoneTexte 76"/>
            <p:cNvSpPr txBox="1"/>
            <p:nvPr/>
          </p:nvSpPr>
          <p:spPr>
            <a:xfrm>
              <a:off x="682170" y="6200486"/>
              <a:ext cx="1313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u="sng" dirty="0" smtClean="0">
                  <a:solidFill>
                    <a:srgbClr val="000066"/>
                  </a:solidFill>
                </a:rPr>
                <a:t>&lt;</a:t>
              </a:r>
              <a:r>
                <a:rPr lang="es-AR" sz="1200" b="1" dirty="0" smtClean="0">
                  <a:solidFill>
                    <a:srgbClr val="000066"/>
                  </a:solidFill>
                </a:rPr>
                <a:t> 100,000 c/</a:t>
              </a:r>
              <a:r>
                <a:rPr lang="es-AR" sz="1200" b="1" dirty="0" err="1" smtClean="0">
                  <a:solidFill>
                    <a:srgbClr val="000066"/>
                  </a:solidFill>
                </a:rPr>
                <a:t>mL</a:t>
              </a:r>
              <a:endParaRPr lang="es-AR" sz="1200" b="1" dirty="0">
                <a:solidFill>
                  <a:srgbClr val="000066"/>
                </a:solidFill>
              </a:endParaRPr>
            </a:p>
          </p:txBody>
        </p:sp>
        <p:sp>
          <p:nvSpPr>
            <p:cNvPr id="79" name="ZoneTexte 78"/>
            <p:cNvSpPr txBox="1"/>
            <p:nvPr/>
          </p:nvSpPr>
          <p:spPr>
            <a:xfrm>
              <a:off x="1984585" y="6200486"/>
              <a:ext cx="178491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200" b="1" dirty="0" smtClean="0">
                  <a:solidFill>
                    <a:srgbClr val="000066"/>
                  </a:solidFill>
                </a:rPr>
                <a:t>100,000-500,000 c/</a:t>
              </a:r>
              <a:r>
                <a:rPr lang="es-AR" sz="1200" b="1" dirty="0" err="1" smtClean="0">
                  <a:solidFill>
                    <a:srgbClr val="000066"/>
                  </a:solidFill>
                </a:rPr>
                <a:t>mL</a:t>
              </a:r>
              <a:endParaRPr lang="es-AR" sz="1200" b="1" dirty="0">
                <a:solidFill>
                  <a:srgbClr val="000066"/>
                </a:solidFill>
              </a:endParaRP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3787914" y="6200486"/>
              <a:ext cx="1313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dirty="0" smtClean="0">
                  <a:solidFill>
                    <a:srgbClr val="000066"/>
                  </a:solidFill>
                </a:rPr>
                <a:t>&gt; 500,000 c/</a:t>
              </a:r>
              <a:r>
                <a:rPr lang="es-AR" sz="1200" b="1" dirty="0" err="1" smtClean="0">
                  <a:solidFill>
                    <a:srgbClr val="000066"/>
                  </a:solidFill>
                </a:rPr>
                <a:t>mL</a:t>
              </a:r>
              <a:endParaRPr lang="es-AR" sz="1200" b="1" dirty="0">
                <a:solidFill>
                  <a:srgbClr val="000066"/>
                </a:solidFill>
              </a:endParaRPr>
            </a:p>
          </p:txBody>
        </p:sp>
        <p:sp>
          <p:nvSpPr>
            <p:cNvPr id="81" name="Rectangle 133"/>
            <p:cNvSpPr>
              <a:spLocks noChangeArrowheads="1"/>
            </p:cNvSpPr>
            <p:nvPr/>
          </p:nvSpPr>
          <p:spPr bwMode="auto">
            <a:xfrm>
              <a:off x="3806397" y="4221163"/>
              <a:ext cx="609600" cy="171036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2" name="Rectangle 151"/>
            <p:cNvSpPr>
              <a:spLocks noChangeArrowheads="1"/>
            </p:cNvSpPr>
            <p:nvPr/>
          </p:nvSpPr>
          <p:spPr bwMode="auto">
            <a:xfrm>
              <a:off x="4409647" y="3709988"/>
              <a:ext cx="609600" cy="22215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3" name="Rectangle 144"/>
            <p:cNvSpPr>
              <a:spLocks noChangeArrowheads="1"/>
            </p:cNvSpPr>
            <p:nvPr/>
          </p:nvSpPr>
          <p:spPr bwMode="auto">
            <a:xfrm>
              <a:off x="3941843" y="382097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62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4" name="Rectangle 145"/>
            <p:cNvSpPr>
              <a:spLocks noChangeArrowheads="1"/>
            </p:cNvSpPr>
            <p:nvPr/>
          </p:nvSpPr>
          <p:spPr bwMode="auto">
            <a:xfrm>
              <a:off x="4532393" y="330423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EA7500"/>
                  </a:solidFill>
                  <a:ea typeface="Arial" pitchFamily="-1" charset="0"/>
                  <a:cs typeface="Arial" pitchFamily="-1" charset="0"/>
                </a:rPr>
                <a:t>81</a:t>
              </a:r>
              <a:endParaRPr lang="es-AR" sz="1400" b="1">
                <a:solidFill>
                  <a:srgbClr val="EA75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5" name="Rectangle 144"/>
            <p:cNvSpPr>
              <a:spLocks noChangeArrowheads="1"/>
            </p:cNvSpPr>
            <p:nvPr/>
          </p:nvSpPr>
          <p:spPr bwMode="auto">
            <a:xfrm>
              <a:off x="842943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181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6" name="Rectangle 145"/>
            <p:cNvSpPr>
              <a:spLocks noChangeArrowheads="1"/>
            </p:cNvSpPr>
            <p:nvPr/>
          </p:nvSpPr>
          <p:spPr bwMode="auto">
            <a:xfrm>
              <a:off x="1433493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163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7" name="Rectangle 144"/>
            <p:cNvSpPr>
              <a:spLocks noChangeArrowheads="1"/>
            </p:cNvSpPr>
            <p:nvPr/>
          </p:nvSpPr>
          <p:spPr bwMode="auto">
            <a:xfrm>
              <a:off x="2330829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131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8" name="Rectangle 145"/>
            <p:cNvSpPr>
              <a:spLocks noChangeArrowheads="1"/>
            </p:cNvSpPr>
            <p:nvPr/>
          </p:nvSpPr>
          <p:spPr bwMode="auto">
            <a:xfrm>
              <a:off x="2921379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134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9" name="Rectangle 144"/>
            <p:cNvSpPr>
              <a:spLocks noChangeArrowheads="1"/>
            </p:cNvSpPr>
            <p:nvPr/>
          </p:nvSpPr>
          <p:spPr bwMode="auto">
            <a:xfrm>
              <a:off x="3881272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34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0" name="Rectangle 145"/>
            <p:cNvSpPr>
              <a:spLocks noChangeArrowheads="1"/>
            </p:cNvSpPr>
            <p:nvPr/>
          </p:nvSpPr>
          <p:spPr bwMode="auto">
            <a:xfrm>
              <a:off x="4524194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47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2" name="ZoneTexte 91"/>
            <p:cNvSpPr txBox="1"/>
            <p:nvPr/>
          </p:nvSpPr>
          <p:spPr>
            <a:xfrm>
              <a:off x="5573334" y="6200486"/>
              <a:ext cx="15039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dirty="0" smtClean="0">
                  <a:solidFill>
                    <a:srgbClr val="000066"/>
                  </a:solidFill>
                </a:rPr>
                <a:t>Adherencia &gt; 95%</a:t>
              </a:r>
              <a:endParaRPr lang="es-AR" sz="1200" b="1" dirty="0">
                <a:solidFill>
                  <a:srgbClr val="000066"/>
                </a:solidFill>
              </a:endParaRPr>
            </a:p>
          </p:txBody>
        </p:sp>
        <p:sp>
          <p:nvSpPr>
            <p:cNvPr id="93" name="Rectangle 144"/>
            <p:cNvSpPr>
              <a:spLocks noChangeArrowheads="1"/>
            </p:cNvSpPr>
            <p:nvPr/>
          </p:nvSpPr>
          <p:spPr bwMode="auto">
            <a:xfrm>
              <a:off x="5869061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275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4" name="Rectangle 145"/>
            <p:cNvSpPr>
              <a:spLocks noChangeArrowheads="1"/>
            </p:cNvSpPr>
            <p:nvPr/>
          </p:nvSpPr>
          <p:spPr bwMode="auto">
            <a:xfrm>
              <a:off x="6511983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262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5" name="ZoneTexte 94"/>
            <p:cNvSpPr txBox="1"/>
            <p:nvPr/>
          </p:nvSpPr>
          <p:spPr>
            <a:xfrm>
              <a:off x="7271157" y="6200486"/>
              <a:ext cx="15189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200" b="1" smtClean="0">
                  <a:solidFill>
                    <a:srgbClr val="000066"/>
                  </a:solidFill>
                </a:rPr>
                <a:t>Adherencia </a:t>
              </a:r>
              <a:r>
                <a:rPr lang="es-AR" sz="1200" b="1" u="sng" smtClean="0">
                  <a:solidFill>
                    <a:srgbClr val="000066"/>
                  </a:solidFill>
                </a:rPr>
                <a:t>&lt;</a:t>
              </a:r>
              <a:r>
                <a:rPr lang="es-AR" sz="1200" b="1" smtClean="0">
                  <a:solidFill>
                    <a:srgbClr val="000066"/>
                  </a:solidFill>
                </a:rPr>
                <a:t> 95%</a:t>
              </a:r>
              <a:endParaRPr lang="es-AR" sz="1200" b="1">
                <a:solidFill>
                  <a:srgbClr val="000066"/>
                </a:solidFill>
              </a:endParaRPr>
            </a:p>
          </p:txBody>
        </p:sp>
        <p:sp>
          <p:nvSpPr>
            <p:cNvPr id="96" name="Rectangle 144"/>
            <p:cNvSpPr>
              <a:spLocks noChangeArrowheads="1"/>
            </p:cNvSpPr>
            <p:nvPr/>
          </p:nvSpPr>
          <p:spPr bwMode="auto">
            <a:xfrm>
              <a:off x="7566884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44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7" name="Rectangle 145"/>
            <p:cNvSpPr>
              <a:spLocks noChangeArrowheads="1"/>
            </p:cNvSpPr>
            <p:nvPr/>
          </p:nvSpPr>
          <p:spPr bwMode="auto">
            <a:xfrm>
              <a:off x="8209806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56</a:t>
              </a:r>
              <a:endParaRPr lang="es-A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5" name="Rectangle 135"/>
            <p:cNvSpPr>
              <a:spLocks noChangeArrowheads="1"/>
            </p:cNvSpPr>
            <p:nvPr/>
          </p:nvSpPr>
          <p:spPr bwMode="auto">
            <a:xfrm>
              <a:off x="336478" y="583955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6" name="Rectangle 135"/>
            <p:cNvSpPr>
              <a:spLocks noChangeArrowheads="1"/>
            </p:cNvSpPr>
            <p:nvPr/>
          </p:nvSpPr>
          <p:spPr bwMode="auto">
            <a:xfrm>
              <a:off x="5388854" y="583955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2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2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0" name="ZoneTexte 84"/>
            <p:cNvSpPr txBox="1">
              <a:spLocks noChangeArrowheads="1"/>
            </p:cNvSpPr>
            <p:nvPr/>
          </p:nvSpPr>
          <p:spPr bwMode="auto">
            <a:xfrm>
              <a:off x="3176255" y="2434070"/>
              <a:ext cx="158825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RPV + TDF/FTC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58875"/>
            <a:ext cx="9024938" cy="2367934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s-AR" sz="22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Definición de fallo virológico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s-AR" sz="1600" dirty="0" smtClean="0">
                <a:ea typeface="ＭＳ Ｐゴシック" pitchFamily="-1" charset="-128"/>
              </a:rPr>
              <a:t>Nunca suprimido : nunca alcanzó dos CV consecutivas &lt; 50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> y aumento de CV </a:t>
            </a:r>
            <a:br>
              <a:rPr lang="es-AR" sz="1600" dirty="0" smtClean="0">
                <a:ea typeface="ＭＳ Ｐゴシック" pitchFamily="-1" charset="-128"/>
              </a:rPr>
            </a:br>
            <a:r>
              <a:rPr lang="es-AR" sz="1600" dirty="0" smtClean="0">
                <a:ea typeface="ＭＳ Ｐゴシック" pitchFamily="-1" charset="-128"/>
              </a:rPr>
              <a:t> </a:t>
            </a:r>
            <a:r>
              <a:rPr lang="es-AR" sz="1600" u="sng" dirty="0" smtClean="0">
                <a:ea typeface="ＭＳ Ｐゴシック" pitchFamily="-1" charset="-128"/>
              </a:rPr>
              <a:t>&gt;</a:t>
            </a:r>
            <a:r>
              <a:rPr lang="es-AR" sz="1600" dirty="0" smtClean="0">
                <a:ea typeface="ＭＳ Ｐゴシック" pitchFamily="-1" charset="-128"/>
              </a:rPr>
              <a:t> 0.5 log</a:t>
            </a:r>
            <a:r>
              <a:rPr lang="es-AR" sz="1600" baseline="-25000" dirty="0" smtClean="0">
                <a:ea typeface="ＭＳ Ｐゴシック" pitchFamily="-1" charset="-128"/>
              </a:rPr>
              <a:t>10</a:t>
            </a:r>
            <a:r>
              <a:rPr lang="es-AR" sz="1600" dirty="0" smtClean="0">
                <a:ea typeface="ＭＳ Ｐゴシック" pitchFamily="-1" charset="-128"/>
              </a:rPr>
              <a:t>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> sobre el nadir</a:t>
            </a:r>
          </a:p>
          <a:p>
            <a:pPr lvl="1">
              <a:spcBef>
                <a:spcPts val="200"/>
              </a:spcBef>
              <a:spcAft>
                <a:spcPts val="600"/>
              </a:spcAft>
            </a:pPr>
            <a:r>
              <a:rPr lang="es-AR" sz="1600" dirty="0" smtClean="0">
                <a:ea typeface="ＭＳ Ｐゴシック" pitchFamily="-1" charset="-128"/>
              </a:rPr>
              <a:t>Rebote : alcanzó 2 CV consecutivas  &lt; 50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r>
              <a:rPr lang="es-AR" sz="1600" dirty="0" smtClean="0">
                <a:ea typeface="ＭＳ Ｐゴシック" pitchFamily="-1" charset="-128"/>
              </a:rPr>
              <a:t> con 2 CV posteriores </a:t>
            </a:r>
            <a:br>
              <a:rPr lang="es-AR" sz="1600" dirty="0" smtClean="0">
                <a:ea typeface="ＭＳ Ｐゴシック" pitchFamily="-1" charset="-128"/>
              </a:rPr>
            </a:br>
            <a:r>
              <a:rPr lang="es-AR" sz="1600" dirty="0" smtClean="0">
                <a:ea typeface="ＭＳ Ｐゴシック" pitchFamily="-1" charset="-128"/>
              </a:rPr>
              <a:t>(o una si la ultima está disponible)  </a:t>
            </a:r>
            <a:r>
              <a:rPr lang="es-AR" sz="1600" u="sng" dirty="0" smtClean="0">
                <a:ea typeface="ＭＳ Ｐゴシック" pitchFamily="-1" charset="-128"/>
              </a:rPr>
              <a:t>&gt;</a:t>
            </a:r>
            <a:r>
              <a:rPr lang="es-AR" sz="1600" dirty="0" smtClean="0">
                <a:ea typeface="ＭＳ Ｐゴシック" pitchFamily="-1" charset="-128"/>
              </a:rPr>
              <a:t> 50 c/</a:t>
            </a:r>
            <a:r>
              <a:rPr lang="es-AR" sz="1600" dirty="0" err="1" smtClean="0">
                <a:ea typeface="ＭＳ Ｐゴシック" pitchFamily="-1" charset="-128"/>
              </a:rPr>
              <a:t>mL</a:t>
            </a:r>
            <a:endParaRPr lang="es-AR" sz="1600" dirty="0" smtClean="0">
              <a:ea typeface="ＭＳ Ｐゴシック" pitchFamily="-1" charset="-128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s-AR" sz="2200" b="1" dirty="0" smtClean="0">
                <a:latin typeface="+mj-lt"/>
                <a:ea typeface="ＭＳ Ｐゴシック" pitchFamily="-1" charset="-128"/>
              </a:rPr>
              <a:t>Criterios para test de resistencia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s-AR" sz="1600" dirty="0" smtClean="0">
                <a:ea typeface="ＭＳ Ｐゴシック" pitchFamily="-1" charset="-128"/>
              </a:rPr>
              <a:t>Todos los fallos virológicos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115457393"/>
              </p:ext>
            </p:extLst>
          </p:nvPr>
        </p:nvGraphicFramePr>
        <p:xfrm>
          <a:off x="279400" y="3497664"/>
          <a:ext cx="8469312" cy="3027680"/>
        </p:xfrm>
        <a:graphic>
          <a:graphicData uri="http://schemas.openxmlformats.org/drawingml/2006/table">
            <a:tbl>
              <a:tblPr/>
              <a:tblGrid>
                <a:gridCol w="208280"/>
                <a:gridCol w="2471395"/>
                <a:gridCol w="1361698"/>
                <a:gridCol w="2225853"/>
                <a:gridCol w="2202086"/>
              </a:tblGrid>
              <a:tr h="25144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TDF/FTC, N = 346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TDF/FTC, N = 344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209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Fallo virológico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45 (13%)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(6%)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Datos de resistencia al momento del fallo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9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a NNRTI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28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más frecuentes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E138K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K101E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Y181C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95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emegentes a NRTI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82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más frecuentes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5053880" y="3065448"/>
            <a:ext cx="2949094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</a:rPr>
              <a:t>Datos de resistencia a S48</a:t>
            </a:r>
            <a:endParaRPr lang="es-AR" sz="2000" b="1" dirty="0">
              <a:solidFill>
                <a:srgbClr val="333399"/>
              </a:solidFill>
              <a:latin typeface="Calibri" pitchFamily="-1" charset="0"/>
            </a:endParaRPr>
          </a:p>
        </p:txBody>
      </p:sp>
      <p:grpSp>
        <p:nvGrpSpPr>
          <p:cNvPr id="14" name="Grouper 13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01721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05759742"/>
              </p:ext>
            </p:extLst>
          </p:nvPr>
        </p:nvGraphicFramePr>
        <p:xfrm>
          <a:off x="316233" y="1744635"/>
          <a:ext cx="8466139" cy="4202080"/>
        </p:xfrm>
        <a:graphic>
          <a:graphicData uri="http://schemas.openxmlformats.org/drawingml/2006/table">
            <a:tbl>
              <a:tblPr/>
              <a:tblGrid>
                <a:gridCol w="404306"/>
                <a:gridCol w="3661760"/>
                <a:gridCol w="1717258"/>
                <a:gridCol w="1651210"/>
                <a:gridCol w="1031605"/>
              </a:tblGrid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adversos relacionados </a:t>
                      </a:r>
                      <a:b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 tratamiento grado &gt; 2</a:t>
                      </a:r>
                      <a:endParaRPr kumimoji="0" lang="es-A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(16%)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108 (31%)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que llevaron a la discontinuación permanente </a:t>
                      </a:r>
                      <a:endParaRPr kumimoji="0" lang="es-A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 (2%)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27 (8%)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kern="1200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serios</a:t>
                      </a:r>
                      <a:endParaRPr kumimoji="0" lang="es-AR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 (7%)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31 (9%)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055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relacionados al tratamiento grado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en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2% en cualquier grupo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Sueños anormales o pesadillas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0.0002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9" y="1220371"/>
            <a:ext cx="6331834" cy="466725"/>
          </a:xfrm>
        </p:spPr>
        <p:txBody>
          <a:bodyPr/>
          <a:lstStyle/>
          <a:p>
            <a:pPr>
              <a:lnSpc>
                <a:spcPts val="2280"/>
              </a:lnSpc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relacionados al tratamiento</a:t>
            </a:r>
            <a:endParaRPr lang="es-AR" sz="1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3" name="Grouper 12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01721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9" y="1220371"/>
            <a:ext cx="5629690" cy="466725"/>
          </a:xfrm>
        </p:spPr>
        <p:txBody>
          <a:bodyPr/>
          <a:lstStyle/>
          <a:p>
            <a:pPr>
              <a:lnSpc>
                <a:spcPts val="2280"/>
              </a:lnSpc>
              <a:spcBef>
                <a:spcPts val="0"/>
              </a:spcBef>
            </a:pPr>
            <a:r>
              <a:rPr lang="es-AR" sz="24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de cualquier grado</a:t>
            </a:r>
            <a:endParaRPr lang="es-AR" sz="1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1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3596717"/>
              </p:ext>
            </p:extLst>
          </p:nvPr>
        </p:nvGraphicFramePr>
        <p:xfrm>
          <a:off x="323850" y="1669827"/>
          <a:ext cx="8453439" cy="4805986"/>
        </p:xfrm>
        <a:graphic>
          <a:graphicData uri="http://schemas.openxmlformats.org/drawingml/2006/table">
            <a:tbl>
              <a:tblPr/>
              <a:tblGrid>
                <a:gridCol w="403699"/>
                <a:gridCol w="3180622"/>
                <a:gridCol w="2021548"/>
                <a:gridCol w="1817512"/>
                <a:gridCol w="1030058"/>
              </a:tblGrid>
              <a:tr h="2753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53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neurológicos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(16%)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126 (37%)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Cefalea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Somnolencia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Alteraciones en la atención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psiquiátricos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50 (15%)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86 (25%)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0.0006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Sueños anormales y pesadillas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0.045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Depresión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Ansiedad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Trastornos del sueño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(4%)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50 (15%)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Grado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35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Discontinuación por 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398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Cambio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QTcF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ms (IC95%),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10.9 (9.0-12.8)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12.0 (10.1-13.7)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7" name="Grouper 6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73730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60112090"/>
              </p:ext>
            </p:extLst>
          </p:nvPr>
        </p:nvGraphicFramePr>
        <p:xfrm>
          <a:off x="284755" y="4788759"/>
          <a:ext cx="8710613" cy="1628400"/>
        </p:xfrm>
        <a:graphic>
          <a:graphicData uri="http://schemas.openxmlformats.org/drawingml/2006/table">
            <a:tbl>
              <a:tblPr/>
              <a:tblGrid>
                <a:gridCol w="3567165"/>
                <a:gridCol w="1987670"/>
                <a:gridCol w="2029455"/>
                <a:gridCol w="1126323"/>
              </a:tblGrid>
              <a:tr h="23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Colesterol total (mmol/L)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0.03 (- 0.06 ; 0.11)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0.63 (0.53 ; 0.73)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HDL colesterol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0.07 (0.04 ; 0.10)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0.24 (0.21 ; 0.27)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Relación colesterol total/HDL colesterol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- 0.14 (-0.33 ; 0.05)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- 0.24 (- 0.40 ; - 0.09)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colesterol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- 0.04 (- 0.10 ; 0.03)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0.31 (0.23 ; 0.39)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Triglicéridos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mmol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- 0.10 (- 0.19 ; - 0.01)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0.16 (- 0.07 ; 0.38)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0.01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184528" y="4316169"/>
            <a:ext cx="881084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2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Media (IC95%) cambio en los lípidos desde el basal a  S48</a:t>
            </a:r>
            <a:endParaRPr lang="es-AR" sz="2200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78200984"/>
              </p:ext>
            </p:extLst>
          </p:nvPr>
        </p:nvGraphicFramePr>
        <p:xfrm>
          <a:off x="414340" y="1666071"/>
          <a:ext cx="8393109" cy="2526706"/>
        </p:xfrm>
        <a:graphic>
          <a:graphicData uri="http://schemas.openxmlformats.org/drawingml/2006/table">
            <a:tbl>
              <a:tblPr/>
              <a:tblGrid>
                <a:gridCol w="456435"/>
                <a:gridCol w="4133892"/>
                <a:gridCol w="1938673"/>
                <a:gridCol w="1864109"/>
              </a:tblGrid>
              <a:tr h="2147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555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Cualquier alteración &gt; 2% en todos los grupos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34 (10%)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(16%)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Amilasa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Hipofosfatemia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ALT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colesterol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Triglicéridos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Colesterol total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Espace réservé du contenu 2"/>
          <p:cNvSpPr txBox="1">
            <a:spLocks/>
          </p:cNvSpPr>
          <p:nvPr/>
        </p:nvSpPr>
        <p:spPr bwMode="auto">
          <a:xfrm>
            <a:off x="184528" y="1199346"/>
            <a:ext cx="8548671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2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Alteraciones de laboratorio grado 3-4 </a:t>
            </a:r>
            <a:endParaRPr lang="es-AR" sz="2200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2" name="Grouper 21"/>
          <p:cNvGrpSpPr/>
          <p:nvPr/>
        </p:nvGrpSpPr>
        <p:grpSpPr>
          <a:xfrm>
            <a:off x="0" y="6570663"/>
            <a:ext cx="667756" cy="288111"/>
            <a:chOff x="0" y="6570663"/>
            <a:chExt cx="667756" cy="288111"/>
          </a:xfrm>
        </p:grpSpPr>
        <p:sp>
          <p:nvSpPr>
            <p:cNvPr id="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ECHO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8" y="44450"/>
            <a:ext cx="9201721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ECHO: RPV + TDF/FTC QD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  <a:cs typeface="ＭＳ Ｐゴシック" pitchFamily="-1" charset="-128"/>
              </a:rPr>
              <a:t> EFV + TDF/FTC QD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Molina JM.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2011;378:238:46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2789</TotalTime>
  <Words>3147</Words>
  <Application>Microsoft Office PowerPoint</Application>
  <PresentationFormat>Affichage à l'écran (4:3)</PresentationFormat>
  <Paragraphs>951</Paragraphs>
  <Slides>23</Slides>
  <Notes>23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ARV_trials_2014</vt:lpstr>
      <vt:lpstr>Comparación de INNTR vs INNTR</vt:lpstr>
      <vt:lpstr>Estudio ECHO: RPV + TDF/FTC QD vs EFV + TDF/FTC QD</vt:lpstr>
      <vt:lpstr>Estudio ECHO: RPV + TDF/FTC QD vs EFV + TDF/FTC QD</vt:lpstr>
      <vt:lpstr>Estudio ECHO: RPV + TDF/FTC QD vs EFV + TDF/FTC QD</vt:lpstr>
      <vt:lpstr>Estudio ECHO: RPV + TDF/FTC QD vs EFV + TDF/FTC QD</vt:lpstr>
      <vt:lpstr>Estudio ECHO: RPV + TDF/FTC QD vs EFV + TDF/FTC QD</vt:lpstr>
      <vt:lpstr>Estudio ECHO: RPV + TDF/FTC QD vs EFV + TDF/FTC QD</vt:lpstr>
      <vt:lpstr>Estudio ECHO: RPV + TDF/FTC QD vs EFV + TDF/FTC QD</vt:lpstr>
      <vt:lpstr>Estudio ECHO: RPV + TDF/FTC QD vs EFV + TDF/FTC QD</vt:lpstr>
      <vt:lpstr>Estudio ECHO: RPV + TDF/FTC QD vs EFV + TDF/FTC QD</vt:lpstr>
      <vt:lpstr>Estudio THRIVE: RPV + 2 NRTI vs EFV + 2 NRTI</vt:lpstr>
      <vt:lpstr>Estudio THRIVE: RPV + 2 NRTI vs EFV + 2 NRTI</vt:lpstr>
      <vt:lpstr>Estudio THRIVE: RPV + 2 NRTI vs EFV + 2 NRTI</vt:lpstr>
      <vt:lpstr>Estudio THRIVE: RPV + 2 NRTI vs EFV + 2 NRTI</vt:lpstr>
      <vt:lpstr>Estudio THRIVE: RPV + 2 NRTI vs EFV + 2 NRTI</vt:lpstr>
      <vt:lpstr>Estudio THRIVE: RPV + 2 NRTI vs EFV + 2 NRTI</vt:lpstr>
      <vt:lpstr>Estudio THRIVE: RPV + 2 NRTI vs EFV + 2 NRTI</vt:lpstr>
      <vt:lpstr>Diapositive 18</vt:lpstr>
      <vt:lpstr>Estudio THRIVE: RPV + 2 NRTI vs EFV + 2 NRTI</vt:lpstr>
      <vt:lpstr>Estudio ECHO &amp; THRIVE: resultados a S96 </vt:lpstr>
      <vt:lpstr>Diapositive 21</vt:lpstr>
      <vt:lpstr>Estudio ECHO &amp; THRIVE: resultados a S96 </vt:lpstr>
      <vt:lpstr>Estudio ECHO &amp; THRIVE: resultados a S96 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Pilouk</cp:lastModifiedBy>
  <cp:revision>202</cp:revision>
  <dcterms:created xsi:type="dcterms:W3CDTF">2014-09-16T06:28:19Z</dcterms:created>
  <dcterms:modified xsi:type="dcterms:W3CDTF">2014-11-13T10:30:10Z</dcterms:modified>
</cp:coreProperties>
</file>