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75" r:id="rId2"/>
    <p:sldId id="282" r:id="rId3"/>
    <p:sldId id="283" r:id="rId4"/>
    <p:sldId id="281" r:id="rId5"/>
    <p:sldId id="284" r:id="rId6"/>
    <p:sldId id="277" r:id="rId7"/>
    <p:sldId id="272" r:id="rId8"/>
    <p:sldId id="278" r:id="rId9"/>
    <p:sldId id="264" r:id="rId10"/>
    <p:sldId id="274" r:id="rId11"/>
    <p:sldId id="280" r:id="rId12"/>
    <p:sldId id="262" r:id="rId13"/>
  </p:sldIdLst>
  <p:sldSz cx="9144000" cy="6858000" type="screen4x3"/>
  <p:notesSz cx="6858000" cy="9144000"/>
  <p:custDataLst>
    <p:tags r:id="rId15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DDDDD"/>
    <a:srgbClr val="CC3300"/>
    <a:srgbClr val="000066"/>
    <a:srgbClr val="FF6600"/>
    <a:srgbClr val="FF9933"/>
    <a:srgbClr val="FE7F00"/>
    <a:srgbClr val="333399"/>
    <a:srgbClr val="00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howGuides="1">
      <p:cViewPr varScale="1">
        <p:scale>
          <a:sx n="82" d="100"/>
          <a:sy n="82" d="100"/>
        </p:scale>
        <p:origin x="-1800" y="-96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FC97BEA1-4B77-4E30-9DD4-EC2397A56F71}" type="datetime1">
              <a:rPr lang="fr-FR"/>
              <a:pPr>
                <a:defRPr/>
              </a:pPr>
              <a:t>22/07/2015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84" charset="0"/>
              </a:defRPr>
            </a:lvl1pPr>
          </a:lstStyle>
          <a:p>
            <a:pPr>
              <a:defRPr/>
            </a:pPr>
            <a:fld id="{6A134E43-7C6F-4493-AD69-9593F2CE1E6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44062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ＭＳ Ｐゴシック" pitchFamily="-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-8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371E1894-608E-40C5-BCFD-505A7238E3E4}" type="slidenum">
              <a:rPr lang="fr-FR" sz="1200">
                <a:latin typeface="Calibri" pitchFamily="-84" charset="0"/>
              </a:rPr>
              <a:pPr algn="r" defTabSz="850900"/>
              <a:t>1</a:t>
            </a:fld>
            <a:endParaRPr lang="fr-FR" sz="1200">
              <a:latin typeface="Calibri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1445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24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24581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D1410459-F05A-4D11-B472-710DF3CB854F}" type="slidenum">
              <a:rPr lang="fr-FR" sz="1200">
                <a:solidFill>
                  <a:srgbClr val="000000"/>
                </a:solidFill>
              </a:rPr>
              <a:pPr algn="r" defTabSz="850900"/>
              <a:t>12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1874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0145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445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E6DC2AE6-D7DB-424C-A909-309D44306A0D}" type="slidenum">
              <a:rPr lang="fr-FR" sz="1200">
                <a:solidFill>
                  <a:srgbClr val="000000"/>
                </a:solidFill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6135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5591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84" charset="0"/>
              </a:rPr>
              <a:t>ARV-trial.com</a:t>
            </a: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0D8C321-C0F8-419C-99A4-A58B079754D0}" type="slidenum">
              <a:rPr lang="fr-FR" sz="1200">
                <a:solidFill>
                  <a:srgbClr val="000000"/>
                </a:solidFill>
              </a:rPr>
              <a:pPr algn="r" defTabSz="850900"/>
              <a:t>6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7044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2150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-84" charset="0"/>
              </a:rPr>
              <a:t>ARV-trial.com</a:t>
            </a:r>
          </a:p>
        </p:txBody>
      </p:sp>
      <p:sp>
        <p:nvSpPr>
          <p:cNvPr id="21509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CA466521-F0F2-4327-B3C9-D8CCD465C844}" type="slidenum">
              <a:rPr lang="fr-FR" sz="1200">
                <a:latin typeface="Calibri" pitchFamily="-84" charset="0"/>
              </a:rPr>
              <a:pPr algn="r" defTabSz="850900"/>
              <a:t>9</a:t>
            </a:fld>
            <a:endParaRPr lang="fr-FR" sz="1200">
              <a:latin typeface="Calibri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84457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2253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-84" charset="0"/>
              </a:rPr>
              <a:t>ARV-trial.com</a:t>
            </a:r>
          </a:p>
        </p:txBody>
      </p:sp>
      <p:sp>
        <p:nvSpPr>
          <p:cNvPr id="22533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3C18A14-10A4-4961-A367-ABF6DB034680}" type="slidenum">
              <a:rPr lang="fr-FR" sz="1200">
                <a:latin typeface="Calibri" pitchFamily="-84" charset="0"/>
              </a:rPr>
              <a:pPr algn="r" defTabSz="850900"/>
              <a:t>10</a:t>
            </a:fld>
            <a:endParaRPr lang="fr-FR" sz="1200">
              <a:latin typeface="Calibri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47133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235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-84" charset="0"/>
              </a:rPr>
              <a:t>ARV-trial.com</a:t>
            </a:r>
          </a:p>
        </p:txBody>
      </p:sp>
      <p:sp>
        <p:nvSpPr>
          <p:cNvPr id="23557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039A927-83AE-4017-85BC-79F3064B88D1}" type="slidenum">
              <a:rPr lang="fr-FR" sz="1200">
                <a:latin typeface="Calibri" pitchFamily="-84" charset="0"/>
              </a:rPr>
              <a:pPr algn="r" defTabSz="850900"/>
              <a:t>11</a:t>
            </a:fld>
            <a:endParaRPr lang="fr-FR" sz="1200">
              <a:latin typeface="Calibri" pitchFamily="-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026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84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fr-FR" sz="3200" dirty="0" smtClean="0">
                <a:ea typeface="ＭＳ Ｐゴシック" pitchFamily="34" charset="-128"/>
              </a:rPr>
              <a:t>Comparación inhibidores de la </a:t>
            </a:r>
            <a:r>
              <a:rPr lang="es-ES" altLang="fr-FR" sz="3200" dirty="0" err="1" smtClean="0">
                <a:ea typeface="ＭＳ Ｐゴシック" pitchFamily="34" charset="-128"/>
              </a:rPr>
              <a:t>integrasa</a:t>
            </a:r>
            <a:r>
              <a:rPr lang="es-ES" altLang="fr-FR" sz="3200" dirty="0" smtClean="0">
                <a:ea typeface="ＭＳ Ｐゴシック" pitchFamily="34" charset="-128"/>
              </a:rPr>
              <a:t> vs IP</a:t>
            </a:r>
            <a:endParaRPr lang="en-GB" sz="3200" dirty="0" smtClean="0">
              <a:ea typeface="ＭＳ Ｐゴシック" pitchFamily="-84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smtClean="0">
                <a:latin typeface="Calibri" pitchFamily="-84" charset="0"/>
                <a:ea typeface="ＭＳ Ｐゴシック" pitchFamily="-84" charset="-128"/>
              </a:rPr>
              <a:t>FLAMINGO</a:t>
            </a:r>
          </a:p>
          <a:p>
            <a:r>
              <a:rPr lang="fr-FR" sz="2800" b="1" smtClean="0">
                <a:solidFill>
                  <a:srgbClr val="C0C0C0"/>
                </a:solidFill>
                <a:latin typeface="Calibri" pitchFamily="-84" charset="0"/>
                <a:ea typeface="ＭＳ Ｐゴシック" pitchFamily="-84" charset="-128"/>
              </a:rPr>
              <a:t>GS-236-0103</a:t>
            </a:r>
          </a:p>
          <a:p>
            <a:r>
              <a:rPr lang="fr-FR" sz="2800" b="1" smtClean="0">
                <a:solidFill>
                  <a:srgbClr val="C0C0C0"/>
                </a:solidFill>
                <a:latin typeface="Calibri" pitchFamily="-84" charset="0"/>
                <a:ea typeface="ＭＳ Ｐゴシック" pitchFamily="-84" charset="-128"/>
              </a:rPr>
              <a:t>ACTG A5257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contenu 2"/>
          <p:cNvSpPr txBox="1">
            <a:spLocks/>
          </p:cNvSpPr>
          <p:nvPr/>
        </p:nvSpPr>
        <p:spPr bwMode="auto">
          <a:xfrm>
            <a:off x="39688" y="1190625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defTabSz="914400" eaLnBrk="0" hangingPunct="0">
              <a:lnSpc>
                <a:spcPts val="2275"/>
              </a:lnSpc>
              <a:buClr>
                <a:srgbClr val="CC3300"/>
              </a:buClr>
              <a:buFont typeface="Wingdings" pitchFamily="-84" charset="2"/>
              <a:buNone/>
            </a:pPr>
            <a:r>
              <a:rPr lang="es-AR" sz="2400" b="1" smtClean="0">
                <a:solidFill>
                  <a:srgbClr val="CC3300"/>
                </a:solidFill>
                <a:latin typeface="Calibri" pitchFamily="-84" charset="0"/>
              </a:rPr>
              <a:t>Seguridad a semana 48</a:t>
            </a:r>
            <a:endParaRPr lang="es-AR">
              <a:solidFill>
                <a:srgbClr val="CC3300"/>
              </a:solidFill>
            </a:endParaRPr>
          </a:p>
        </p:txBody>
      </p:sp>
      <p:sp>
        <p:nvSpPr>
          <p:cNvPr id="11267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Clotet B. </a:t>
            </a:r>
            <a:r>
              <a:rPr lang="fr-FR" sz="1200" i="1">
                <a:solidFill>
                  <a:srgbClr val="CC0000"/>
                </a:solidFill>
              </a:rPr>
              <a:t>Lancet 2014;383;2222-31</a:t>
            </a:r>
            <a:endParaRPr lang="en-GB" sz="1200" i="1">
              <a:solidFill>
                <a:srgbClr val="CC0000"/>
              </a:solidFill>
            </a:endParaRPr>
          </a:p>
        </p:txBody>
      </p:sp>
      <p:grpSp>
        <p:nvGrpSpPr>
          <p:cNvPr id="11268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1136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1363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</a:p>
          </p:txBody>
        </p:sp>
      </p:grpSp>
      <p:sp>
        <p:nvSpPr>
          <p:cNvPr id="1126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 smtClean="0">
              <a:ea typeface="ＭＳ Ｐゴシック" pitchFamily="-84" charset="-128"/>
            </a:endParaRPr>
          </a:p>
        </p:txBody>
      </p:sp>
      <p:graphicFrame>
        <p:nvGraphicFramePr>
          <p:cNvPr id="13" name="Group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34655856"/>
              </p:ext>
            </p:extLst>
          </p:nvPr>
        </p:nvGraphicFramePr>
        <p:xfrm>
          <a:off x="395288" y="1576070"/>
          <a:ext cx="8353425" cy="5007880"/>
        </p:xfrm>
        <a:graphic>
          <a:graphicData uri="http://schemas.openxmlformats.org/drawingml/2006/table">
            <a:tbl>
              <a:tblPr/>
              <a:tblGrid>
                <a:gridCol w="241300"/>
                <a:gridCol w="4587875"/>
                <a:gridCol w="1689100"/>
                <a:gridCol w="1835150"/>
              </a:tblGrid>
              <a:tr h="35433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+ 2 NRTI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DRV/r + 2 NRTI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Cualquier  evento adverso serio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26 (11%)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13 (5%)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Infecciones e infestaciones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Desordenes gastrointestinales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Desordenes psiquiatricos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Injurias, envenenamientos y complicaciones en procedimientoss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del sistrema nervioso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cardiacos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articulares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renales y urinarios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Colelitiasis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Hipersensibilidad a drogas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Linfoma Hodgkin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Asma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Incremento emergente de  ALT &gt; 3 sobre limite normal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9 (4%)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6 (2%)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Criterios de </a:t>
                      </a: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suspensión </a:t>
                      </a: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por </a:t>
                      </a:r>
                      <a:r>
                        <a:rPr kumimoji="0" lang="es-AR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hepatotoxicidad</a:t>
                      </a: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(Todos relacionados a otras causas)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9250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Diferencia media en LDL-colesterol, mmol/L (en ayunas)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-0.30 (</a:t>
                      </a: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95%CI</a:t>
                      </a: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: -0.42 ; -0.19 </a:t>
                      </a: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; p&lt;0.0001</a:t>
                      </a: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Elevación </a:t>
                      </a: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&gt; grado 2 LDL-colesterol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7% (p=0.0001)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 txBox="1">
            <a:spLocks/>
          </p:cNvSpPr>
          <p:nvPr/>
        </p:nvSpPr>
        <p:spPr bwMode="auto">
          <a:xfrm>
            <a:off x="0" y="1150938"/>
            <a:ext cx="9024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defTabSz="914400" eaLnBrk="0" hangingPunct="0">
              <a:lnSpc>
                <a:spcPts val="2275"/>
              </a:lnSpc>
              <a:buClr>
                <a:srgbClr val="CC3300"/>
              </a:buClr>
            </a:pPr>
            <a:r>
              <a:rPr lang="es-AR" sz="2400" b="1" smtClean="0">
                <a:solidFill>
                  <a:srgbClr val="CC3300"/>
                </a:solidFill>
                <a:latin typeface="Calibri" pitchFamily="-84" charset="0"/>
              </a:rPr>
              <a:t>Seguridad a semana 96</a:t>
            </a:r>
            <a:endParaRPr lang="es-AR">
              <a:solidFill>
                <a:srgbClr val="CC3300"/>
              </a:solidFill>
            </a:endParaRPr>
          </a:p>
        </p:txBody>
      </p:sp>
      <p:grpSp>
        <p:nvGrpSpPr>
          <p:cNvPr id="12292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1238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2388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</a:p>
          </p:txBody>
        </p:sp>
      </p:grpSp>
      <p:sp>
        <p:nvSpPr>
          <p:cNvPr id="1229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 smtClean="0">
              <a:ea typeface="ＭＳ Ｐゴシック" pitchFamily="-84" charset="-128"/>
            </a:endParaRPr>
          </a:p>
        </p:txBody>
      </p:sp>
      <p:graphicFrame>
        <p:nvGraphicFramePr>
          <p:cNvPr id="13" name="Group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88785144"/>
              </p:ext>
            </p:extLst>
          </p:nvPr>
        </p:nvGraphicFramePr>
        <p:xfrm>
          <a:off x="395288" y="1657350"/>
          <a:ext cx="8353425" cy="4851672"/>
        </p:xfrm>
        <a:graphic>
          <a:graphicData uri="http://schemas.openxmlformats.org/drawingml/2006/table">
            <a:tbl>
              <a:tblPr/>
              <a:tblGrid>
                <a:gridCol w="241300"/>
                <a:gridCol w="4757215"/>
                <a:gridCol w="1656285"/>
                <a:gridCol w="1698625"/>
              </a:tblGrid>
              <a:tr h="254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+ 2 NRTI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DRV/r + 2 NRTI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28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Cualquier  evento adverso serio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36 (15%)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 = 21 (9%)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Entre S48 y 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 en 10 pacientes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 en 8 pacientes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psiquiátricos (incluyendo intento de suicidio  </a:t>
                      </a:r>
                      <a:b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</a:b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 intento de suicidio concretado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  (3 / 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 (0 / 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Eventos adversos determinantes de discontinuación del estudio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 (3%)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 (6%)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gastrointestinales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 del sistema nervioso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Hepatitis 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(aguda)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 (1 aguda)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Suicidio concretado/ Trastornos psiquiátricos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 / 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 /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Trastornosgenerales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Incremento de transaminasas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Colico renal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Fallo renal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Hipersensibilidad a drogas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Lipodistrofia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Ginecomastia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Linfoma Hodgkin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2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2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smtClean="0">
                <a:solidFill>
                  <a:srgbClr val="CC0000"/>
                </a:solidFill>
              </a:rPr>
              <a:t>Molina JM. Lancet HIV 2015, 2:e127-136</a:t>
            </a:r>
            <a:endParaRPr lang="en-GB" sz="1200" i="1" dirty="0" smtClean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0938"/>
            <a:ext cx="9144000" cy="5303837"/>
          </a:xfrm>
        </p:spPr>
        <p:txBody>
          <a:bodyPr/>
          <a:lstStyle/>
          <a:p>
            <a:pPr>
              <a:lnSpc>
                <a:spcPts val="2200"/>
              </a:lnSpc>
              <a:spcBef>
                <a:spcPts val="300"/>
              </a:spcBef>
            </a:pPr>
            <a:r>
              <a:rPr lang="es-AR" sz="1600" b="1" dirty="0" smtClean="0">
                <a:ea typeface="ＭＳ Ｐゴシック" pitchFamily="-84" charset="-128"/>
              </a:rPr>
              <a:t>Conclusiones a semana 48</a:t>
            </a:r>
          </a:p>
          <a:p>
            <a:pPr lvl="1">
              <a:lnSpc>
                <a:spcPts val="2200"/>
              </a:lnSpc>
              <a:spcBef>
                <a:spcPts val="300"/>
              </a:spcBef>
            </a:pPr>
            <a:r>
              <a:rPr lang="es-AR" sz="1600" dirty="0" smtClean="0">
                <a:ea typeface="ＭＳ Ｐゴシック" pitchFamily="-84" charset="-128"/>
              </a:rPr>
              <a:t>DTG 50 mg QD alcanzó mayor eficacia virol</a:t>
            </a:r>
            <a:r>
              <a:rPr lang="es-AR" sz="1600" dirty="0" smtClean="0">
                <a:latin typeface="Arial" pitchFamily="34" charset="0"/>
                <a:ea typeface="ＭＳ Ｐゴシック" pitchFamily="34" charset="-128"/>
              </a:rPr>
              <a:t>ó</a:t>
            </a:r>
            <a:r>
              <a:rPr lang="es-AR" sz="1600" dirty="0" smtClean="0">
                <a:ea typeface="ＭＳ Ｐゴシック" pitchFamily="-84" charset="-128"/>
              </a:rPr>
              <a:t>gica a semana 48, </a:t>
            </a:r>
            <a:br>
              <a:rPr lang="es-AR" sz="1600" dirty="0" smtClean="0">
                <a:ea typeface="ＭＳ Ｐゴシック" pitchFamily="-84" charset="-128"/>
              </a:rPr>
            </a:br>
            <a:r>
              <a:rPr lang="es-AR" sz="1600" dirty="0" smtClean="0">
                <a:ea typeface="ＭＳ Ｐゴシック" pitchFamily="-84" charset="-128"/>
              </a:rPr>
              <a:t>que DRV/r QD, combinado con TDF/FTC o ABC/3TC</a:t>
            </a:r>
          </a:p>
          <a:p>
            <a:pPr lvl="1">
              <a:lnSpc>
                <a:spcPts val="2200"/>
              </a:lnSpc>
              <a:spcBef>
                <a:spcPts val="300"/>
              </a:spcBef>
            </a:pPr>
            <a:r>
              <a:rPr lang="es-AR" sz="1600" dirty="0" smtClean="0">
                <a:ea typeface="ＭＳ Ｐゴシック" pitchFamily="-84" charset="-128"/>
              </a:rPr>
              <a:t>En pacientes con alta carga viral basal, la tasa de respuesta fue mayor con DTG</a:t>
            </a:r>
          </a:p>
          <a:p>
            <a:pPr lvl="1">
              <a:lnSpc>
                <a:spcPts val="2200"/>
              </a:lnSpc>
              <a:spcBef>
                <a:spcPts val="300"/>
              </a:spcBef>
            </a:pPr>
            <a:r>
              <a:rPr lang="es-AR" sz="1600" dirty="0" smtClean="0">
                <a:ea typeface="ＭＳ Ｐゴシック" pitchFamily="-84" charset="-128"/>
              </a:rPr>
              <a:t>No se detectaron mutaciones de resistencia a 48 semanas en ninguna de las ramas</a:t>
            </a:r>
          </a:p>
          <a:p>
            <a:pPr lvl="1">
              <a:lnSpc>
                <a:spcPts val="2200"/>
              </a:lnSpc>
              <a:spcBef>
                <a:spcPts val="300"/>
              </a:spcBef>
            </a:pPr>
            <a:r>
              <a:rPr lang="es-AR" sz="1600" dirty="0" smtClean="0">
                <a:ea typeface="ＭＳ Ｐゴシック" pitchFamily="-84" charset="-128"/>
              </a:rPr>
              <a:t>Eventos adversos determinantes de discontinuación ocurrieron con menor frecuencia en la rama DTG</a:t>
            </a:r>
          </a:p>
          <a:p>
            <a:pPr lvl="1">
              <a:lnSpc>
                <a:spcPts val="2200"/>
              </a:lnSpc>
              <a:spcBef>
                <a:spcPts val="300"/>
              </a:spcBef>
            </a:pPr>
            <a:r>
              <a:rPr lang="es-AR" sz="1600" dirty="0" smtClean="0">
                <a:ea typeface="ＭＳ Ｐゴシック" pitchFamily="-84" charset="-128"/>
              </a:rPr>
              <a:t>Sin tendencia especifica en eventos adversos</a:t>
            </a:r>
          </a:p>
          <a:p>
            <a:pPr lvl="2">
              <a:lnSpc>
                <a:spcPts val="2200"/>
              </a:lnSpc>
              <a:spcBef>
                <a:spcPts val="300"/>
              </a:spcBef>
            </a:pPr>
            <a:r>
              <a:rPr lang="es-AR" dirty="0" smtClean="0">
                <a:ea typeface="ＭＳ Ｐゴシック" pitchFamily="-84" charset="-128"/>
              </a:rPr>
              <a:t>Salvo dos pacientes con intento de suicidio y sobredosis con DTG</a:t>
            </a:r>
          </a:p>
          <a:p>
            <a:pPr lvl="1">
              <a:lnSpc>
                <a:spcPts val="2200"/>
              </a:lnSpc>
              <a:spcBef>
                <a:spcPts val="300"/>
              </a:spcBef>
            </a:pPr>
            <a:r>
              <a:rPr lang="es-AR" sz="1600" dirty="0" smtClean="0">
                <a:ea typeface="ＭＳ Ｐゴシック" pitchFamily="-84" charset="-128"/>
              </a:rPr>
              <a:t>No hubo discontinuaci</a:t>
            </a:r>
            <a:r>
              <a:rPr lang="es-AR" sz="1600" dirty="0" smtClean="0">
                <a:latin typeface="Arial" pitchFamily="34" charset="0"/>
                <a:ea typeface="ＭＳ Ｐゴシック" pitchFamily="34" charset="-128"/>
              </a:rPr>
              <a:t>ó</a:t>
            </a:r>
            <a:r>
              <a:rPr lang="es-AR" sz="1600" dirty="0" smtClean="0">
                <a:ea typeface="ＭＳ Ｐゴシック" pitchFamily="-84" charset="-128"/>
              </a:rPr>
              <a:t>n debida a eventos renales</a:t>
            </a:r>
          </a:p>
          <a:p>
            <a:pPr lvl="1">
              <a:lnSpc>
                <a:spcPts val="2200"/>
              </a:lnSpc>
              <a:spcBef>
                <a:spcPts val="300"/>
              </a:spcBef>
            </a:pPr>
            <a:r>
              <a:rPr lang="es-AR" sz="1600" dirty="0" smtClean="0">
                <a:ea typeface="ＭＳ Ｐゴシック" pitchFamily="-84" charset="-128"/>
              </a:rPr>
              <a:t>Media de incrementos en </a:t>
            </a:r>
            <a:r>
              <a:rPr lang="es-AR" sz="1600" dirty="0" err="1" smtClean="0">
                <a:ea typeface="ＭＳ Ｐゴシック" pitchFamily="-84" charset="-128"/>
              </a:rPr>
              <a:t>creatinina</a:t>
            </a:r>
            <a:r>
              <a:rPr lang="es-AR" sz="1600" dirty="0" smtClean="0">
                <a:ea typeface="ＭＳ Ｐゴシック" pitchFamily="-84" charset="-128"/>
              </a:rPr>
              <a:t> reducciones en el filtrado glomerular estimado se observaron en semana 4, estabilizados hasta semana 48</a:t>
            </a:r>
          </a:p>
          <a:p>
            <a:pPr lvl="1">
              <a:lnSpc>
                <a:spcPts val="2200"/>
              </a:lnSpc>
              <a:spcBef>
                <a:spcPts val="300"/>
              </a:spcBef>
            </a:pPr>
            <a:r>
              <a:rPr lang="es-AR" sz="1600" dirty="0" smtClean="0">
                <a:ea typeface="ＭＳ Ｐゴシック" pitchFamily="-84" charset="-128"/>
              </a:rPr>
              <a:t>DTG una vez al día en combinación con </a:t>
            </a:r>
            <a:r>
              <a:rPr lang="es-AR" sz="1600" dirty="0" err="1" smtClean="0">
                <a:ea typeface="ＭＳ Ｐゴシック" pitchFamily="-84" charset="-128"/>
              </a:rPr>
              <a:t>INTRs</a:t>
            </a:r>
            <a:r>
              <a:rPr lang="es-AR" sz="1600" dirty="0" smtClean="0">
                <a:ea typeface="ＭＳ Ｐゴシック" pitchFamily="-84" charset="-128"/>
              </a:rPr>
              <a:t> en combinaciones fijas representa una opción efectiva de tratamiento para pacientes vírgenes de tratamiento</a:t>
            </a:r>
          </a:p>
          <a:p>
            <a:pPr>
              <a:lnSpc>
                <a:spcPts val="2200"/>
              </a:lnSpc>
              <a:spcBef>
                <a:spcPts val="300"/>
              </a:spcBef>
            </a:pPr>
            <a:r>
              <a:rPr lang="es-AR" sz="1600" b="1" dirty="0" smtClean="0">
                <a:ea typeface="ＭＳ Ｐゴシック" pitchFamily="-84" charset="-128"/>
              </a:rPr>
              <a:t>Conclusión </a:t>
            </a:r>
            <a:r>
              <a:rPr lang="es-AR" sz="1600" b="1" dirty="0" smtClean="0">
                <a:ea typeface="ＭＳ Ｐゴシック" pitchFamily="-84" charset="-128"/>
              </a:rPr>
              <a:t>a semana 96</a:t>
            </a:r>
          </a:p>
          <a:p>
            <a:pPr lvl="1">
              <a:lnSpc>
                <a:spcPts val="2200"/>
              </a:lnSpc>
              <a:spcBef>
                <a:spcPts val="300"/>
              </a:spcBef>
            </a:pPr>
            <a:r>
              <a:rPr lang="es-AR" sz="1600" dirty="0" smtClean="0">
                <a:ea typeface="ＭＳ Ｐゴシック" pitchFamily="-84" charset="-128"/>
              </a:rPr>
              <a:t>Supresión viral durable con  DTG 50 mg + 2 </a:t>
            </a:r>
            <a:r>
              <a:rPr lang="es-AR" sz="1600" dirty="0" err="1" smtClean="0">
                <a:ea typeface="ＭＳ Ｐゴシック" pitchFamily="-84" charset="-128"/>
              </a:rPr>
              <a:t>INTRs</a:t>
            </a:r>
            <a:r>
              <a:rPr lang="es-AR" sz="1600" dirty="0" smtClean="0">
                <a:ea typeface="ＭＳ Ｐゴシック" pitchFamily="-84" charset="-128"/>
              </a:rPr>
              <a:t> sin casos nuevos de fallo virol</a:t>
            </a:r>
            <a:r>
              <a:rPr lang="es-AR" sz="1600" dirty="0" smtClean="0">
                <a:latin typeface="Arial" pitchFamily="34" charset="0"/>
                <a:ea typeface="ＭＳ Ｐゴシック" pitchFamily="34" charset="-128"/>
              </a:rPr>
              <a:t>ó</a:t>
            </a:r>
            <a:r>
              <a:rPr lang="es-AR" sz="1600" dirty="0" smtClean="0">
                <a:ea typeface="ＭＳ Ｐゴシック" pitchFamily="-84" charset="-128"/>
              </a:rPr>
              <a:t>gico después de semana 48 </a:t>
            </a:r>
          </a:p>
        </p:txBody>
      </p:sp>
      <p:grpSp>
        <p:nvGrpSpPr>
          <p:cNvPr id="13316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1331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3319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</a:p>
          </p:txBody>
        </p:sp>
      </p:grpSp>
      <p:sp>
        <p:nvSpPr>
          <p:cNvPr id="1331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US" sz="3200" dirty="0" smtClean="0">
              <a:ea typeface="ＭＳ Ｐゴシック" pitchFamily="-84" charset="-128"/>
            </a:endParaRP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Clotet</a:t>
            </a:r>
            <a:r>
              <a:rPr lang="en-GB" sz="1200" i="1" dirty="0">
                <a:solidFill>
                  <a:srgbClr val="CC0000"/>
                </a:solidFill>
              </a:rPr>
              <a:t> B. </a:t>
            </a:r>
            <a:r>
              <a:rPr lang="fr-FR" sz="1200" i="1" dirty="0">
                <a:solidFill>
                  <a:srgbClr val="CC0000"/>
                </a:solidFill>
              </a:rPr>
              <a:t>Lancet 2014;383;2222-</a:t>
            </a:r>
            <a:r>
              <a:rPr lang="fr-FR" sz="1200" i="1" dirty="0" smtClean="0">
                <a:solidFill>
                  <a:srgbClr val="CC0000"/>
                </a:solidFill>
              </a:rPr>
              <a:t>31; Molina JM. Lancet HIV 2015, 2:e127-136</a:t>
            </a:r>
            <a:endParaRPr lang="en-GB" sz="1200" i="1" dirty="0" smtClean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err="1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535784" y="2530159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181600"/>
            <a:ext cx="8963025" cy="110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 inferioridad de DTG a S48: % CV &lt; 50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por intención de tratar, </a:t>
            </a:r>
            <a:b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análisis </a:t>
            </a:r>
            <a:r>
              <a:rPr lang="es-AR" i="1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(nivel de significación de 2,5%. Margen inferior de IC95% </a:t>
            </a:r>
            <a:b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de una cola para la diferencia= -12%, poder= 90%)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35600241"/>
              </p:ext>
            </p:extLst>
          </p:nvPr>
        </p:nvGraphicFramePr>
        <p:xfrm>
          <a:off x="3863008" y="2517649"/>
          <a:ext cx="3533398" cy="377825"/>
        </p:xfrm>
        <a:graphic>
          <a:graphicData uri="http://schemas.openxmlformats.org/drawingml/2006/table">
            <a:tbl>
              <a:tblPr/>
              <a:tblGrid>
                <a:gridCol w="3533398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50 mg QD + 2 NRTI**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40642882"/>
              </p:ext>
            </p:extLst>
          </p:nvPr>
        </p:nvGraphicFramePr>
        <p:xfrm>
          <a:off x="3863008" y="3581400"/>
          <a:ext cx="3533397" cy="368300"/>
        </p:xfrm>
        <a:graphic>
          <a:graphicData uri="http://schemas.openxmlformats.org/drawingml/2006/table">
            <a:tbl>
              <a:tblPr/>
              <a:tblGrid>
                <a:gridCol w="353339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800/100 mg QD + 2 NRTI**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1965078" y="1316515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2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Randomización</a:t>
            </a:r>
            <a:r>
              <a:rPr lang="es-AR" sz="12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2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2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Etiqueta abierta</a:t>
            </a:r>
            <a:endParaRPr lang="es-AR" sz="12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81408" y="2435978"/>
            <a:ext cx="2429590" cy="153233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de 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CV </a:t>
            </a:r>
            <a:r>
              <a:rPr lang="es-AR" sz="14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1,000 c/</a:t>
            </a: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mL</a:t>
            </a:r>
            <a:endParaRPr lang="es-AR" sz="1400" b="1" dirty="0" smtClean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Cualquier recuento de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Sin resistencia primaria a RT  o proteasa</a:t>
            </a: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50799" y="4215824"/>
            <a:ext cx="90932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Randomización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(DTG vs DRV/r) fue estratificada por CV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100,000 c/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mL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) a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y soporte de INTR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605073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015867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245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015867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243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3" name="Grouper 41"/>
          <p:cNvGrpSpPr/>
          <p:nvPr/>
        </p:nvGrpSpPr>
        <p:grpSpPr>
          <a:xfrm>
            <a:off x="0" y="6570663"/>
            <a:ext cx="1066800" cy="288111"/>
            <a:chOff x="0" y="6570663"/>
            <a:chExt cx="1393200" cy="288111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FLAMINGO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6" name="ZoneTexte 71"/>
          <p:cNvSpPr txBox="1">
            <a:spLocks noChangeArrowheads="1"/>
          </p:cNvSpPr>
          <p:nvPr/>
        </p:nvSpPr>
        <p:spPr bwMode="auto">
          <a:xfrm>
            <a:off x="50799" y="4727150"/>
            <a:ext cx="90932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**INTR de soporte (TDF/FTC o ABC/3TC si  HLA-B*5701 negativo) fue elegido por el investigador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Clotet</a:t>
            </a:r>
            <a:r>
              <a:rPr lang="en-GB" sz="1200" i="1" dirty="0">
                <a:solidFill>
                  <a:srgbClr val="CC0000"/>
                </a:solidFill>
              </a:rPr>
              <a:t> B. </a:t>
            </a:r>
            <a:r>
              <a:rPr lang="fr-FR" sz="1200" i="1" dirty="0">
                <a:solidFill>
                  <a:srgbClr val="CC0000"/>
                </a:solidFill>
              </a:rPr>
              <a:t>Lancet 2014;383;2222-</a:t>
            </a:r>
            <a:r>
              <a:rPr lang="fr-FR" sz="1200" i="1" dirty="0" smtClean="0">
                <a:solidFill>
                  <a:srgbClr val="CC0000"/>
                </a:solidFill>
              </a:rPr>
              <a:t>31; Molina JM. Lancet HIV 2015, 2:e127-136</a:t>
            </a:r>
            <a:endParaRPr lang="en-GB" sz="1200" i="1" dirty="0" smtClean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2478235238"/>
              </p:ext>
            </p:extLst>
          </p:nvPr>
        </p:nvGraphicFramePr>
        <p:xfrm>
          <a:off x="395287" y="1703564"/>
          <a:ext cx="8353426" cy="4118504"/>
        </p:xfrm>
        <a:graphic>
          <a:graphicData uri="http://schemas.openxmlformats.org/drawingml/2006/table">
            <a:tbl>
              <a:tblPr/>
              <a:tblGrid>
                <a:gridCol w="4859759"/>
                <a:gridCol w="1707614"/>
                <a:gridCol w="1786053"/>
              </a:tblGrid>
              <a:tr h="842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242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DRV/r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242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4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Edad, años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4.49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4.48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CV &gt; 100,000 c/mL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25%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25% recuento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Recuento CD4  (/mm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400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&lt; 200 per 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Coinfección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hepatitis B / hepatitis C 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4% / 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2% / 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Dupla de INTR en día 1 : TDF/FTC / 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67% / 33%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67% / 33%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971550" y="1295400"/>
            <a:ext cx="71628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los pacientes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Clotet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2014;383;2222-31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41"/>
          <p:cNvGrpSpPr/>
          <p:nvPr/>
        </p:nvGrpSpPr>
        <p:grpSpPr>
          <a:xfrm>
            <a:off x="0" y="6570663"/>
            <a:ext cx="1066800" cy="288111"/>
            <a:chOff x="0" y="6570663"/>
            <a:chExt cx="1393200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FLAMINGO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1127524185"/>
              </p:ext>
            </p:extLst>
          </p:nvPr>
        </p:nvGraphicFramePr>
        <p:xfrm>
          <a:off x="167350" y="1676199"/>
          <a:ext cx="8748713" cy="4446354"/>
        </p:xfrm>
        <a:graphic>
          <a:graphicData uri="http://schemas.openxmlformats.org/drawingml/2006/table">
            <a:tbl>
              <a:tblPr/>
              <a:tblGrid>
                <a:gridCol w="346075"/>
                <a:gridCol w="5130129"/>
                <a:gridCol w="1629327"/>
                <a:gridCol w="1643182"/>
              </a:tblGrid>
              <a:tr h="66758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DTG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N = 242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DRV/r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N = 242</a:t>
                      </a:r>
                      <a:endParaRPr kumimoji="0" lang="es-A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3246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Discontinuación a S48</a:t>
                      </a:r>
                      <a:endParaRPr kumimoji="0" lang="es-A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18 (7.4%)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29 (12.0%)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Por falta de eficacia</a:t>
                      </a:r>
                      <a:endParaRPr kumimoji="0" lang="es-A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Por eventos adversos/Por criterios de </a:t>
                      </a:r>
                      <a:r>
                        <a:rPr kumimoji="0" lang="es-AR" sz="16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hepatotoxicidad</a:t>
                      </a:r>
                      <a:endParaRPr kumimoji="0" lang="es-AR" sz="16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 / 1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9 / 1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Perdida de seguimiento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6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10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Desviacion de protocolo/ Retiro de consentimiento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 / 1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 / 1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462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Discontinuación a 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34 (14%)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52 (21.5%)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  <a:defRPr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Por falta de eficacia/Eventos adversos/Perdida de seguimiento/Retiro de consentimiento 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Por eventos adversos 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Por eventos adversos </a:t>
                      </a:r>
                      <a:endParaRPr kumimoji="0" lang="es-AR" sz="16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18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46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84" charset="0"/>
                        <a:ea typeface="ＭＳ Ｐゴシック" pitchFamily="-84" charset="-128"/>
                        <a:cs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Retiro de consentimiento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84" charset="0"/>
                          <a:ea typeface="ＭＳ Ｐゴシック" pitchFamily="-84" charset="-128"/>
                          <a:cs typeface="ＭＳ Ｐゴシック" pitchFamily="-84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84" name="Rectangle 6"/>
          <p:cNvSpPr>
            <a:spLocks noChangeArrowheads="1"/>
          </p:cNvSpPr>
          <p:nvPr/>
        </p:nvSpPr>
        <p:spPr bwMode="auto">
          <a:xfrm>
            <a:off x="971550" y="1250950"/>
            <a:ext cx="7162800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es-AR" sz="2400" b="1" dirty="0" err="1" smtClean="0">
                <a:solidFill>
                  <a:srgbClr val="CC3300"/>
                </a:solidFill>
                <a:latin typeface="Calibri" pitchFamily="-84" charset="0"/>
              </a:rPr>
              <a:t>Disposicion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 de los 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pacientes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, 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N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 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(%)</a:t>
            </a:r>
            <a:endParaRPr lang="es-AR" sz="2400" b="1" dirty="0">
              <a:solidFill>
                <a:srgbClr val="CC3300"/>
              </a:solidFill>
              <a:latin typeface="Calibri" pitchFamily="-84" charset="0"/>
            </a:endParaRPr>
          </a:p>
        </p:txBody>
      </p:sp>
      <p:grpSp>
        <p:nvGrpSpPr>
          <p:cNvPr id="5186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518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5189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</a:p>
          </p:txBody>
        </p:sp>
      </p:grpSp>
      <p:sp>
        <p:nvSpPr>
          <p:cNvPr id="518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 smtClean="0">
              <a:ea typeface="ＭＳ Ｐゴシック" pitchFamily="-84" charset="-128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Clotet</a:t>
            </a:r>
            <a:r>
              <a:rPr lang="en-GB" sz="1200" i="1" dirty="0">
                <a:solidFill>
                  <a:srgbClr val="CC0000"/>
                </a:solidFill>
              </a:rPr>
              <a:t> B. </a:t>
            </a:r>
            <a:r>
              <a:rPr lang="fr-FR" sz="1200" i="1" dirty="0">
                <a:solidFill>
                  <a:srgbClr val="CC0000"/>
                </a:solidFill>
              </a:rPr>
              <a:t>Lancet 2014;383;2222-</a:t>
            </a:r>
            <a:r>
              <a:rPr lang="fr-FR" sz="1200" i="1" dirty="0" smtClean="0">
                <a:solidFill>
                  <a:srgbClr val="CC0000"/>
                </a:solidFill>
              </a:rPr>
              <a:t>31; Molina JM. Lancet HIV 2015, 2:e127-136</a:t>
            </a:r>
            <a:endParaRPr lang="en-GB" sz="1200" i="1" dirty="0" smtClean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484422" y="1128713"/>
            <a:ext cx="41624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S48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181600" y="5336561"/>
            <a:ext cx="3651176" cy="890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Mediana de incremento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de  CD4/mm</a:t>
            </a:r>
            <a:r>
              <a:rPr lang="es-A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S48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+ 210 en ambos grupos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45" name="Text Box 179"/>
          <p:cNvSpPr txBox="1">
            <a:spLocks noChangeArrowheads="1"/>
          </p:cNvSpPr>
          <p:nvPr/>
        </p:nvSpPr>
        <p:spPr bwMode="auto">
          <a:xfrm>
            <a:off x="4953000" y="2918496"/>
            <a:ext cx="4114800" cy="185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Fallo virológico definido por protocolo       (2 CV consecutivas &gt; 200 c/</a:t>
            </a:r>
            <a:r>
              <a:rPr lang="es-AR" sz="1600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mL</a:t>
            </a: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/>
            </a:r>
            <a:b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en semana S24 o después)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/>
              <a:buChar char="•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2 en DTG + NRTI (TDF/FTC)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/>
              <a:buChar char="•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2 en DRV/r + NRTI (ABC/3TC)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  <a:buClr>
                <a:srgbClr val="CC3300"/>
              </a:buClr>
              <a:buFont typeface="Arial"/>
              <a:buChar char="•"/>
            </a:pP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No hubo emergencia de resistencia </a:t>
            </a:r>
            <a:b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6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en ninguno de los 4 casos</a:t>
            </a:r>
          </a:p>
        </p:txBody>
      </p:sp>
      <p:sp>
        <p:nvSpPr>
          <p:cNvPr id="38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Clotet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B. </a:t>
            </a:r>
            <a:r>
              <a:rPr lang="fr-FR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Lancet 2014;383;2222-31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 43"/>
          <p:cNvGrpSpPr/>
          <p:nvPr/>
        </p:nvGrpSpPr>
        <p:grpSpPr>
          <a:xfrm>
            <a:off x="0" y="1700808"/>
            <a:ext cx="6698211" cy="5157966"/>
            <a:chOff x="0" y="1700808"/>
            <a:chExt cx="6698211" cy="5157966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2903539"/>
              <a:ext cx="793627" cy="2465386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672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766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923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829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82863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70251" y="253747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2060"/>
                  </a:solidFill>
                  <a:ea typeface="Arial" pitchFamily="-1" charset="0"/>
                  <a:cs typeface="Arial" pitchFamily="-1" charset="0"/>
                </a:rPr>
                <a:t>89.7</a:t>
              </a:r>
              <a:endParaRPr lang="es-AR" sz="1400" b="1">
                <a:solidFill>
                  <a:srgbClr val="00206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34919" y="2743864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82.6</a:t>
              </a:r>
              <a:endParaRPr lang="es-AR" sz="1400" b="1">
                <a:solidFill>
                  <a:srgbClr val="FF66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3086616"/>
              <a:ext cx="793627" cy="2282309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766721" y="5668137"/>
              <a:ext cx="183137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7.1% (0.9 ; 13.2)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2868611"/>
              <a:ext cx="793627" cy="2500314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254784" y="250976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2060"/>
                  </a:solidFill>
                  <a:ea typeface="Arial" pitchFamily="-1" charset="0"/>
                  <a:cs typeface="Arial" pitchFamily="-1" charset="0"/>
                </a:rPr>
                <a:t>91.1</a:t>
              </a:r>
              <a:endParaRPr lang="es-AR" sz="1400" b="1">
                <a:solidFill>
                  <a:srgbClr val="00206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031885" y="2734047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FF6600"/>
                  </a:solidFill>
                  <a:ea typeface="Arial" pitchFamily="-1" charset="0"/>
                  <a:cs typeface="Arial" pitchFamily="-1" charset="0"/>
                </a:rPr>
                <a:t>83.8</a:t>
              </a:r>
              <a:endParaRPr lang="es-AR" sz="1400" b="1">
                <a:solidFill>
                  <a:srgbClr val="FF660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3057649"/>
              <a:ext cx="793627" cy="2311276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976521" y="5668137"/>
              <a:ext cx="183137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5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7.4% (-1.4 ; 13.3)</a:t>
              </a:r>
              <a:endParaRPr lang="es-AR" sz="15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59400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60609" y="5368925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151503" y="5368925"/>
              <a:ext cx="152968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Por protocolo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3" name="Groupe 54"/>
            <p:cNvGrpSpPr/>
            <p:nvPr/>
          </p:nvGrpSpPr>
          <p:grpSpPr>
            <a:xfrm>
              <a:off x="4823191" y="1809744"/>
              <a:ext cx="1875020" cy="629682"/>
              <a:chOff x="2439988" y="1995488"/>
              <a:chExt cx="1875020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1797946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s-A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42606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+ 2 NRTI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6083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DRV/r + 2 NRTI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  <p:sp>
          <p:nvSpPr>
            <p:cNvPr id="61" name="Text Box 134"/>
            <p:cNvSpPr txBox="1">
              <a:spLocks noChangeArrowheads="1"/>
            </p:cNvSpPr>
            <p:nvPr/>
          </p:nvSpPr>
          <p:spPr bwMode="auto">
            <a:xfrm>
              <a:off x="1196851" y="1700808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CV &lt; 50 c/mL </a:t>
              </a:r>
              <a:endParaRPr lang="es-AR" sz="2000" b="1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1061190" y="2226755"/>
              <a:ext cx="169302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Análisis primario</a:t>
              </a:r>
              <a:endParaRPr lang="es-AR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22784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grpSp>
          <p:nvGrpSpPr>
            <p:cNvPr id="4" name="Grouper 41"/>
            <p:cNvGrpSpPr/>
            <p:nvPr/>
          </p:nvGrpSpPr>
          <p:grpSpPr>
            <a:xfrm>
              <a:off x="0" y="6570663"/>
              <a:ext cx="1066800" cy="288111"/>
              <a:chOff x="0" y="6570663"/>
              <a:chExt cx="1393200" cy="288111"/>
            </a:xfrm>
          </p:grpSpPr>
          <p:sp>
            <p:nvSpPr>
              <p:cNvPr id="40" name="AutoShape 162"/>
              <p:cNvSpPr>
                <a:spLocks noChangeArrowheads="1"/>
              </p:cNvSpPr>
              <p:nvPr/>
            </p:nvSpPr>
            <p:spPr bwMode="auto">
              <a:xfrm>
                <a:off x="0" y="6570663"/>
                <a:ext cx="1393200" cy="287337"/>
              </a:xfrm>
              <a:prstGeom prst="roundRect">
                <a:avLst>
                  <a:gd name="adj" fmla="val 16667"/>
                </a:avLst>
              </a:prstGeom>
              <a:solidFill>
                <a:srgbClr val="E2E2F6"/>
              </a:solidFill>
              <a:ln w="9525">
                <a:noFill/>
                <a:round/>
                <a:headEnd/>
                <a:tailEnd/>
              </a:ln>
              <a:effectLst>
                <a:prstShdw prst="shdw17" dist="17961" dir="2700000">
                  <a:srgbClr val="888894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 b="1">
                  <a:solidFill>
                    <a:srgbClr val="000066"/>
                  </a:solidFill>
                  <a:latin typeface="Calibri" pitchFamily="-1" charset="0"/>
                  <a:ea typeface="Arial" pitchFamily="-1" charset="0"/>
                  <a:cs typeface="Arial" pitchFamily="-1" charset="0"/>
                </a:endParaRPr>
              </a:p>
            </p:txBody>
          </p:sp>
          <p:sp>
            <p:nvSpPr>
              <p:cNvPr id="41" name="ZoneTexte 23"/>
              <p:cNvSpPr txBox="1">
                <a:spLocks noChangeArrowheads="1"/>
              </p:cNvSpPr>
              <p:nvPr/>
            </p:nvSpPr>
            <p:spPr bwMode="auto">
              <a:xfrm>
                <a:off x="58766" y="6581775"/>
                <a:ext cx="1334432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GB" sz="1200" b="1" i="1" dirty="0" smtClean="0">
                    <a:solidFill>
                      <a:srgbClr val="333399"/>
                    </a:solidFill>
                    <a:latin typeface="Cambria" pitchFamily="-1" charset="0"/>
                    <a:ea typeface="ＭＳ Ｐゴシック" pitchFamily="-1" charset="-128"/>
                    <a:cs typeface="ＭＳ Ｐゴシック" pitchFamily="-1" charset="-128"/>
                  </a:rPr>
                  <a:t>FLAMINGO</a:t>
                </a:r>
                <a:endPara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</p:grpSp>
      </p:grpSp>
      <p:sp>
        <p:nvSpPr>
          <p:cNvPr id="4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025855" y="1128713"/>
            <a:ext cx="50795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Respuesta al tratamiento a semana 96</a:t>
            </a:r>
            <a:endParaRPr lang="es-AR" sz="2400" b="1" dirty="0">
              <a:solidFill>
                <a:srgbClr val="CC3300"/>
              </a:solidFill>
              <a:latin typeface="Calibri" pitchFamily="-84" charset="0"/>
            </a:endParaRPr>
          </a:p>
        </p:txBody>
      </p:sp>
      <p:grpSp>
        <p:nvGrpSpPr>
          <p:cNvPr id="7171" name="Groupe 54"/>
          <p:cNvGrpSpPr>
            <a:grpSpLocks/>
          </p:cNvGrpSpPr>
          <p:nvPr/>
        </p:nvGrpSpPr>
        <p:grpSpPr bwMode="auto">
          <a:xfrm>
            <a:off x="3511550" y="1552575"/>
            <a:ext cx="1809750" cy="630238"/>
            <a:chOff x="2505871" y="1995488"/>
            <a:chExt cx="1809137" cy="629682"/>
          </a:xfrm>
        </p:grpSpPr>
        <p:sp>
          <p:nvSpPr>
            <p:cNvPr id="7217" name="AutoShape 165"/>
            <p:cNvSpPr>
              <a:spLocks noChangeArrowheads="1"/>
            </p:cNvSpPr>
            <p:nvPr/>
          </p:nvSpPr>
          <p:spPr bwMode="auto">
            <a:xfrm>
              <a:off x="2505871" y="2017713"/>
              <a:ext cx="1779693" cy="5921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7218" name="Rectangle 3"/>
            <p:cNvSpPr>
              <a:spLocks noChangeArrowheads="1"/>
            </p:cNvSpPr>
            <p:nvPr/>
          </p:nvSpPr>
          <p:spPr bwMode="auto">
            <a:xfrm>
              <a:off x="2549525" y="2116138"/>
              <a:ext cx="177800" cy="144462"/>
            </a:xfrm>
            <a:prstGeom prst="rect">
              <a:avLst/>
            </a:prstGeom>
            <a:solidFill>
              <a:srgbClr val="00206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7219" name="Rectangle 4"/>
            <p:cNvSpPr>
              <a:spLocks noChangeArrowheads="1"/>
            </p:cNvSpPr>
            <p:nvPr/>
          </p:nvSpPr>
          <p:spPr bwMode="auto">
            <a:xfrm>
              <a:off x="2549525" y="2381250"/>
              <a:ext cx="177800" cy="144463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en-GB" sz="2400">
                <a:solidFill>
                  <a:srgbClr val="000066"/>
                </a:solidFill>
              </a:endParaRPr>
            </a:p>
          </p:txBody>
        </p:sp>
        <p:sp>
          <p:nvSpPr>
            <p:cNvPr id="7220" name="ZoneTexte 84"/>
            <p:cNvSpPr txBox="1">
              <a:spLocks noChangeArrowheads="1"/>
            </p:cNvSpPr>
            <p:nvPr/>
          </p:nvSpPr>
          <p:spPr bwMode="auto">
            <a:xfrm>
              <a:off x="2706688" y="1995488"/>
              <a:ext cx="142606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-84" charset="0"/>
                </a:rPr>
                <a:t>DTG + 2 NRTI</a:t>
              </a:r>
            </a:p>
          </p:txBody>
        </p:sp>
        <p:sp>
          <p:nvSpPr>
            <p:cNvPr id="7221" name="ZoneTexte 85"/>
            <p:cNvSpPr txBox="1">
              <a:spLocks noChangeArrowheads="1"/>
            </p:cNvSpPr>
            <p:nvPr/>
          </p:nvSpPr>
          <p:spPr bwMode="auto">
            <a:xfrm>
              <a:off x="2706688" y="2255838"/>
              <a:ext cx="16083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GB" b="1">
                  <a:solidFill>
                    <a:srgbClr val="333399"/>
                  </a:solidFill>
                  <a:latin typeface="Calibri" pitchFamily="-84" charset="0"/>
                </a:rPr>
                <a:t>DRV/r + 2 NRTI</a:t>
              </a:r>
            </a:p>
          </p:txBody>
        </p:sp>
      </p:grpSp>
      <p:sp>
        <p:nvSpPr>
          <p:cNvPr id="15368" name="Text Box 134"/>
          <p:cNvSpPr txBox="1">
            <a:spLocks noChangeArrowheads="1"/>
          </p:cNvSpPr>
          <p:nvPr/>
        </p:nvSpPr>
        <p:spPr bwMode="auto">
          <a:xfrm>
            <a:off x="1000125" y="1803325"/>
            <a:ext cx="25527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  <a:defRPr/>
            </a:pPr>
            <a:r>
              <a:rPr lang="en-GB" sz="1600" b="1" dirty="0">
                <a:solidFill>
                  <a:srgbClr val="333399"/>
                </a:solidFill>
                <a:latin typeface="+mj-lt"/>
                <a:cs typeface="Arial" charset="0"/>
              </a:rPr>
              <a:t>HIV RNA &lt; 50 c/</a:t>
            </a:r>
            <a:r>
              <a:rPr lang="en-GB" sz="1600" b="1" dirty="0" err="1">
                <a:solidFill>
                  <a:srgbClr val="333399"/>
                </a:solidFill>
                <a:latin typeface="+mj-lt"/>
                <a:cs typeface="Arial" charset="0"/>
              </a:rPr>
              <a:t>mL</a:t>
            </a:r>
            <a:r>
              <a:rPr lang="en-GB" sz="1600" b="1" dirty="0">
                <a:solidFill>
                  <a:srgbClr val="333399"/>
                </a:solidFill>
                <a:latin typeface="+mj-lt"/>
                <a:cs typeface="Arial" charset="0"/>
              </a:rPr>
              <a:t> </a:t>
            </a:r>
          </a:p>
        </p:txBody>
      </p:sp>
      <p:sp>
        <p:nvSpPr>
          <p:cNvPr id="7173" name="ZoneTexte 69"/>
          <p:cNvSpPr txBox="1">
            <a:spLocks noChangeArrowheads="1"/>
          </p:cNvSpPr>
          <p:nvPr/>
        </p:nvSpPr>
        <p:spPr bwMode="auto">
          <a:xfrm>
            <a:off x="6189785" y="6581775"/>
            <a:ext cx="295421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s-AR" sz="1200" i="1" smtClean="0">
                <a:solidFill>
                  <a:srgbClr val="CC0000"/>
                </a:solidFill>
              </a:rPr>
              <a:t>Molina JM. Lancet HIV 2015, 2:e127-136</a:t>
            </a:r>
            <a:endParaRPr lang="es-AR" sz="1200" i="1">
              <a:solidFill>
                <a:srgbClr val="CC0000"/>
              </a:solidFill>
            </a:endParaRPr>
          </a:p>
        </p:txBody>
      </p:sp>
      <p:grpSp>
        <p:nvGrpSpPr>
          <p:cNvPr id="7174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72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s-AR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7216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s-AR" sz="1200" b="1" i="1" smtClean="0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  <a:endParaRPr lang="es-AR" sz="1200" b="1" i="1">
                <a:solidFill>
                  <a:srgbClr val="333399"/>
                </a:solidFill>
                <a:latin typeface="Cambria" pitchFamily="-84" charset="0"/>
              </a:endParaRPr>
            </a:p>
          </p:txBody>
        </p:sp>
      </p:grpSp>
      <p:sp>
        <p:nvSpPr>
          <p:cNvPr id="717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 smtClean="0">
              <a:ea typeface="ＭＳ Ｐゴシック" pitchFamily="-84" charset="-128"/>
            </a:endParaRPr>
          </a:p>
        </p:txBody>
      </p:sp>
      <p:sp>
        <p:nvSpPr>
          <p:cNvPr id="15372" name="ZoneTexte 46"/>
          <p:cNvSpPr txBox="1">
            <a:spLocks noChangeArrowheads="1"/>
          </p:cNvSpPr>
          <p:nvPr/>
        </p:nvSpPr>
        <p:spPr bwMode="auto">
          <a:xfrm>
            <a:off x="5472700" y="1803325"/>
            <a:ext cx="314528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AR" sz="1600" b="1" dirty="0" smtClean="0">
                <a:solidFill>
                  <a:srgbClr val="333399"/>
                </a:solidFill>
                <a:latin typeface="+mj-lt"/>
              </a:rPr>
              <a:t>Proporción</a:t>
            </a:r>
            <a:r>
              <a:rPr lang="fr-FR" sz="1600" b="1" dirty="0" smtClean="0">
                <a:solidFill>
                  <a:srgbClr val="333399"/>
                </a:solidFill>
                <a:latin typeface="+mj-lt"/>
              </a:rPr>
              <a:t> (Kaplan Meier) sin </a:t>
            </a:r>
            <a:r>
              <a:rPr lang="fr-FR" sz="1600" b="1" dirty="0" err="1" smtClean="0">
                <a:solidFill>
                  <a:srgbClr val="333399"/>
                </a:solidFill>
                <a:latin typeface="+mj-lt"/>
              </a:rPr>
              <a:t>fallo</a:t>
            </a:r>
            <a:endParaRPr lang="fr-FR" sz="16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7177" name="Rectangle 53"/>
          <p:cNvSpPr>
            <a:spLocks noChangeArrowheads="1"/>
          </p:cNvSpPr>
          <p:nvPr/>
        </p:nvSpPr>
        <p:spPr bwMode="auto">
          <a:xfrm>
            <a:off x="959579" y="5898471"/>
            <a:ext cx="7025091" cy="669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</a:pPr>
            <a:r>
              <a:rPr lang="es-AR" sz="1400" dirty="0" smtClean="0">
                <a:solidFill>
                  <a:srgbClr val="333399"/>
                </a:solidFill>
              </a:rPr>
              <a:t>*Fallo virológico definido por el protocolo o abandono por EA relacionados a la droga, criterios de suspensión por seguridad o falta de eficacia </a:t>
            </a:r>
          </a:p>
          <a:p>
            <a:pPr>
              <a:lnSpc>
                <a:spcPts val="1500"/>
              </a:lnSpc>
            </a:pPr>
            <a:r>
              <a:rPr lang="es-AR" sz="1400" dirty="0" smtClean="0">
                <a:solidFill>
                  <a:srgbClr val="333399"/>
                </a:solidFill>
              </a:rPr>
              <a:t>** Fallo virológico definido por el protocolo o retiro por falta de eficacia</a:t>
            </a:r>
            <a:endParaRPr lang="es-AR" sz="1400" dirty="0">
              <a:solidFill>
                <a:srgbClr val="333399"/>
              </a:solidFill>
            </a:endParaRPr>
          </a:p>
        </p:txBody>
      </p:sp>
      <p:grpSp>
        <p:nvGrpSpPr>
          <p:cNvPr id="7178" name="Groupe 55"/>
          <p:cNvGrpSpPr>
            <a:grpSpLocks/>
          </p:cNvGrpSpPr>
          <p:nvPr/>
        </p:nvGrpSpPr>
        <p:grpSpPr bwMode="auto">
          <a:xfrm>
            <a:off x="33338" y="1954213"/>
            <a:ext cx="8818562" cy="3935412"/>
            <a:chOff x="33339" y="1954213"/>
            <a:chExt cx="8818561" cy="3935412"/>
          </a:xfrm>
        </p:grpSpPr>
        <p:sp>
          <p:nvSpPr>
            <p:cNvPr id="7179" name="ZoneTexte 86"/>
            <p:cNvSpPr txBox="1">
              <a:spLocks noChangeArrowheads="1"/>
            </p:cNvSpPr>
            <p:nvPr/>
          </p:nvSpPr>
          <p:spPr bwMode="auto">
            <a:xfrm>
              <a:off x="671513" y="5168900"/>
              <a:ext cx="1841500" cy="720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cs typeface="Arial" charset="0"/>
                <a:sym typeface="Symbol" pitchFamily="-84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  <a:cs typeface="Arial" charset="0"/>
                  <a:sym typeface="Symbol" pitchFamily="-84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</a:rPr>
                <a:t>=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12.4% (4.7 ; 20.1)</a:t>
              </a:r>
              <a:endParaRPr lang="es-AR" sz="1500" dirty="0">
                <a:solidFill>
                  <a:srgbClr val="000066"/>
                </a:solidFill>
              </a:endParaRPr>
            </a:p>
          </p:txBody>
        </p:sp>
        <p:sp>
          <p:nvSpPr>
            <p:cNvPr id="7180" name="ZoneTexte 86"/>
            <p:cNvSpPr txBox="1">
              <a:spLocks noChangeArrowheads="1"/>
            </p:cNvSpPr>
            <p:nvPr/>
          </p:nvSpPr>
          <p:spPr bwMode="auto">
            <a:xfrm>
              <a:off x="2881313" y="5168900"/>
              <a:ext cx="1839912" cy="720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cs typeface="Arial" charset="0"/>
                <a:sym typeface="Symbol" pitchFamily="-84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  <a:cs typeface="Arial" charset="0"/>
                  <a:sym typeface="Symbol" pitchFamily="-84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</a:rPr>
                <a:t>=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12.9% (5.3 ; 20.6)</a:t>
              </a:r>
              <a:endParaRPr lang="es-AR" sz="1500" dirty="0">
                <a:solidFill>
                  <a:srgbClr val="000066"/>
                </a:solidFill>
              </a:endParaRPr>
            </a:p>
          </p:txBody>
        </p:sp>
        <p:sp>
          <p:nvSpPr>
            <p:cNvPr id="7181" name="Rectangle 40"/>
            <p:cNvSpPr>
              <a:spLocks noChangeArrowheads="1"/>
            </p:cNvSpPr>
            <p:nvPr/>
          </p:nvSpPr>
          <p:spPr bwMode="auto">
            <a:xfrm>
              <a:off x="869861" y="4886325"/>
              <a:ext cx="149560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 smtClean="0">
                  <a:solidFill>
                    <a:srgbClr val="000066"/>
                  </a:solidFill>
                  <a:cs typeface="Arial" charset="0"/>
                </a:rPr>
                <a:t>ITT, </a:t>
              </a:r>
              <a:r>
                <a:rPr lang="es-AR" sz="1600" b="1" i="1" smtClean="0">
                  <a:solidFill>
                    <a:srgbClr val="000066"/>
                  </a:solidFill>
                  <a:cs typeface="Arial" charset="0"/>
                </a:rPr>
                <a:t>snapshot</a:t>
              </a:r>
              <a:endParaRPr lang="es-AR" sz="1600" b="1" i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182" name="Rectangle 41"/>
            <p:cNvSpPr>
              <a:spLocks noChangeArrowheads="1"/>
            </p:cNvSpPr>
            <p:nvPr/>
          </p:nvSpPr>
          <p:spPr bwMode="auto">
            <a:xfrm>
              <a:off x="3061082" y="4886325"/>
              <a:ext cx="1529586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 smtClean="0">
                  <a:solidFill>
                    <a:srgbClr val="000066"/>
                  </a:solidFill>
                  <a:cs typeface="Arial" charset="0"/>
                </a:rPr>
                <a:t>Por protocolo</a:t>
              </a:r>
              <a:endParaRPr lang="es-AR" sz="16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183" name="Rectangle 41"/>
            <p:cNvSpPr>
              <a:spLocks noChangeArrowheads="1"/>
            </p:cNvSpPr>
            <p:nvPr/>
          </p:nvSpPr>
          <p:spPr bwMode="auto">
            <a:xfrm>
              <a:off x="5492750" y="4886325"/>
              <a:ext cx="811213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 smtClean="0">
                  <a:solidFill>
                    <a:srgbClr val="000066"/>
                  </a:solidFill>
                  <a:cs typeface="Arial" charset="0"/>
                </a:rPr>
                <a:t>TRDF*</a:t>
              </a:r>
              <a:endParaRPr lang="es-AR" sz="16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184" name="Rectangle 41"/>
            <p:cNvSpPr>
              <a:spLocks noChangeArrowheads="1"/>
            </p:cNvSpPr>
            <p:nvPr/>
          </p:nvSpPr>
          <p:spPr bwMode="auto">
            <a:xfrm>
              <a:off x="7474288" y="4886325"/>
              <a:ext cx="903287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 smtClean="0">
                  <a:solidFill>
                    <a:srgbClr val="000066"/>
                  </a:solidFill>
                  <a:cs typeface="Arial" charset="0"/>
                </a:rPr>
                <a:t>ERDF**</a:t>
              </a:r>
              <a:endParaRPr lang="es-AR" sz="16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185" name="Rectangle 133"/>
            <p:cNvSpPr>
              <a:spLocks noChangeArrowheads="1"/>
            </p:cNvSpPr>
            <p:nvPr/>
          </p:nvSpPr>
          <p:spPr bwMode="auto">
            <a:xfrm>
              <a:off x="831993" y="2780928"/>
              <a:ext cx="702002" cy="208135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186" name="Rectangle 135"/>
            <p:cNvSpPr>
              <a:spLocks noChangeArrowheads="1"/>
            </p:cNvSpPr>
            <p:nvPr/>
          </p:nvSpPr>
          <p:spPr bwMode="auto">
            <a:xfrm>
              <a:off x="161466" y="4129043"/>
              <a:ext cx="256254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187" name="Rectangle 136"/>
            <p:cNvSpPr>
              <a:spLocks noChangeArrowheads="1"/>
            </p:cNvSpPr>
            <p:nvPr/>
          </p:nvSpPr>
          <p:spPr bwMode="auto">
            <a:xfrm>
              <a:off x="161466" y="3512050"/>
              <a:ext cx="256254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188" name="Rectangle 137"/>
            <p:cNvSpPr>
              <a:spLocks noChangeArrowheads="1"/>
            </p:cNvSpPr>
            <p:nvPr/>
          </p:nvSpPr>
          <p:spPr bwMode="auto">
            <a:xfrm>
              <a:off x="33339" y="2280897"/>
              <a:ext cx="384381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189" name="Rectangle 138"/>
            <p:cNvSpPr>
              <a:spLocks noChangeArrowheads="1"/>
            </p:cNvSpPr>
            <p:nvPr/>
          </p:nvSpPr>
          <p:spPr bwMode="auto">
            <a:xfrm>
              <a:off x="161466" y="2896473"/>
              <a:ext cx="256254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190" name="Line 139"/>
            <p:cNvSpPr>
              <a:spLocks noChangeShapeType="1"/>
            </p:cNvSpPr>
            <p:nvPr/>
          </p:nvSpPr>
          <p:spPr bwMode="auto">
            <a:xfrm>
              <a:off x="472410" y="4236799"/>
              <a:ext cx="11986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7191" name="Line 140"/>
            <p:cNvSpPr>
              <a:spLocks noChangeShapeType="1"/>
            </p:cNvSpPr>
            <p:nvPr/>
          </p:nvSpPr>
          <p:spPr bwMode="auto">
            <a:xfrm>
              <a:off x="472410" y="3621223"/>
              <a:ext cx="11986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7192" name="Line 141"/>
            <p:cNvSpPr>
              <a:spLocks noChangeShapeType="1"/>
            </p:cNvSpPr>
            <p:nvPr/>
          </p:nvSpPr>
          <p:spPr bwMode="auto">
            <a:xfrm>
              <a:off x="472410" y="2387239"/>
              <a:ext cx="11986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7193" name="Line 142"/>
            <p:cNvSpPr>
              <a:spLocks noChangeShapeType="1"/>
            </p:cNvSpPr>
            <p:nvPr/>
          </p:nvSpPr>
          <p:spPr bwMode="auto">
            <a:xfrm>
              <a:off x="472410" y="3002815"/>
              <a:ext cx="11986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7194" name="Line 143"/>
            <p:cNvSpPr>
              <a:spLocks noChangeShapeType="1"/>
            </p:cNvSpPr>
            <p:nvPr/>
          </p:nvSpPr>
          <p:spPr bwMode="auto">
            <a:xfrm>
              <a:off x="590205" y="2378749"/>
              <a:ext cx="2066" cy="2550044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7195" name="Rectangle 144"/>
            <p:cNvSpPr>
              <a:spLocks noChangeArrowheads="1"/>
            </p:cNvSpPr>
            <p:nvPr/>
          </p:nvSpPr>
          <p:spPr bwMode="auto">
            <a:xfrm>
              <a:off x="1008670" y="2477187"/>
              <a:ext cx="384366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002060"/>
                  </a:solidFill>
                  <a:cs typeface="Arial" charset="0"/>
                </a:rPr>
                <a:t>80</a:t>
              </a:r>
              <a:endParaRPr lang="es-AR" sz="1400" b="1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7196" name="Rectangle 145"/>
            <p:cNvSpPr>
              <a:spLocks noChangeArrowheads="1"/>
            </p:cNvSpPr>
            <p:nvPr/>
          </p:nvSpPr>
          <p:spPr bwMode="auto">
            <a:xfrm>
              <a:off x="1727915" y="2834791"/>
              <a:ext cx="384366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FF6600"/>
                  </a:solidFill>
                  <a:cs typeface="Arial" charset="0"/>
                </a:rPr>
                <a:t>68</a:t>
              </a:r>
              <a:endParaRPr lang="es-AR" sz="1400" b="1">
                <a:solidFill>
                  <a:srgbClr val="FF6600"/>
                </a:solidFill>
                <a:cs typeface="Arial" charset="0"/>
              </a:endParaRPr>
            </a:p>
          </p:txBody>
        </p:sp>
        <p:sp>
          <p:nvSpPr>
            <p:cNvPr id="7197" name="Rectangle 151"/>
            <p:cNvSpPr>
              <a:spLocks noChangeArrowheads="1"/>
            </p:cNvSpPr>
            <p:nvPr/>
          </p:nvSpPr>
          <p:spPr bwMode="auto">
            <a:xfrm>
              <a:off x="1548778" y="3140968"/>
              <a:ext cx="702002" cy="1721312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198" name="Rectangle 133"/>
            <p:cNvSpPr>
              <a:spLocks noChangeArrowheads="1"/>
            </p:cNvSpPr>
            <p:nvPr/>
          </p:nvSpPr>
          <p:spPr bwMode="auto">
            <a:xfrm>
              <a:off x="3037019" y="2708920"/>
              <a:ext cx="702002" cy="2153361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199" name="Rectangle 144"/>
            <p:cNvSpPr>
              <a:spLocks noChangeArrowheads="1"/>
            </p:cNvSpPr>
            <p:nvPr/>
          </p:nvSpPr>
          <p:spPr bwMode="auto">
            <a:xfrm>
              <a:off x="3181447" y="2406185"/>
              <a:ext cx="384366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002060"/>
                  </a:solidFill>
                  <a:cs typeface="Arial" charset="0"/>
                </a:rPr>
                <a:t>83</a:t>
              </a:r>
              <a:endParaRPr lang="es-AR" sz="1400" b="1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7200" name="Rectangle 145"/>
            <p:cNvSpPr>
              <a:spLocks noChangeArrowheads="1"/>
            </p:cNvSpPr>
            <p:nvPr/>
          </p:nvSpPr>
          <p:spPr bwMode="auto">
            <a:xfrm>
              <a:off x="3909579" y="2756591"/>
              <a:ext cx="384366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FF6600"/>
                  </a:solidFill>
                  <a:cs typeface="Arial" charset="0"/>
                </a:rPr>
                <a:t>70</a:t>
              </a:r>
              <a:endParaRPr lang="es-AR" sz="1400" b="1">
                <a:solidFill>
                  <a:srgbClr val="FF6600"/>
                </a:solidFill>
                <a:cs typeface="Arial" charset="0"/>
              </a:endParaRPr>
            </a:p>
          </p:txBody>
        </p:sp>
        <p:sp>
          <p:nvSpPr>
            <p:cNvPr id="7201" name="Rectangle 151"/>
            <p:cNvSpPr>
              <a:spLocks noChangeArrowheads="1"/>
            </p:cNvSpPr>
            <p:nvPr/>
          </p:nvSpPr>
          <p:spPr bwMode="auto">
            <a:xfrm>
              <a:off x="3738683" y="3068959"/>
              <a:ext cx="702002" cy="1793321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202" name="Line 146"/>
            <p:cNvSpPr>
              <a:spLocks noChangeShapeType="1"/>
            </p:cNvSpPr>
            <p:nvPr/>
          </p:nvSpPr>
          <p:spPr bwMode="auto">
            <a:xfrm>
              <a:off x="472410" y="4853790"/>
              <a:ext cx="834297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7203" name="Text Box 148"/>
            <p:cNvSpPr txBox="1">
              <a:spLocks noChangeArrowheads="1"/>
            </p:cNvSpPr>
            <p:nvPr/>
          </p:nvSpPr>
          <p:spPr bwMode="auto">
            <a:xfrm>
              <a:off x="165216" y="1954213"/>
              <a:ext cx="389818" cy="3694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defTabSz="914400"/>
              <a:r>
                <a:rPr lang="es-AR" smtClean="0">
                  <a:solidFill>
                    <a:srgbClr val="000066"/>
                  </a:solidFill>
                </a:rPr>
                <a:t>%</a:t>
              </a:r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204" name="Rectangle 135"/>
            <p:cNvSpPr>
              <a:spLocks noChangeArrowheads="1"/>
            </p:cNvSpPr>
            <p:nvPr/>
          </p:nvSpPr>
          <p:spPr bwMode="auto">
            <a:xfrm>
              <a:off x="318342" y="4724785"/>
              <a:ext cx="99378" cy="2155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7205" name="Rectangle 133"/>
            <p:cNvSpPr>
              <a:spLocks noChangeArrowheads="1"/>
            </p:cNvSpPr>
            <p:nvPr/>
          </p:nvSpPr>
          <p:spPr bwMode="auto">
            <a:xfrm>
              <a:off x="5200423" y="2492895"/>
              <a:ext cx="702002" cy="2343525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206" name="Rectangle 151"/>
            <p:cNvSpPr>
              <a:spLocks noChangeArrowheads="1"/>
            </p:cNvSpPr>
            <p:nvPr/>
          </p:nvSpPr>
          <p:spPr bwMode="auto">
            <a:xfrm>
              <a:off x="5894057" y="2564904"/>
              <a:ext cx="702002" cy="2271515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207" name="Rectangle 133"/>
            <p:cNvSpPr>
              <a:spLocks noChangeArrowheads="1"/>
            </p:cNvSpPr>
            <p:nvPr/>
          </p:nvSpPr>
          <p:spPr bwMode="auto">
            <a:xfrm>
              <a:off x="7227745" y="2420888"/>
              <a:ext cx="702002" cy="2416617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208" name="Rectangle 151"/>
            <p:cNvSpPr>
              <a:spLocks noChangeArrowheads="1"/>
            </p:cNvSpPr>
            <p:nvPr/>
          </p:nvSpPr>
          <p:spPr bwMode="auto">
            <a:xfrm>
              <a:off x="7924925" y="2492896"/>
              <a:ext cx="702002" cy="2344609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7209" name="Rectangle 144"/>
            <p:cNvSpPr>
              <a:spLocks noChangeArrowheads="1"/>
            </p:cNvSpPr>
            <p:nvPr/>
          </p:nvSpPr>
          <p:spPr bwMode="auto">
            <a:xfrm>
              <a:off x="5297621" y="2123961"/>
              <a:ext cx="534097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002060"/>
                  </a:solidFill>
                  <a:cs typeface="Arial" charset="0"/>
                </a:rPr>
                <a:t>97.9</a:t>
              </a:r>
              <a:endParaRPr lang="es-AR" sz="1400" b="1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7210" name="Rectangle 145"/>
            <p:cNvSpPr>
              <a:spLocks noChangeArrowheads="1"/>
            </p:cNvSpPr>
            <p:nvPr/>
          </p:nvSpPr>
          <p:spPr bwMode="auto">
            <a:xfrm>
              <a:off x="5967878" y="2184991"/>
              <a:ext cx="534097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FF6600"/>
                  </a:solidFill>
                  <a:cs typeface="Arial" charset="0"/>
                </a:rPr>
                <a:t>94.7</a:t>
              </a:r>
              <a:endParaRPr lang="es-AR" sz="1400" b="1">
                <a:solidFill>
                  <a:srgbClr val="FF6600"/>
                </a:solidFill>
                <a:cs typeface="Arial" charset="0"/>
              </a:endParaRPr>
            </a:p>
          </p:txBody>
        </p:sp>
        <p:sp>
          <p:nvSpPr>
            <p:cNvPr id="7211" name="Rectangle 144"/>
            <p:cNvSpPr>
              <a:spLocks noChangeArrowheads="1"/>
            </p:cNvSpPr>
            <p:nvPr/>
          </p:nvSpPr>
          <p:spPr bwMode="auto">
            <a:xfrm>
              <a:off x="7333597" y="2107591"/>
              <a:ext cx="541299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002060"/>
                  </a:solidFill>
                  <a:cs typeface="Arial" charset="0"/>
                </a:rPr>
                <a:t>98.7</a:t>
              </a:r>
              <a:endParaRPr lang="es-AR" sz="1400" b="1">
                <a:solidFill>
                  <a:srgbClr val="002060"/>
                </a:solidFill>
                <a:cs typeface="Arial" charset="0"/>
              </a:endParaRPr>
            </a:p>
          </p:txBody>
        </p:sp>
        <p:sp>
          <p:nvSpPr>
            <p:cNvPr id="7212" name="Rectangle 145"/>
            <p:cNvSpPr>
              <a:spLocks noChangeArrowheads="1"/>
            </p:cNvSpPr>
            <p:nvPr/>
          </p:nvSpPr>
          <p:spPr bwMode="auto">
            <a:xfrm>
              <a:off x="8028250" y="2177041"/>
              <a:ext cx="547821" cy="4002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tIns="91440" bIns="91440">
              <a:spAutoFit/>
            </a:bodyPr>
            <a:lstStyle/>
            <a:p>
              <a:pPr algn="ctr" defTabSz="914400"/>
              <a:r>
                <a:rPr lang="es-AR" sz="1400" b="1" smtClean="0">
                  <a:solidFill>
                    <a:srgbClr val="FF6600"/>
                  </a:solidFill>
                  <a:cs typeface="Arial" charset="0"/>
                </a:rPr>
                <a:t>98.1</a:t>
              </a:r>
              <a:endParaRPr lang="es-AR" sz="1400" b="1">
                <a:solidFill>
                  <a:srgbClr val="FF6600"/>
                </a:solidFill>
                <a:cs typeface="Arial" charset="0"/>
              </a:endParaRPr>
            </a:p>
          </p:txBody>
        </p:sp>
        <p:sp>
          <p:nvSpPr>
            <p:cNvPr id="7213" name="ZoneTexte 86"/>
            <p:cNvSpPr txBox="1">
              <a:spLocks noChangeArrowheads="1"/>
            </p:cNvSpPr>
            <p:nvPr/>
          </p:nvSpPr>
          <p:spPr bwMode="auto">
            <a:xfrm>
              <a:off x="5014913" y="5168900"/>
              <a:ext cx="1839912" cy="719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cs typeface="Arial" charset="0"/>
                <a:sym typeface="Symbol" pitchFamily="-84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  <a:cs typeface="Arial" charset="0"/>
                  <a:sym typeface="Symbol" pitchFamily="-84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</a:rPr>
                <a:t>=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3.3% (-0.3 ; 6.7)</a:t>
              </a:r>
              <a:endParaRPr lang="es-AR" sz="1500" dirty="0">
                <a:solidFill>
                  <a:srgbClr val="000066"/>
                </a:solidFill>
              </a:endParaRPr>
            </a:p>
          </p:txBody>
        </p:sp>
        <p:sp>
          <p:nvSpPr>
            <p:cNvPr id="7214" name="ZoneTexte 86"/>
            <p:cNvSpPr txBox="1">
              <a:spLocks noChangeArrowheads="1"/>
            </p:cNvSpPr>
            <p:nvPr/>
          </p:nvSpPr>
          <p:spPr bwMode="auto">
            <a:xfrm>
              <a:off x="7011988" y="5168900"/>
              <a:ext cx="1839912" cy="719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Diferencia ajustada</a:t>
              </a:r>
              <a:endParaRPr lang="es-AR" sz="1500" dirty="0" smtClean="0">
                <a:solidFill>
                  <a:srgbClr val="000066"/>
                </a:solidFill>
                <a:cs typeface="Arial" charset="0"/>
                <a:sym typeface="Symbol" pitchFamily="-84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  <a:cs typeface="Arial" charset="0"/>
                  <a:sym typeface="Symbol" pitchFamily="-84" charset="2"/>
                </a:rPr>
                <a:t>(IC95%)</a:t>
              </a:r>
              <a:r>
                <a:rPr lang="es-AR" sz="1500" dirty="0" smtClean="0">
                  <a:solidFill>
                    <a:srgbClr val="000066"/>
                  </a:solidFill>
                </a:rPr>
                <a:t>= 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AR" sz="1500" dirty="0" smtClean="0">
                  <a:solidFill>
                    <a:srgbClr val="000066"/>
                  </a:solidFill>
                </a:rPr>
                <a:t>0.6% (-1.7 ; 2.9)</a:t>
              </a:r>
              <a:endParaRPr lang="es-AR" sz="1500" dirty="0">
                <a:solidFill>
                  <a:srgbClr val="000066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37388" y="1128713"/>
            <a:ext cx="8656536" cy="810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763"/>
              </a:lnSpc>
            </a:pP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Carga viral &lt; 50 c/</a:t>
            </a:r>
            <a:r>
              <a:rPr lang="es-AR" sz="2400" b="1" dirty="0" err="1" smtClean="0">
                <a:solidFill>
                  <a:srgbClr val="CC3300"/>
                </a:solidFill>
                <a:latin typeface="Calibri" pitchFamily="-84" charset="0"/>
              </a:rPr>
              <a:t>mL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 a semana 48 por factores de estratificación</a:t>
            </a:r>
          </a:p>
          <a:p>
            <a:pPr algn="ctr" defTabSz="914400">
              <a:lnSpc>
                <a:spcPts val="2763"/>
              </a:lnSpc>
            </a:pP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(carga viral e INTR de soporte)</a:t>
            </a:r>
            <a:endParaRPr lang="es-AR" sz="2400" b="1" dirty="0">
              <a:solidFill>
                <a:srgbClr val="CC3300"/>
              </a:solidFill>
              <a:latin typeface="Calibri" pitchFamily="-84" charset="0"/>
            </a:endParaRPr>
          </a:p>
        </p:txBody>
      </p:sp>
      <p:sp>
        <p:nvSpPr>
          <p:cNvPr id="8195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Clotet B. </a:t>
            </a:r>
            <a:r>
              <a:rPr lang="fr-FR" sz="1200" i="1">
                <a:solidFill>
                  <a:srgbClr val="CC0000"/>
                </a:solidFill>
              </a:rPr>
              <a:t>Lancet 2014;383;2222-31</a:t>
            </a:r>
            <a:endParaRPr lang="en-GB" sz="1200" i="1">
              <a:solidFill>
                <a:srgbClr val="CC0000"/>
              </a:solidFill>
            </a:endParaRPr>
          </a:p>
        </p:txBody>
      </p:sp>
      <p:grpSp>
        <p:nvGrpSpPr>
          <p:cNvPr id="8196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825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8256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</a:p>
          </p:txBody>
        </p:sp>
      </p:grpSp>
      <p:sp>
        <p:nvSpPr>
          <p:cNvPr id="819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 smtClean="0">
              <a:ea typeface="ＭＳ Ｐゴシック" pitchFamily="-84" charset="-128"/>
            </a:endParaRPr>
          </a:p>
        </p:txBody>
      </p:sp>
      <p:graphicFrame>
        <p:nvGraphicFramePr>
          <p:cNvPr id="12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2636489962"/>
              </p:ext>
            </p:extLst>
          </p:nvPr>
        </p:nvGraphicFramePr>
        <p:xfrm>
          <a:off x="395288" y="2146300"/>
          <a:ext cx="8353425" cy="3940179"/>
        </p:xfrm>
        <a:graphic>
          <a:graphicData uri="http://schemas.openxmlformats.org/drawingml/2006/table">
            <a:tbl>
              <a:tblPr/>
              <a:tblGrid>
                <a:gridCol w="2663825"/>
                <a:gridCol w="1970087"/>
                <a:gridCol w="1671638"/>
                <a:gridCol w="2047875"/>
              </a:tblGrid>
              <a:tr h="75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DTG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N = 242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DRV/r + 2 NRTI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N = 242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Diferencia en % </a:t>
                      </a:r>
                      <a:b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</a:b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(IC95%)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DTG – DRV/r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  <a:defRPr/>
                      </a:pPr>
                      <a:r>
                        <a:rPr kumimoji="0" lang="es-AR" sz="14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84" charset="-128"/>
                          <a:cs typeface="+mn-cs"/>
                        </a:rPr>
                        <a:t>N respondedores/N estudiados</a:t>
                      </a: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HIV RNA  ≤ 100,000 c/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mL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160/181(88%)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157 / 181 (87%)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1.7 (-5.1, 8.5)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HIV RNA &gt; 100,000 c/mL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57/61 (93%)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43/61 (70%)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23.0 (9.9, 36.0)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ABC/3TC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71/79 (90%)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68/80 (85%)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4.9 (-5.4, 15.1)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TDF/FTC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146/163 (90%)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132/162 (81%)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8.1 (0.5, 15.7)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ABC/3TC ; ≤ 100,000 c/mL 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59/66 (89%)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60/68 (88%)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ABC/3TC ; &gt; 100,000 c/mL 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12/13 (92%)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8/12 (67%)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TDF/FTC ; ≤ 100,000 c/mL 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101/115 (88%)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97/113 (86%)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TDF/FTCTC ; &gt; 100,000 c/mL 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45/48 (94%)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35/49 (71%)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1858" y="1128713"/>
            <a:ext cx="8507585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>
              <a:lnSpc>
                <a:spcPts val="2763"/>
              </a:lnSpc>
            </a:pP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Carga viral &lt; 50 c/</a:t>
            </a:r>
            <a:r>
              <a:rPr lang="es-AR" sz="2400" b="1" dirty="0" err="1" smtClean="0">
                <a:solidFill>
                  <a:srgbClr val="CC3300"/>
                </a:solidFill>
                <a:latin typeface="Calibri" pitchFamily="-84" charset="0"/>
              </a:rPr>
              <a:t>mL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 a semana 96 por factores de estratificación</a:t>
            </a:r>
          </a:p>
          <a:p>
            <a:pPr algn="ctr" defTabSz="914400">
              <a:lnSpc>
                <a:spcPts val="2763"/>
              </a:lnSpc>
            </a:pP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(carga viral 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e </a:t>
            </a:r>
            <a:r>
              <a:rPr lang="es-AR" sz="2400" b="1" dirty="0" smtClean="0">
                <a:solidFill>
                  <a:srgbClr val="CC3300"/>
                </a:solidFill>
                <a:latin typeface="Calibri" pitchFamily="-84" charset="0"/>
              </a:rPr>
              <a:t>INTR de soporte)</a:t>
            </a:r>
          </a:p>
          <a:p>
            <a:pPr algn="ctr" defTabSz="914400">
              <a:lnSpc>
                <a:spcPts val="2763"/>
              </a:lnSpc>
            </a:pPr>
            <a:endParaRPr lang="es-AR" sz="2400" b="1" dirty="0">
              <a:solidFill>
                <a:srgbClr val="CC3300"/>
              </a:solidFill>
              <a:latin typeface="Calibri" pitchFamily="-84" charset="0"/>
            </a:endParaRPr>
          </a:p>
        </p:txBody>
      </p:sp>
      <p:grpSp>
        <p:nvGrpSpPr>
          <p:cNvPr id="9220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926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9261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</a:p>
          </p:txBody>
        </p:sp>
      </p:grpSp>
      <p:sp>
        <p:nvSpPr>
          <p:cNvPr id="922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 smtClean="0">
              <a:ea typeface="ＭＳ Ｐゴシック" pitchFamily="-84" charset="-128"/>
            </a:endParaRPr>
          </a:p>
        </p:txBody>
      </p:sp>
      <p:graphicFrame>
        <p:nvGraphicFramePr>
          <p:cNvPr id="12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860019571"/>
              </p:ext>
            </p:extLst>
          </p:nvPr>
        </p:nvGraphicFramePr>
        <p:xfrm>
          <a:off x="395288" y="2017713"/>
          <a:ext cx="8353425" cy="2059632"/>
        </p:xfrm>
        <a:graphic>
          <a:graphicData uri="http://schemas.openxmlformats.org/drawingml/2006/table">
            <a:tbl>
              <a:tblPr/>
              <a:tblGrid>
                <a:gridCol w="2246312"/>
                <a:gridCol w="1647825"/>
                <a:gridCol w="1693863"/>
                <a:gridCol w="2765425"/>
              </a:tblGrid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DTG + 2 NRTI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DRV/r + 2 NRTI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Diferencia no ajustada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en % (IC 95%)DTG – DRV/r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8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ＭＳ Ｐゴシック" pitchFamily="-84" charset="-128"/>
                        </a:rPr>
                        <a:t>N respondedores/N estudiados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-84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HIV RNA  ≤ 100,000 c/mL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144/181(80%)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132/181 (73%)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6.6 (-2.1, 15.4)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HIV RNA &gt; 100,000 c/mL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50/61 (82%)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32/61 (52%)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29.5  (13.7, 45.3)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ABC/3TC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65/79 (82%)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60/80 (75%)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7.3 (-5.4, 20.0)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825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TDF/FTC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129/163 (79%)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104/162 (64%) 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14.9 (5.3, 24.6)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259" name="Espace réservé du contenu 2"/>
          <p:cNvSpPr>
            <a:spLocks noGrp="1"/>
          </p:cNvSpPr>
          <p:nvPr>
            <p:ph idx="1"/>
          </p:nvPr>
        </p:nvSpPr>
        <p:spPr>
          <a:xfrm>
            <a:off x="119063" y="4177665"/>
            <a:ext cx="9024937" cy="2484438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s-AR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Incremento mediano de  CD4/mm</a:t>
            </a:r>
            <a:r>
              <a:rPr lang="es-AR" baseline="30000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3</a:t>
            </a:r>
            <a:r>
              <a:rPr lang="es-AR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 a S96 :</a:t>
            </a:r>
          </a:p>
          <a:p>
            <a:pPr lvl="1">
              <a:spcBef>
                <a:spcPct val="5000"/>
              </a:spcBef>
            </a:pPr>
            <a:r>
              <a:rPr lang="es-AR" sz="1800" dirty="0" smtClean="0">
                <a:ea typeface="ＭＳ Ｐゴシック" pitchFamily="-84" charset="-128"/>
                <a:cs typeface="Arial" charset="0"/>
              </a:rPr>
              <a:t>+ 260 (IQR 185-400) en el grupo DTG </a:t>
            </a:r>
          </a:p>
          <a:p>
            <a:pPr lvl="1">
              <a:spcBef>
                <a:spcPct val="5000"/>
              </a:spcBef>
            </a:pPr>
            <a:r>
              <a:rPr lang="es-AR" sz="1800" dirty="0" smtClean="0">
                <a:ea typeface="ＭＳ Ｐゴシック" pitchFamily="-84" charset="-128"/>
                <a:cs typeface="Arial" charset="0"/>
              </a:rPr>
              <a:t>+ 250 (IQR 130-400) en el grupo DTG </a:t>
            </a:r>
            <a:endParaRPr lang="es-AR" sz="1000" dirty="0" smtClean="0">
              <a:ea typeface="ＭＳ Ｐゴシック" pitchFamily="-84" charset="-128"/>
              <a:cs typeface="Arial" charset="0"/>
            </a:endParaRPr>
          </a:p>
          <a:p>
            <a:pPr lvl="1">
              <a:spcBef>
                <a:spcPct val="5000"/>
              </a:spcBef>
            </a:pPr>
            <a:endParaRPr lang="es-AR" sz="1800" dirty="0" smtClean="0">
              <a:ea typeface="ＭＳ Ｐゴシック" pitchFamily="-84" charset="-128"/>
              <a:cs typeface="Arial" charset="0"/>
            </a:endParaRPr>
          </a:p>
          <a:p>
            <a:pPr>
              <a:spcBef>
                <a:spcPct val="5000"/>
              </a:spcBef>
            </a:pPr>
            <a:r>
              <a:rPr lang="es-AR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Fallo virol</a:t>
            </a:r>
            <a:r>
              <a:rPr lang="es-AR" dirty="0" smtClean="0">
                <a:solidFill>
                  <a:srgbClr val="000066"/>
                </a:solidFill>
                <a:latin typeface="Arial" pitchFamily="34" charset="0"/>
                <a:ea typeface="ＭＳ Ｐゴシック" pitchFamily="34" charset="-128"/>
              </a:rPr>
              <a:t>ó</a:t>
            </a:r>
            <a:r>
              <a:rPr lang="es-AR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gico definido por el protocolo (2  cargas virales consecutivas </a:t>
            </a:r>
            <a:br>
              <a:rPr lang="es-AR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</a:br>
            <a:r>
              <a:rPr lang="es-AR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&gt; 200 c/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mL</a:t>
            </a:r>
            <a:r>
              <a:rPr lang="es-AR" dirty="0" smtClean="0">
                <a:solidFill>
                  <a:srgbClr val="000066"/>
                </a:solidFill>
                <a:ea typeface="ＭＳ Ｐゴシック" pitchFamily="-84" charset="-128"/>
                <a:cs typeface="Arial" charset="0"/>
              </a:rPr>
              <a:t>, en o a partir de S24)</a:t>
            </a:r>
          </a:p>
          <a:p>
            <a:pPr lvl="1">
              <a:spcBef>
                <a:spcPct val="5000"/>
              </a:spcBef>
              <a:buFont typeface="Arial" pitchFamily="34" charset="0"/>
              <a:buChar char="–"/>
            </a:pPr>
            <a:r>
              <a:rPr lang="es-AR" sz="1800" dirty="0" smtClean="0">
                <a:ea typeface="ＭＳ Ｐゴシック" pitchFamily="-84" charset="-128"/>
                <a:cs typeface="Arial" charset="0"/>
              </a:rPr>
              <a:t> 2 en DTG + NRTI (TDF/FTC) ; 4 en DRV/r + NRTI</a:t>
            </a:r>
          </a:p>
          <a:p>
            <a:pPr lvl="1">
              <a:spcBef>
                <a:spcPct val="5000"/>
              </a:spcBef>
              <a:buFont typeface="Arial" pitchFamily="34" charset="0"/>
              <a:buChar char="–"/>
            </a:pPr>
            <a:r>
              <a:rPr lang="es-AR" sz="1800" dirty="0" smtClean="0">
                <a:ea typeface="ＭＳ Ｐゴシック" pitchFamily="-84" charset="-128"/>
                <a:cs typeface="Arial" charset="0"/>
              </a:rPr>
              <a:t> Sin emergencia de resistencia en los 6 casos</a:t>
            </a:r>
          </a:p>
          <a:p>
            <a:pPr>
              <a:spcBef>
                <a:spcPct val="5000"/>
              </a:spcBef>
            </a:pPr>
            <a:endParaRPr lang="es-AR" sz="1000" dirty="0" smtClean="0">
              <a:solidFill>
                <a:srgbClr val="000066"/>
              </a:solidFill>
              <a:ea typeface="ＭＳ Ｐゴシック" pitchFamily="-84" charset="-128"/>
              <a:cs typeface="Arial" charset="0"/>
            </a:endParaRPr>
          </a:p>
          <a:p>
            <a:endParaRPr lang="es-AR" dirty="0" smtClean="0">
              <a:ea typeface="ＭＳ Ｐゴシック" pitchFamily="-84" charset="-128"/>
            </a:endParaRP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3328014" y="6581775"/>
            <a:ext cx="581598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smtClean="0">
                <a:solidFill>
                  <a:srgbClr val="CC0000"/>
                </a:solidFill>
              </a:rPr>
              <a:t>Molina JM. Lancet HIV 2015, 2:e127-136</a:t>
            </a:r>
            <a:endParaRPr lang="en-GB" sz="1200" i="1" dirty="0" smtClean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contenu 2"/>
          <p:cNvSpPr txBox="1">
            <a:spLocks/>
          </p:cNvSpPr>
          <p:nvPr/>
        </p:nvSpPr>
        <p:spPr bwMode="auto">
          <a:xfrm>
            <a:off x="44998" y="1133476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defTabSz="914400" eaLnBrk="0" hangingPunct="0">
              <a:lnSpc>
                <a:spcPts val="2275"/>
              </a:lnSpc>
              <a:buClr>
                <a:srgbClr val="CC3300"/>
              </a:buClr>
              <a:buFont typeface="Wingdings" pitchFamily="-84" charset="2"/>
              <a:buNone/>
            </a:pPr>
            <a:r>
              <a:rPr lang="es-AR" sz="2000" b="1" smtClean="0">
                <a:solidFill>
                  <a:srgbClr val="CC3300"/>
                </a:solidFill>
                <a:latin typeface="Calibri" pitchFamily="-84" charset="0"/>
              </a:rPr>
              <a:t>Eventos adversos ocurriendo en </a:t>
            </a:r>
            <a:r>
              <a:rPr lang="es-AR" sz="2000" b="1" u="sng" smtClean="0">
                <a:solidFill>
                  <a:srgbClr val="CC3300"/>
                </a:solidFill>
                <a:latin typeface="Calibri" pitchFamily="-84" charset="0"/>
              </a:rPr>
              <a:t>&gt;</a:t>
            </a:r>
            <a:r>
              <a:rPr lang="es-AR" sz="2000" b="1" smtClean="0">
                <a:solidFill>
                  <a:srgbClr val="CC3300"/>
                </a:solidFill>
                <a:latin typeface="Calibri" pitchFamily="-84" charset="0"/>
              </a:rPr>
              <a:t> 5% en cualquiera de las ramas a S48</a:t>
            </a:r>
            <a:endParaRPr lang="es-AR" sz="1600">
              <a:solidFill>
                <a:srgbClr val="CC3300"/>
              </a:solidFill>
            </a:endParaRPr>
          </a:p>
        </p:txBody>
      </p:sp>
      <p:sp>
        <p:nvSpPr>
          <p:cNvPr id="10243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Clotet B. </a:t>
            </a:r>
            <a:r>
              <a:rPr lang="fr-FR" sz="1200" i="1">
                <a:solidFill>
                  <a:srgbClr val="CC0000"/>
                </a:solidFill>
              </a:rPr>
              <a:t>Lancet 2014;383;2222-31</a:t>
            </a:r>
            <a:endParaRPr lang="en-GB" sz="1200" i="1">
              <a:solidFill>
                <a:srgbClr val="CC0000"/>
              </a:solidFill>
            </a:endParaRPr>
          </a:p>
        </p:txBody>
      </p:sp>
      <p:grpSp>
        <p:nvGrpSpPr>
          <p:cNvPr id="10244" name="Grouper 41"/>
          <p:cNvGrpSpPr>
            <a:grpSpLocks/>
          </p:cNvGrpSpPr>
          <p:nvPr/>
        </p:nvGrpSpPr>
        <p:grpSpPr bwMode="auto">
          <a:xfrm>
            <a:off x="0" y="6570663"/>
            <a:ext cx="1066800" cy="287337"/>
            <a:chOff x="0" y="6570663"/>
            <a:chExt cx="1393200" cy="288111"/>
          </a:xfrm>
        </p:grpSpPr>
        <p:sp>
          <p:nvSpPr>
            <p:cNvPr id="1035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84" charset="0"/>
                <a:cs typeface="Arial" charset="0"/>
              </a:endParaRPr>
            </a:p>
          </p:txBody>
        </p:sp>
        <p:sp>
          <p:nvSpPr>
            <p:cNvPr id="10351" name="ZoneTexte 23"/>
            <p:cNvSpPr txBox="1">
              <a:spLocks noChangeArrowheads="1"/>
            </p:cNvSpPr>
            <p:nvPr/>
          </p:nvSpPr>
          <p:spPr bwMode="auto">
            <a:xfrm>
              <a:off x="58766" y="6581775"/>
              <a:ext cx="133443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84" charset="0"/>
                </a:rPr>
                <a:t>FLAMINGO</a:t>
              </a:r>
            </a:p>
          </p:txBody>
        </p:sp>
      </p:grpSp>
      <p:sp>
        <p:nvSpPr>
          <p:cNvPr id="1024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fr-FR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fr-FR" sz="3200" dirty="0" smtClean="0">
                <a:ea typeface="ＭＳ Ｐゴシック" pitchFamily="-1" charset="-128"/>
                <a:cs typeface="ＭＳ Ｐゴシック" pitchFamily="-1" charset="-128"/>
              </a:rPr>
              <a:t> FLAMINGO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: DTG QD + 2 NRTI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DRV/r QD</a:t>
            </a:r>
            <a:b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+ 2 NRTI</a:t>
            </a:r>
            <a:endParaRPr lang="en-GB" sz="3200" dirty="0" smtClean="0">
              <a:ea typeface="ＭＳ Ｐゴシック" pitchFamily="-84" charset="-128"/>
            </a:endParaRPr>
          </a:p>
        </p:txBody>
      </p:sp>
      <p:graphicFrame>
        <p:nvGraphicFramePr>
          <p:cNvPr id="9" name="Group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29888543"/>
              </p:ext>
            </p:extLst>
          </p:nvPr>
        </p:nvGraphicFramePr>
        <p:xfrm>
          <a:off x="395288" y="1620838"/>
          <a:ext cx="8353425" cy="4922467"/>
        </p:xfrm>
        <a:graphic>
          <a:graphicData uri="http://schemas.openxmlformats.org/drawingml/2006/table">
            <a:tbl>
              <a:tblPr/>
              <a:tblGrid>
                <a:gridCol w="330200"/>
                <a:gridCol w="3436937"/>
                <a:gridCol w="2292350"/>
                <a:gridCol w="2293938"/>
              </a:tblGrid>
              <a:tr h="2603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DTG + 2 NRTI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84" charset="0"/>
                          <a:ea typeface="ＭＳ Ｐゴシック" pitchFamily="-84" charset="-128"/>
                        </a:rPr>
                        <a:t>DRV/r + 2 NRTI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2397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84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Cualquier  evento adverso</a:t>
                      </a: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Diarrea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29%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Nausea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18%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Cefalea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Nasofaringitis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9%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8%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Infeccion de vias aereas superiores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10%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Insomnio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Tos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7%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V</a:t>
                      </a:r>
                      <a:r>
                        <a:rPr kumimoji="0" lang="es-A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ó</a:t>
                      </a: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mitos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Fatiga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Fiebre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Mareos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Rash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Dolor lumbar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Faringitis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Bronquitis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Sinusitis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Depresi</a:t>
                      </a:r>
                      <a:r>
                        <a:rPr kumimoji="0" lang="es-AR" sz="1400" b="0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ó</a:t>
                      </a: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n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Artralgia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2%</a:t>
                      </a:r>
                      <a:endParaRPr kumimoji="0" lang="es-A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84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7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1561</Words>
  <Application>Microsoft Office PowerPoint</Application>
  <PresentationFormat>Affichage à l'écran (4:3)</PresentationFormat>
  <Paragraphs>452</Paragraphs>
  <Slides>12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ARV_trials_2015</vt:lpstr>
      <vt:lpstr>Comparación inhibidores de la integrasa vs IP</vt:lpstr>
      <vt:lpstr>Estudio FLAMINGO: DTG QD + 2 NRTI vs DRV/r QD + 2 NRTI</vt:lpstr>
      <vt:lpstr>Estudio FLAMINGO: DTG QD + 2 NRTI vs DRV/r QD + 2 NRTI</vt:lpstr>
      <vt:lpstr>Estudio FLAMINGO: DTG QD + 2 NRTI vs DRV/r QD + 2 NRTI</vt:lpstr>
      <vt:lpstr>Estudio FLAMINGO: DTG QD + 2 NRTI vs DRV/r QD + 2 NRTI</vt:lpstr>
      <vt:lpstr>Estudio FLAMINGO: DTG QD + 2 NRTI vs DRV/r QD + 2 NRTI</vt:lpstr>
      <vt:lpstr>Estudio FLAMINGO: DTG QD + 2 NRTI vs DRV/r QD + 2 NRTI</vt:lpstr>
      <vt:lpstr>Estudio FLAMINGO: DTG QD + 2 NRTI vs DRV/r QD + 2 NRTI</vt:lpstr>
      <vt:lpstr>Estudio FLAMINGO: DTG QD + 2 NRTI vs DRV/r QD + 2 NRTI</vt:lpstr>
      <vt:lpstr>Estudio FLAMINGO: DTG QD + 2 NRTI vs DRV/r QD + 2 NRTI</vt:lpstr>
      <vt:lpstr>Estudio FLAMINGO: DTG QD + 2 NRTI vs DRV/r QD + 2 NRTI</vt:lpstr>
      <vt:lpstr>Estudio FLAMINGO: DTG QD + 2 NRTI vs DRV/r QD + 2 NRTI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/>
  <dc:creator>www.arv-trial.com</dc:creator>
  <cp:keywords/>
  <dc:description/>
  <cp:lastModifiedBy>Pilouk</cp:lastModifiedBy>
  <cp:revision>180</cp:revision>
  <dcterms:created xsi:type="dcterms:W3CDTF">2015-05-12T12:30:28Z</dcterms:created>
  <dcterms:modified xsi:type="dcterms:W3CDTF">2015-07-22T18:24:40Z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3628DF32-8EA8-4136-A770-D2242A2E6682</vt:lpwstr>
  </property>
  <property fmtid="{D5CDD505-2E9C-101B-9397-08002B2CF9AE}" pid="3" name="ArticulatePath">
    <vt:lpwstr>AEI_ARV trials naive MAJ 2014-FLAMINGO-v01</vt:lpwstr>
  </property>
</Properties>
</file>