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5" r:id="rId2"/>
    <p:sldId id="282" r:id="rId3"/>
    <p:sldId id="283" r:id="rId4"/>
    <p:sldId id="281" r:id="rId5"/>
    <p:sldId id="284" r:id="rId6"/>
    <p:sldId id="277" r:id="rId7"/>
    <p:sldId id="272" r:id="rId8"/>
    <p:sldId id="278" r:id="rId9"/>
    <p:sldId id="264" r:id="rId10"/>
    <p:sldId id="274" r:id="rId11"/>
    <p:sldId id="280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CC3300"/>
    <a:srgbClr val="000066"/>
    <a:srgbClr val="FF6600"/>
    <a:srgbClr val="FF9933"/>
    <a:srgbClr val="FE7F00"/>
    <a:srgbClr val="333399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1800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22/07/2015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406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71E1894-608E-40C5-BCFD-505A7238E3E4}" type="slidenum">
              <a:rPr lang="fr-FR" sz="1200">
                <a:latin typeface="Calibri" pitchFamily="-84" charset="0"/>
              </a:rPr>
              <a:pPr algn="r" defTabSz="850900"/>
              <a:t>1</a:t>
            </a:fld>
            <a:endParaRPr lang="fr-FR" sz="1200">
              <a:latin typeface="Calibri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445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1410459-F05A-4D11-B472-710DF3CB854F}" type="slidenum">
              <a:rPr lang="fr-FR" sz="1200">
                <a:solidFill>
                  <a:srgbClr val="000000"/>
                </a:solidFill>
              </a:rPr>
              <a:pPr algn="r" defTabSz="850900"/>
              <a:t>12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87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14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4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6DC2AE6-D7DB-424C-A909-309D44306A0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135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591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0D8C321-C0F8-419C-99A4-A58B079754D0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044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A466521-F0F2-4327-B3C9-D8CCD465C844}" type="slidenum">
              <a:rPr lang="fr-FR" sz="1200">
                <a:latin typeface="Calibri" pitchFamily="-84" charset="0"/>
              </a:rPr>
              <a:pPr algn="r" defTabSz="850900"/>
              <a:t>9</a:t>
            </a:fld>
            <a:endParaRPr lang="fr-FR" sz="1200">
              <a:latin typeface="Calibri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445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3C18A14-10A4-4961-A367-ABF6DB034680}" type="slidenum">
              <a:rPr lang="fr-FR" sz="1200">
                <a:latin typeface="Calibri" pitchFamily="-84" charset="0"/>
              </a:rPr>
              <a:pPr algn="r" defTabSz="850900"/>
              <a:t>10</a:t>
            </a:fld>
            <a:endParaRPr lang="fr-FR" sz="1200">
              <a:latin typeface="Calibri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713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8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039A927-83AE-4017-85BC-79F3064B88D1}" type="slidenum">
              <a:rPr lang="fr-FR" sz="1200">
                <a:latin typeface="Calibri" pitchFamily="-84" charset="0"/>
              </a:rPr>
              <a:pPr algn="r" defTabSz="850900"/>
              <a:t>11</a:t>
            </a:fld>
            <a:endParaRPr lang="fr-FR" sz="1200">
              <a:latin typeface="Calibri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26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Comparación inhibidores de la </a:t>
            </a:r>
            <a:r>
              <a:rPr lang="es-ES" altLang="fr-FR" sz="3200" dirty="0" err="1" smtClean="0">
                <a:ea typeface="ＭＳ Ｐゴシック" pitchFamily="34" charset="-128"/>
              </a:rPr>
              <a:t>integrasa</a:t>
            </a:r>
            <a:r>
              <a:rPr lang="es-ES" altLang="fr-FR" sz="3200" dirty="0" smtClean="0">
                <a:ea typeface="ＭＳ Ｐゴシック" pitchFamily="34" charset="-128"/>
              </a:rPr>
              <a:t> vs IP</a:t>
            </a:r>
            <a:endParaRPr lang="en-GB" sz="3200" dirty="0" smtClean="0">
              <a:ea typeface="ＭＳ Ｐゴシック" pitchFamily="-8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smtClean="0">
                <a:latin typeface="Calibri" pitchFamily="-84" charset="0"/>
                <a:ea typeface="ＭＳ Ｐゴシック" pitchFamily="-84" charset="-128"/>
              </a:rPr>
              <a:t>FLAMINGO</a:t>
            </a:r>
          </a:p>
          <a:p>
            <a:r>
              <a:rPr lang="fr-FR" sz="2800" b="1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GS-236-0103</a:t>
            </a:r>
          </a:p>
          <a:p>
            <a:r>
              <a:rPr lang="fr-FR" sz="2800" b="1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ACTG A5257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39688" y="1190625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84" charset="2"/>
              <a:buNone/>
            </a:pPr>
            <a:r>
              <a:rPr lang="es-AR" sz="2400" b="1" smtClean="0">
                <a:solidFill>
                  <a:srgbClr val="CC3300"/>
                </a:solidFill>
                <a:latin typeface="Calibri" pitchFamily="-84" charset="0"/>
              </a:rPr>
              <a:t>Seguridad a semana 48</a:t>
            </a:r>
            <a:endParaRPr lang="es-AR">
              <a:solidFill>
                <a:srgbClr val="CC3300"/>
              </a:solidFill>
            </a:endParaRPr>
          </a:p>
        </p:txBody>
      </p:sp>
      <p:sp>
        <p:nvSpPr>
          <p:cNvPr id="11267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11268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136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1363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12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graphicFrame>
        <p:nvGraphicFramePr>
          <p:cNvPr id="13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4655856"/>
              </p:ext>
            </p:extLst>
          </p:nvPr>
        </p:nvGraphicFramePr>
        <p:xfrm>
          <a:off x="395288" y="1576070"/>
          <a:ext cx="8353425" cy="5007880"/>
        </p:xfrm>
        <a:graphic>
          <a:graphicData uri="http://schemas.openxmlformats.org/drawingml/2006/table">
            <a:tbl>
              <a:tblPr/>
              <a:tblGrid>
                <a:gridCol w="241300"/>
                <a:gridCol w="4587875"/>
                <a:gridCol w="1689100"/>
                <a:gridCol w="1835150"/>
              </a:tblGrid>
              <a:tr h="3543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Cualquier  evento adverso serio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26 (11%)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 (5%)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Infecciones e infestaciones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Desordenes gastrointestinales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Desordenes psiquiatricos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Injurias, envenenamientos y complicaciones en procedimientoss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del sistrema nervioso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cardiacos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articulares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renales y urinarios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Colelitiasis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Hipersensibilidad a drogas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Linfoma Hodgkin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Asma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Incremento emergente de  ALT &gt; 3 sobre limite normal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9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Criterios de 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suspensión 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hepatotoxicidad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(Todos relacionados a otras causas)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Diferencia media en LDL-colesterol, mmol/L (en ayunas)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-0.30 (</a:t>
                      </a: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95%CI</a:t>
                      </a: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: -0.42 ; -0.19 </a:t>
                      </a: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; p&lt;0.0001</a:t>
                      </a: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Elevación 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 grado 2 LDL-colesterol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 (p=0.0001)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0" y="1150938"/>
            <a:ext cx="9024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</a:pPr>
            <a:r>
              <a:rPr lang="es-AR" sz="2400" b="1" smtClean="0">
                <a:solidFill>
                  <a:srgbClr val="CC3300"/>
                </a:solidFill>
                <a:latin typeface="Calibri" pitchFamily="-84" charset="0"/>
              </a:rPr>
              <a:t>Seguridad a semana 96</a:t>
            </a:r>
            <a:endParaRPr lang="es-AR">
              <a:solidFill>
                <a:srgbClr val="CC3300"/>
              </a:solidFill>
            </a:endParaRPr>
          </a:p>
        </p:txBody>
      </p:sp>
      <p:grpSp>
        <p:nvGrpSpPr>
          <p:cNvPr id="12292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238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238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22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graphicFrame>
        <p:nvGraphicFramePr>
          <p:cNvPr id="13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8785144"/>
              </p:ext>
            </p:extLst>
          </p:nvPr>
        </p:nvGraphicFramePr>
        <p:xfrm>
          <a:off x="395288" y="1657350"/>
          <a:ext cx="8353425" cy="4851672"/>
        </p:xfrm>
        <a:graphic>
          <a:graphicData uri="http://schemas.openxmlformats.org/drawingml/2006/table">
            <a:tbl>
              <a:tblPr/>
              <a:tblGrid>
                <a:gridCol w="241300"/>
                <a:gridCol w="4757215"/>
                <a:gridCol w="1656285"/>
                <a:gridCol w="1698625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Cualquier  evento adverso serio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36 (15%)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21 (9%)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Entre S48 y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en 10 pacientes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en 8 pacientes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psiquiátricos (incluyendo intento de suicidio  </a:t>
                      </a:r>
                      <a:b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 intento de suicidio concretado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 (3 / 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 (0 / 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Eventos adversos determinantes de discontinuación del estudio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 (6%)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gastrointestinales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del sistema nervioso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Hepatitis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(aguda)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(1 aguda)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Suicidio concretado/ Trastornos psiquiátricos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Trastornosgenerales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Incremento de transaminasas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Colico renal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renal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Hipersensibilidad a drogas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Lipodistrofia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Ginecomastia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Linfoma Hodgkin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0000"/>
                </a:solidFill>
              </a:rPr>
              <a:t>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144000" cy="5303837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s-AR" sz="1600" b="1" dirty="0" smtClean="0">
                <a:ea typeface="ＭＳ Ｐゴシック" pitchFamily="-84" charset="-128"/>
              </a:rPr>
              <a:t>Conclusiones a semana 48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DTG 50 mg QD alcanzó mayor eficacia virol</a:t>
            </a:r>
            <a:r>
              <a:rPr lang="es-AR" sz="1600" dirty="0" smtClean="0">
                <a:latin typeface="Arial" pitchFamily="34" charset="0"/>
                <a:ea typeface="ＭＳ Ｐゴシック" pitchFamily="34" charset="-128"/>
              </a:rPr>
              <a:t>ó</a:t>
            </a:r>
            <a:r>
              <a:rPr lang="es-AR" sz="1600" dirty="0" smtClean="0">
                <a:ea typeface="ＭＳ Ｐゴシック" pitchFamily="-84" charset="-128"/>
              </a:rPr>
              <a:t>gica a semana 48, </a:t>
            </a:r>
            <a:br>
              <a:rPr lang="es-AR" sz="1600" dirty="0" smtClean="0">
                <a:ea typeface="ＭＳ Ｐゴシック" pitchFamily="-84" charset="-128"/>
              </a:rPr>
            </a:br>
            <a:r>
              <a:rPr lang="es-AR" sz="1600" dirty="0" smtClean="0">
                <a:ea typeface="ＭＳ Ｐゴシック" pitchFamily="-84" charset="-128"/>
              </a:rPr>
              <a:t>que DRV/r QD, combinado con TDF/FTC o ABC/3TC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En pacientes con alta carga viral basal, la tasa de respuesta fue mayor con DTG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No se detectaron mutaciones de resistencia a 48 semanas en ninguna de las ramas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Eventos adversos determinantes de discontinuación ocurrieron con menor frecuencia en la rama DTG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Sin tendencia especifica en eventos adversos</a:t>
            </a:r>
          </a:p>
          <a:p>
            <a:pPr lvl="2">
              <a:lnSpc>
                <a:spcPts val="2200"/>
              </a:lnSpc>
              <a:spcBef>
                <a:spcPts val="300"/>
              </a:spcBef>
            </a:pPr>
            <a:r>
              <a:rPr lang="es-AR" dirty="0" smtClean="0">
                <a:ea typeface="ＭＳ Ｐゴシック" pitchFamily="-84" charset="-128"/>
              </a:rPr>
              <a:t>Salvo dos pacientes con intento de suicidio y sobredosis con DTG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No hubo discontinuaci</a:t>
            </a:r>
            <a:r>
              <a:rPr lang="es-AR" sz="1600" dirty="0" smtClean="0">
                <a:latin typeface="Arial" pitchFamily="34" charset="0"/>
                <a:ea typeface="ＭＳ Ｐゴシック" pitchFamily="34" charset="-128"/>
              </a:rPr>
              <a:t>ó</a:t>
            </a:r>
            <a:r>
              <a:rPr lang="es-AR" sz="1600" dirty="0" smtClean="0">
                <a:ea typeface="ＭＳ Ｐゴシック" pitchFamily="-84" charset="-128"/>
              </a:rPr>
              <a:t>n debida a eventos renales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Media de incrementos en </a:t>
            </a:r>
            <a:r>
              <a:rPr lang="es-AR" sz="1600" dirty="0" err="1" smtClean="0">
                <a:ea typeface="ＭＳ Ｐゴシック" pitchFamily="-84" charset="-128"/>
              </a:rPr>
              <a:t>creatinina</a:t>
            </a:r>
            <a:r>
              <a:rPr lang="es-AR" sz="1600" dirty="0" smtClean="0">
                <a:ea typeface="ＭＳ Ｐゴシック" pitchFamily="-84" charset="-128"/>
              </a:rPr>
              <a:t> reducciones en el filtrado glomerular estimado se observaron en semana 4, estabilizados hasta semana 48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DTG una vez al día en combinación con </a:t>
            </a:r>
            <a:r>
              <a:rPr lang="es-AR" sz="1600" dirty="0" err="1" smtClean="0">
                <a:ea typeface="ＭＳ Ｐゴシック" pitchFamily="-84" charset="-128"/>
              </a:rPr>
              <a:t>INTRs</a:t>
            </a:r>
            <a:r>
              <a:rPr lang="es-AR" sz="1600" dirty="0" smtClean="0">
                <a:ea typeface="ＭＳ Ｐゴシック" pitchFamily="-84" charset="-128"/>
              </a:rPr>
              <a:t> en combinaciones fijas representa una opción efectiva de tratamiento para pacientes vírgenes de tratamiento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s-AR" sz="1600" b="1" dirty="0" smtClean="0">
                <a:ea typeface="ＭＳ Ｐゴシック" pitchFamily="-84" charset="-128"/>
              </a:rPr>
              <a:t>Conclusión </a:t>
            </a:r>
            <a:r>
              <a:rPr lang="es-AR" sz="1600" b="1" dirty="0" smtClean="0">
                <a:ea typeface="ＭＳ Ｐゴシック" pitchFamily="-84" charset="-128"/>
              </a:rPr>
              <a:t>a semana 96</a:t>
            </a:r>
          </a:p>
          <a:p>
            <a:pPr lvl="1">
              <a:lnSpc>
                <a:spcPts val="2200"/>
              </a:lnSpc>
              <a:spcBef>
                <a:spcPts val="300"/>
              </a:spcBef>
            </a:pPr>
            <a:r>
              <a:rPr lang="es-AR" sz="1600" dirty="0" smtClean="0">
                <a:ea typeface="ＭＳ Ｐゴシック" pitchFamily="-84" charset="-128"/>
              </a:rPr>
              <a:t>Supresión viral durable con  DTG 50 mg + 2 </a:t>
            </a:r>
            <a:r>
              <a:rPr lang="es-AR" sz="1600" dirty="0" err="1" smtClean="0">
                <a:ea typeface="ＭＳ Ｐゴシック" pitchFamily="-84" charset="-128"/>
              </a:rPr>
              <a:t>INTRs</a:t>
            </a:r>
            <a:r>
              <a:rPr lang="es-AR" sz="1600" dirty="0" smtClean="0">
                <a:ea typeface="ＭＳ Ｐゴシック" pitchFamily="-84" charset="-128"/>
              </a:rPr>
              <a:t> sin casos nuevos de fallo virol</a:t>
            </a:r>
            <a:r>
              <a:rPr lang="es-AR" sz="1600" dirty="0" smtClean="0">
                <a:latin typeface="Arial" pitchFamily="34" charset="0"/>
                <a:ea typeface="ＭＳ Ｐゴシック" pitchFamily="34" charset="-128"/>
              </a:rPr>
              <a:t>ó</a:t>
            </a:r>
            <a:r>
              <a:rPr lang="es-AR" sz="1600" dirty="0" smtClean="0">
                <a:ea typeface="ＭＳ Ｐゴシック" pitchFamily="-84" charset="-128"/>
              </a:rPr>
              <a:t>gico después de semana 48 </a:t>
            </a:r>
          </a:p>
        </p:txBody>
      </p:sp>
      <p:grpSp>
        <p:nvGrpSpPr>
          <p:cNvPr id="13316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33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331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33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US" sz="3200" dirty="0" smtClean="0">
              <a:ea typeface="ＭＳ Ｐゴシック" pitchFamily="-84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err="1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53015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181600"/>
            <a:ext cx="896302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DTG a S48: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análisis </a:t>
            </a:r>
            <a:r>
              <a:rPr lang="es-AR" i="1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(nivel de significación de 2,5%. Margen inferior de IC95%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 una cola para la diferencia= -12%, poder= 90%)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5600241"/>
              </p:ext>
            </p:extLst>
          </p:nvPr>
        </p:nvGraphicFramePr>
        <p:xfrm>
          <a:off x="3863008" y="2517649"/>
          <a:ext cx="3533398" cy="377825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QD + 2 NRTI**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0642882"/>
              </p:ext>
            </p:extLst>
          </p:nvPr>
        </p:nvGraphicFramePr>
        <p:xfrm>
          <a:off x="3863008" y="3581400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800/100 mg QD + 2 NRTI**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31651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81408" y="2435978"/>
            <a:ext cx="242959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de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1,000 c/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recuento de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resistencia primaria a RT  o proteasa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50799" y="4215824"/>
            <a:ext cx="909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(DTG vs DRV/r) fue estratificada por CV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y soporte de INTR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07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15867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245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15867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243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3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6" name="ZoneTexte 71"/>
          <p:cNvSpPr txBox="1">
            <a:spLocks noChangeArrowheads="1"/>
          </p:cNvSpPr>
          <p:nvPr/>
        </p:nvSpPr>
        <p:spPr bwMode="auto">
          <a:xfrm>
            <a:off x="50799" y="4727150"/>
            <a:ext cx="909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**INTR de soporte (TDF/FTC o ABC/3TC si  HLA-B*5701 negativo) fue elegido por el investigador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478235238"/>
              </p:ext>
            </p:extLst>
          </p:nvPr>
        </p:nvGraphicFramePr>
        <p:xfrm>
          <a:off x="395287" y="1703564"/>
          <a:ext cx="8353426" cy="4118504"/>
        </p:xfrm>
        <a:graphic>
          <a:graphicData uri="http://schemas.openxmlformats.org/drawingml/2006/table">
            <a:tbl>
              <a:tblPr/>
              <a:tblGrid>
                <a:gridCol w="4859759"/>
                <a:gridCol w="1707614"/>
                <a:gridCol w="1786053"/>
              </a:tblGrid>
              <a:tr h="84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242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242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&gt; 100,000 c/mL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 recuento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Recuento CD4 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 per 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Dupla de INTR en día 1 : TDF/FTC /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33%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33%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127524185"/>
              </p:ext>
            </p:extLst>
          </p:nvPr>
        </p:nvGraphicFramePr>
        <p:xfrm>
          <a:off x="167350" y="1676199"/>
          <a:ext cx="8748713" cy="4446354"/>
        </p:xfrm>
        <a:graphic>
          <a:graphicData uri="http://schemas.openxmlformats.org/drawingml/2006/table">
            <a:tbl>
              <a:tblPr/>
              <a:tblGrid>
                <a:gridCol w="346075"/>
                <a:gridCol w="5130129"/>
                <a:gridCol w="1629327"/>
                <a:gridCol w="1643182"/>
              </a:tblGrid>
              <a:tr h="667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242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242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246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Discontinuación a S48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18 (7.4%)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29 (12.0%)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Por falta de eficacia</a:t>
                      </a:r>
                      <a:endParaRPr kumimoji="0" lang="es-A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Por eventos adversos/Por criterios de </a:t>
                      </a:r>
                      <a:r>
                        <a:rPr kumimoji="0" lang="es-AR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hepatotoxicidad</a:t>
                      </a:r>
                      <a:endParaRPr kumimoji="0" lang="es-A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/ 1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 / 1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Perdida de seguimiento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10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Desviacion de protocolo/ Retiro de consentimiento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/ 1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/ 1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6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Discontinuación a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34 (14%)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52 (21.5%)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Por falta de eficacia/Eventos adversos/Perdida de seguimiento/Retiro de consentimiento 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Por eventos adversos 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Por eventos adversos </a:t>
                      </a:r>
                      <a:endParaRPr kumimoji="0" lang="es-A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Retiro de consentimiento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4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err="1" smtClean="0">
                <a:solidFill>
                  <a:srgbClr val="CC3300"/>
                </a:solidFill>
                <a:latin typeface="Calibri" pitchFamily="-84" charset="0"/>
              </a:rPr>
              <a:t>Disposicion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 de los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pacientes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,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N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(%)</a:t>
            </a:r>
            <a:endParaRPr lang="es-AR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5186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518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518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51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484422" y="1128713"/>
            <a:ext cx="4162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S48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181600" y="5336561"/>
            <a:ext cx="3651176" cy="89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Mediana de incremento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de 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S48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+ 210 en ambos grupos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5" name="Text Box 179"/>
          <p:cNvSpPr txBox="1">
            <a:spLocks noChangeArrowheads="1"/>
          </p:cNvSpPr>
          <p:nvPr/>
        </p:nvSpPr>
        <p:spPr bwMode="auto">
          <a:xfrm>
            <a:off x="4953000" y="2918496"/>
            <a:ext cx="4114800" cy="18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Fallo virológico definido por protocolo       (2 CV consecutivas &gt; 200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/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en semana S24 o después)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2 en DTG + NRTI (TDF/FTC)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2 en DRV/r + NRTI (ABC/3TC)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No hubo emergencia de resistencia </a:t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en ninguno de los 4 casos</a:t>
            </a: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 43"/>
          <p:cNvGrpSpPr/>
          <p:nvPr/>
        </p:nvGrpSpPr>
        <p:grpSpPr>
          <a:xfrm>
            <a:off x="0" y="1700808"/>
            <a:ext cx="6698211" cy="5157966"/>
            <a:chOff x="0" y="1700808"/>
            <a:chExt cx="6698211" cy="5157966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6538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0251" y="25374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89.7</a:t>
              </a:r>
              <a:endParaRPr lang="es-AR" sz="1400" b="1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34919" y="274386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82.6</a:t>
              </a:r>
              <a:endParaRPr lang="es-A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086616"/>
              <a:ext cx="793627" cy="228230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766721" y="5668137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7.1% (0.9 ; 13.2)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868611"/>
              <a:ext cx="793627" cy="250031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54784" y="250976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91.1</a:t>
              </a:r>
              <a:endParaRPr lang="es-AR" sz="1400" b="1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1885" y="273404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83.8</a:t>
              </a:r>
              <a:endParaRPr lang="es-A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3057649"/>
              <a:ext cx="793627" cy="231127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976521" y="5668137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7.4% (-1.4 ; 13.3)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51503" y="5368925"/>
              <a:ext cx="15296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3" name="Groupe 54"/>
            <p:cNvGrpSpPr/>
            <p:nvPr/>
          </p:nvGrpSpPr>
          <p:grpSpPr>
            <a:xfrm>
              <a:off x="4823191" y="1809744"/>
              <a:ext cx="1875020" cy="629682"/>
              <a:chOff x="2439988" y="1995488"/>
              <a:chExt cx="1875020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797946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426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 NRTI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6083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DRV/r + 2 NRTI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c/mL 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1061190" y="2226755"/>
              <a:ext cx="16930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  <a:endParaRPr lang="es-A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4" name="Grouper 41"/>
            <p:cNvGrpSpPr/>
            <p:nvPr/>
          </p:nvGrpSpPr>
          <p:grpSpPr>
            <a:xfrm>
              <a:off x="0" y="6570663"/>
              <a:ext cx="1066800" cy="288111"/>
              <a:chOff x="0" y="6570663"/>
              <a:chExt cx="1393200" cy="288111"/>
            </a:xfrm>
          </p:grpSpPr>
          <p:sp>
            <p:nvSpPr>
              <p:cNvPr id="40" name="AutoShape 162"/>
              <p:cNvSpPr>
                <a:spLocks noChangeArrowheads="1"/>
              </p:cNvSpPr>
              <p:nvPr/>
            </p:nvSpPr>
            <p:spPr bwMode="auto">
              <a:xfrm>
                <a:off x="0" y="6570663"/>
                <a:ext cx="1393200" cy="287337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88894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66"/>
                  </a:solidFill>
                  <a:latin typeface="Calibri" pitchFamily="-1" charset="0"/>
                  <a:ea typeface="Arial" pitchFamily="-1" charset="0"/>
                  <a:cs typeface="Arial" pitchFamily="-1" charset="0"/>
                </a:endParaRPr>
              </a:p>
            </p:txBody>
          </p:sp>
          <p:sp>
            <p:nvSpPr>
              <p:cNvPr id="41" name="ZoneTexte 23"/>
              <p:cNvSpPr txBox="1">
                <a:spLocks noChangeArrowheads="1"/>
              </p:cNvSpPr>
              <p:nvPr/>
            </p:nvSpPr>
            <p:spPr bwMode="auto">
              <a:xfrm>
                <a:off x="58766" y="6581775"/>
                <a:ext cx="13344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200" b="1" i="1" dirty="0" smtClean="0">
                    <a:solidFill>
                      <a:srgbClr val="333399"/>
                    </a:solidFill>
                    <a:latin typeface="Cambria" pitchFamily="-1" charset="0"/>
                    <a:ea typeface="ＭＳ Ｐゴシック" pitchFamily="-1" charset="-128"/>
                    <a:cs typeface="ＭＳ Ｐゴシック" pitchFamily="-1" charset="-128"/>
                  </a:rPr>
                  <a:t>FLAMINGO</a:t>
                </a:r>
                <a:endPara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</p:grpSp>
      <p:sp>
        <p:nvSpPr>
          <p:cNvPr id="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25855" y="1128713"/>
            <a:ext cx="5079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Respuesta al tratamiento a semana 96</a:t>
            </a:r>
            <a:endParaRPr lang="es-AR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7171" name="Groupe 54"/>
          <p:cNvGrpSpPr>
            <a:grpSpLocks/>
          </p:cNvGrpSpPr>
          <p:nvPr/>
        </p:nvGrpSpPr>
        <p:grpSpPr bwMode="auto">
          <a:xfrm>
            <a:off x="3511550" y="1552575"/>
            <a:ext cx="1809750" cy="630238"/>
            <a:chOff x="2505871" y="1995488"/>
            <a:chExt cx="1809137" cy="629682"/>
          </a:xfrm>
        </p:grpSpPr>
        <p:sp>
          <p:nvSpPr>
            <p:cNvPr id="7217" name="AutoShape 165"/>
            <p:cNvSpPr>
              <a:spLocks noChangeArrowheads="1"/>
            </p:cNvSpPr>
            <p:nvPr/>
          </p:nvSpPr>
          <p:spPr bwMode="auto">
            <a:xfrm>
              <a:off x="2505871" y="2017713"/>
              <a:ext cx="1779693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218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219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220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1426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-84" charset="0"/>
                </a:rPr>
                <a:t>DTG + 2 NRTI</a:t>
              </a:r>
            </a:p>
          </p:txBody>
        </p:sp>
        <p:sp>
          <p:nvSpPr>
            <p:cNvPr id="7221" name="ZoneTexte 85"/>
            <p:cNvSpPr txBox="1">
              <a:spLocks noChangeArrowheads="1"/>
            </p:cNvSpPr>
            <p:nvPr/>
          </p:nvSpPr>
          <p:spPr bwMode="auto">
            <a:xfrm>
              <a:off x="2706688" y="2255838"/>
              <a:ext cx="16083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-84" charset="0"/>
                </a:rPr>
                <a:t>DRV/r + 2 NRTI</a:t>
              </a:r>
            </a:p>
          </p:txBody>
        </p:sp>
      </p:grpSp>
      <p:sp>
        <p:nvSpPr>
          <p:cNvPr id="15368" name="Text Box 134"/>
          <p:cNvSpPr txBox="1">
            <a:spLocks noChangeArrowheads="1"/>
          </p:cNvSpPr>
          <p:nvPr/>
        </p:nvSpPr>
        <p:spPr bwMode="auto">
          <a:xfrm>
            <a:off x="1000125" y="1803325"/>
            <a:ext cx="25527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  <a:cs typeface="Arial" charset="0"/>
              </a:rPr>
              <a:t>HIV RNA &lt; 50 c/</a:t>
            </a:r>
            <a:r>
              <a:rPr lang="en-GB" sz="1600" b="1" dirty="0" err="1">
                <a:solidFill>
                  <a:srgbClr val="333399"/>
                </a:solidFill>
                <a:latin typeface="+mj-lt"/>
                <a:cs typeface="Arial" charset="0"/>
              </a:rPr>
              <a:t>mL</a:t>
            </a:r>
            <a:r>
              <a:rPr lang="en-GB" sz="1600" b="1" dirty="0">
                <a:solidFill>
                  <a:srgbClr val="333399"/>
                </a:solidFill>
                <a:latin typeface="+mj-lt"/>
                <a:cs typeface="Arial" charset="0"/>
              </a:rPr>
              <a:t> 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6189785" y="6581775"/>
            <a:ext cx="2954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s-AR" sz="1200" i="1" smtClean="0">
                <a:solidFill>
                  <a:srgbClr val="CC0000"/>
                </a:solidFill>
              </a:rPr>
              <a:t>Molina JM. Lancet HIV 2015, 2:e127-136</a:t>
            </a:r>
            <a:endParaRPr lang="es-AR" sz="1200" i="1">
              <a:solidFill>
                <a:srgbClr val="CC0000"/>
              </a:solidFill>
            </a:endParaRPr>
          </a:p>
        </p:txBody>
      </p:sp>
      <p:grpSp>
        <p:nvGrpSpPr>
          <p:cNvPr id="7174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72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21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  <a:endParaRPr lang="es-AR" sz="1200" b="1" i="1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717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sp>
        <p:nvSpPr>
          <p:cNvPr id="15372" name="ZoneTexte 46"/>
          <p:cNvSpPr txBox="1">
            <a:spLocks noChangeArrowheads="1"/>
          </p:cNvSpPr>
          <p:nvPr/>
        </p:nvSpPr>
        <p:spPr bwMode="auto">
          <a:xfrm>
            <a:off x="5472700" y="1803325"/>
            <a:ext cx="31452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sz="1600" b="1" dirty="0" smtClean="0">
                <a:solidFill>
                  <a:srgbClr val="333399"/>
                </a:solidFill>
                <a:latin typeface="+mj-lt"/>
              </a:rPr>
              <a:t>Proporción</a:t>
            </a:r>
            <a:r>
              <a:rPr lang="fr-FR" sz="1600" b="1" dirty="0" smtClean="0">
                <a:solidFill>
                  <a:srgbClr val="333399"/>
                </a:solidFill>
                <a:latin typeface="+mj-lt"/>
              </a:rPr>
              <a:t> (Kaplan Meier) sin </a:t>
            </a:r>
            <a:r>
              <a:rPr lang="fr-FR" sz="1600" b="1" dirty="0" err="1" smtClean="0">
                <a:solidFill>
                  <a:srgbClr val="333399"/>
                </a:solidFill>
                <a:latin typeface="+mj-lt"/>
              </a:rPr>
              <a:t>fallo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77" name="Rectangle 53"/>
          <p:cNvSpPr>
            <a:spLocks noChangeArrowheads="1"/>
          </p:cNvSpPr>
          <p:nvPr/>
        </p:nvSpPr>
        <p:spPr bwMode="auto">
          <a:xfrm>
            <a:off x="959579" y="5898471"/>
            <a:ext cx="7025091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s-AR" sz="1400" dirty="0" smtClean="0">
                <a:solidFill>
                  <a:srgbClr val="333399"/>
                </a:solidFill>
              </a:rPr>
              <a:t>*Fallo virológico definido por el protocolo o abandono por EA relacionados a la droga, criterios de suspensión por seguridad o falta de eficacia </a:t>
            </a:r>
          </a:p>
          <a:p>
            <a:pPr>
              <a:lnSpc>
                <a:spcPts val="1500"/>
              </a:lnSpc>
            </a:pPr>
            <a:r>
              <a:rPr lang="es-AR" sz="1400" dirty="0" smtClean="0">
                <a:solidFill>
                  <a:srgbClr val="333399"/>
                </a:solidFill>
              </a:rPr>
              <a:t>** Fallo virológico definido por el protocolo o retiro por falta de eficacia</a:t>
            </a:r>
            <a:endParaRPr lang="es-AR" sz="1400" dirty="0">
              <a:solidFill>
                <a:srgbClr val="333399"/>
              </a:solidFill>
            </a:endParaRPr>
          </a:p>
        </p:txBody>
      </p:sp>
      <p:grpSp>
        <p:nvGrpSpPr>
          <p:cNvPr id="7178" name="Groupe 55"/>
          <p:cNvGrpSpPr>
            <a:grpSpLocks/>
          </p:cNvGrpSpPr>
          <p:nvPr/>
        </p:nvGrpSpPr>
        <p:grpSpPr bwMode="auto">
          <a:xfrm>
            <a:off x="33338" y="1954213"/>
            <a:ext cx="8818562" cy="3935412"/>
            <a:chOff x="33339" y="1954213"/>
            <a:chExt cx="8818561" cy="3935412"/>
          </a:xfrm>
        </p:grpSpPr>
        <p:sp>
          <p:nvSpPr>
            <p:cNvPr id="7179" name="ZoneTexte 86"/>
            <p:cNvSpPr txBox="1">
              <a:spLocks noChangeArrowheads="1"/>
            </p:cNvSpPr>
            <p:nvPr/>
          </p:nvSpPr>
          <p:spPr bwMode="auto">
            <a:xfrm>
              <a:off x="671513" y="5168900"/>
              <a:ext cx="1841500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cs typeface="Arial" charset="0"/>
                <a:sym typeface="Symbol" pitchFamily="-84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12.4% (4.7 ; 20.1)</a:t>
              </a:r>
              <a:endParaRPr lang="es-AR" sz="1500" dirty="0">
                <a:solidFill>
                  <a:srgbClr val="000066"/>
                </a:solidFill>
              </a:endParaRPr>
            </a:p>
          </p:txBody>
        </p:sp>
        <p:sp>
          <p:nvSpPr>
            <p:cNvPr id="7180" name="ZoneTexte 86"/>
            <p:cNvSpPr txBox="1">
              <a:spLocks noChangeArrowheads="1"/>
            </p:cNvSpPr>
            <p:nvPr/>
          </p:nvSpPr>
          <p:spPr bwMode="auto">
            <a:xfrm>
              <a:off x="2881313" y="5168900"/>
              <a:ext cx="1839912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cs typeface="Arial" charset="0"/>
                <a:sym typeface="Symbol" pitchFamily="-84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12.9% (5.3 ; 20.6)</a:t>
              </a:r>
              <a:endParaRPr lang="es-AR" sz="1500" dirty="0">
                <a:solidFill>
                  <a:srgbClr val="000066"/>
                </a:solidFill>
              </a:endParaRPr>
            </a:p>
          </p:txBody>
        </p:sp>
        <p:sp>
          <p:nvSpPr>
            <p:cNvPr id="7181" name="Rectangle 40"/>
            <p:cNvSpPr>
              <a:spLocks noChangeArrowheads="1"/>
            </p:cNvSpPr>
            <p:nvPr/>
          </p:nvSpPr>
          <p:spPr bwMode="auto">
            <a:xfrm>
              <a:off x="869861" y="4886325"/>
              <a:ext cx="14956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cs typeface="Arial" charset="0"/>
                </a:rPr>
                <a:t>ITT, </a:t>
              </a:r>
              <a:r>
                <a:rPr lang="es-AR" sz="1600" b="1" i="1" smtClean="0">
                  <a:solidFill>
                    <a:srgbClr val="000066"/>
                  </a:solidFill>
                  <a:cs typeface="Arial" charset="0"/>
                </a:rPr>
                <a:t>snapshot</a:t>
              </a:r>
              <a:endParaRPr lang="es-AR" sz="1600" b="1" i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2" name="Rectangle 41"/>
            <p:cNvSpPr>
              <a:spLocks noChangeArrowheads="1"/>
            </p:cNvSpPr>
            <p:nvPr/>
          </p:nvSpPr>
          <p:spPr bwMode="auto">
            <a:xfrm>
              <a:off x="3061082" y="4886325"/>
              <a:ext cx="1529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cs typeface="Arial" charset="0"/>
                </a:rPr>
                <a:t>Por protocolo</a:t>
              </a:r>
              <a:endParaRPr lang="es-AR" sz="16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3" name="Rectangle 41"/>
            <p:cNvSpPr>
              <a:spLocks noChangeArrowheads="1"/>
            </p:cNvSpPr>
            <p:nvPr/>
          </p:nvSpPr>
          <p:spPr bwMode="auto">
            <a:xfrm>
              <a:off x="5492750" y="4886325"/>
              <a:ext cx="811213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cs typeface="Arial" charset="0"/>
                </a:rPr>
                <a:t>TRDF*</a:t>
              </a:r>
              <a:endParaRPr lang="es-AR" sz="16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4" name="Rectangle 41"/>
            <p:cNvSpPr>
              <a:spLocks noChangeArrowheads="1"/>
            </p:cNvSpPr>
            <p:nvPr/>
          </p:nvSpPr>
          <p:spPr bwMode="auto">
            <a:xfrm>
              <a:off x="7474288" y="4886325"/>
              <a:ext cx="90328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cs typeface="Arial" charset="0"/>
                </a:rPr>
                <a:t>ERDF**</a:t>
              </a:r>
              <a:endParaRPr lang="es-AR" sz="16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5" name="Rectangle 133"/>
            <p:cNvSpPr>
              <a:spLocks noChangeArrowheads="1"/>
            </p:cNvSpPr>
            <p:nvPr/>
          </p:nvSpPr>
          <p:spPr bwMode="auto">
            <a:xfrm>
              <a:off x="831993" y="2780928"/>
              <a:ext cx="702002" cy="208135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186" name="Rectangle 135"/>
            <p:cNvSpPr>
              <a:spLocks noChangeArrowheads="1"/>
            </p:cNvSpPr>
            <p:nvPr/>
          </p:nvSpPr>
          <p:spPr bwMode="auto">
            <a:xfrm>
              <a:off x="161466" y="4129043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7" name="Rectangle 136"/>
            <p:cNvSpPr>
              <a:spLocks noChangeArrowheads="1"/>
            </p:cNvSpPr>
            <p:nvPr/>
          </p:nvSpPr>
          <p:spPr bwMode="auto">
            <a:xfrm>
              <a:off x="161466" y="3512050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8" name="Rectangle 137"/>
            <p:cNvSpPr>
              <a:spLocks noChangeArrowheads="1"/>
            </p:cNvSpPr>
            <p:nvPr/>
          </p:nvSpPr>
          <p:spPr bwMode="auto">
            <a:xfrm>
              <a:off x="33339" y="2280897"/>
              <a:ext cx="384381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89" name="Rectangle 138"/>
            <p:cNvSpPr>
              <a:spLocks noChangeArrowheads="1"/>
            </p:cNvSpPr>
            <p:nvPr/>
          </p:nvSpPr>
          <p:spPr bwMode="auto">
            <a:xfrm>
              <a:off x="161466" y="2896473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90" name="Line 139"/>
            <p:cNvSpPr>
              <a:spLocks noChangeShapeType="1"/>
            </p:cNvSpPr>
            <p:nvPr/>
          </p:nvSpPr>
          <p:spPr bwMode="auto">
            <a:xfrm>
              <a:off x="472410" y="4236799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7191" name="Line 140"/>
            <p:cNvSpPr>
              <a:spLocks noChangeShapeType="1"/>
            </p:cNvSpPr>
            <p:nvPr/>
          </p:nvSpPr>
          <p:spPr bwMode="auto">
            <a:xfrm>
              <a:off x="472410" y="3621223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7192" name="Line 141"/>
            <p:cNvSpPr>
              <a:spLocks noChangeShapeType="1"/>
            </p:cNvSpPr>
            <p:nvPr/>
          </p:nvSpPr>
          <p:spPr bwMode="auto">
            <a:xfrm>
              <a:off x="472410" y="2387239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7193" name="Line 142"/>
            <p:cNvSpPr>
              <a:spLocks noChangeShapeType="1"/>
            </p:cNvSpPr>
            <p:nvPr/>
          </p:nvSpPr>
          <p:spPr bwMode="auto">
            <a:xfrm>
              <a:off x="472410" y="3002815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7194" name="Line 143"/>
            <p:cNvSpPr>
              <a:spLocks noChangeShapeType="1"/>
            </p:cNvSpPr>
            <p:nvPr/>
          </p:nvSpPr>
          <p:spPr bwMode="auto">
            <a:xfrm>
              <a:off x="590205" y="2378749"/>
              <a:ext cx="2066" cy="2550044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7195" name="Rectangle 144"/>
            <p:cNvSpPr>
              <a:spLocks noChangeArrowheads="1"/>
            </p:cNvSpPr>
            <p:nvPr/>
          </p:nvSpPr>
          <p:spPr bwMode="auto">
            <a:xfrm>
              <a:off x="1008670" y="2477187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2060"/>
                  </a:solidFill>
                  <a:cs typeface="Arial" charset="0"/>
                </a:rPr>
                <a:t>80</a:t>
              </a:r>
              <a:endParaRPr lang="es-AR" sz="1400" b="1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7196" name="Rectangle 145"/>
            <p:cNvSpPr>
              <a:spLocks noChangeArrowheads="1"/>
            </p:cNvSpPr>
            <p:nvPr/>
          </p:nvSpPr>
          <p:spPr bwMode="auto">
            <a:xfrm>
              <a:off x="1727915" y="2834791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FF6600"/>
                  </a:solidFill>
                  <a:cs typeface="Arial" charset="0"/>
                </a:rPr>
                <a:t>68</a:t>
              </a:r>
              <a:endParaRPr lang="es-AR" sz="1400" b="1">
                <a:solidFill>
                  <a:srgbClr val="FF6600"/>
                </a:solidFill>
                <a:cs typeface="Arial" charset="0"/>
              </a:endParaRPr>
            </a:p>
          </p:txBody>
        </p:sp>
        <p:sp>
          <p:nvSpPr>
            <p:cNvPr id="7197" name="Rectangle 151"/>
            <p:cNvSpPr>
              <a:spLocks noChangeArrowheads="1"/>
            </p:cNvSpPr>
            <p:nvPr/>
          </p:nvSpPr>
          <p:spPr bwMode="auto">
            <a:xfrm>
              <a:off x="1548778" y="3140968"/>
              <a:ext cx="702002" cy="172131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198" name="Rectangle 133"/>
            <p:cNvSpPr>
              <a:spLocks noChangeArrowheads="1"/>
            </p:cNvSpPr>
            <p:nvPr/>
          </p:nvSpPr>
          <p:spPr bwMode="auto">
            <a:xfrm>
              <a:off x="3037019" y="2708920"/>
              <a:ext cx="702002" cy="2153361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199" name="Rectangle 144"/>
            <p:cNvSpPr>
              <a:spLocks noChangeArrowheads="1"/>
            </p:cNvSpPr>
            <p:nvPr/>
          </p:nvSpPr>
          <p:spPr bwMode="auto">
            <a:xfrm>
              <a:off x="3181447" y="2406185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2060"/>
                  </a:solidFill>
                  <a:cs typeface="Arial" charset="0"/>
                </a:rPr>
                <a:t>83</a:t>
              </a:r>
              <a:endParaRPr lang="es-AR" sz="1400" b="1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7200" name="Rectangle 145"/>
            <p:cNvSpPr>
              <a:spLocks noChangeArrowheads="1"/>
            </p:cNvSpPr>
            <p:nvPr/>
          </p:nvSpPr>
          <p:spPr bwMode="auto">
            <a:xfrm>
              <a:off x="3909579" y="2756591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FF6600"/>
                  </a:solidFill>
                  <a:cs typeface="Arial" charset="0"/>
                </a:rPr>
                <a:t>70</a:t>
              </a:r>
              <a:endParaRPr lang="es-AR" sz="1400" b="1">
                <a:solidFill>
                  <a:srgbClr val="FF6600"/>
                </a:solidFill>
                <a:cs typeface="Arial" charset="0"/>
              </a:endParaRPr>
            </a:p>
          </p:txBody>
        </p:sp>
        <p:sp>
          <p:nvSpPr>
            <p:cNvPr id="7201" name="Rectangle 151"/>
            <p:cNvSpPr>
              <a:spLocks noChangeArrowheads="1"/>
            </p:cNvSpPr>
            <p:nvPr/>
          </p:nvSpPr>
          <p:spPr bwMode="auto">
            <a:xfrm>
              <a:off x="3738683" y="3068959"/>
              <a:ext cx="702002" cy="179332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02" name="Line 146"/>
            <p:cNvSpPr>
              <a:spLocks noChangeShapeType="1"/>
            </p:cNvSpPr>
            <p:nvPr/>
          </p:nvSpPr>
          <p:spPr bwMode="auto">
            <a:xfrm>
              <a:off x="472410" y="4853790"/>
              <a:ext cx="834297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7203" name="Text Box 148"/>
            <p:cNvSpPr txBox="1">
              <a:spLocks noChangeArrowheads="1"/>
            </p:cNvSpPr>
            <p:nvPr/>
          </p:nvSpPr>
          <p:spPr bwMode="auto">
            <a:xfrm>
              <a:off x="165216" y="1954213"/>
              <a:ext cx="389818" cy="36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defTabSz="914400"/>
              <a:r>
                <a:rPr lang="es-AR" smtClean="0">
                  <a:solidFill>
                    <a:srgbClr val="000066"/>
                  </a:solidFill>
                </a:rPr>
                <a:t>%</a:t>
              </a:r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04" name="Rectangle 135"/>
            <p:cNvSpPr>
              <a:spLocks noChangeArrowheads="1"/>
            </p:cNvSpPr>
            <p:nvPr/>
          </p:nvSpPr>
          <p:spPr bwMode="auto">
            <a:xfrm>
              <a:off x="318342" y="4724785"/>
              <a:ext cx="99378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205" name="Rectangle 133"/>
            <p:cNvSpPr>
              <a:spLocks noChangeArrowheads="1"/>
            </p:cNvSpPr>
            <p:nvPr/>
          </p:nvSpPr>
          <p:spPr bwMode="auto">
            <a:xfrm>
              <a:off x="5200423" y="2492895"/>
              <a:ext cx="702002" cy="234352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06" name="Rectangle 151"/>
            <p:cNvSpPr>
              <a:spLocks noChangeArrowheads="1"/>
            </p:cNvSpPr>
            <p:nvPr/>
          </p:nvSpPr>
          <p:spPr bwMode="auto">
            <a:xfrm>
              <a:off x="5894057" y="2564904"/>
              <a:ext cx="702002" cy="227151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07" name="Rectangle 133"/>
            <p:cNvSpPr>
              <a:spLocks noChangeArrowheads="1"/>
            </p:cNvSpPr>
            <p:nvPr/>
          </p:nvSpPr>
          <p:spPr bwMode="auto">
            <a:xfrm>
              <a:off x="7227745" y="2420888"/>
              <a:ext cx="702002" cy="241661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08" name="Rectangle 151"/>
            <p:cNvSpPr>
              <a:spLocks noChangeArrowheads="1"/>
            </p:cNvSpPr>
            <p:nvPr/>
          </p:nvSpPr>
          <p:spPr bwMode="auto">
            <a:xfrm>
              <a:off x="7924925" y="2492896"/>
              <a:ext cx="702002" cy="234460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09" name="Rectangle 144"/>
            <p:cNvSpPr>
              <a:spLocks noChangeArrowheads="1"/>
            </p:cNvSpPr>
            <p:nvPr/>
          </p:nvSpPr>
          <p:spPr bwMode="auto">
            <a:xfrm>
              <a:off x="5297621" y="2123961"/>
              <a:ext cx="534097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2060"/>
                  </a:solidFill>
                  <a:cs typeface="Arial" charset="0"/>
                </a:rPr>
                <a:t>97.9</a:t>
              </a:r>
              <a:endParaRPr lang="es-AR" sz="1400" b="1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7210" name="Rectangle 145"/>
            <p:cNvSpPr>
              <a:spLocks noChangeArrowheads="1"/>
            </p:cNvSpPr>
            <p:nvPr/>
          </p:nvSpPr>
          <p:spPr bwMode="auto">
            <a:xfrm>
              <a:off x="5967878" y="2184991"/>
              <a:ext cx="534097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FF6600"/>
                  </a:solidFill>
                  <a:cs typeface="Arial" charset="0"/>
                </a:rPr>
                <a:t>94.7</a:t>
              </a:r>
              <a:endParaRPr lang="es-AR" sz="1400" b="1">
                <a:solidFill>
                  <a:srgbClr val="FF6600"/>
                </a:solidFill>
                <a:cs typeface="Arial" charset="0"/>
              </a:endParaRPr>
            </a:p>
          </p:txBody>
        </p:sp>
        <p:sp>
          <p:nvSpPr>
            <p:cNvPr id="7211" name="Rectangle 144"/>
            <p:cNvSpPr>
              <a:spLocks noChangeArrowheads="1"/>
            </p:cNvSpPr>
            <p:nvPr/>
          </p:nvSpPr>
          <p:spPr bwMode="auto">
            <a:xfrm>
              <a:off x="7333597" y="2107591"/>
              <a:ext cx="541299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2060"/>
                  </a:solidFill>
                  <a:cs typeface="Arial" charset="0"/>
                </a:rPr>
                <a:t>98.7</a:t>
              </a:r>
              <a:endParaRPr lang="es-AR" sz="1400" b="1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7212" name="Rectangle 145"/>
            <p:cNvSpPr>
              <a:spLocks noChangeArrowheads="1"/>
            </p:cNvSpPr>
            <p:nvPr/>
          </p:nvSpPr>
          <p:spPr bwMode="auto">
            <a:xfrm>
              <a:off x="8028250" y="2177041"/>
              <a:ext cx="547821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FF6600"/>
                  </a:solidFill>
                  <a:cs typeface="Arial" charset="0"/>
                </a:rPr>
                <a:t>98.1</a:t>
              </a:r>
              <a:endParaRPr lang="es-AR" sz="1400" b="1">
                <a:solidFill>
                  <a:srgbClr val="FF6600"/>
                </a:solidFill>
                <a:cs typeface="Arial" charset="0"/>
              </a:endParaRPr>
            </a:p>
          </p:txBody>
        </p:sp>
        <p:sp>
          <p:nvSpPr>
            <p:cNvPr id="7213" name="ZoneTexte 86"/>
            <p:cNvSpPr txBox="1">
              <a:spLocks noChangeArrowheads="1"/>
            </p:cNvSpPr>
            <p:nvPr/>
          </p:nvSpPr>
          <p:spPr bwMode="auto">
            <a:xfrm>
              <a:off x="5014913" y="5168900"/>
              <a:ext cx="1839912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cs typeface="Arial" charset="0"/>
                <a:sym typeface="Symbol" pitchFamily="-84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3.3% (-0.3 ; 6.7)</a:t>
              </a:r>
              <a:endParaRPr lang="es-AR" sz="1500" dirty="0">
                <a:solidFill>
                  <a:srgbClr val="000066"/>
                </a:solidFill>
              </a:endParaRPr>
            </a:p>
          </p:txBody>
        </p:sp>
        <p:sp>
          <p:nvSpPr>
            <p:cNvPr id="7214" name="ZoneTexte 86"/>
            <p:cNvSpPr txBox="1">
              <a:spLocks noChangeArrowheads="1"/>
            </p:cNvSpPr>
            <p:nvPr/>
          </p:nvSpPr>
          <p:spPr bwMode="auto">
            <a:xfrm>
              <a:off x="7011988" y="5168900"/>
              <a:ext cx="1839912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cs typeface="Arial" charset="0"/>
                <a:sym typeface="Symbol" pitchFamily="-84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  <a:cs typeface="Arial" charset="0"/>
                  <a:sym typeface="Symbol" pitchFamily="-84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0.6% (-1.7 ; 2.9)</a:t>
              </a:r>
              <a:endParaRPr lang="es-AR" sz="1500" dirty="0">
                <a:solidFill>
                  <a:srgbClr val="000066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7388" y="1128713"/>
            <a:ext cx="8656536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763"/>
              </a:lnSpc>
            </a:pP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Carga viral &lt; 50 c/</a:t>
            </a:r>
            <a:r>
              <a:rPr lang="es-AR" sz="2400" b="1" dirty="0" err="1" smtClean="0">
                <a:solidFill>
                  <a:srgbClr val="CC3300"/>
                </a:solidFill>
                <a:latin typeface="Calibri" pitchFamily="-84" charset="0"/>
              </a:rPr>
              <a:t>mL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 a semana 48 por factores de estratificación</a:t>
            </a:r>
          </a:p>
          <a:p>
            <a:pPr algn="ctr" defTabSz="914400">
              <a:lnSpc>
                <a:spcPts val="2763"/>
              </a:lnSpc>
            </a:pP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(carga viral e INTR de soporte)</a:t>
            </a:r>
            <a:endParaRPr lang="es-AR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8196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825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825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819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636489962"/>
              </p:ext>
            </p:extLst>
          </p:nvPr>
        </p:nvGraphicFramePr>
        <p:xfrm>
          <a:off x="395288" y="2146300"/>
          <a:ext cx="8353425" cy="3940179"/>
        </p:xfrm>
        <a:graphic>
          <a:graphicData uri="http://schemas.openxmlformats.org/drawingml/2006/table">
            <a:tbl>
              <a:tblPr/>
              <a:tblGrid>
                <a:gridCol w="2663825"/>
                <a:gridCol w="1970087"/>
                <a:gridCol w="1671638"/>
                <a:gridCol w="2047875"/>
              </a:tblGrid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242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242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Diferencia en % </a:t>
                      </a:r>
                      <a:b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(IC95%)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– DRV/r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84" charset="-128"/>
                          <a:cs typeface="+mn-cs"/>
                        </a:rPr>
                        <a:t>N respondedores/N estudiados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 ≤ 100,000 c/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160/181(88%)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157 / 181 (87%)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1.7 (-5.1, 8.5)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57/61 (93%)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43/61 (70%)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23.0 (9.9, 36.0)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71/79 (90%)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68/80 (85%)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4.9 (-5.4, 15.1)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146/163 (90%)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132/162 (81%)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8.1 (0.5, 15.7)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; ≤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59/66 (89%)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60/68 (88%)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; &gt;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12/13 (92%)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8/12 (67%)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; ≤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101/115 (88%)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97/113 (86%)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TDF/FTCTC ; &gt; 100,000 c/mL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45/48 (94%)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35/49 (71%)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1858" y="1128713"/>
            <a:ext cx="850758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763"/>
              </a:lnSpc>
            </a:pP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Carga viral &lt; 50 c/</a:t>
            </a:r>
            <a:r>
              <a:rPr lang="es-AR" sz="2400" b="1" dirty="0" err="1" smtClean="0">
                <a:solidFill>
                  <a:srgbClr val="CC3300"/>
                </a:solidFill>
                <a:latin typeface="Calibri" pitchFamily="-84" charset="0"/>
              </a:rPr>
              <a:t>mL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 a semana 96 por factores de estratificación</a:t>
            </a:r>
          </a:p>
          <a:p>
            <a:pPr algn="ctr" defTabSz="914400">
              <a:lnSpc>
                <a:spcPts val="2763"/>
              </a:lnSpc>
            </a:pP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(carga viral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e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INTR de soporte)</a:t>
            </a:r>
          </a:p>
          <a:p>
            <a:pPr algn="ctr" defTabSz="914400">
              <a:lnSpc>
                <a:spcPts val="2763"/>
              </a:lnSpc>
            </a:pPr>
            <a:endParaRPr lang="es-AR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9220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92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926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922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60019571"/>
              </p:ext>
            </p:extLst>
          </p:nvPr>
        </p:nvGraphicFramePr>
        <p:xfrm>
          <a:off x="395288" y="2017713"/>
          <a:ext cx="8353425" cy="2059632"/>
        </p:xfrm>
        <a:graphic>
          <a:graphicData uri="http://schemas.openxmlformats.org/drawingml/2006/table">
            <a:tbl>
              <a:tblPr/>
              <a:tblGrid>
                <a:gridCol w="2246312"/>
                <a:gridCol w="1647825"/>
                <a:gridCol w="1693863"/>
                <a:gridCol w="276542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Diferencia no ajustada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en % (IC 95%)DTG – DRV/r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respondedores/N estudiados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 ≤ 100,000 c/mL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144/181(80%)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132/181 (73%)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 (-2.1, 15.4)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50/61 (82%)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32/61 (52%)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29.5  (13.7, 45.3)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65/79 (82%)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60/80 (75%)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7.3 (-5.4, 20.0)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129/163 (79%)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104/162 (64%)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14.9 (5.3, 24.6)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59" name="Espace réservé du contenu 2"/>
          <p:cNvSpPr>
            <a:spLocks noGrp="1"/>
          </p:cNvSpPr>
          <p:nvPr>
            <p:ph idx="1"/>
          </p:nvPr>
        </p:nvSpPr>
        <p:spPr>
          <a:xfrm>
            <a:off x="119063" y="4177665"/>
            <a:ext cx="9024937" cy="2484438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Incremento mediano de  CD4/mm</a:t>
            </a:r>
            <a:r>
              <a:rPr lang="es-AR" baseline="300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3</a:t>
            </a:r>
            <a: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a S96 :</a:t>
            </a:r>
          </a:p>
          <a:p>
            <a:pPr lvl="1">
              <a:spcBef>
                <a:spcPct val="5000"/>
              </a:spcBef>
            </a:pPr>
            <a:r>
              <a:rPr lang="es-AR" sz="1800" dirty="0" smtClean="0">
                <a:ea typeface="ＭＳ Ｐゴシック" pitchFamily="-84" charset="-128"/>
                <a:cs typeface="Arial" charset="0"/>
              </a:rPr>
              <a:t>+ 260 (IQR 185-400) en el grupo DTG </a:t>
            </a:r>
          </a:p>
          <a:p>
            <a:pPr lvl="1">
              <a:spcBef>
                <a:spcPct val="5000"/>
              </a:spcBef>
            </a:pPr>
            <a:r>
              <a:rPr lang="es-AR" sz="1800" dirty="0" smtClean="0">
                <a:ea typeface="ＭＳ Ｐゴシック" pitchFamily="-84" charset="-128"/>
                <a:cs typeface="Arial" charset="0"/>
              </a:rPr>
              <a:t>+ 250 (IQR 130-400) en el grupo DTG </a:t>
            </a:r>
            <a:endParaRPr lang="es-AR" sz="1000" dirty="0" smtClean="0">
              <a:ea typeface="ＭＳ Ｐゴシック" pitchFamily="-84" charset="-128"/>
              <a:cs typeface="Arial" charset="0"/>
            </a:endParaRPr>
          </a:p>
          <a:p>
            <a:pPr lvl="1">
              <a:spcBef>
                <a:spcPct val="5000"/>
              </a:spcBef>
            </a:pPr>
            <a:endParaRPr lang="es-AR" sz="1800" dirty="0" smtClean="0">
              <a:ea typeface="ＭＳ Ｐゴシック" pitchFamily="-84" charset="-128"/>
              <a:cs typeface="Arial" charset="0"/>
            </a:endParaRPr>
          </a:p>
          <a:p>
            <a:pPr>
              <a:spcBef>
                <a:spcPct val="5000"/>
              </a:spcBef>
            </a:pPr>
            <a: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Fallo virol</a:t>
            </a:r>
            <a:r>
              <a:rPr lang="es-AR" dirty="0" smtClean="0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rPr>
              <a:t>ó</a:t>
            </a:r>
            <a: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gico definido por el protocolo (2  cargas virales consecutivas </a:t>
            </a:r>
            <a:b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&gt; 200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, en o a partir de S24)</a:t>
            </a:r>
          </a:p>
          <a:p>
            <a:pPr lvl="1">
              <a:spcBef>
                <a:spcPct val="5000"/>
              </a:spcBef>
              <a:buFont typeface="Arial" pitchFamily="34" charset="0"/>
              <a:buChar char="–"/>
            </a:pPr>
            <a:r>
              <a:rPr lang="es-AR" sz="1800" dirty="0" smtClean="0">
                <a:ea typeface="ＭＳ Ｐゴシック" pitchFamily="-84" charset="-128"/>
                <a:cs typeface="Arial" charset="0"/>
              </a:rPr>
              <a:t> 2 en DTG + NRTI (TDF/FTC) ; 4 en DRV/r + NRTI</a:t>
            </a:r>
          </a:p>
          <a:p>
            <a:pPr lvl="1">
              <a:spcBef>
                <a:spcPct val="5000"/>
              </a:spcBef>
              <a:buFont typeface="Arial" pitchFamily="34" charset="0"/>
              <a:buChar char="–"/>
            </a:pPr>
            <a:r>
              <a:rPr lang="es-AR" sz="1800" dirty="0" smtClean="0">
                <a:ea typeface="ＭＳ Ｐゴシック" pitchFamily="-84" charset="-128"/>
                <a:cs typeface="Arial" charset="0"/>
              </a:rPr>
              <a:t> Sin emergencia de resistencia en los 6 casos</a:t>
            </a:r>
          </a:p>
          <a:p>
            <a:pPr>
              <a:spcBef>
                <a:spcPct val="5000"/>
              </a:spcBef>
            </a:pPr>
            <a:endParaRPr lang="es-AR" sz="1000" dirty="0" smtClean="0">
              <a:solidFill>
                <a:srgbClr val="000066"/>
              </a:solidFill>
              <a:ea typeface="ＭＳ Ｐゴシック" pitchFamily="-84" charset="-128"/>
              <a:cs typeface="Arial" charset="0"/>
            </a:endParaRPr>
          </a:p>
          <a:p>
            <a:endParaRPr lang="es-AR" dirty="0" smtClean="0">
              <a:ea typeface="ＭＳ Ｐゴシック" pitchFamily="-8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0000"/>
                </a:solidFill>
              </a:rPr>
              <a:t>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 txBox="1">
            <a:spLocks/>
          </p:cNvSpPr>
          <p:nvPr/>
        </p:nvSpPr>
        <p:spPr bwMode="auto">
          <a:xfrm>
            <a:off x="44998" y="1133476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84" charset="2"/>
              <a:buNone/>
            </a:pPr>
            <a:r>
              <a:rPr lang="es-AR" sz="2000" b="1" smtClean="0">
                <a:solidFill>
                  <a:srgbClr val="CC3300"/>
                </a:solidFill>
                <a:latin typeface="Calibri" pitchFamily="-84" charset="0"/>
              </a:rPr>
              <a:t>Eventos adversos ocurriendo en </a:t>
            </a:r>
            <a:r>
              <a:rPr lang="es-AR" sz="2000" b="1" u="sng" smtClean="0">
                <a:solidFill>
                  <a:srgbClr val="CC3300"/>
                </a:solidFill>
                <a:latin typeface="Calibri" pitchFamily="-84" charset="0"/>
              </a:rPr>
              <a:t>&gt;</a:t>
            </a:r>
            <a:r>
              <a:rPr lang="es-AR" sz="2000" b="1" smtClean="0">
                <a:solidFill>
                  <a:srgbClr val="CC3300"/>
                </a:solidFill>
                <a:latin typeface="Calibri" pitchFamily="-84" charset="0"/>
              </a:rPr>
              <a:t> 5% en cualquiera de las ramas a S48</a:t>
            </a:r>
            <a:endParaRPr lang="es-AR" sz="1600">
              <a:solidFill>
                <a:srgbClr val="CC3300"/>
              </a:solidFill>
            </a:endParaRPr>
          </a:p>
        </p:txBody>
      </p:sp>
      <p:sp>
        <p:nvSpPr>
          <p:cNvPr id="1024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Clotet B. </a:t>
            </a:r>
            <a:r>
              <a:rPr lang="fr-FR" sz="1200" i="1">
                <a:solidFill>
                  <a:srgbClr val="CC0000"/>
                </a:solidFill>
              </a:rPr>
              <a:t>Lancet 2014;383;2222-31</a:t>
            </a:r>
            <a:endParaRPr lang="en-GB" sz="1200" i="1">
              <a:solidFill>
                <a:srgbClr val="CC0000"/>
              </a:solidFill>
            </a:endParaRPr>
          </a:p>
        </p:txBody>
      </p:sp>
      <p:grpSp>
        <p:nvGrpSpPr>
          <p:cNvPr id="10244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03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35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024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FLAMINGO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NRTI</a:t>
            </a:r>
            <a:endParaRPr lang="en-GB" sz="3200" dirty="0" smtClean="0">
              <a:ea typeface="ＭＳ Ｐゴシック" pitchFamily="-84" charset="-128"/>
            </a:endParaRPr>
          </a:p>
        </p:txBody>
      </p:sp>
      <p:graphicFrame>
        <p:nvGraphicFramePr>
          <p:cNvPr id="9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9888543"/>
              </p:ext>
            </p:extLst>
          </p:nvPr>
        </p:nvGraphicFramePr>
        <p:xfrm>
          <a:off x="395288" y="1620838"/>
          <a:ext cx="8353425" cy="4922467"/>
        </p:xfrm>
        <a:graphic>
          <a:graphicData uri="http://schemas.openxmlformats.org/drawingml/2006/table">
            <a:tbl>
              <a:tblPr/>
              <a:tblGrid>
                <a:gridCol w="330200"/>
                <a:gridCol w="3436937"/>
                <a:gridCol w="2292350"/>
                <a:gridCol w="2293938"/>
              </a:tblGrid>
              <a:tr h="260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Cualquier  evento adverso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Cefalea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Nasofaringitis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8%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Infeccion de vias aereas superiores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Insomnio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Tos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</a:t>
                      </a: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ó</a:t>
                      </a: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mitos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Fatiga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Fiebre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Mareos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Dolor lumbar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Faringitis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Bronquitis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Sinusitis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Depresi</a:t>
                      </a: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ó</a:t>
                      </a: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Artralgia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  <a:endParaRPr kumimoji="0" lang="es-A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1561</Words>
  <Application>Microsoft Office PowerPoint</Application>
  <PresentationFormat>Affichage à l'écran (4:3)</PresentationFormat>
  <Paragraphs>452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ARV_trials_2015</vt:lpstr>
      <vt:lpstr>Comparación inhibidores de la integrasa vs IP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  <vt:lpstr>Estudio FLAMINGO: DTG QD + 2 NRTI vs DRV/r QD + 2 NRTI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/>
  <dc:creator>www.arv-trial.com</dc:creator>
  <cp:keywords/>
  <dc:description/>
  <cp:lastModifiedBy>Pilouk</cp:lastModifiedBy>
  <cp:revision>180</cp:revision>
  <dcterms:created xsi:type="dcterms:W3CDTF">2015-05-12T12:30:28Z</dcterms:created>
  <dcterms:modified xsi:type="dcterms:W3CDTF">2015-07-22T18:24:40Z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