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4" r:id="rId2"/>
  </p:sldMasterIdLst>
  <p:notesMasterIdLst>
    <p:notesMasterId r:id="rId10"/>
  </p:notesMasterIdLst>
  <p:sldIdLst>
    <p:sldId id="266" r:id="rId3"/>
    <p:sldId id="257" r:id="rId4"/>
    <p:sldId id="258" r:id="rId5"/>
    <p:sldId id="259" r:id="rId6"/>
    <p:sldId id="260" r:id="rId7"/>
    <p:sldId id="262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0" clrIdx="0"/>
  <p:cmAuthor id="1" name="anton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333399"/>
    <a:srgbClr val="C0C0C0"/>
    <a:srgbClr val="00A4A7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97" autoAdjust="0"/>
    <p:restoredTop sz="98951" autoAdjust="0"/>
  </p:normalViewPr>
  <p:slideViewPr>
    <p:cSldViewPr snapToObjects="1">
      <p:cViewPr>
        <p:scale>
          <a:sx n="100" d="100"/>
          <a:sy n="100" d="100"/>
        </p:scale>
        <p:origin x="-2070" y="-378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4E796-DD5A-E446-A5E5-00C18D45A20E}" type="datetimeFigureOut">
              <a:rPr lang="fr-FR" smtClean="0"/>
              <a:pPr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9389-9734-0F45-92C9-C868B652A9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4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4" tIns="46147" rIns="92294" bIns="46147"/>
          <a:lstStyle/>
          <a:p>
            <a:pPr algn="ctr" defTabSz="923124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1300" i="1" dirty="0">
                <a:solidFill>
                  <a:prstClr val="white"/>
                </a:solidFill>
                <a:latin typeface="Trebuchet MS" pitchFamily="-1" charset="0"/>
                <a:ea typeface="ＭＳ Ｐゴシック" pitchFamily="-107" charset="-128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614559" y="8424906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74" tIns="42486" rIns="84974" bIns="42486" anchor="b"/>
          <a:lstStyle/>
          <a:p>
            <a:pPr algn="r" defTabSz="851326" fontAlgn="base">
              <a:spcBef>
                <a:spcPct val="0"/>
              </a:spcBef>
              <a:spcAft>
                <a:spcPct val="0"/>
              </a:spcAft>
            </a:pPr>
            <a:fld id="{D8E299A8-BD2F-47C1-A874-21993439B286}" type="slidenum">
              <a:rPr lang="fr-FR" altLang="fr-FR" sz="1200" i="1">
                <a:solidFill>
                  <a:prstClr val="white"/>
                </a:solidFill>
                <a:latin typeface="Arial" charset="0"/>
                <a:ea typeface="ＭＳ Ｐゴシック" pitchFamily="-107" charset="-128"/>
              </a:rPr>
              <a:pPr algn="r" defTabSz="851326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 altLang="fr-FR" sz="1200" i="1" dirty="0">
              <a:solidFill>
                <a:prstClr val="white"/>
              </a:solidFill>
              <a:latin typeface="Arial" charset="0"/>
              <a:ea typeface="ＭＳ Ｐゴシック" pitchFamily="-107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6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2570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79737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532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22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28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7808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57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20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20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979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4251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ATV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ATV/r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	BMS 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089</a:t>
            </a:r>
          </a:p>
          <a:p>
            <a:pPr marL="342900" lvl="1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LPV/r mono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LPV/r + ZDV/3TC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	MONARK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07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LPV/r QD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BID</a:t>
            </a:r>
            <a:r>
              <a:rPr lang="en-US" altLang="fr-FR" sz="2600" b="1" dirty="0">
                <a:solidFill>
                  <a:srgbClr val="CC3300"/>
                </a:solidFill>
                <a:latin typeface="Calibri" pitchFamily="-1" charset="0"/>
                <a:ea typeface="ＭＳ Ｐゴシック" pitchFamily="-107" charset="-128"/>
              </a:rPr>
              <a:t>			</a:t>
            </a:r>
            <a:r>
              <a:rPr lang="en-US" altLang="fr-FR" sz="26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07" charset="-128"/>
              </a:rPr>
              <a:t>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M02-418</a:t>
            </a:r>
            <a:r>
              <a:rPr lang="en-US" altLang="fr-FR" sz="2600" b="1" dirty="0">
                <a:solidFill>
                  <a:srgbClr val="808080"/>
                </a:solidFill>
                <a:latin typeface="Calibri" pitchFamily="-1" charset="0"/>
                <a:ea typeface="ＭＳ Ｐゴシック" pitchFamily="-107" charset="-128"/>
              </a:rPr>
              <a:t/>
            </a:r>
            <a:br>
              <a:rPr lang="en-US" altLang="fr-FR" sz="2600" b="1" dirty="0">
                <a:solidFill>
                  <a:srgbClr val="808080"/>
                </a:solidFill>
                <a:latin typeface="Calibri" pitchFamily="-1" charset="0"/>
                <a:ea typeface="ＭＳ Ｐゴシック" pitchFamily="-107" charset="-128"/>
              </a:rPr>
            </a:br>
            <a: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-107" charset="-128"/>
              </a:rPr>
              <a:t>			</a:t>
            </a:r>
            <a:r>
              <a:rPr lang="en-US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-107" charset="-128"/>
              </a:rPr>
              <a:t>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M05-730</a:t>
            </a:r>
            <a: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-107" charset="-128"/>
              </a:rPr>
              <a:t/>
            </a:r>
            <a:b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-107" charset="-128"/>
              </a:rPr>
            </a:br>
            <a:r>
              <a:rPr lang="en-GB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-107" charset="-128"/>
              </a:rPr>
              <a:t>			</a:t>
            </a:r>
            <a:r>
              <a:rPr lang="en-GB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-107" charset="-128"/>
              </a:rPr>
              <a:t>	</a:t>
            </a:r>
            <a:r>
              <a:rPr lang="en-GB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A5073</a:t>
            </a: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07" charset="-128"/>
              </a:rPr>
              <a:t>LPV/r + 3TC </a:t>
            </a:r>
            <a:r>
              <a:rPr lang="en-US" altLang="fr-FR" sz="2600" b="1" dirty="0" err="1" smtClean="0">
                <a:solidFill>
                  <a:srgbClr val="CC330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07" charset="-128"/>
              </a:rPr>
              <a:t> LPV/r + 2 INTI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			</a:t>
            </a:r>
            <a:r>
              <a:rPr lang="en-US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-107" charset="-128"/>
              </a:rPr>
              <a:t>GARDEL</a:t>
            </a:r>
            <a:endParaRPr lang="en-US" altLang="fr-FR" sz="2600" b="1" dirty="0">
              <a:solidFill>
                <a:srgbClr val="000066"/>
              </a:solidFill>
              <a:latin typeface="Calibri" pitchFamily="-1" charset="0"/>
              <a:ea typeface="ＭＳ Ｐゴシック" pitchFamily="-107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ATV/r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FPV/r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	ALERT</a:t>
            </a: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ATV/r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DRV/r				ATADAR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07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FPV/r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	KLEAN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07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SQV/r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	GEMINI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07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ATV/r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	CASTLE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07" charset="-128"/>
            </a:endParaRPr>
          </a:p>
          <a:p>
            <a:pPr marL="342900" lvl="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DRV/r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07" charset="-128"/>
              </a:rPr>
              <a:t> LPV/r				ARTEMIS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0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052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8" name="Grouper 27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53031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535784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049792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 inferioridad of LPV/r + 3TC a S48: % CV &lt; 50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 por intención de tratar, análisis 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(límite inferior de IC95% para la diferencia= -12%, </a:t>
            </a:r>
            <a:b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poder= 85%)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3710003" y="2420938"/>
          <a:ext cx="3686403" cy="755650"/>
        </p:xfrm>
        <a:graphic>
          <a:graphicData uri="http://schemas.openxmlformats.org/drawingml/2006/table">
            <a:tbl>
              <a:tblPr/>
              <a:tblGrid>
                <a:gridCol w="3686403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400/100 mg + 3TC 150 mg BID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198780"/>
              </p:ext>
            </p:extLst>
          </p:nvPr>
        </p:nvGraphicFramePr>
        <p:xfrm>
          <a:off x="3711592" y="3433763"/>
          <a:ext cx="3684814" cy="733425"/>
        </p:xfrm>
        <a:graphic>
          <a:graphicData uri="http://schemas.openxmlformats.org/drawingml/2006/table">
            <a:tbl>
              <a:tblPr/>
              <a:tblGrid>
                <a:gridCol w="3684814"/>
              </a:tblGrid>
              <a:tr h="733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BID + FDC </a:t>
                      </a:r>
                      <a:b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NRTI**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1965078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Randomización*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Etiqueta abierta</a:t>
            </a:r>
            <a:endParaRPr lang="es-AR" sz="1400" b="1">
              <a:solidFill>
                <a:srgbClr val="000066"/>
              </a:solidFill>
              <a:latin typeface="+mj-lt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25000" y="2522341"/>
            <a:ext cx="2502784" cy="153233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u="sng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Naïve</a:t>
            </a:r>
            <a:r>
              <a:rPr lang="es-A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 de 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CV </a:t>
            </a:r>
            <a:r>
              <a:rPr lang="es-AR" sz="1400" b="1" u="sng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 1,000 c/</a:t>
            </a:r>
            <a:r>
              <a:rPr lang="es-AR" sz="1400" b="1" dirty="0" err="1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mL</a:t>
            </a:r>
            <a:endParaRPr lang="es-AR" sz="1400" b="1" dirty="0" smtClean="0">
              <a:solidFill>
                <a:srgbClr val="000066"/>
              </a:solidFill>
              <a:latin typeface="+mj-lt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Cualquier recuento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HBsAg</a:t>
            </a:r>
            <a:r>
              <a:rPr lang="es-A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 negativo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No R a las drogas del estudio</a:t>
            </a:r>
            <a:endParaRPr lang="es-AR" sz="1400" b="1" dirty="0">
              <a:solidFill>
                <a:srgbClr val="000066"/>
              </a:solidFill>
              <a:latin typeface="+mj-lt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467544" y="4323377"/>
            <a:ext cx="74033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*La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fue estratificada por CV HIV  (&lt; o 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&gt;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100,000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GARDEL: LPV/r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710004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627784" y="3284538"/>
            <a:ext cx="33211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2931495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rPr>
              <a:t>N = 209</a:t>
            </a:r>
            <a:endParaRPr lang="es-AR" sz="1600" b="1">
              <a:solidFill>
                <a:srgbClr val="C00000"/>
              </a:solidFill>
              <a:latin typeface="+mj-lt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2931495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rPr>
              <a:t>N = 217</a:t>
            </a:r>
            <a:endParaRPr lang="es-AR" sz="1600" b="1">
              <a:solidFill>
                <a:srgbClr val="C00000"/>
              </a:solidFill>
              <a:latin typeface="+mj-lt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s-AR" sz="1600">
              <a:solidFill>
                <a:srgbClr val="0066FF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7" name="ZoneTexte 26"/>
          <p:cNvSpPr txBox="1"/>
          <p:nvPr/>
        </p:nvSpPr>
        <p:spPr>
          <a:xfrm>
            <a:off x="772502" y="4631154"/>
            <a:ext cx="7511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 smtClean="0">
                <a:solidFill>
                  <a:srgbClr val="000066"/>
                </a:solidFill>
              </a:rPr>
              <a:t>** NRTI seleccionados por el investigador : ZDV/3TC= 54%, TDF/FTC= 37%, ABC/3TC= 9%</a:t>
            </a:r>
            <a:endParaRPr lang="es-AR" sz="14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087087"/>
              </p:ext>
            </p:extLst>
          </p:nvPr>
        </p:nvGraphicFramePr>
        <p:xfrm>
          <a:off x="395288" y="1709998"/>
          <a:ext cx="8353425" cy="4640976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5308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214</a:t>
                      </a:r>
                      <a:endParaRPr kumimoji="0" lang="es-A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202</a:t>
                      </a:r>
                      <a:endParaRPr kumimoji="0" lang="es-AR" sz="20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Edad, años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4.87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4.87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 (/mm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319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200/ 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 (7.5%)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 (13.4%)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fallo virologico a semana 24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Perdida de seguimiento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Falta de adherencia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Muerte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Infección oportunista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Embarazo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251521" y="1333997"/>
            <a:ext cx="8497192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los pacientes</a:t>
            </a:r>
            <a:endParaRPr lang="es-A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1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2" name="Grouper 21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4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GARDEL: LPV/r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Text Box 179"/>
          <p:cNvSpPr txBox="1">
            <a:spLocks noChangeArrowheads="1"/>
          </p:cNvSpPr>
          <p:nvPr/>
        </p:nvSpPr>
        <p:spPr bwMode="auto">
          <a:xfrm>
            <a:off x="6651114" y="3998557"/>
            <a:ext cx="2316302" cy="110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Mediana de incremento de CD4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+ 227 (LPV/r + 3TC) vs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+ 217 (LPV/r + 2 NRTI)</a:t>
            </a:r>
            <a:endParaRPr lang="es-AR" sz="16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152174" y="1128713"/>
            <a:ext cx="48269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Respuesta al tratamiento a S48</a:t>
            </a:r>
            <a:endParaRPr lang="es-AR" sz="2800" b="1" dirty="0">
              <a:solidFill>
                <a:srgbClr val="CC3300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0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594" name="Text Box 134"/>
          <p:cNvSpPr txBox="1">
            <a:spLocks noChangeArrowheads="1"/>
          </p:cNvSpPr>
          <p:nvPr/>
        </p:nvSpPr>
        <p:spPr bwMode="auto">
          <a:xfrm>
            <a:off x="2222829" y="1658133"/>
            <a:ext cx="3722831" cy="34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sz="2000" b="1" smtClean="0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rPr>
              <a:t>CV &lt; 50 c/mL</a:t>
            </a:r>
            <a:endParaRPr lang="es-AR" sz="2000" b="1">
              <a:solidFill>
                <a:srgbClr val="333399"/>
              </a:solidFill>
              <a:latin typeface="+mj-lt"/>
              <a:ea typeface="Arial" pitchFamily="-1" charset="0"/>
              <a:cs typeface="Arial" pitchFamily="-1" charset="0"/>
            </a:endParaRPr>
          </a:p>
        </p:txBody>
      </p:sp>
      <p:sp>
        <p:nvSpPr>
          <p:cNvPr id="6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GARDEL: LPV/r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6" name="Grouper 24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4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8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527968" y="1973218"/>
            <a:ext cx="7683449" cy="4206768"/>
            <a:chOff x="527968" y="1973218"/>
            <a:chExt cx="7683449" cy="4206768"/>
          </a:xfrm>
        </p:grpSpPr>
        <p:sp>
          <p:nvSpPr>
            <p:cNvPr id="238637" name="AutoShape 165"/>
            <p:cNvSpPr>
              <a:spLocks noChangeArrowheads="1"/>
            </p:cNvSpPr>
            <p:nvPr/>
          </p:nvSpPr>
          <p:spPr bwMode="auto">
            <a:xfrm>
              <a:off x="6534256" y="2411659"/>
              <a:ext cx="1677161" cy="59901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8" name="Rectangle 3"/>
            <p:cNvSpPr>
              <a:spLocks noChangeArrowheads="1"/>
            </p:cNvSpPr>
            <p:nvPr/>
          </p:nvSpPr>
          <p:spPr bwMode="auto">
            <a:xfrm>
              <a:off x="6643793" y="2512981"/>
              <a:ext cx="177800" cy="144462"/>
            </a:xfrm>
            <a:prstGeom prst="rect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00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9" name="Rectangle 4"/>
            <p:cNvSpPr>
              <a:spLocks noChangeArrowheads="1"/>
            </p:cNvSpPr>
            <p:nvPr/>
          </p:nvSpPr>
          <p:spPr bwMode="auto">
            <a:xfrm>
              <a:off x="6651113" y="2751537"/>
              <a:ext cx="177800" cy="144463"/>
            </a:xfrm>
            <a:prstGeom prst="rect">
              <a:avLst/>
            </a:prstGeom>
            <a:solidFill>
              <a:srgbClr val="00A4A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00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0" name="ZoneTexte 84"/>
            <p:cNvSpPr txBox="1">
              <a:spLocks noChangeArrowheads="1"/>
            </p:cNvSpPr>
            <p:nvPr/>
          </p:nvSpPr>
          <p:spPr bwMode="auto">
            <a:xfrm>
              <a:off x="6800956" y="2400546"/>
              <a:ext cx="115858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LPV/r + 3TC</a:t>
              </a:r>
              <a:endParaRPr lang="es-AR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1" name="ZoneTexte 85"/>
            <p:cNvSpPr txBox="1">
              <a:spLocks noChangeArrowheads="1"/>
            </p:cNvSpPr>
            <p:nvPr/>
          </p:nvSpPr>
          <p:spPr bwMode="auto">
            <a:xfrm>
              <a:off x="6808276" y="2639102"/>
              <a:ext cx="140314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LPV/r + 2 NRTI</a:t>
              </a:r>
              <a:endParaRPr lang="es-AR" sz="1600" b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1251956" y="2812802"/>
              <a:ext cx="718376" cy="2417713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647227" y="444175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647227" y="374960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547840" y="2368481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647227" y="305904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926442" y="4549477"/>
              <a:ext cx="10850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926442" y="3858915"/>
              <a:ext cx="10850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926442" y="2474615"/>
              <a:ext cx="10850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926442" y="3165177"/>
              <a:ext cx="10850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1033076" y="2465090"/>
              <a:ext cx="1870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363829" y="2442607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00000"/>
                  </a:solidFill>
                  <a:latin typeface="+mj-lt"/>
                  <a:ea typeface="Arial" pitchFamily="-1" charset="0"/>
                  <a:cs typeface="Arial" pitchFamily="-1" charset="0"/>
                </a:rPr>
                <a:t>88.3</a:t>
              </a:r>
              <a:endParaRPr lang="es-AR" sz="1400" b="1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2063278" y="2603321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A4A7"/>
                  </a:solidFill>
                  <a:latin typeface="+mj-lt"/>
                  <a:ea typeface="Arial" pitchFamily="-1" charset="0"/>
                  <a:cs typeface="Arial" pitchFamily="-1" charset="0"/>
                </a:rPr>
                <a:t>83.7</a:t>
              </a:r>
              <a:endParaRPr lang="es-AR" sz="1400" b="1">
                <a:solidFill>
                  <a:srgbClr val="00A4A7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527968" y="1988840"/>
              <a:ext cx="3497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962848" y="2957265"/>
              <a:ext cx="718376" cy="2273250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1101628" y="5502365"/>
              <a:ext cx="1721595" cy="6776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40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4.6% (- 2.2 ; 11.8)</a:t>
              </a:r>
              <a:endParaRPr lang="es-A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4899001" y="2612727"/>
              <a:ext cx="718376" cy="2617789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5009791" y="2276627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00000"/>
                  </a:solidFill>
                  <a:latin typeface="+mj-lt"/>
                  <a:ea typeface="Arial" pitchFamily="-1" charset="0"/>
                  <a:cs typeface="Arial" pitchFamily="-1" charset="0"/>
                </a:rPr>
                <a:t>95.5</a:t>
              </a: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5724404" y="2217555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A4A7"/>
                  </a:solidFill>
                  <a:latin typeface="+mj-lt"/>
                  <a:ea typeface="Arial" pitchFamily="-1" charset="0"/>
                  <a:cs typeface="Arial" pitchFamily="-1" charset="0"/>
                </a:rPr>
                <a:t>96.6</a:t>
              </a:r>
              <a:endParaRPr lang="es-AR" sz="1400" b="1">
                <a:solidFill>
                  <a:srgbClr val="00A4A7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5609893" y="2569915"/>
              <a:ext cx="718376" cy="2660600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4" name="Rectangle 40"/>
            <p:cNvSpPr>
              <a:spLocks noChangeArrowheads="1"/>
            </p:cNvSpPr>
            <p:nvPr/>
          </p:nvSpPr>
          <p:spPr bwMode="auto">
            <a:xfrm>
              <a:off x="1056812" y="1973218"/>
              <a:ext cx="1761570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Análisis primario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todos los pacientes</a:t>
              </a:r>
              <a:endParaRPr lang="es-AR" sz="1400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4749571" y="5502365"/>
              <a:ext cx="1721595" cy="6776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40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- 1.1% (- 5.6 ; 3.4)</a:t>
              </a:r>
              <a:endParaRPr lang="es-A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926442" y="5226387"/>
              <a:ext cx="553427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312214" y="5210212"/>
              <a:ext cx="130042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ITT, snapshot</a:t>
              </a:r>
              <a:endParaRPr lang="es-AR" sz="16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5055168" y="5210212"/>
              <a:ext cx="11104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Observado</a:t>
              </a:r>
              <a:endParaRPr lang="es-AR" sz="16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2" name="Rectangle 40"/>
            <p:cNvSpPr>
              <a:spLocks noChangeArrowheads="1"/>
            </p:cNvSpPr>
            <p:nvPr/>
          </p:nvSpPr>
          <p:spPr bwMode="auto">
            <a:xfrm>
              <a:off x="3068287" y="1984645"/>
              <a:ext cx="1428596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CV basal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≥ 100 000 c/mL</a:t>
              </a:r>
              <a:endParaRPr lang="es-AR" sz="14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3" name="Rectangle 133"/>
            <p:cNvSpPr>
              <a:spLocks noChangeArrowheads="1"/>
            </p:cNvSpPr>
            <p:nvPr/>
          </p:nvSpPr>
          <p:spPr bwMode="auto">
            <a:xfrm>
              <a:off x="3144200" y="2835012"/>
              <a:ext cx="718376" cy="2390775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Rectangle 144"/>
            <p:cNvSpPr>
              <a:spLocks noChangeArrowheads="1"/>
            </p:cNvSpPr>
            <p:nvPr/>
          </p:nvSpPr>
          <p:spPr bwMode="auto">
            <a:xfrm>
              <a:off x="3249047" y="2487349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00000"/>
                  </a:solidFill>
                  <a:latin typeface="+mj-lt"/>
                  <a:ea typeface="Arial" pitchFamily="-1" charset="0"/>
                  <a:cs typeface="Arial" pitchFamily="-1" charset="0"/>
                </a:rPr>
                <a:t>87.2</a:t>
              </a:r>
              <a:endParaRPr lang="es-AR" sz="1400" b="1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5" name="Rectangle 145"/>
            <p:cNvSpPr>
              <a:spLocks noChangeArrowheads="1"/>
            </p:cNvSpPr>
            <p:nvPr/>
          </p:nvSpPr>
          <p:spPr bwMode="auto">
            <a:xfrm>
              <a:off x="3951021" y="2741049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A4A7"/>
                  </a:solidFill>
                  <a:latin typeface="+mj-lt"/>
                  <a:ea typeface="Arial" pitchFamily="-1" charset="0"/>
                  <a:cs typeface="Arial" pitchFamily="-1" charset="0"/>
                </a:rPr>
                <a:t>77.9</a:t>
              </a:r>
              <a:endParaRPr lang="es-AR" sz="1400" b="1">
                <a:solidFill>
                  <a:srgbClr val="00A4A7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6" name="Rectangle 151"/>
            <p:cNvSpPr>
              <a:spLocks noChangeArrowheads="1"/>
            </p:cNvSpPr>
            <p:nvPr/>
          </p:nvSpPr>
          <p:spPr bwMode="auto">
            <a:xfrm>
              <a:off x="3855092" y="3087439"/>
              <a:ext cx="718376" cy="2138347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ZoneTexte 86"/>
            <p:cNvSpPr txBox="1">
              <a:spLocks noChangeArrowheads="1"/>
            </p:cNvSpPr>
            <p:nvPr/>
          </p:nvSpPr>
          <p:spPr bwMode="auto">
            <a:xfrm>
              <a:off x="2995979" y="5502365"/>
              <a:ext cx="1721595" cy="6776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4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9.3% (- 2.8 ; 21.5)</a:t>
              </a:r>
              <a:endParaRPr lang="es-AR" sz="14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8" name="Rectangle 40"/>
            <p:cNvSpPr>
              <a:spLocks noChangeArrowheads="1"/>
            </p:cNvSpPr>
            <p:nvPr/>
          </p:nvSpPr>
          <p:spPr bwMode="auto">
            <a:xfrm>
              <a:off x="3206564" y="5210212"/>
              <a:ext cx="130042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ITT, snapshot</a:t>
              </a:r>
              <a:endParaRPr lang="es-AR" sz="16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9" name="Rectangle 135"/>
            <p:cNvSpPr>
              <a:spLocks noChangeArrowheads="1"/>
            </p:cNvSpPr>
            <p:nvPr/>
          </p:nvSpPr>
          <p:spPr bwMode="auto">
            <a:xfrm>
              <a:off x="773507" y="5096650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GARDEL: LPV/r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473283"/>
              </p:ext>
            </p:extLst>
          </p:nvPr>
        </p:nvGraphicFramePr>
        <p:xfrm>
          <a:off x="188434" y="2996952"/>
          <a:ext cx="8704046" cy="3096343"/>
        </p:xfrm>
        <a:graphic>
          <a:graphicData uri="http://schemas.openxmlformats.org/drawingml/2006/table">
            <a:tbl>
              <a:tblPr/>
              <a:tblGrid>
                <a:gridCol w="220278"/>
                <a:gridCol w="279056"/>
                <a:gridCol w="4074221"/>
                <a:gridCol w="2205189"/>
                <a:gridCol w="1925302"/>
              </a:tblGrid>
              <a:tr h="41170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+ 3TC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+ 2 NRTI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  <a:tr h="34308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Fallo virológico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3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 semana 24 </a:t>
                      </a: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3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 semana 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308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Mediana CV al fallo virológico,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1027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308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Éxito en la amplificación para el test genotípico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5/10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7/12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3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Presencia de mutaciones de resistencia 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261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Resistencia a IP</a:t>
                      </a: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40644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0101" y="1196975"/>
            <a:ext cx="6888163" cy="107989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sz="2400" b="1" dirty="0" smtClean="0">
                <a:latin typeface="+mj-lt"/>
                <a:ea typeface="ＭＳ Ｐゴシック" pitchFamily="-1" charset="-128"/>
                <a:cs typeface="ＭＳ Ｐゴシック" pitchFamily="-1" charset="-128"/>
              </a:rPr>
              <a:t>Definición de fallo virológico</a:t>
            </a:r>
          </a:p>
          <a:p>
            <a:pPr lvl="1">
              <a:spcBef>
                <a:spcPct val="5000"/>
              </a:spcBef>
              <a:buFontTx/>
              <a:buChar char="-"/>
            </a:pPr>
            <a:r>
              <a:rPr lang="es-AR" sz="18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2 </a:t>
            </a:r>
            <a:r>
              <a:rPr lang="es-AR" sz="1800" dirty="0" smtClean="0">
                <a:ea typeface="Arial" pitchFamily="-1" charset="0"/>
                <a:cs typeface="Arial" pitchFamily="-1" charset="0"/>
              </a:rPr>
              <a:t>CV consecutivas</a:t>
            </a:r>
            <a:r>
              <a:rPr lang="es-AR" sz="18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&gt; 400 c/</a:t>
            </a:r>
            <a:r>
              <a:rPr lang="es-AR" sz="18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8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a S24 o después</a:t>
            </a:r>
          </a:p>
          <a:p>
            <a:pPr lvl="1">
              <a:spcBef>
                <a:spcPct val="5000"/>
              </a:spcBef>
              <a:buFontTx/>
              <a:buChar char="-"/>
            </a:pPr>
            <a:r>
              <a:rPr lang="es-AR" sz="1800" dirty="0" smtClean="0">
                <a:ea typeface="Arial" pitchFamily="-1" charset="0"/>
                <a:cs typeface="Arial" pitchFamily="-1" charset="0"/>
              </a:rPr>
              <a:t>CV</a:t>
            </a:r>
            <a:r>
              <a:rPr lang="es-AR" sz="18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</a:t>
            </a:r>
            <a:r>
              <a:rPr lang="es-AR" sz="1800" u="sng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&gt;</a:t>
            </a:r>
            <a:r>
              <a:rPr lang="es-AR" sz="18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50 c/</a:t>
            </a:r>
            <a:r>
              <a:rPr lang="es-AR" sz="18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8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a  </a:t>
            </a:r>
            <a:r>
              <a:rPr lang="es-AR" sz="1800" dirty="0" smtClean="0">
                <a:ea typeface="Arial" pitchFamily="-1" charset="0"/>
                <a:cs typeface="Arial" pitchFamily="-1" charset="0"/>
              </a:rPr>
              <a:t>S</a:t>
            </a:r>
            <a:r>
              <a:rPr lang="es-AR" sz="18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48</a:t>
            </a: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2757324" y="2500212"/>
            <a:ext cx="350608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400" b="1" smtClean="0">
                <a:solidFill>
                  <a:srgbClr val="333399"/>
                </a:solidFill>
                <a:latin typeface="+mj-lt"/>
              </a:rPr>
              <a:t>Datos de resistencia a S48</a:t>
            </a:r>
            <a:endParaRPr lang="es-AR" sz="24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4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5" name="Grouper 24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914212"/>
              </p:ext>
            </p:extLst>
          </p:nvPr>
        </p:nvGraphicFramePr>
        <p:xfrm>
          <a:off x="395287" y="1650722"/>
          <a:ext cx="8206979" cy="4164869"/>
        </p:xfrm>
        <a:graphic>
          <a:graphicData uri="http://schemas.openxmlformats.org/drawingml/2006/table">
            <a:tbl>
              <a:tblPr/>
              <a:tblGrid>
                <a:gridCol w="343925"/>
                <a:gridCol w="3856520"/>
                <a:gridCol w="1437106"/>
                <a:gridCol w="1771954"/>
                <a:gridCol w="797474"/>
              </a:tblGrid>
              <a:tr h="3305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 + 3TC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 + 2NRTI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4674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grado 2-3 posible o probable relacionado a al droga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65 (30%)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88 (44%)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0.007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74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Pacientes con EA grado 2-3 posible </a:t>
                      </a:r>
                      <a:b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o probablemente relacionado a al droga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43 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48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74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relacionados con la droga ≥ 2% </a:t>
                      </a:r>
                      <a:b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en cualquier grupo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Hiperlipidemia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Diarrea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79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Nauseas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0.05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79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Dispepsia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791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que llevaron a la discontinuación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(1%)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(5%)*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4257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Relacionados a NRTI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</a:t>
                      </a: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Zidovudina</a:t>
                      </a: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Tenofovir</a:t>
                      </a: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(anemia = 3,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GI, N = 6, </a:t>
                      </a: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= 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(</a:t>
                      </a: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)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57322" y="1162075"/>
            <a:ext cx="9024937" cy="4667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sz="2400" b="1" dirty="0" smtClean="0">
                <a:latin typeface="+mj-lt"/>
                <a:ea typeface="ＭＳ Ｐゴシック" pitchFamily="-1" charset="-128"/>
                <a:cs typeface="ＭＳ Ｐゴシック" pitchFamily="-1" charset="-128"/>
              </a:rPr>
              <a:t>Eventos adversos</a:t>
            </a:r>
            <a:endParaRPr lang="es-AR" sz="1800" dirty="0"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1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1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4" name="Grouper 23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6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2" name="ZoneTexte 21"/>
          <p:cNvSpPr txBox="1"/>
          <p:nvPr/>
        </p:nvSpPr>
        <p:spPr>
          <a:xfrm>
            <a:off x="323528" y="5991671"/>
            <a:ext cx="6585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200" dirty="0" smtClean="0">
                <a:solidFill>
                  <a:srgbClr val="000066"/>
                </a:solidFill>
              </a:rPr>
              <a:t>Anormalidades de laboratorio grado 3-4 ocurrieron con la misma frecuencia en ambos grupos </a:t>
            </a:r>
          </a:p>
          <a:p>
            <a:r>
              <a:rPr lang="es-AR" sz="1200" dirty="0" smtClean="0">
                <a:solidFill>
                  <a:srgbClr val="000066"/>
                </a:solidFill>
              </a:rPr>
              <a:t>Excepto </a:t>
            </a:r>
            <a:r>
              <a:rPr lang="es-AR" sz="1200" dirty="0" err="1" smtClean="0">
                <a:solidFill>
                  <a:srgbClr val="000066"/>
                </a:solidFill>
              </a:rPr>
              <a:t>hiperlipidemia</a:t>
            </a:r>
            <a:r>
              <a:rPr lang="es-AR" sz="1200" dirty="0" smtClean="0">
                <a:solidFill>
                  <a:srgbClr val="000066"/>
                </a:solidFill>
              </a:rPr>
              <a:t> (mas frecuente en el grupo de terapia dual)</a:t>
            </a:r>
            <a:endParaRPr lang="es-AR" sz="1200" dirty="0">
              <a:solidFill>
                <a:srgbClr val="000066"/>
              </a:solidFill>
            </a:endParaRPr>
          </a:p>
        </p:txBody>
      </p: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GARDEL: LPV/r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GARDEL: LPV/r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4740" name="Espace réservé du contenu 2"/>
          <p:cNvSpPr>
            <a:spLocks noGrp="1"/>
          </p:cNvSpPr>
          <p:nvPr>
            <p:ph idx="1"/>
          </p:nvPr>
        </p:nvSpPr>
        <p:spPr>
          <a:xfrm>
            <a:off x="50800" y="1151487"/>
            <a:ext cx="9024938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es-AR" sz="2800" b="1" dirty="0" smtClean="0">
                <a:latin typeface="+mj-lt"/>
                <a:ea typeface="ＭＳ Ｐゴシック" pitchFamily="-1" charset="-128"/>
                <a:cs typeface="ＭＳ Ｐゴシック" pitchFamily="-1" charset="-128"/>
              </a:rPr>
              <a:t>Resumen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LPV/r + 3TC en terapia dual fue virológicamente no inferior al tratamiento estándar con LPV/r + 2 NRTI</a:t>
            </a:r>
            <a:endParaRPr lang="es-AR" sz="2000" baseline="300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Se observó similar respuesta virológica con los dos regímenes en pacientes con CV </a:t>
            </a:r>
            <a:r>
              <a:rPr lang="es-AR" sz="2000" u="sng" dirty="0" smtClean="0">
                <a:ea typeface="ＭＳ Ｐゴシック" pitchFamily="-1" charset="-128"/>
              </a:rPr>
              <a:t>&gt;</a:t>
            </a:r>
            <a:r>
              <a:rPr lang="es-AR" sz="2000" dirty="0" smtClean="0">
                <a:ea typeface="ＭＳ Ｐゴシック" pitchFamily="-1" charset="-128"/>
              </a:rPr>
              <a:t> 100 000 c/</a:t>
            </a:r>
            <a:r>
              <a:rPr lang="es-AR" sz="2000" dirty="0" err="1" smtClean="0">
                <a:ea typeface="ＭＳ Ｐゴシック" pitchFamily="-1" charset="-128"/>
              </a:rPr>
              <a:t>mL</a:t>
            </a:r>
            <a:r>
              <a:rPr lang="es-AR" sz="2000" dirty="0" smtClean="0">
                <a:ea typeface="ＭＳ Ｐゴシック" pitchFamily="-1" charset="-128"/>
              </a:rPr>
              <a:t> el enrolamiento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No se observaron mutaciones de resistencia a inhibidores de proteasa al fallo virológico en ningún grupo 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2 pacientes con M184V en el grupo de terapia dual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Mayor incidencia de eventos adversos en el grupo de triple terapia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La discontinuación por eventos adversos estuvieron principalmente relacionados con NRTI en la rama de LPV/r + NRTI 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Potenciales ventajas de LPV/r + 3TC como tratamiento de primera línea</a:t>
            </a:r>
          </a:p>
          <a:p>
            <a:pPr lvl="2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Costos</a:t>
            </a:r>
          </a:p>
          <a:p>
            <a:pPr lvl="2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Menor toxicidad (podría requerir menor monitoreo)</a:t>
            </a:r>
          </a:p>
          <a:p>
            <a:pPr lvl="2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Preserva los otros INTR</a:t>
            </a:r>
          </a:p>
          <a:p>
            <a:pPr lvl="1">
              <a:spcBef>
                <a:spcPts val="302"/>
              </a:spcBef>
            </a:pPr>
            <a:endParaRPr lang="es-AR" sz="1800" dirty="0" smtClean="0">
              <a:latin typeface="+mj-lt"/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  <a:buNone/>
            </a:pPr>
            <a:endParaRPr lang="es-AR" sz="2000" dirty="0" smtClean="0">
              <a:latin typeface="+mj-lt"/>
              <a:ea typeface="ＭＳ Ｐゴシック" pitchFamily="-1" charset="-128"/>
            </a:endParaRPr>
          </a:p>
        </p:txBody>
      </p:sp>
      <p:sp>
        <p:nvSpPr>
          <p:cNvPr id="20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1" name="Grouper 20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827</Words>
  <Application>Microsoft Office PowerPoint</Application>
  <PresentationFormat>Affichage à l'écran (4:3)</PresentationFormat>
  <Paragraphs>234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ARV_trials_2014</vt:lpstr>
      <vt:lpstr>ARV_trials_2010</vt:lpstr>
      <vt:lpstr>Comparación de IP vs IP</vt:lpstr>
      <vt:lpstr>Estudio GARDEL: LPV/r + 3TC vs LPV/r + 2 NRTI</vt:lpstr>
      <vt:lpstr>Estudio GARDEL: LPV/r + 3TC vs LPV/r + 2 NRTI</vt:lpstr>
      <vt:lpstr>Estudio GARDEL: LPV/r + 3TC vs LPV/r + 2 NRTI</vt:lpstr>
      <vt:lpstr>Estudio GARDEL: LPV/r + 3TC vs LPV/r + 2 NRTI</vt:lpstr>
      <vt:lpstr>Estudio GARDEL: LPV/r + 3TC vs LPV/r + 2 NRTI</vt:lpstr>
      <vt:lpstr>Estudio GARDEL: LPV/r + 3TC vs LPV/r + 2 NRTI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83</cp:revision>
  <dcterms:created xsi:type="dcterms:W3CDTF">2014-09-16T06:34:23Z</dcterms:created>
  <dcterms:modified xsi:type="dcterms:W3CDTF">2015-09-24T08:32:53Z</dcterms:modified>
</cp:coreProperties>
</file>