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  <p:sldMasterId id="2147483651" r:id="rId3"/>
  </p:sldMasterIdLst>
  <p:notesMasterIdLst>
    <p:notesMasterId r:id="rId10"/>
  </p:notesMasterIdLst>
  <p:handoutMasterIdLst>
    <p:handoutMasterId r:id="rId11"/>
  </p:handoutMasterIdLst>
  <p:sldIdLst>
    <p:sldId id="839" r:id="rId4"/>
    <p:sldId id="833" r:id="rId5"/>
    <p:sldId id="834" r:id="rId6"/>
    <p:sldId id="835" r:id="rId7"/>
    <p:sldId id="836" r:id="rId8"/>
    <p:sldId id="837" r:id="rId9"/>
  </p:sldIdLst>
  <p:sldSz cx="9144000" cy="6858000" type="screen4x3"/>
  <p:notesSz cx="7099300" cy="10234613"/>
  <p:custDataLst>
    <p:tags r:id="rId12"/>
  </p:custDataLst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bg1"/>
        </a:solidFill>
        <a:latin typeface="Arial" charset="0"/>
        <a:ea typeface="ＭＳ Ｐゴシック" pitchFamily="-107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CC3300"/>
    <a:srgbClr val="333399"/>
    <a:srgbClr val="C0C0C0"/>
    <a:srgbClr val="FF00FF"/>
    <a:srgbClr val="800080"/>
    <a:srgbClr val="FF66FF"/>
    <a:srgbClr val="660033"/>
    <a:srgbClr val="00800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14" autoAdjust="0"/>
    <p:restoredTop sz="94660"/>
  </p:normalViewPr>
  <p:slideViewPr>
    <p:cSldViewPr snapToGrid="0" snapToObjects="1" showGuides="1">
      <p:cViewPr>
        <p:scale>
          <a:sx n="100" d="100"/>
          <a:sy n="100" d="100"/>
        </p:scale>
        <p:origin x="-2064" y="-378"/>
      </p:cViewPr>
      <p:guideLst>
        <p:guide orient="horz" pos="4319"/>
        <p:guide pos="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 showGuides="1">
      <p:cViewPr>
        <p:scale>
          <a:sx n="66" d="100"/>
          <a:sy n="66" d="100"/>
        </p:scale>
        <p:origin x="-1746" y="252"/>
      </p:cViewPr>
      <p:guideLst>
        <p:guide orient="horz" pos="3224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6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61" tIns="46030" rIns="92061" bIns="46030" anchor="b"/>
          <a:lstStyle>
            <a:lvl1pPr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922338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922338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r" eaLnBrk="1" hangingPunct="1">
              <a:defRPr/>
            </a:pPr>
            <a:fld id="{879E9A2D-4CB9-4966-A9E0-916AFA9084C5}" type="slidenum">
              <a:rPr lang="fr-FR" sz="1300" i="0" smtClean="0">
                <a:solidFill>
                  <a:schemeClr val="tx1"/>
                </a:solidFill>
              </a:rPr>
              <a:pPr algn="r" eaLnBrk="1" hangingPunct="1">
                <a:defRPr/>
              </a:pPr>
              <a:t>‹N°›</a:t>
            </a:fld>
            <a:endParaRPr lang="fr-FR" sz="1300" i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9539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7413" y="4860925"/>
            <a:ext cx="5326062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0263"/>
            <a:ext cx="3074988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00" tIns="47750" rIns="95500" bIns="47750" numCol="1" anchor="b" anchorCtr="0" compatLnSpc="1">
            <a:prstTxWarp prst="textNoShape">
              <a:avLst/>
            </a:prstTxWarp>
          </a:bodyPr>
          <a:lstStyle>
            <a:lvl1pPr algn="r" defTabSz="955675">
              <a:defRPr sz="1300" i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827F9EC-FAF7-46B9-943C-C2F132F3D09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14848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992" tIns="49996" rIns="99992" bIns="49996"/>
          <a:lstStyle>
            <a:lvl1pPr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1pPr>
            <a:lvl2pPr marL="742950" indent="-28575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2pPr>
            <a:lvl3pPr marL="11430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3pPr>
            <a:lvl4pPr marL="16002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4pPr>
            <a:lvl5pPr marL="2057400" indent="-228600" defTabSz="1000125" eaLnBrk="0" hangingPunct="0"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5pPr>
            <a:lvl6pPr marL="25146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6pPr>
            <a:lvl7pPr marL="29718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7pPr>
            <a:lvl8pPr marL="34290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8pPr>
            <a:lvl9pPr marL="3886200" indent="-228600" algn="ctr" defTabSz="1000125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bg1"/>
                </a:solidFill>
                <a:latin typeface="Arial" charset="0"/>
                <a:ea typeface="ＭＳ Ｐゴシック" pitchFamily="-107" charset="-128"/>
              </a:defRPr>
            </a:lvl9pPr>
          </a:lstStyle>
          <a:p>
            <a:pPr algn="l" eaLnBrk="1" hangingPunct="1">
              <a:defRPr/>
            </a:pPr>
            <a:r>
              <a:rPr lang="fr-FR" sz="1400" i="0" smtClean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</p:spTree>
    <p:extLst>
      <p:ext uri="{BB962C8B-B14F-4D97-AF65-F5344CB8AC3E}">
        <p14:creationId xmlns:p14="http://schemas.microsoft.com/office/powerpoint/2010/main" val="139798086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-109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321050" cy="29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1000026"/>
            <a:r>
              <a:rPr lang="fr-FR" altLang="fr-FR" sz="1400" dirty="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1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2247"/>
            <a:fld id="{D8E299A8-BD2F-47C1-A874-21993439B286}" type="slidenum">
              <a:rPr lang="fr-FR" altLang="fr-FR" sz="1300"/>
              <a:pPr algn="r" defTabSz="922247"/>
              <a:t>1</a:t>
            </a:fld>
            <a:endParaRPr lang="fr-FR" altLang="fr-FR" sz="13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723CB67A-6AB5-4A10-BF34-4CC3176FBFDB}" type="slidenum">
              <a:rPr lang="fr-FR" sz="1300" i="0">
                <a:solidFill>
                  <a:schemeClr val="tx1"/>
                </a:solidFill>
              </a:rPr>
              <a:pPr algn="r" defTabSz="922338"/>
              <a:t>2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B6F55153-ACFE-4695-988C-BF4CF4D3E57D}" type="slidenum">
              <a:rPr lang="fr-FR" sz="1300" i="0">
                <a:solidFill>
                  <a:schemeClr val="tx1"/>
                </a:solidFill>
              </a:rPr>
              <a:pPr algn="r" defTabSz="922338"/>
              <a:t>3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9DABCDE4-7566-4DD7-A764-131B0942F02F}" type="slidenum">
              <a:rPr lang="fr-FR" sz="1300" i="0">
                <a:solidFill>
                  <a:schemeClr val="tx1"/>
                </a:solidFill>
              </a:rPr>
              <a:pPr algn="r" defTabSz="922338"/>
              <a:t>4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862D542A-3AF5-4B66-A9D1-491BA155030B}" type="slidenum">
              <a:rPr lang="fr-FR" sz="1300" i="0">
                <a:solidFill>
                  <a:schemeClr val="tx1"/>
                </a:solidFill>
              </a:rPr>
              <a:pPr algn="r" defTabSz="922338"/>
              <a:t>5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>
              <a:ea typeface="ＭＳ Ｐゴシック" pitchFamily="-107" charset="-128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05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92" tIns="49996" rIns="99992" bIns="49996"/>
          <a:lstStyle/>
          <a:p>
            <a:pPr algn="l" defTabSz="1000125"/>
            <a:r>
              <a:rPr lang="fr-FR" sz="1400" i="0">
                <a:solidFill>
                  <a:schemeClr val="tx1"/>
                </a:solidFill>
                <a:latin typeface="Trebuchet MS" pitchFamily="34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741738" y="9429750"/>
            <a:ext cx="3073400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61" tIns="46030" rIns="92061" bIns="46030" anchor="b"/>
          <a:lstStyle/>
          <a:p>
            <a:pPr algn="r" defTabSz="922338"/>
            <a:fld id="{188093AF-7531-462C-AFF6-BFA6A5BB1169}" type="slidenum">
              <a:rPr lang="fr-FR" sz="1300" i="0">
                <a:solidFill>
                  <a:schemeClr val="tx1"/>
                </a:solidFill>
              </a:rPr>
              <a:pPr algn="r" defTabSz="922338"/>
              <a:t>6</a:t>
            </a:fld>
            <a:endParaRPr lang="fr-FR" sz="1300" i="0">
              <a:solidFill>
                <a:schemeClr val="tx1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3" r:id="rId2"/>
    <p:sldLayoutId id="2147483682" r:id="rId3"/>
    <p:sldLayoutId id="2147483681" r:id="rId4"/>
    <p:sldLayoutId id="2147483680" r:id="rId5"/>
    <p:sldLayoutId id="2147483679" r:id="rId6"/>
    <p:sldLayoutId id="2147483678" r:id="rId7"/>
    <p:sldLayoutId id="2147483677" r:id="rId8"/>
    <p:sldLayoutId id="2147483676" r:id="rId9"/>
    <p:sldLayoutId id="2147483675" r:id="rId10"/>
    <p:sldLayoutId id="214748367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34" charset="0"/>
          <a:ea typeface="ＭＳ Ｐゴシック" pitchFamily="-107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ATV/r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	BMS 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089</a:t>
            </a:r>
          </a:p>
          <a:p>
            <a:pPr marL="342900" lvl="1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mono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 + ZDV/3TC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MONARK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LPV/r QD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BID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C330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M02-418</a:t>
            </a:r>
            <a: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chemeClr val="bg2"/>
                </a:solidFill>
                <a:latin typeface="Calibri" pitchFamily="-1" charset="0"/>
              </a:rPr>
            </a:b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M05-730</a:t>
            </a:r>
            <a: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  <a:t/>
            </a:r>
            <a:br>
              <a:rPr lang="en-US" altLang="fr-FR" sz="2600" b="1" i="0" dirty="0">
                <a:solidFill>
                  <a:srgbClr val="000066"/>
                </a:solidFill>
                <a:latin typeface="Calibri" pitchFamily="-1" charset="0"/>
              </a:rPr>
            </a:br>
            <a:r>
              <a:rPr lang="en-GB" altLang="fr-FR" sz="2600" b="1" i="0" dirty="0">
                <a:solidFill>
                  <a:srgbClr val="000066"/>
                </a:solidFill>
                <a:latin typeface="Calibri" pitchFamily="-1" charset="0"/>
              </a:rPr>
              <a:t>			</a:t>
            </a:r>
            <a:r>
              <a:rPr lang="en-GB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	</a:t>
            </a:r>
            <a:r>
              <a:rPr lang="en-GB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A5073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LPV/r + 3TC </a:t>
            </a:r>
            <a:r>
              <a:rPr lang="en-US" altLang="fr-FR" sz="2600" b="1" i="0" dirty="0" err="1" smtClean="0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 LPV/r + 2 INTI			GARDEL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FPV/r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ALERT</a:t>
            </a: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DRV/r				ATADAR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FPV/r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KLEAN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SQV/r </a:t>
            </a:r>
            <a:r>
              <a:rPr lang="en-US" altLang="fr-FR" sz="2600" b="1" i="0" dirty="0" err="1">
                <a:solidFill>
                  <a:srgbClr val="CC330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C3300"/>
                </a:solidFill>
                <a:latin typeface="Calibri" pitchFamily="-1" charset="0"/>
              </a:rPr>
              <a:t> LPV/r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</a:t>
            </a:r>
            <a:r>
              <a:rPr lang="en-US" altLang="fr-FR" sz="2600" b="1" i="0" dirty="0" smtClean="0">
                <a:solidFill>
                  <a:srgbClr val="000066"/>
                </a:solidFill>
                <a:latin typeface="Calibri" pitchFamily="-1" charset="0"/>
              </a:rPr>
              <a:t>GEMINI</a:t>
            </a:r>
            <a:endParaRPr lang="en-US" altLang="fr-FR" sz="2600" b="1" i="0" dirty="0">
              <a:solidFill>
                <a:srgbClr val="000066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</a:t>
            </a:r>
            <a:r>
              <a:rPr lang="en-US" altLang="fr-FR" sz="2600" b="1" i="0" dirty="0" smtClean="0">
                <a:solidFill>
                  <a:srgbClr val="C0C0C0"/>
                </a:solidFill>
                <a:latin typeface="Calibri" pitchFamily="-1" charset="0"/>
              </a:rPr>
              <a:t>	CASTLE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  <a:p>
            <a:pPr marL="342900" indent="-342900" algn="l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DRV/r </a:t>
            </a:r>
            <a:r>
              <a:rPr lang="en-US" altLang="fr-FR" sz="2600" b="1" i="0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i="0" dirty="0">
                <a:solidFill>
                  <a:srgbClr val="C0C0C0"/>
                </a:solidFill>
                <a:latin typeface="Calibri" pitchFamily="-1" charset="0"/>
              </a:rPr>
              <a:t> LPV/r				ARTEMIS</a:t>
            </a:r>
            <a:endParaRPr lang="en-US" altLang="fr-FR" sz="2600" b="1" i="0" dirty="0">
              <a:solidFill>
                <a:srgbClr val="C0C0C0"/>
              </a:solidFill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546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GEMINI: SQV/r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5123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Walmsley S. JAIDS 2009;50:367-74 </a:t>
            </a:r>
          </a:p>
        </p:txBody>
      </p:sp>
      <p:sp>
        <p:nvSpPr>
          <p:cNvPr id="5124" name="Espace réservé du contenu 2"/>
          <p:cNvSpPr txBox="1">
            <a:spLocks/>
          </p:cNvSpPr>
          <p:nvPr/>
        </p:nvSpPr>
        <p:spPr bwMode="auto">
          <a:xfrm>
            <a:off x="50800" y="1116013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Diseño</a:t>
            </a:r>
          </a:p>
        </p:txBody>
      </p:sp>
      <p:sp>
        <p:nvSpPr>
          <p:cNvPr id="5125" name="Rectangle 8"/>
          <p:cNvSpPr>
            <a:spLocks noChangeArrowheads="1"/>
          </p:cNvSpPr>
          <p:nvPr/>
        </p:nvSpPr>
        <p:spPr bwMode="auto">
          <a:xfrm>
            <a:off x="3324827" y="3752850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170</a:t>
            </a:r>
          </a:p>
        </p:txBody>
      </p:sp>
      <p:sp>
        <p:nvSpPr>
          <p:cNvPr id="5126" name="Line 31"/>
          <p:cNvSpPr>
            <a:spLocks noChangeShapeType="1"/>
          </p:cNvSpPr>
          <p:nvPr/>
        </p:nvSpPr>
        <p:spPr bwMode="auto">
          <a:xfrm flipV="1">
            <a:off x="7038975" y="2959100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5127" name="Line 33"/>
          <p:cNvSpPr>
            <a:spLocks noChangeShapeType="1"/>
          </p:cNvSpPr>
          <p:nvPr/>
        </p:nvSpPr>
        <p:spPr bwMode="auto">
          <a:xfrm flipV="1">
            <a:off x="7038975" y="4041775"/>
            <a:ext cx="1622425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fr-FR"/>
          </a:p>
        </p:txBody>
      </p:sp>
      <p:cxnSp>
        <p:nvCxnSpPr>
          <p:cNvPr id="5128" name="Connecteur droit 66"/>
          <p:cNvCxnSpPr>
            <a:cxnSpLocks noChangeShapeType="1"/>
          </p:cNvCxnSpPr>
          <p:nvPr/>
        </p:nvCxnSpPr>
        <p:spPr bwMode="auto">
          <a:xfrm rot="5400000">
            <a:off x="2944019" y="2555081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29" name="Espace réservé du contenu 2"/>
          <p:cNvSpPr>
            <a:spLocks/>
          </p:cNvSpPr>
          <p:nvPr/>
        </p:nvSpPr>
        <p:spPr bwMode="auto">
          <a:xfrm>
            <a:off x="50800" y="5033963"/>
            <a:ext cx="861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Objetivos</a:t>
            </a:r>
          </a:p>
          <a:p>
            <a:pPr marL="800100" lvl="1" indent="-342900" algn="l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ES" sz="2000" i="0">
                <a:solidFill>
                  <a:srgbClr val="000066"/>
                </a:solidFill>
              </a:rPr>
              <a:t>No inferioridad de SQV/r vs LPV/r a S48: % HIV RNA &lt; 50 c/mL,</a:t>
            </a:r>
            <a:br>
              <a:rPr lang="es-ES" sz="2000" i="0">
                <a:solidFill>
                  <a:srgbClr val="000066"/>
                </a:solidFill>
              </a:rPr>
            </a:br>
            <a:r>
              <a:rPr lang="es-ES" sz="2000" i="0">
                <a:solidFill>
                  <a:srgbClr val="000066"/>
                </a:solidFill>
              </a:rPr>
              <a:t>ITT-Expuestos, Falta = fallo (Margen inferior de 1 colas 98% [equivalente a 2 colas 96%] IC para la diferencia = - 12%)</a:t>
            </a:r>
            <a:endParaRPr lang="es-ES" b="1" i="0">
              <a:solidFill>
                <a:srgbClr val="000066"/>
              </a:solidFill>
            </a:endParaRPr>
          </a:p>
        </p:txBody>
      </p:sp>
      <p:graphicFrame>
        <p:nvGraphicFramePr>
          <p:cNvPr id="195631" name="Group 47"/>
          <p:cNvGraphicFramePr>
            <a:graphicFrameLocks noGrp="1"/>
          </p:cNvGraphicFramePr>
          <p:nvPr/>
        </p:nvGraphicFramePr>
        <p:xfrm>
          <a:off x="4240213" y="2654300"/>
          <a:ext cx="2840037" cy="755650"/>
        </p:xfrm>
        <a:graphic>
          <a:graphicData uri="http://schemas.openxmlformats.org/drawingml/2006/table">
            <a:tbl>
              <a:tblPr/>
              <a:tblGrid>
                <a:gridCol w="2155825"/>
                <a:gridCol w="684212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SQV/r 1000/100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</a:tr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95630" name="Group 46"/>
          <p:cNvGraphicFramePr>
            <a:graphicFrameLocks noGrp="1"/>
          </p:cNvGraphicFramePr>
          <p:nvPr/>
        </p:nvGraphicFramePr>
        <p:xfrm>
          <a:off x="4240213" y="3716338"/>
          <a:ext cx="2924175" cy="733425"/>
        </p:xfrm>
        <a:graphic>
          <a:graphicData uri="http://schemas.openxmlformats.org/drawingml/2006/table">
            <a:tbl>
              <a:tblPr/>
              <a:tblGrid>
                <a:gridCol w="2209800"/>
                <a:gridCol w="714375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 400/100 mg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BID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7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TDF/FTC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QD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52" name="Oval 170"/>
          <p:cNvSpPr>
            <a:spLocks noChangeArrowheads="1"/>
          </p:cNvSpPr>
          <p:nvPr/>
        </p:nvSpPr>
        <p:spPr bwMode="auto">
          <a:xfrm>
            <a:off x="2174875" y="1268413"/>
            <a:ext cx="1951038" cy="1087437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Randomización*</a:t>
            </a:r>
          </a:p>
          <a:p>
            <a:pPr>
              <a:lnSpc>
                <a:spcPct val="90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1 : 1</a:t>
            </a:r>
          </a:p>
          <a:p>
            <a:pPr>
              <a:lnSpc>
                <a:spcPct val="90000"/>
              </a:lnSpc>
            </a:pPr>
            <a:r>
              <a:rPr lang="es-ES" sz="16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Etiqueta abierta</a:t>
            </a:r>
          </a:p>
        </p:txBody>
      </p:sp>
      <p:sp>
        <p:nvSpPr>
          <p:cNvPr id="19" name="Oval 173"/>
          <p:cNvSpPr>
            <a:spLocks noChangeArrowheads="1"/>
          </p:cNvSpPr>
          <p:nvPr/>
        </p:nvSpPr>
        <p:spPr bwMode="auto">
          <a:xfrm>
            <a:off x="8101013" y="1874838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r>
              <a:rPr lang="es-ES" sz="1600" b="1" i="0">
                <a:solidFill>
                  <a:srgbClr val="0066FF"/>
                </a:solidFill>
                <a:latin typeface="Calibri" pitchFamily="34" charset="0"/>
              </a:rPr>
              <a:t>S48</a:t>
            </a:r>
            <a:endParaRPr lang="es-ES" sz="1600" i="0">
              <a:solidFill>
                <a:srgbClr val="0066FF"/>
              </a:solidFill>
              <a:latin typeface="Calibri" pitchFamily="34" charset="0"/>
            </a:endParaRPr>
          </a:p>
        </p:txBody>
      </p:sp>
      <p:sp>
        <p:nvSpPr>
          <p:cNvPr id="5154" name="Line 174"/>
          <p:cNvSpPr>
            <a:spLocks noChangeShapeType="1"/>
          </p:cNvSpPr>
          <p:nvPr/>
        </p:nvSpPr>
        <p:spPr bwMode="auto">
          <a:xfrm>
            <a:off x="8396288" y="2401888"/>
            <a:ext cx="0" cy="2047875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5" name="AutoShape 162"/>
          <p:cNvSpPr>
            <a:spLocks noChangeArrowheads="1"/>
          </p:cNvSpPr>
          <p:nvPr/>
        </p:nvSpPr>
        <p:spPr bwMode="auto">
          <a:xfrm>
            <a:off x="142875" y="2549525"/>
            <a:ext cx="2979738" cy="198437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r>
              <a:rPr lang="es-ES" sz="20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20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18 años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ARV-naïve o &lt; 2 semanas 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de previa exposición a ARV 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HIV RNA </a:t>
            </a:r>
            <a:r>
              <a:rPr lang="es-ES" sz="20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&gt;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10,000 c/mL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CD4 </a:t>
            </a:r>
            <a:r>
              <a:rPr lang="es-ES" sz="1800" b="1" i="0" u="sng">
                <a:solidFill>
                  <a:srgbClr val="000066"/>
                </a:solidFill>
                <a:latin typeface="Calibri" pitchFamily="34" charset="0"/>
                <a:cs typeface="Arial" charset="0"/>
              </a:rPr>
              <a:t>&lt;</a:t>
            </a:r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 350/mm</a:t>
            </a:r>
            <a:r>
              <a:rPr lang="es-ES" sz="1800" b="1" i="0" baseline="30000">
                <a:solidFill>
                  <a:srgbClr val="000066"/>
                </a:solidFill>
                <a:latin typeface="Calibri" pitchFamily="34" charset="0"/>
                <a:cs typeface="Arial" charset="0"/>
              </a:rPr>
              <a:t>3</a:t>
            </a:r>
          </a:p>
          <a:p>
            <a:r>
              <a: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rPr>
              <a:t>Sin infección activa HBV </a:t>
            </a:r>
          </a:p>
        </p:txBody>
      </p:sp>
      <p:sp>
        <p:nvSpPr>
          <p:cNvPr id="5156" name="ZoneTexte 71"/>
          <p:cNvSpPr txBox="1">
            <a:spLocks noChangeArrowheads="1"/>
          </p:cNvSpPr>
          <p:nvPr/>
        </p:nvSpPr>
        <p:spPr bwMode="auto">
          <a:xfrm>
            <a:off x="1979613" y="4610100"/>
            <a:ext cx="68516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i="0">
                <a:solidFill>
                  <a:srgbClr val="000066"/>
                </a:solidFill>
              </a:rPr>
              <a:t>SQV fue administrado en tabletas de 500 mg ; LPV/r en capsulas </a:t>
            </a:r>
          </a:p>
          <a:p>
            <a:pPr algn="l"/>
            <a:r>
              <a:rPr lang="es-ES" sz="1800" i="0">
                <a:solidFill>
                  <a:srgbClr val="000066"/>
                </a:solidFill>
              </a:rPr>
              <a:t>blandas, cambiadas a tabletas cunado estuvieron disponibles</a:t>
            </a:r>
          </a:p>
        </p:txBody>
      </p:sp>
      <p:cxnSp>
        <p:nvCxnSpPr>
          <p:cNvPr id="5157" name="AutoShape 49"/>
          <p:cNvCxnSpPr>
            <a:cxnSpLocks noChangeShapeType="1"/>
          </p:cNvCxnSpPr>
          <p:nvPr/>
        </p:nvCxnSpPr>
        <p:spPr bwMode="auto">
          <a:xfrm rot="10800000" flipH="1" flipV="1">
            <a:off x="4211638" y="2989263"/>
            <a:ext cx="1587" cy="1095375"/>
          </a:xfrm>
          <a:prstGeom prst="bentConnector3">
            <a:avLst>
              <a:gd name="adj1" fmla="val -60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58" name="Line 50"/>
          <p:cNvSpPr>
            <a:spLocks noChangeShapeType="1"/>
          </p:cNvSpPr>
          <p:nvPr/>
        </p:nvSpPr>
        <p:spPr bwMode="auto">
          <a:xfrm>
            <a:off x="2995613" y="3541713"/>
            <a:ext cx="273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59" name="Rectangle 8"/>
          <p:cNvSpPr>
            <a:spLocks noChangeArrowheads="1"/>
          </p:cNvSpPr>
          <p:nvPr/>
        </p:nvSpPr>
        <p:spPr bwMode="auto">
          <a:xfrm>
            <a:off x="3324827" y="2657475"/>
            <a:ext cx="82747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1600" b="1" i="0" dirty="0" smtClean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N </a:t>
            </a:r>
            <a:r>
              <a:rPr lang="es-ES" sz="1600" b="1" i="0" dirty="0">
                <a:solidFill>
                  <a:srgbClr val="C00000"/>
                </a:solidFill>
                <a:latin typeface="Calibri" pitchFamily="34" charset="0"/>
                <a:cs typeface="Arial" charset="0"/>
              </a:rPr>
              <a:t>= 167</a:t>
            </a:r>
          </a:p>
        </p:txBody>
      </p:sp>
      <p:grpSp>
        <p:nvGrpSpPr>
          <p:cNvPr id="5160" name="Group 42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5161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5162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GEMINI: SQV/r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graphicFrame>
        <p:nvGraphicFramePr>
          <p:cNvPr id="224310" name="Group 54"/>
          <p:cNvGraphicFramePr>
            <a:graphicFrameLocks noGrp="1"/>
          </p:cNvGraphicFramePr>
          <p:nvPr>
            <p:ph idx="4294967295"/>
          </p:nvPr>
        </p:nvGraphicFramePr>
        <p:xfrm>
          <a:off x="989013" y="1773238"/>
          <a:ext cx="7392987" cy="4478340"/>
        </p:xfrm>
        <a:graphic>
          <a:graphicData uri="http://schemas.openxmlformats.org/drawingml/2006/table">
            <a:tbl>
              <a:tblPr/>
              <a:tblGrid>
                <a:gridCol w="3670300"/>
                <a:gridCol w="1862137"/>
                <a:gridCol w="1860550"/>
              </a:tblGrid>
              <a:tr h="703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s-E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07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SQV/r</a:t>
                      </a:r>
                      <a:b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167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LPV/r</a:t>
                      </a:r>
                      <a:b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</a:br>
                      <a:r>
                        <a:rPr kumimoji="0" lang="es-E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-107" charset="-128"/>
                        </a:rPr>
                        <a:t>N = 170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00"/>
                    </a:solidFill>
                  </a:tcPr>
                </a:tc>
              </a:tr>
              <a:tr h="419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Mediana edad, años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38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37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9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Mujeres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19%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23%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6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Blancos/Negros/Otros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50% / 30% / 20%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44% / 35% / 21%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7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(log</a:t>
                      </a:r>
                      <a:r>
                        <a:rPr kumimoji="0" lang="es-ES" sz="1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10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c/mL), media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5.20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0.53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5.17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+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0.63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2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HIV RNA &gt; 100,000 c/mL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68%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64%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175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, mediana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142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9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CD4 </a:t>
                      </a:r>
                      <a:r>
                        <a:rPr kumimoji="0" lang="es-E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&lt;</a:t>
                      </a: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 100/mm</a:t>
                      </a:r>
                      <a:r>
                        <a:rPr kumimoji="0" lang="es-ES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40%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41%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206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Coinfección Hepatitis C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9.6%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8.2%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191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Discontinuación previa a S48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39 (23%)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07" charset="-128"/>
                        </a:rPr>
                        <a:t>35 (21%)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pSp>
        <p:nvGrpSpPr>
          <p:cNvPr id="6193" name="Group 53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6196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6197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  <p:sp>
        <p:nvSpPr>
          <p:cNvPr id="6194" name="Text Box 2"/>
          <p:cNvSpPr txBox="1">
            <a:spLocks noChangeArrowheads="1"/>
          </p:cNvSpPr>
          <p:nvPr/>
        </p:nvSpPr>
        <p:spPr bwMode="auto">
          <a:xfrm>
            <a:off x="952500" y="1138238"/>
            <a:ext cx="7437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Características basales y disposición de pacientes</a:t>
            </a:r>
          </a:p>
        </p:txBody>
      </p:sp>
      <p:sp>
        <p:nvSpPr>
          <p:cNvPr id="6195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Walmsley S. JAIDS 2009;50:367-74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oneTexte 73"/>
          <p:cNvSpPr txBox="1">
            <a:spLocks noChangeArrowheads="1"/>
          </p:cNvSpPr>
          <p:nvPr/>
        </p:nvSpPr>
        <p:spPr bwMode="auto">
          <a:xfrm>
            <a:off x="76200" y="5932488"/>
            <a:ext cx="9067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15000"/>
              </a:lnSpc>
            </a:pPr>
            <a:r>
              <a:rPr lang="es-ES" sz="1400" i="0">
                <a:solidFill>
                  <a:srgbClr val="000066"/>
                </a:solidFill>
              </a:rPr>
              <a:t>Fallo virológico (2 cargas virales consecutivas &gt; 400 c/mL a S16 o después): 11 (7%) (SQV/r) vs 5 (3%) (LPV/r)</a:t>
            </a:r>
          </a:p>
          <a:p>
            <a:pPr algn="l">
              <a:lnSpc>
                <a:spcPct val="115000"/>
              </a:lnSpc>
            </a:pPr>
            <a:r>
              <a:rPr lang="es-ES" sz="1400" i="0">
                <a:solidFill>
                  <a:srgbClr val="000066"/>
                </a:solidFill>
              </a:rPr>
              <a:t>Emergencia de M184V: 5/11 SQV/r vs 4/5 LPV/r; emergencia de mutaciones mayores de IP: 1 SQV/r vs 0 LPV/r</a:t>
            </a:r>
          </a:p>
        </p:txBody>
      </p:sp>
      <p:sp>
        <p:nvSpPr>
          <p:cNvPr id="7171" name="Text Box 62"/>
          <p:cNvSpPr txBox="1">
            <a:spLocks noChangeArrowheads="1"/>
          </p:cNvSpPr>
          <p:nvPr/>
        </p:nvSpPr>
        <p:spPr bwMode="auto">
          <a:xfrm>
            <a:off x="5027613" y="1635125"/>
            <a:ext cx="3887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Mediana de aumento CD4 (/mm</a:t>
            </a:r>
            <a:r>
              <a:rPr lang="es-ES" sz="1800" b="1" i="0" baseline="30000">
                <a:solidFill>
                  <a:schemeClr val="accent2"/>
                </a:solidFill>
                <a:latin typeface="Calibri" pitchFamily="34" charset="0"/>
              </a:rPr>
              <a:t>3</a:t>
            </a:r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7172" name="Rectangle 99"/>
          <p:cNvSpPr>
            <a:spLocks noChangeArrowheads="1"/>
          </p:cNvSpPr>
          <p:nvPr/>
        </p:nvSpPr>
        <p:spPr bwMode="auto">
          <a:xfrm>
            <a:off x="1163638" y="1635125"/>
            <a:ext cx="21923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es-ES" sz="1800" b="1" i="0">
                <a:solidFill>
                  <a:schemeClr val="accent2"/>
                </a:solidFill>
                <a:latin typeface="Calibri" pitchFamily="34" charset="0"/>
              </a:rPr>
              <a:t>% HIV RNA &lt; 50 c/mL</a:t>
            </a:r>
            <a:endParaRPr lang="es-ES" sz="1800" i="0">
              <a:solidFill>
                <a:schemeClr val="accent2"/>
              </a:solidFill>
            </a:endParaRPr>
          </a:p>
        </p:txBody>
      </p:sp>
      <p:sp>
        <p:nvSpPr>
          <p:cNvPr id="7173" name="Text Box 2"/>
          <p:cNvSpPr txBox="1">
            <a:spLocks noChangeArrowheads="1"/>
          </p:cNvSpPr>
          <p:nvPr/>
        </p:nvSpPr>
        <p:spPr bwMode="auto">
          <a:xfrm>
            <a:off x="1641475" y="1154113"/>
            <a:ext cx="585311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s-ES" sz="2800" b="1" i="0">
                <a:solidFill>
                  <a:srgbClr val="CC3300"/>
                </a:solidFill>
                <a:latin typeface="Calibri" pitchFamily="34" charset="0"/>
              </a:rPr>
              <a:t>Respuesta al tratamiento a semana 48</a:t>
            </a:r>
          </a:p>
        </p:txBody>
      </p:sp>
      <p:grpSp>
        <p:nvGrpSpPr>
          <p:cNvPr id="78" name="Groupe 77"/>
          <p:cNvGrpSpPr/>
          <p:nvPr/>
        </p:nvGrpSpPr>
        <p:grpSpPr>
          <a:xfrm>
            <a:off x="344488" y="2001838"/>
            <a:ext cx="5224462" cy="3839051"/>
            <a:chOff x="344488" y="2001838"/>
            <a:chExt cx="5224462" cy="3839051"/>
          </a:xfrm>
        </p:grpSpPr>
        <p:sp>
          <p:nvSpPr>
            <p:cNvPr id="7174" name="AutoShape 126"/>
            <p:cNvSpPr>
              <a:spLocks noChangeArrowheads="1"/>
            </p:cNvSpPr>
            <p:nvPr/>
          </p:nvSpPr>
          <p:spPr bwMode="auto">
            <a:xfrm>
              <a:off x="4191000" y="2271713"/>
              <a:ext cx="1377950" cy="70643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s-ES" sz="2800" i="0"/>
            </a:p>
          </p:txBody>
        </p:sp>
        <p:sp>
          <p:nvSpPr>
            <p:cNvPr id="7175" name="Text Box 57"/>
            <p:cNvSpPr txBox="1">
              <a:spLocks noChangeArrowheads="1"/>
            </p:cNvSpPr>
            <p:nvPr/>
          </p:nvSpPr>
          <p:spPr bwMode="auto">
            <a:xfrm>
              <a:off x="1050925" y="4827588"/>
              <a:ext cx="1285875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ITT-E,M=F</a:t>
              </a:r>
            </a:p>
          </p:txBody>
        </p:sp>
        <p:sp>
          <p:nvSpPr>
            <p:cNvPr id="7176" name="Text Box 58"/>
            <p:cNvSpPr txBox="1">
              <a:spLocks noChangeArrowheads="1"/>
            </p:cNvSpPr>
            <p:nvPr/>
          </p:nvSpPr>
          <p:spPr bwMode="auto">
            <a:xfrm>
              <a:off x="2500313" y="4827588"/>
              <a:ext cx="1538287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600" i="0">
                  <a:solidFill>
                    <a:srgbClr val="000066"/>
                  </a:solidFill>
                </a:rPr>
                <a:t>Por protocolo</a:t>
              </a:r>
            </a:p>
          </p:txBody>
        </p:sp>
        <p:sp>
          <p:nvSpPr>
            <p:cNvPr id="7177" name="Text Box 67"/>
            <p:cNvSpPr txBox="1">
              <a:spLocks noChangeArrowheads="1"/>
            </p:cNvSpPr>
            <p:nvPr/>
          </p:nvSpPr>
          <p:spPr bwMode="auto">
            <a:xfrm>
              <a:off x="3167063" y="4960938"/>
              <a:ext cx="239712" cy="334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s-ES" sz="1600" i="0">
                <a:solidFill>
                  <a:srgbClr val="000066"/>
                </a:solidFill>
              </a:endParaRPr>
            </a:p>
          </p:txBody>
        </p:sp>
        <p:sp>
          <p:nvSpPr>
            <p:cNvPr id="7178" name="Rectangle 3"/>
            <p:cNvSpPr>
              <a:spLocks noChangeArrowheads="1"/>
            </p:cNvSpPr>
            <p:nvPr/>
          </p:nvSpPr>
          <p:spPr bwMode="auto">
            <a:xfrm>
              <a:off x="4392613" y="2370138"/>
              <a:ext cx="177800" cy="142875"/>
            </a:xfrm>
            <a:prstGeom prst="rect">
              <a:avLst/>
            </a:prstGeom>
            <a:solidFill>
              <a:srgbClr val="FF0066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333399"/>
                </a:solidFill>
              </a:endParaRPr>
            </a:p>
          </p:txBody>
        </p:sp>
        <p:sp>
          <p:nvSpPr>
            <p:cNvPr id="7179" name="Rectangle 4"/>
            <p:cNvSpPr>
              <a:spLocks noChangeArrowheads="1"/>
            </p:cNvSpPr>
            <p:nvPr/>
          </p:nvSpPr>
          <p:spPr bwMode="auto">
            <a:xfrm>
              <a:off x="4392613" y="2722563"/>
              <a:ext cx="177800" cy="144462"/>
            </a:xfrm>
            <a:prstGeom prst="rect">
              <a:avLst/>
            </a:prstGeom>
            <a:solidFill>
              <a:srgbClr val="CC66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s-ES" i="0">
                <a:solidFill>
                  <a:srgbClr val="333399"/>
                </a:solidFill>
              </a:endParaRPr>
            </a:p>
          </p:txBody>
        </p:sp>
        <p:sp>
          <p:nvSpPr>
            <p:cNvPr id="7180" name="ZoneTexte 84"/>
            <p:cNvSpPr txBox="1">
              <a:spLocks noChangeArrowheads="1"/>
            </p:cNvSpPr>
            <p:nvPr/>
          </p:nvSpPr>
          <p:spPr bwMode="auto">
            <a:xfrm>
              <a:off x="4651375" y="2259013"/>
              <a:ext cx="763588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800" b="1" i="0" dirty="0">
                  <a:solidFill>
                    <a:srgbClr val="333399"/>
                  </a:solidFill>
                  <a:latin typeface="Calibri" pitchFamily="34" charset="0"/>
                </a:rPr>
                <a:t>SQV/r</a:t>
              </a:r>
            </a:p>
          </p:txBody>
        </p:sp>
        <p:sp>
          <p:nvSpPr>
            <p:cNvPr id="7181" name="ZoneTexte 85"/>
            <p:cNvSpPr txBox="1">
              <a:spLocks noChangeArrowheads="1"/>
            </p:cNvSpPr>
            <p:nvPr/>
          </p:nvSpPr>
          <p:spPr bwMode="auto">
            <a:xfrm>
              <a:off x="4651375" y="2614613"/>
              <a:ext cx="7175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800" b="1" i="0">
                  <a:solidFill>
                    <a:srgbClr val="333399"/>
                  </a:solidFill>
                  <a:latin typeface="Calibri" pitchFamily="34" charset="0"/>
                </a:rPr>
                <a:t>LPV/r</a:t>
              </a:r>
            </a:p>
          </p:txBody>
        </p:sp>
        <p:sp>
          <p:nvSpPr>
            <p:cNvPr id="7182" name="ZoneTexte 86"/>
            <p:cNvSpPr txBox="1">
              <a:spLocks noChangeArrowheads="1"/>
            </p:cNvSpPr>
            <p:nvPr/>
          </p:nvSpPr>
          <p:spPr bwMode="auto">
            <a:xfrm>
              <a:off x="554038" y="5102225"/>
              <a:ext cx="1952625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i="0" dirty="0" smtClean="0">
                  <a:solidFill>
                    <a:srgbClr val="000066"/>
                  </a:solidFill>
                </a:rPr>
                <a:t>IC96</a:t>
              </a:r>
              <a:r>
                <a:rPr lang="es-ES" sz="1400" i="0" dirty="0">
                  <a:solidFill>
                    <a:srgbClr val="000066"/>
                  </a:solidFill>
                </a:rPr>
                <a:t>%  </a:t>
              </a:r>
              <a:br>
                <a:rPr lang="es-ES" sz="1400" i="0" dirty="0">
                  <a:solidFill>
                    <a:srgbClr val="000066"/>
                  </a:solidFill>
                </a:rPr>
              </a:br>
              <a:r>
                <a:rPr lang="es-ES" sz="1400" i="0" dirty="0">
                  <a:solidFill>
                    <a:srgbClr val="000066"/>
                  </a:solidFill>
                </a:rPr>
                <a:t>para la 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</a:rPr>
                <a:t/>
              </a:r>
              <a:br>
                <a:rPr lang="es-ES" sz="1400" i="0" dirty="0">
                  <a:solidFill>
                    <a:srgbClr val="000066"/>
                  </a:solidFill>
                  <a:cs typeface="Arial" charset="0"/>
                </a:rPr>
              </a:br>
              <a:r>
                <a:rPr lang="es-ES" sz="1400" i="0" dirty="0">
                  <a:solidFill>
                    <a:srgbClr val="000066"/>
                  </a:solidFill>
                </a:rPr>
                <a:t>= - </a:t>
              </a:r>
              <a:r>
                <a:rPr lang="es-ES" sz="1400" i="0" dirty="0" smtClean="0">
                  <a:solidFill>
                    <a:srgbClr val="000066"/>
                  </a:solidFill>
                </a:rPr>
                <a:t>9.6 ; </a:t>
              </a:r>
              <a:r>
                <a:rPr lang="es-ES" sz="1400" i="0" dirty="0">
                  <a:solidFill>
                    <a:srgbClr val="000066"/>
                  </a:solidFill>
                </a:rPr>
                <a:t>11.9</a:t>
              </a:r>
            </a:p>
          </p:txBody>
        </p:sp>
        <p:sp>
          <p:nvSpPr>
            <p:cNvPr id="7183" name="ZoneTexte 87"/>
            <p:cNvSpPr txBox="1">
              <a:spLocks noChangeArrowheads="1"/>
            </p:cNvSpPr>
            <p:nvPr/>
          </p:nvSpPr>
          <p:spPr bwMode="auto">
            <a:xfrm>
              <a:off x="925513" y="2058988"/>
              <a:ext cx="1446212" cy="730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i="0">
                  <a:solidFill>
                    <a:srgbClr val="000066"/>
                  </a:solidFill>
                </a:rPr>
                <a:t>Endpoints</a:t>
              </a:r>
            </a:p>
            <a:p>
              <a:r>
                <a:rPr lang="es-ES" sz="1400" i="0">
                  <a:solidFill>
                    <a:srgbClr val="000066"/>
                  </a:solidFill>
                </a:rPr>
                <a:t>primarios de eficacia</a:t>
              </a:r>
            </a:p>
          </p:txBody>
        </p:sp>
        <p:sp>
          <p:nvSpPr>
            <p:cNvPr id="7184" name="Rectangle 76"/>
            <p:cNvSpPr>
              <a:spLocks noChangeArrowheads="1"/>
            </p:cNvSpPr>
            <p:nvPr/>
          </p:nvSpPr>
          <p:spPr bwMode="auto">
            <a:xfrm>
              <a:off x="1195388" y="3062288"/>
              <a:ext cx="468312" cy="1741487"/>
            </a:xfrm>
            <a:prstGeom prst="rect">
              <a:avLst/>
            </a:prstGeom>
            <a:solidFill>
              <a:srgbClr val="FF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5" name="Rectangle 77"/>
            <p:cNvSpPr>
              <a:spLocks noChangeArrowheads="1"/>
            </p:cNvSpPr>
            <p:nvPr/>
          </p:nvSpPr>
          <p:spPr bwMode="auto">
            <a:xfrm>
              <a:off x="2657475" y="3038475"/>
              <a:ext cx="466725" cy="1765300"/>
            </a:xfrm>
            <a:prstGeom prst="rect">
              <a:avLst/>
            </a:prstGeom>
            <a:solidFill>
              <a:srgbClr val="FF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6" name="Rectangle 82"/>
            <p:cNvSpPr>
              <a:spLocks noChangeArrowheads="1"/>
            </p:cNvSpPr>
            <p:nvPr/>
          </p:nvSpPr>
          <p:spPr bwMode="auto">
            <a:xfrm>
              <a:off x="1663700" y="3117850"/>
              <a:ext cx="450850" cy="1685925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7" name="Rectangle 83"/>
            <p:cNvSpPr>
              <a:spLocks noChangeArrowheads="1"/>
            </p:cNvSpPr>
            <p:nvPr/>
          </p:nvSpPr>
          <p:spPr bwMode="auto">
            <a:xfrm>
              <a:off x="3117850" y="3130550"/>
              <a:ext cx="452438" cy="1673225"/>
            </a:xfrm>
            <a:prstGeom prst="rect">
              <a:avLst/>
            </a:prstGeom>
            <a:solidFill>
              <a:srgbClr val="CC66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188" name="Line 88"/>
            <p:cNvSpPr>
              <a:spLocks noChangeShapeType="1"/>
            </p:cNvSpPr>
            <p:nvPr/>
          </p:nvSpPr>
          <p:spPr bwMode="auto">
            <a:xfrm>
              <a:off x="817563" y="2085975"/>
              <a:ext cx="0" cy="271780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89" name="Line 89"/>
            <p:cNvSpPr>
              <a:spLocks noChangeShapeType="1"/>
            </p:cNvSpPr>
            <p:nvPr/>
          </p:nvSpPr>
          <p:spPr bwMode="auto">
            <a:xfrm>
              <a:off x="725488" y="4803775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0" name="Line 90"/>
            <p:cNvSpPr>
              <a:spLocks noChangeShapeType="1"/>
            </p:cNvSpPr>
            <p:nvPr/>
          </p:nvSpPr>
          <p:spPr bwMode="auto">
            <a:xfrm>
              <a:off x="725488" y="4535488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1" name="Line 91"/>
            <p:cNvSpPr>
              <a:spLocks noChangeShapeType="1"/>
            </p:cNvSpPr>
            <p:nvPr/>
          </p:nvSpPr>
          <p:spPr bwMode="auto">
            <a:xfrm>
              <a:off x="725488" y="4259263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2" name="Line 92"/>
            <p:cNvSpPr>
              <a:spLocks noChangeShapeType="1"/>
            </p:cNvSpPr>
            <p:nvPr/>
          </p:nvSpPr>
          <p:spPr bwMode="auto">
            <a:xfrm>
              <a:off x="725488" y="3989388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3" name="Line 93"/>
            <p:cNvSpPr>
              <a:spLocks noChangeShapeType="1"/>
            </p:cNvSpPr>
            <p:nvPr/>
          </p:nvSpPr>
          <p:spPr bwMode="auto">
            <a:xfrm>
              <a:off x="725488" y="3714750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4" name="Line 94"/>
            <p:cNvSpPr>
              <a:spLocks noChangeShapeType="1"/>
            </p:cNvSpPr>
            <p:nvPr/>
          </p:nvSpPr>
          <p:spPr bwMode="auto">
            <a:xfrm>
              <a:off x="725488" y="3446463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5" name="Line 95"/>
            <p:cNvSpPr>
              <a:spLocks noChangeShapeType="1"/>
            </p:cNvSpPr>
            <p:nvPr/>
          </p:nvSpPr>
          <p:spPr bwMode="auto">
            <a:xfrm>
              <a:off x="725488" y="3176588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6" name="Line 96"/>
            <p:cNvSpPr>
              <a:spLocks noChangeShapeType="1"/>
            </p:cNvSpPr>
            <p:nvPr/>
          </p:nvSpPr>
          <p:spPr bwMode="auto">
            <a:xfrm>
              <a:off x="725488" y="2900363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7" name="Line 97"/>
            <p:cNvSpPr>
              <a:spLocks noChangeShapeType="1"/>
            </p:cNvSpPr>
            <p:nvPr/>
          </p:nvSpPr>
          <p:spPr bwMode="auto">
            <a:xfrm>
              <a:off x="725488" y="2632075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8" name="Line 98"/>
            <p:cNvSpPr>
              <a:spLocks noChangeShapeType="1"/>
            </p:cNvSpPr>
            <p:nvPr/>
          </p:nvSpPr>
          <p:spPr bwMode="auto">
            <a:xfrm>
              <a:off x="725488" y="2355850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199" name="Line 99"/>
            <p:cNvSpPr>
              <a:spLocks noChangeShapeType="1"/>
            </p:cNvSpPr>
            <p:nvPr/>
          </p:nvSpPr>
          <p:spPr bwMode="auto">
            <a:xfrm>
              <a:off x="725488" y="2085975"/>
              <a:ext cx="9207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0" name="Line 100"/>
            <p:cNvSpPr>
              <a:spLocks noChangeShapeType="1"/>
            </p:cNvSpPr>
            <p:nvPr/>
          </p:nvSpPr>
          <p:spPr bwMode="auto">
            <a:xfrm>
              <a:off x="817563" y="4803775"/>
              <a:ext cx="3221037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1" name="Line 101"/>
            <p:cNvSpPr>
              <a:spLocks noChangeShapeType="1"/>
            </p:cNvSpPr>
            <p:nvPr/>
          </p:nvSpPr>
          <p:spPr bwMode="auto">
            <a:xfrm flipV="1">
              <a:off x="817563" y="4803775"/>
              <a:ext cx="0" cy="52388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2" name="Line 102"/>
            <p:cNvSpPr>
              <a:spLocks noChangeShapeType="1"/>
            </p:cNvSpPr>
            <p:nvPr/>
          </p:nvSpPr>
          <p:spPr bwMode="auto">
            <a:xfrm flipV="1">
              <a:off x="2471738" y="4803775"/>
              <a:ext cx="0" cy="52388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03" name="Rectangle 108"/>
            <p:cNvSpPr>
              <a:spLocks noChangeArrowheads="1"/>
            </p:cNvSpPr>
            <p:nvPr/>
          </p:nvSpPr>
          <p:spPr bwMode="auto">
            <a:xfrm>
              <a:off x="1247775" y="2781300"/>
              <a:ext cx="3444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0066"/>
                  </a:solidFill>
                </a:rPr>
                <a:t>64.7</a:t>
              </a:r>
            </a:p>
          </p:txBody>
        </p:sp>
        <p:sp>
          <p:nvSpPr>
            <p:cNvPr id="7204" name="Rectangle 109"/>
            <p:cNvSpPr>
              <a:spLocks noChangeArrowheads="1"/>
            </p:cNvSpPr>
            <p:nvPr/>
          </p:nvSpPr>
          <p:spPr bwMode="auto">
            <a:xfrm>
              <a:off x="2732088" y="2741613"/>
              <a:ext cx="3444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0066"/>
                  </a:solidFill>
                </a:rPr>
                <a:t>65.5</a:t>
              </a:r>
            </a:p>
          </p:txBody>
        </p:sp>
        <p:sp>
          <p:nvSpPr>
            <p:cNvPr id="7205" name="Rectangle 114"/>
            <p:cNvSpPr>
              <a:spLocks noChangeArrowheads="1"/>
            </p:cNvSpPr>
            <p:nvPr/>
          </p:nvSpPr>
          <p:spPr bwMode="auto">
            <a:xfrm>
              <a:off x="1727200" y="2814638"/>
              <a:ext cx="3444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00"/>
                  </a:solidFill>
                </a:rPr>
                <a:t>63.5</a:t>
              </a:r>
            </a:p>
          </p:txBody>
        </p:sp>
        <p:sp>
          <p:nvSpPr>
            <p:cNvPr id="7206" name="Rectangle 115"/>
            <p:cNvSpPr>
              <a:spLocks noChangeArrowheads="1"/>
            </p:cNvSpPr>
            <p:nvPr/>
          </p:nvSpPr>
          <p:spPr bwMode="auto">
            <a:xfrm>
              <a:off x="3200400" y="2840038"/>
              <a:ext cx="344488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00"/>
                  </a:solidFill>
                </a:rPr>
                <a:t>62.1</a:t>
              </a:r>
            </a:p>
          </p:txBody>
        </p:sp>
        <p:sp>
          <p:nvSpPr>
            <p:cNvPr id="7207" name="Rectangle 120"/>
            <p:cNvSpPr>
              <a:spLocks noChangeArrowheads="1"/>
            </p:cNvSpPr>
            <p:nvPr/>
          </p:nvSpPr>
          <p:spPr bwMode="auto">
            <a:xfrm>
              <a:off x="541338" y="471963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7208" name="Rectangle 121"/>
            <p:cNvSpPr>
              <a:spLocks noChangeArrowheads="1"/>
            </p:cNvSpPr>
            <p:nvPr/>
          </p:nvSpPr>
          <p:spPr bwMode="auto">
            <a:xfrm>
              <a:off x="442913" y="417353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7209" name="Rectangle 122"/>
            <p:cNvSpPr>
              <a:spLocks noChangeArrowheads="1"/>
            </p:cNvSpPr>
            <p:nvPr/>
          </p:nvSpPr>
          <p:spPr bwMode="auto">
            <a:xfrm>
              <a:off x="442913" y="3630613"/>
              <a:ext cx="196850" cy="2143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7210" name="Rectangle 123"/>
            <p:cNvSpPr>
              <a:spLocks noChangeArrowheads="1"/>
            </p:cNvSpPr>
            <p:nvPr/>
          </p:nvSpPr>
          <p:spPr bwMode="auto">
            <a:xfrm>
              <a:off x="442913" y="30908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7211" name="Rectangle 124"/>
            <p:cNvSpPr>
              <a:spLocks noChangeArrowheads="1"/>
            </p:cNvSpPr>
            <p:nvPr/>
          </p:nvSpPr>
          <p:spPr bwMode="auto">
            <a:xfrm>
              <a:off x="442913" y="2546350"/>
              <a:ext cx="196850" cy="2143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7212" name="Rectangle 125"/>
            <p:cNvSpPr>
              <a:spLocks noChangeArrowheads="1"/>
            </p:cNvSpPr>
            <p:nvPr/>
          </p:nvSpPr>
          <p:spPr bwMode="auto">
            <a:xfrm>
              <a:off x="344488" y="200183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7213" name="ZoneTexte 86"/>
            <p:cNvSpPr txBox="1">
              <a:spLocks noChangeArrowheads="1"/>
            </p:cNvSpPr>
            <p:nvPr/>
          </p:nvSpPr>
          <p:spPr bwMode="auto">
            <a:xfrm>
              <a:off x="2136775" y="5102225"/>
              <a:ext cx="2065338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i="0" dirty="0" smtClean="0">
                  <a:solidFill>
                    <a:srgbClr val="000066"/>
                  </a:solidFill>
                </a:rPr>
                <a:t>IC96</a:t>
              </a:r>
              <a:r>
                <a:rPr lang="es-ES" sz="1400" i="0" dirty="0">
                  <a:solidFill>
                    <a:srgbClr val="000066"/>
                  </a:solidFill>
                </a:rPr>
                <a:t>%  </a:t>
              </a:r>
              <a:br>
                <a:rPr lang="es-ES" sz="1400" i="0" dirty="0">
                  <a:solidFill>
                    <a:srgbClr val="000066"/>
                  </a:solidFill>
                </a:rPr>
              </a:br>
              <a:r>
                <a:rPr lang="es-ES" sz="1400" i="0" dirty="0">
                  <a:solidFill>
                    <a:srgbClr val="000066"/>
                  </a:solidFill>
                </a:rPr>
                <a:t>para la </a:t>
              </a:r>
              <a:r>
                <a:rPr lang="es-ES" sz="14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  <a:t>diferencia</a:t>
              </a:r>
              <a:br>
                <a:rPr lang="es-ES" sz="1400" i="0" dirty="0">
                  <a:solidFill>
                    <a:srgbClr val="000066"/>
                  </a:solidFill>
                  <a:cs typeface="Arial" charset="0"/>
                  <a:sym typeface="Symbol" pitchFamily="18" charset="2"/>
                </a:rPr>
              </a:br>
              <a:r>
                <a:rPr lang="es-ES" sz="1400" i="0" dirty="0">
                  <a:solidFill>
                    <a:srgbClr val="000066"/>
                  </a:solidFill>
                </a:rPr>
                <a:t>= - </a:t>
              </a:r>
              <a:r>
                <a:rPr lang="es-ES" sz="1400" i="0" dirty="0" smtClean="0">
                  <a:solidFill>
                    <a:srgbClr val="000066"/>
                  </a:solidFill>
                </a:rPr>
                <a:t>8.1 ; </a:t>
              </a:r>
              <a:r>
                <a:rPr lang="es-ES" sz="1400" i="0" dirty="0">
                  <a:solidFill>
                    <a:srgbClr val="000066"/>
                  </a:solidFill>
                </a:rPr>
                <a:t>15.0</a:t>
              </a:r>
            </a:p>
          </p:txBody>
        </p:sp>
        <p:sp>
          <p:nvSpPr>
            <p:cNvPr id="7214" name="Text Box 65"/>
            <p:cNvSpPr txBox="1">
              <a:spLocks noChangeArrowheads="1"/>
            </p:cNvSpPr>
            <p:nvPr/>
          </p:nvSpPr>
          <p:spPr bwMode="auto">
            <a:xfrm>
              <a:off x="2635250" y="4464050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b="1" i="0"/>
                <a:t>148</a:t>
              </a:r>
            </a:p>
          </p:txBody>
        </p:sp>
        <p:sp>
          <p:nvSpPr>
            <p:cNvPr id="7215" name="Text Box 66"/>
            <p:cNvSpPr txBox="1">
              <a:spLocks noChangeArrowheads="1"/>
            </p:cNvSpPr>
            <p:nvPr/>
          </p:nvSpPr>
          <p:spPr bwMode="auto">
            <a:xfrm>
              <a:off x="3106738" y="4464050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b="1" i="0"/>
                <a:t>145</a:t>
              </a:r>
            </a:p>
          </p:txBody>
        </p:sp>
        <p:sp>
          <p:nvSpPr>
            <p:cNvPr id="7216" name="ZoneTexte 69"/>
            <p:cNvSpPr txBox="1">
              <a:spLocks noChangeArrowheads="1"/>
            </p:cNvSpPr>
            <p:nvPr/>
          </p:nvSpPr>
          <p:spPr bwMode="auto">
            <a:xfrm>
              <a:off x="762000" y="4464050"/>
              <a:ext cx="508000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400" i="0">
                  <a:solidFill>
                    <a:srgbClr val="000066"/>
                  </a:solidFill>
                </a:rPr>
                <a:t>n = </a:t>
              </a:r>
            </a:p>
          </p:txBody>
        </p:sp>
        <p:sp>
          <p:nvSpPr>
            <p:cNvPr id="7217" name="Text Box 65"/>
            <p:cNvSpPr txBox="1">
              <a:spLocks noChangeArrowheads="1"/>
            </p:cNvSpPr>
            <p:nvPr/>
          </p:nvSpPr>
          <p:spPr bwMode="auto">
            <a:xfrm>
              <a:off x="1182688" y="4464050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b="1" i="0"/>
                <a:t>167</a:t>
              </a:r>
            </a:p>
          </p:txBody>
        </p:sp>
        <p:sp>
          <p:nvSpPr>
            <p:cNvPr id="7218" name="Text Box 66"/>
            <p:cNvSpPr txBox="1">
              <a:spLocks noChangeArrowheads="1"/>
            </p:cNvSpPr>
            <p:nvPr/>
          </p:nvSpPr>
          <p:spPr bwMode="auto">
            <a:xfrm>
              <a:off x="1643063" y="4464050"/>
              <a:ext cx="4794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s-ES" sz="1400" b="1" i="0"/>
                <a:t>170</a:t>
              </a:r>
            </a:p>
          </p:txBody>
        </p:sp>
      </p:grpSp>
      <p:sp>
        <p:nvSpPr>
          <p:cNvPr id="7219" name="Rectangle 7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GEMINI: SQV/r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7220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Walmsley S. JAIDS 2009;50:367-74 </a:t>
            </a:r>
          </a:p>
        </p:txBody>
      </p:sp>
      <p:grpSp>
        <p:nvGrpSpPr>
          <p:cNvPr id="79" name="Groupe 78"/>
          <p:cNvGrpSpPr/>
          <p:nvPr/>
        </p:nvGrpSpPr>
        <p:grpSpPr>
          <a:xfrm>
            <a:off x="6199188" y="2154238"/>
            <a:ext cx="2203450" cy="3375025"/>
            <a:chOff x="6199188" y="2154238"/>
            <a:chExt cx="2203450" cy="3375025"/>
          </a:xfrm>
        </p:grpSpPr>
        <p:sp>
          <p:nvSpPr>
            <p:cNvPr id="7221" name="Rectangle 83"/>
            <p:cNvSpPr>
              <a:spLocks noChangeArrowheads="1"/>
            </p:cNvSpPr>
            <p:nvPr/>
          </p:nvSpPr>
          <p:spPr bwMode="auto">
            <a:xfrm>
              <a:off x="6889750" y="2413000"/>
              <a:ext cx="588963" cy="2416175"/>
            </a:xfrm>
            <a:prstGeom prst="rect">
              <a:avLst/>
            </a:prstGeom>
            <a:solidFill>
              <a:srgbClr val="FF0066"/>
            </a:solidFill>
            <a:ln w="4763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222" name="Rectangle 84"/>
            <p:cNvSpPr>
              <a:spLocks noChangeArrowheads="1"/>
            </p:cNvSpPr>
            <p:nvPr/>
          </p:nvSpPr>
          <p:spPr bwMode="auto">
            <a:xfrm>
              <a:off x="7470775" y="2814638"/>
              <a:ext cx="588963" cy="2014537"/>
            </a:xfrm>
            <a:prstGeom prst="rect">
              <a:avLst/>
            </a:prstGeom>
            <a:solidFill>
              <a:srgbClr val="CC6600"/>
            </a:solidFill>
            <a:ln w="4763">
              <a:noFill/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es-ES" sz="2800" i="0"/>
            </a:p>
          </p:txBody>
        </p:sp>
        <p:sp>
          <p:nvSpPr>
            <p:cNvPr id="7223" name="Line 85"/>
            <p:cNvSpPr>
              <a:spLocks noChangeShapeType="1"/>
            </p:cNvSpPr>
            <p:nvPr/>
          </p:nvSpPr>
          <p:spPr bwMode="auto">
            <a:xfrm>
              <a:off x="6611938" y="2282825"/>
              <a:ext cx="0" cy="254635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4" name="Line 86"/>
            <p:cNvSpPr>
              <a:spLocks noChangeShapeType="1"/>
            </p:cNvSpPr>
            <p:nvPr/>
          </p:nvSpPr>
          <p:spPr bwMode="auto">
            <a:xfrm>
              <a:off x="6577013" y="4829175"/>
              <a:ext cx="349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5" name="Line 87"/>
            <p:cNvSpPr>
              <a:spLocks noChangeShapeType="1"/>
            </p:cNvSpPr>
            <p:nvPr/>
          </p:nvSpPr>
          <p:spPr bwMode="auto">
            <a:xfrm>
              <a:off x="6577013" y="4319588"/>
              <a:ext cx="349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6" name="Line 88"/>
            <p:cNvSpPr>
              <a:spLocks noChangeShapeType="1"/>
            </p:cNvSpPr>
            <p:nvPr/>
          </p:nvSpPr>
          <p:spPr bwMode="auto">
            <a:xfrm>
              <a:off x="6577013" y="3808413"/>
              <a:ext cx="349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7" name="Line 89"/>
            <p:cNvSpPr>
              <a:spLocks noChangeShapeType="1"/>
            </p:cNvSpPr>
            <p:nvPr/>
          </p:nvSpPr>
          <p:spPr bwMode="auto">
            <a:xfrm>
              <a:off x="6577013" y="3305175"/>
              <a:ext cx="349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8" name="Line 90"/>
            <p:cNvSpPr>
              <a:spLocks noChangeShapeType="1"/>
            </p:cNvSpPr>
            <p:nvPr/>
          </p:nvSpPr>
          <p:spPr bwMode="auto">
            <a:xfrm>
              <a:off x="6577013" y="2794000"/>
              <a:ext cx="349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29" name="Line 91"/>
            <p:cNvSpPr>
              <a:spLocks noChangeShapeType="1"/>
            </p:cNvSpPr>
            <p:nvPr/>
          </p:nvSpPr>
          <p:spPr bwMode="auto">
            <a:xfrm>
              <a:off x="6577013" y="2282825"/>
              <a:ext cx="34925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30" name="Line 92"/>
            <p:cNvSpPr>
              <a:spLocks noChangeShapeType="1"/>
            </p:cNvSpPr>
            <p:nvPr/>
          </p:nvSpPr>
          <p:spPr bwMode="auto">
            <a:xfrm>
              <a:off x="6611938" y="4829175"/>
              <a:ext cx="1779587" cy="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31" name="Line 93"/>
            <p:cNvSpPr>
              <a:spLocks noChangeShapeType="1"/>
            </p:cNvSpPr>
            <p:nvPr/>
          </p:nvSpPr>
          <p:spPr bwMode="auto">
            <a:xfrm flipV="1">
              <a:off x="6611938" y="4829175"/>
              <a:ext cx="0" cy="5080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32" name="Line 94"/>
            <p:cNvSpPr>
              <a:spLocks noChangeShapeType="1"/>
            </p:cNvSpPr>
            <p:nvPr/>
          </p:nvSpPr>
          <p:spPr bwMode="auto">
            <a:xfrm flipV="1">
              <a:off x="8402638" y="4829175"/>
              <a:ext cx="0" cy="50800"/>
            </a:xfrm>
            <a:prstGeom prst="line">
              <a:avLst/>
            </a:prstGeom>
            <a:noFill/>
            <a:ln w="1270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7233" name="Rectangle 95"/>
            <p:cNvSpPr>
              <a:spLocks noChangeArrowheads="1"/>
            </p:cNvSpPr>
            <p:nvPr/>
          </p:nvSpPr>
          <p:spPr bwMode="auto">
            <a:xfrm>
              <a:off x="7010400" y="2154238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FF0066"/>
                  </a:solidFill>
                </a:rPr>
                <a:t>178</a:t>
              </a:r>
              <a:endParaRPr lang="es-ES" sz="1400" i="0">
                <a:solidFill>
                  <a:srgbClr val="FF0066"/>
                </a:solidFill>
              </a:endParaRPr>
            </a:p>
          </p:txBody>
        </p:sp>
        <p:sp>
          <p:nvSpPr>
            <p:cNvPr id="7234" name="Rectangle 96"/>
            <p:cNvSpPr>
              <a:spLocks noChangeArrowheads="1"/>
            </p:cNvSpPr>
            <p:nvPr/>
          </p:nvSpPr>
          <p:spPr bwMode="auto">
            <a:xfrm>
              <a:off x="7640638" y="2555875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es-ES" sz="1400" b="1" i="0">
                  <a:solidFill>
                    <a:srgbClr val="993300"/>
                  </a:solidFill>
                </a:rPr>
                <a:t>204</a:t>
              </a:r>
              <a:endParaRPr lang="es-ES" sz="1400" i="0">
                <a:solidFill>
                  <a:srgbClr val="993300"/>
                </a:solidFill>
              </a:endParaRPr>
            </a:p>
          </p:txBody>
        </p:sp>
        <p:sp>
          <p:nvSpPr>
            <p:cNvPr id="7235" name="Rectangle 97"/>
            <p:cNvSpPr>
              <a:spLocks noChangeArrowheads="1"/>
            </p:cNvSpPr>
            <p:nvPr/>
          </p:nvSpPr>
          <p:spPr bwMode="auto">
            <a:xfrm>
              <a:off x="6394450" y="4729163"/>
              <a:ext cx="100013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236" name="Rectangle 98"/>
            <p:cNvSpPr>
              <a:spLocks noChangeArrowheads="1"/>
            </p:cNvSpPr>
            <p:nvPr/>
          </p:nvSpPr>
          <p:spPr bwMode="auto">
            <a:xfrm>
              <a:off x="6297613" y="4217988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40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237" name="Rectangle 99"/>
            <p:cNvSpPr>
              <a:spLocks noChangeArrowheads="1"/>
            </p:cNvSpPr>
            <p:nvPr/>
          </p:nvSpPr>
          <p:spPr bwMode="auto">
            <a:xfrm>
              <a:off x="6297613" y="370681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80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238" name="Rectangle 100"/>
            <p:cNvSpPr>
              <a:spLocks noChangeArrowheads="1"/>
            </p:cNvSpPr>
            <p:nvPr/>
          </p:nvSpPr>
          <p:spPr bwMode="auto">
            <a:xfrm>
              <a:off x="6199188" y="3203575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120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239" name="Rectangle 101"/>
            <p:cNvSpPr>
              <a:spLocks noChangeArrowheads="1"/>
            </p:cNvSpPr>
            <p:nvPr/>
          </p:nvSpPr>
          <p:spPr bwMode="auto">
            <a:xfrm>
              <a:off x="6199188" y="2692400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160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7240" name="Rectangle 102"/>
            <p:cNvSpPr>
              <a:spLocks noChangeArrowheads="1"/>
            </p:cNvSpPr>
            <p:nvPr/>
          </p:nvSpPr>
          <p:spPr bwMode="auto">
            <a:xfrm>
              <a:off x="6199188" y="2182813"/>
              <a:ext cx="2952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s-ES" sz="1400" b="1" i="0">
                  <a:solidFill>
                    <a:srgbClr val="000066"/>
                  </a:solidFill>
                </a:rPr>
                <a:t>200</a:t>
              </a:r>
              <a:endParaRPr lang="es-ES" sz="1400" i="0">
                <a:solidFill>
                  <a:srgbClr val="000066"/>
                </a:solidFill>
              </a:endParaRPr>
            </a:p>
          </p:txBody>
        </p:sp>
        <p:sp>
          <p:nvSpPr>
            <p:cNvPr id="199756" name="Rectangle 76"/>
            <p:cNvSpPr>
              <a:spLocks noChangeArrowheads="1"/>
            </p:cNvSpPr>
            <p:nvPr/>
          </p:nvSpPr>
          <p:spPr bwMode="auto">
            <a:xfrm>
              <a:off x="7018338" y="5192713"/>
              <a:ext cx="925512" cy="336550"/>
            </a:xfrm>
            <a:prstGeom prst="rect">
              <a:avLst/>
            </a:prstGeom>
            <a:noFill/>
            <a:ln w="38100">
              <a:noFill/>
              <a:miter lim="800000"/>
              <a:headEnd/>
              <a:tailEnd/>
            </a:ln>
            <a:effectLst>
              <a:prstShdw prst="shdw17" dist="17961" dir="2700000">
                <a:schemeClr val="accent1">
                  <a:gamma/>
                  <a:shade val="60000"/>
                  <a:invGamma/>
                  <a:alpha val="74998"/>
                </a:schemeClr>
              </a:prstShdw>
            </a:effec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600" i="0">
                  <a:solidFill>
                    <a:srgbClr val="000066"/>
                  </a:solidFill>
                  <a:latin typeface="Arial" pitchFamily="-109" charset="0"/>
                  <a:ea typeface="ＭＳ Ｐゴシック" pitchFamily="-109" charset="-128"/>
                  <a:cs typeface="ＭＳ Ｐゴシック" pitchFamily="-109" charset="-128"/>
                </a:rPr>
                <a:t>p = 0.33</a:t>
              </a:r>
            </a:p>
          </p:txBody>
        </p:sp>
      </p:grpSp>
      <p:grpSp>
        <p:nvGrpSpPr>
          <p:cNvPr id="7242" name="Group 78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7244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7245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  <p:sp>
        <p:nvSpPr>
          <p:cNvPr id="7243" name="Rectangle 78"/>
          <p:cNvSpPr>
            <a:spLocks noChangeArrowheads="1"/>
          </p:cNvSpPr>
          <p:nvPr/>
        </p:nvSpPr>
        <p:spPr bwMode="auto">
          <a:xfrm>
            <a:off x="1252538" y="6505575"/>
            <a:ext cx="3775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s-ES" sz="1400">
                <a:solidFill>
                  <a:srgbClr val="0066CC"/>
                </a:solidFill>
              </a:rPr>
              <a:t>ITT-E, M=F: ITT-expuestos, falta=fallo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9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GEMINI: SQV/r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8195" name="Rectangle 10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33475"/>
            <a:ext cx="9024938" cy="5303838"/>
          </a:xfrm>
        </p:spPr>
        <p:txBody>
          <a:bodyPr/>
          <a:lstStyle/>
          <a:p>
            <a:pPr>
              <a:lnSpc>
                <a:spcPct val="110000"/>
              </a:lnSpc>
              <a:spcAft>
                <a:spcPct val="45000"/>
              </a:spcAft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Seguridad y tolerabilidad: SQV/r vs LPV/r</a:t>
            </a:r>
          </a:p>
          <a:p>
            <a:pPr lvl="1">
              <a:lnSpc>
                <a:spcPct val="110000"/>
              </a:lnSpc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Baja frecuencia de discontinuaciones prematuras para eventos adversos: 3% vs 7%</a:t>
            </a:r>
          </a:p>
          <a:p>
            <a:pPr lvl="1">
              <a:lnSpc>
                <a:spcPct val="110000"/>
              </a:lnSpc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Eventos adversos de cualquier grado mas frecuentes fueron gastrointestinales: 17% vs 27%</a:t>
            </a:r>
          </a:p>
          <a:p>
            <a:pPr lvl="1">
              <a:lnSpc>
                <a:spcPct val="110000"/>
              </a:lnSpc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No hubo discontinuaciones por eventos adversos renales; 2 pacientes, en la rama LPV/r, presentaron elevación creatinina plasmática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&gt; 2 mg/dL atribuida a TDF/FTC</a:t>
            </a:r>
          </a:p>
          <a:p>
            <a:pPr lvl="1">
              <a:lnSpc>
                <a:spcPct val="110000"/>
              </a:lnSpc>
              <a:spcAft>
                <a:spcPct val="45000"/>
              </a:spcAft>
            </a:pPr>
            <a:r>
              <a:rPr lang="es-ES" sz="2000" smtClean="0">
                <a:ea typeface="ＭＳ Ｐゴシック" pitchFamily="-107" charset="-128"/>
              </a:rPr>
              <a:t>Mediana de cambios a S48 en colesterol total, LDL y HDL no fueron significativamente diferentes entre grupos; la elevación de triglicéridos fue significativamente mayor en la rama LPV/r</a:t>
            </a:r>
          </a:p>
        </p:txBody>
      </p:sp>
      <p:sp>
        <p:nvSpPr>
          <p:cNvPr id="8196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Walmsley S. JAIDS 2009;50:367-74 </a:t>
            </a:r>
          </a:p>
        </p:txBody>
      </p:sp>
      <p:grpSp>
        <p:nvGrpSpPr>
          <p:cNvPr id="8197" name="Group 7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8198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8199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s-ES" sz="3200" smtClean="0">
                <a:ea typeface="ＭＳ Ｐゴシック" pitchFamily="-107" charset="-128"/>
              </a:rPr>
              <a:t>Estudio GEMINI: SQV/r BID vs LPV/r BID,</a:t>
            </a:r>
            <a:br>
              <a:rPr lang="es-ES" sz="3200" smtClean="0">
                <a:ea typeface="ＭＳ Ｐゴシック" pitchFamily="-107" charset="-128"/>
              </a:rPr>
            </a:br>
            <a:r>
              <a:rPr lang="es-ES" sz="3200" smtClean="0">
                <a:ea typeface="ＭＳ Ｐゴシック" pitchFamily="-107" charset="-128"/>
              </a:rPr>
              <a:t>en combinación con TDF/FTC</a:t>
            </a:r>
          </a:p>
        </p:txBody>
      </p:sp>
      <p:sp>
        <p:nvSpPr>
          <p:cNvPr id="9219" name="Rectangle 9"/>
          <p:cNvSpPr>
            <a:spLocks noGrp="1" noChangeArrowheads="1"/>
          </p:cNvSpPr>
          <p:nvPr>
            <p:ph type="body" idx="4294967295"/>
          </p:nvPr>
        </p:nvSpPr>
        <p:spPr>
          <a:xfrm>
            <a:off x="50800" y="1103313"/>
            <a:ext cx="9024938" cy="5303837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es-ES" sz="2800" b="1" smtClean="0">
                <a:latin typeface="Calibri" pitchFamily="34" charset="0"/>
                <a:ea typeface="ＭＳ Ｐゴシック" pitchFamily="-107" charset="-128"/>
              </a:rPr>
              <a:t>Conclusiones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SQV/r BID no fue inferior al LPV/r BID, en combinación con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TDF/FTC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Respuestas virológica e inmunológica similares en ambas ramas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Tolerabilidad similar en ambas ramas</a:t>
            </a:r>
          </a:p>
          <a:p>
            <a:pPr lvl="2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Eventos adversos gastrointestinales fueron mas frecuentes </a:t>
            </a:r>
            <a:br>
              <a:rPr lang="es-ES" sz="2000" smtClean="0">
                <a:ea typeface="ＭＳ Ｐゴシック" pitchFamily="-107" charset="-128"/>
              </a:rPr>
            </a:br>
            <a:r>
              <a:rPr lang="es-ES" sz="2000" smtClean="0">
                <a:ea typeface="ＭＳ Ｐゴシック" pitchFamily="-107" charset="-128"/>
              </a:rPr>
              <a:t>con LPV/r</a:t>
            </a:r>
          </a:p>
          <a:p>
            <a:pPr lvl="2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Cambios en lípidos no fueron diferentes entre SQV/r y LPV/r excepto para triglicéridos, cuya elevación fue mayor con LPV/r</a:t>
            </a:r>
          </a:p>
          <a:p>
            <a:pPr lvl="1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La tasa de fallo virológico fue baja en ambos grupos</a:t>
            </a:r>
          </a:p>
          <a:p>
            <a:pPr lvl="2">
              <a:spcAft>
                <a:spcPct val="30000"/>
              </a:spcAft>
            </a:pPr>
            <a:r>
              <a:rPr lang="es-ES" sz="2000" smtClean="0">
                <a:ea typeface="ＭＳ Ｐゴシック" pitchFamily="-107" charset="-128"/>
              </a:rPr>
              <a:t>1 paciente en el grupo SQV/r desarrollo nuevas mutaciones  mayores al fallo virológico</a:t>
            </a:r>
          </a:p>
        </p:txBody>
      </p:sp>
      <p:sp>
        <p:nvSpPr>
          <p:cNvPr id="9220" name="ZoneTexte 69"/>
          <p:cNvSpPr txBox="1">
            <a:spLocks noChangeArrowheads="1"/>
          </p:cNvSpPr>
          <p:nvPr/>
        </p:nvSpPr>
        <p:spPr bwMode="auto">
          <a:xfrm>
            <a:off x="6261100" y="6532563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s-ES" sz="1200">
                <a:solidFill>
                  <a:srgbClr val="CC0000"/>
                </a:solidFill>
              </a:rPr>
              <a:t>Walmsley S. JAIDS 2009;50:367-74 </a:t>
            </a:r>
          </a:p>
        </p:txBody>
      </p:sp>
      <p:grpSp>
        <p:nvGrpSpPr>
          <p:cNvPr id="9221" name="Group 7"/>
          <p:cNvGrpSpPr>
            <a:grpSpLocks/>
          </p:cNvGrpSpPr>
          <p:nvPr/>
        </p:nvGrpSpPr>
        <p:grpSpPr bwMode="auto">
          <a:xfrm>
            <a:off x="0" y="6570663"/>
            <a:ext cx="877888" cy="287337"/>
            <a:chOff x="0" y="4139"/>
            <a:chExt cx="553" cy="181"/>
          </a:xfrm>
        </p:grpSpPr>
        <p:sp>
          <p:nvSpPr>
            <p:cNvPr id="9222" name="AutoShape 162"/>
            <p:cNvSpPr>
              <a:spLocks noChangeArrowheads="1"/>
            </p:cNvSpPr>
            <p:nvPr/>
          </p:nvSpPr>
          <p:spPr bwMode="auto">
            <a:xfrm>
              <a:off x="0" y="4139"/>
              <a:ext cx="528" cy="18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endParaRPr lang="es-ES" sz="1800" b="1" i="0">
                <a:solidFill>
                  <a:srgbClr val="000066"/>
                </a:solidFill>
                <a:latin typeface="Calibri" pitchFamily="34" charset="0"/>
                <a:cs typeface="Arial" charset="0"/>
              </a:endParaRPr>
            </a:p>
          </p:txBody>
        </p:sp>
        <p:sp>
          <p:nvSpPr>
            <p:cNvPr id="9223" name="ZoneTexte 23"/>
            <p:cNvSpPr txBox="1">
              <a:spLocks noChangeArrowheads="1"/>
            </p:cNvSpPr>
            <p:nvPr/>
          </p:nvSpPr>
          <p:spPr bwMode="auto">
            <a:xfrm>
              <a:off x="48" y="4146"/>
              <a:ext cx="505" cy="1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l"/>
              <a:r>
                <a:rPr lang="es-ES" sz="1200" b="1">
                  <a:solidFill>
                    <a:schemeClr val="accent2"/>
                  </a:solidFill>
                  <a:latin typeface="Cambria" pitchFamily="18" charset="0"/>
                </a:rPr>
                <a:t>GEMINI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WMTOOLS" val="&lt;WMTools ver=&quot;1.0&quot;&gt;&lt;Timings time=&quot;03/08/2005 15:03:22&quot;&gt;&lt;Slide id=&quot;258&quot; dur=&quot;.922&quot;/&gt;&lt;Slide id=&quot;280&quot; dur=&quot;.563&quot;/&gt;&lt;Slide id=&quot;281&quot; dur=&quot;.343&quot;/&gt;&lt;Slide id=&quot;282&quot; dur=&quot;.266&quot;/&gt;&lt;Slide id=&quot;283&quot; dur=&quot;.328&quot;/&gt;&lt;Slide id=&quot;282&quot; dur=&quot;.141&quot;/&gt;&lt;Slide id=&quot;281&quot; dur=&quot;.078&quot;/&gt;&lt;Slide id=&quot;280&quot; dur=&quot;.187&quot;/&gt;&lt;Slide id=&quot;258&quot; dur=&quot;.454&quot;/&gt;&lt;/Timings&gt;&lt;/WMTools&gt;"/>
  <p:tag name="ARTICULATE_PROJECT_OPEN" val="0"/>
</p:tagLst>
</file>

<file path=ppt/theme/theme1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ARV_trials_2010">
  <a:themeElements>
    <a:clrScheme name="1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ARV_trials_2010">
  <a:themeElements>
    <a:clrScheme name="2_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RV_trials_2010">
      <a:majorFont>
        <a:latin typeface="Calibri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33328</TotalTime>
  <Words>460</Words>
  <Application>Microsoft Office PowerPoint</Application>
  <PresentationFormat>Affichage à l'écran (4:3)</PresentationFormat>
  <Paragraphs>144</Paragraphs>
  <Slides>6</Slides>
  <Notes>6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6</vt:i4>
      </vt:variant>
    </vt:vector>
  </HeadingPairs>
  <TitlesOfParts>
    <vt:vector size="9" baseType="lpstr">
      <vt:lpstr>ARV_trials_2010</vt:lpstr>
      <vt:lpstr>1_ARV_trials_2010</vt:lpstr>
      <vt:lpstr>2_ARV_trials_2010</vt:lpstr>
      <vt:lpstr>Comparación de IP vs IP</vt:lpstr>
      <vt:lpstr>Estudio GEMINI: SQV/r BID vs LPV/r BID, en combinación con TDF/FTC</vt:lpstr>
      <vt:lpstr>Estudio GEMINI: SQV/r BID vs LPV/r BID, en combinación con TDF/FTC</vt:lpstr>
      <vt:lpstr>Estudio GEMINI: SQV/r BID vs LPV/r BID, en combinación con TDF/FTC</vt:lpstr>
      <vt:lpstr>Estudio GEMINI: SQV/r BID vs LPV/r BID, en combinación con TDF/FTC</vt:lpstr>
      <vt:lpstr>Estudio GEMINI: SQV/r BID vs LPV/r BID, en combinación con TDF/FTC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2010</dc:title>
  <dc:creator>F. Raffi</dc:creator>
  <cp:lastModifiedBy>Utilisateur</cp:lastModifiedBy>
  <cp:revision>1588</cp:revision>
  <cp:lastPrinted>2009-11-19T07:51:26Z</cp:lastPrinted>
  <dcterms:created xsi:type="dcterms:W3CDTF">2010-03-17T20:56:56Z</dcterms:created>
  <dcterms:modified xsi:type="dcterms:W3CDTF">2015-09-24T08:33:08Z</dcterms:modified>
</cp:coreProperties>
</file>