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839" r:id="rId4"/>
    <p:sldId id="833" r:id="rId5"/>
    <p:sldId id="834" r:id="rId6"/>
    <p:sldId id="835" r:id="rId7"/>
    <p:sldId id="836" r:id="rId8"/>
    <p:sldId id="837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64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879E9A2D-4CB9-4966-A9E0-916AFA9084C5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5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827F9EC-FAF7-46B9-943C-C2F132F3D0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3979808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23CB67A-6AB5-4A10-BF34-4CC3176FBFDB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6F55153-ACFE-4695-988C-BF4CF4D3E57D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DABCDE4-7566-4DD7-A764-131B0942F02F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62D542A-3AF5-4B66-A9D1-491BA155030B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88093AF-7531-462C-AFF6-BFA6A5BB1169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GEMINI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GEMINI: SQV/r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Walmsley S. JAIDS 2009;50:367-74 </a:t>
            </a:r>
          </a:p>
        </p:txBody>
      </p:sp>
      <p:sp>
        <p:nvSpPr>
          <p:cNvPr id="5124" name="Espace réservé du contenu 2"/>
          <p:cNvSpPr txBox="1">
            <a:spLocks/>
          </p:cNvSpPr>
          <p:nvPr/>
        </p:nvSpPr>
        <p:spPr bwMode="auto">
          <a:xfrm>
            <a:off x="50800" y="11160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324827" y="37528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170</a:t>
            </a:r>
          </a:p>
        </p:txBody>
      </p:sp>
      <p:sp>
        <p:nvSpPr>
          <p:cNvPr id="5126" name="Line 31"/>
          <p:cNvSpPr>
            <a:spLocks noChangeShapeType="1"/>
          </p:cNvSpPr>
          <p:nvPr/>
        </p:nvSpPr>
        <p:spPr bwMode="auto">
          <a:xfrm flipV="1">
            <a:off x="7038975" y="29591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7" name="Line 33"/>
          <p:cNvSpPr>
            <a:spLocks noChangeShapeType="1"/>
          </p:cNvSpPr>
          <p:nvPr/>
        </p:nvSpPr>
        <p:spPr bwMode="auto">
          <a:xfrm flipV="1">
            <a:off x="7038975" y="4041775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5128" name="Connecteur droit 66"/>
          <p:cNvCxnSpPr>
            <a:cxnSpLocks noChangeShapeType="1"/>
          </p:cNvCxnSpPr>
          <p:nvPr/>
        </p:nvCxnSpPr>
        <p:spPr bwMode="auto">
          <a:xfrm rot="5400000">
            <a:off x="2944019" y="25550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9" name="Espace réservé du contenu 2"/>
          <p:cNvSpPr>
            <a:spLocks/>
          </p:cNvSpPr>
          <p:nvPr/>
        </p:nvSpPr>
        <p:spPr bwMode="auto">
          <a:xfrm>
            <a:off x="50800" y="5033963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2000" i="0">
                <a:solidFill>
                  <a:srgbClr val="000066"/>
                </a:solidFill>
              </a:rPr>
              <a:t>No inferioridad de SQV/r vs LPV/r a S48: % HIV RNA &lt; 50 c/mL,</a:t>
            </a:r>
            <a:br>
              <a:rPr lang="es-ES" sz="2000" i="0">
                <a:solidFill>
                  <a:srgbClr val="000066"/>
                </a:solidFill>
              </a:rPr>
            </a:br>
            <a:r>
              <a:rPr lang="es-ES" sz="2000" i="0">
                <a:solidFill>
                  <a:srgbClr val="000066"/>
                </a:solidFill>
              </a:rPr>
              <a:t>ITT-Expuestos, Falta = fallo (Margen inferior de 1 colas 98% [equivalente a 2 colas 96%] IC para la diferencia = - 12%)</a:t>
            </a:r>
            <a:endParaRPr lang="es-ES" b="1" i="0">
              <a:solidFill>
                <a:srgbClr val="000066"/>
              </a:solidFill>
            </a:endParaRPr>
          </a:p>
        </p:txBody>
      </p:sp>
      <p:graphicFrame>
        <p:nvGraphicFramePr>
          <p:cNvPr id="195631" name="Group 47"/>
          <p:cNvGraphicFramePr>
            <a:graphicFrameLocks noGrp="1"/>
          </p:cNvGraphicFramePr>
          <p:nvPr/>
        </p:nvGraphicFramePr>
        <p:xfrm>
          <a:off x="4240213" y="2654300"/>
          <a:ext cx="2840037" cy="755650"/>
        </p:xfrm>
        <a:graphic>
          <a:graphicData uri="http://schemas.openxmlformats.org/drawingml/2006/table">
            <a:tbl>
              <a:tblPr/>
              <a:tblGrid>
                <a:gridCol w="2155825"/>
                <a:gridCol w="6842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SQV/r 1000/100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630" name="Group 46"/>
          <p:cNvGraphicFramePr>
            <a:graphicFrameLocks noGrp="1"/>
          </p:cNvGraphicFramePr>
          <p:nvPr/>
        </p:nvGraphicFramePr>
        <p:xfrm>
          <a:off x="4240213" y="3716338"/>
          <a:ext cx="2924175" cy="733425"/>
        </p:xfrm>
        <a:graphic>
          <a:graphicData uri="http://schemas.openxmlformats.org/drawingml/2006/table">
            <a:tbl>
              <a:tblPr/>
              <a:tblGrid>
                <a:gridCol w="2209800"/>
                <a:gridCol w="7143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400/100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2" name="Oval 170"/>
          <p:cNvSpPr>
            <a:spLocks noChangeArrowheads="1"/>
          </p:cNvSpPr>
          <p:nvPr/>
        </p:nvSpPr>
        <p:spPr bwMode="auto">
          <a:xfrm>
            <a:off x="2174875" y="1268413"/>
            <a:ext cx="1951038" cy="108743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pPr>
              <a:lnSpc>
                <a:spcPct val="90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>
              <a:lnSpc>
                <a:spcPct val="90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101013" y="18748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54" name="Line 174"/>
          <p:cNvSpPr>
            <a:spLocks noChangeShapeType="1"/>
          </p:cNvSpPr>
          <p:nvPr/>
        </p:nvSpPr>
        <p:spPr bwMode="auto">
          <a:xfrm>
            <a:off x="8396288" y="24018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5" name="AutoShape 162"/>
          <p:cNvSpPr>
            <a:spLocks noChangeArrowheads="1"/>
          </p:cNvSpPr>
          <p:nvPr/>
        </p:nvSpPr>
        <p:spPr bwMode="auto">
          <a:xfrm>
            <a:off x="142875" y="2549525"/>
            <a:ext cx="2979738" cy="1984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r>
              <a:rPr lang="es-ES" sz="20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20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o &lt; 2 semanas 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de previa exposición a ARV 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20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10,000 c/mL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350/mm</a:t>
            </a:r>
            <a:r>
              <a:rPr lang="es-ES" sz="18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infección activa HBV </a:t>
            </a:r>
          </a:p>
        </p:txBody>
      </p:sp>
      <p:sp>
        <p:nvSpPr>
          <p:cNvPr id="5156" name="ZoneTexte 71"/>
          <p:cNvSpPr txBox="1">
            <a:spLocks noChangeArrowheads="1"/>
          </p:cNvSpPr>
          <p:nvPr/>
        </p:nvSpPr>
        <p:spPr bwMode="auto">
          <a:xfrm>
            <a:off x="1979613" y="4610100"/>
            <a:ext cx="685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i="0">
                <a:solidFill>
                  <a:srgbClr val="000066"/>
                </a:solidFill>
              </a:rPr>
              <a:t>SQV fue administrado en tabletas de 500 mg ; LPV/r en capsulas </a:t>
            </a:r>
          </a:p>
          <a:p>
            <a:pPr algn="l"/>
            <a:r>
              <a:rPr lang="es-ES" sz="1800" i="0">
                <a:solidFill>
                  <a:srgbClr val="000066"/>
                </a:solidFill>
              </a:rPr>
              <a:t>blandas, cambiadas a tabletas cunado estuvieron disponibles</a:t>
            </a:r>
          </a:p>
        </p:txBody>
      </p:sp>
      <p:cxnSp>
        <p:nvCxnSpPr>
          <p:cNvPr id="5157" name="AutoShape 49"/>
          <p:cNvCxnSpPr>
            <a:cxnSpLocks noChangeShapeType="1"/>
          </p:cNvCxnSpPr>
          <p:nvPr/>
        </p:nvCxnSpPr>
        <p:spPr bwMode="auto">
          <a:xfrm rot="10800000" flipH="1" flipV="1">
            <a:off x="4211638" y="2989263"/>
            <a:ext cx="1587" cy="1095375"/>
          </a:xfrm>
          <a:prstGeom prst="bentConnector3">
            <a:avLst>
              <a:gd name="adj1" fmla="val -60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58" name="Line 50"/>
          <p:cNvSpPr>
            <a:spLocks noChangeShapeType="1"/>
          </p:cNvSpPr>
          <p:nvPr/>
        </p:nvSpPr>
        <p:spPr bwMode="auto">
          <a:xfrm>
            <a:off x="2995613" y="35417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9" name="Rectangle 8"/>
          <p:cNvSpPr>
            <a:spLocks noChangeArrowheads="1"/>
          </p:cNvSpPr>
          <p:nvPr/>
        </p:nvSpPr>
        <p:spPr bwMode="auto">
          <a:xfrm>
            <a:off x="3324827" y="265747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167</a:t>
            </a:r>
          </a:p>
        </p:txBody>
      </p:sp>
      <p:grpSp>
        <p:nvGrpSpPr>
          <p:cNvPr id="5160" name="Group 42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516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2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GEMINI: SQV/r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graphicFrame>
        <p:nvGraphicFramePr>
          <p:cNvPr id="224310" name="Group 54"/>
          <p:cNvGraphicFramePr>
            <a:graphicFrameLocks noGrp="1"/>
          </p:cNvGraphicFramePr>
          <p:nvPr>
            <p:ph idx="4294967295"/>
          </p:nvPr>
        </p:nvGraphicFramePr>
        <p:xfrm>
          <a:off x="989013" y="1773238"/>
          <a:ext cx="7392987" cy="4478340"/>
        </p:xfrm>
        <a:graphic>
          <a:graphicData uri="http://schemas.openxmlformats.org/drawingml/2006/table">
            <a:tbl>
              <a:tblPr/>
              <a:tblGrid>
                <a:gridCol w="3670300"/>
                <a:gridCol w="1862137"/>
                <a:gridCol w="1860550"/>
              </a:tblGrid>
              <a:tr h="703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SQV/r</a:t>
                      </a:r>
                      <a:b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167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170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edad, años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 / 30% / 20%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 / 35% / 21%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5.20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0.53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5.17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0.63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2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&gt; 100,000 c/mL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Coinfección Hepatitis C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9.6%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8.2%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previa a S48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 (23%)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 (21%)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193" name="Group 53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619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97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6194" name="Text Box 2"/>
          <p:cNvSpPr txBox="1">
            <a:spLocks noChangeArrowheads="1"/>
          </p:cNvSpPr>
          <p:nvPr/>
        </p:nvSpPr>
        <p:spPr bwMode="auto">
          <a:xfrm>
            <a:off x="952500" y="1138238"/>
            <a:ext cx="7437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sp>
        <p:nvSpPr>
          <p:cNvPr id="6195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Walmsley S. JAIDS 2009;50:367-74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73"/>
          <p:cNvSpPr txBox="1">
            <a:spLocks noChangeArrowheads="1"/>
          </p:cNvSpPr>
          <p:nvPr/>
        </p:nvSpPr>
        <p:spPr bwMode="auto">
          <a:xfrm>
            <a:off x="76200" y="5932488"/>
            <a:ext cx="906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s-ES" sz="1400" i="0">
                <a:solidFill>
                  <a:srgbClr val="000066"/>
                </a:solidFill>
              </a:rPr>
              <a:t>Fallo virológico (2 cargas virales consecutivas &gt; 400 c/mL a S16 o después): 11 (7%) (SQV/r) vs 5 (3%) (LPV/r)</a:t>
            </a:r>
          </a:p>
          <a:p>
            <a:pPr algn="l">
              <a:lnSpc>
                <a:spcPct val="115000"/>
              </a:lnSpc>
            </a:pPr>
            <a:r>
              <a:rPr lang="es-ES" sz="1400" i="0">
                <a:solidFill>
                  <a:srgbClr val="000066"/>
                </a:solidFill>
              </a:rPr>
              <a:t>Emergencia de M184V: 5/11 SQV/r vs 4/5 LPV/r; emergencia de mutaciones mayores de IP: 1 SQV/r vs 0 LPV/r</a:t>
            </a:r>
          </a:p>
        </p:txBody>
      </p:sp>
      <p:sp>
        <p:nvSpPr>
          <p:cNvPr id="7171" name="Text Box 62"/>
          <p:cNvSpPr txBox="1">
            <a:spLocks noChangeArrowheads="1"/>
          </p:cNvSpPr>
          <p:nvPr/>
        </p:nvSpPr>
        <p:spPr bwMode="auto">
          <a:xfrm>
            <a:off x="5027613" y="1635125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Mediana de aumento CD4 (/mm</a:t>
            </a:r>
            <a:r>
              <a:rPr lang="es-ES" sz="1800" b="1" i="0" baseline="30000">
                <a:solidFill>
                  <a:schemeClr val="accent2"/>
                </a:solidFill>
                <a:latin typeface="Calibri" pitchFamily="34" charset="0"/>
              </a:rPr>
              <a:t>3</a:t>
            </a: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172" name="Rectangle 99"/>
          <p:cNvSpPr>
            <a:spLocks noChangeArrowheads="1"/>
          </p:cNvSpPr>
          <p:nvPr/>
        </p:nvSpPr>
        <p:spPr bwMode="auto">
          <a:xfrm>
            <a:off x="1163638" y="1635125"/>
            <a:ext cx="2192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% HIV RNA &lt; 50 c/mL</a:t>
            </a:r>
            <a:endParaRPr lang="es-ES" sz="1800" i="0">
              <a:solidFill>
                <a:schemeClr val="accent2"/>
              </a:solidFill>
            </a:endParaRPr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641475" y="1154113"/>
            <a:ext cx="585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grpSp>
        <p:nvGrpSpPr>
          <p:cNvPr id="78" name="Groupe 77"/>
          <p:cNvGrpSpPr/>
          <p:nvPr/>
        </p:nvGrpSpPr>
        <p:grpSpPr>
          <a:xfrm>
            <a:off x="344488" y="2001838"/>
            <a:ext cx="5224462" cy="3839051"/>
            <a:chOff x="344488" y="2001838"/>
            <a:chExt cx="5224462" cy="3839051"/>
          </a:xfrm>
        </p:grpSpPr>
        <p:sp>
          <p:nvSpPr>
            <p:cNvPr id="7174" name="AutoShape 126"/>
            <p:cNvSpPr>
              <a:spLocks noChangeArrowheads="1"/>
            </p:cNvSpPr>
            <p:nvPr/>
          </p:nvSpPr>
          <p:spPr bwMode="auto">
            <a:xfrm>
              <a:off x="4191000" y="2271713"/>
              <a:ext cx="1377950" cy="7064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/>
            </a:p>
          </p:txBody>
        </p:sp>
        <p:sp>
          <p:nvSpPr>
            <p:cNvPr id="7175" name="Text Box 57"/>
            <p:cNvSpPr txBox="1">
              <a:spLocks noChangeArrowheads="1"/>
            </p:cNvSpPr>
            <p:nvPr/>
          </p:nvSpPr>
          <p:spPr bwMode="auto">
            <a:xfrm>
              <a:off x="1050925" y="4827588"/>
              <a:ext cx="12858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ITT-E,M=F</a:t>
              </a:r>
            </a:p>
          </p:txBody>
        </p:sp>
        <p:sp>
          <p:nvSpPr>
            <p:cNvPr id="7176" name="Text Box 58"/>
            <p:cNvSpPr txBox="1">
              <a:spLocks noChangeArrowheads="1"/>
            </p:cNvSpPr>
            <p:nvPr/>
          </p:nvSpPr>
          <p:spPr bwMode="auto">
            <a:xfrm>
              <a:off x="2500313" y="4827588"/>
              <a:ext cx="15382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Por protocolo</a:t>
              </a:r>
            </a:p>
          </p:txBody>
        </p:sp>
        <p:sp>
          <p:nvSpPr>
            <p:cNvPr id="7177" name="Text Box 67"/>
            <p:cNvSpPr txBox="1">
              <a:spLocks noChangeArrowheads="1"/>
            </p:cNvSpPr>
            <p:nvPr/>
          </p:nvSpPr>
          <p:spPr bwMode="auto">
            <a:xfrm>
              <a:off x="3167063" y="4960938"/>
              <a:ext cx="239712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600" i="0">
                <a:solidFill>
                  <a:srgbClr val="000066"/>
                </a:solidFill>
              </a:endParaRPr>
            </a:p>
          </p:txBody>
        </p:sp>
        <p:sp>
          <p:nvSpPr>
            <p:cNvPr id="7178" name="Rectangle 3"/>
            <p:cNvSpPr>
              <a:spLocks noChangeArrowheads="1"/>
            </p:cNvSpPr>
            <p:nvPr/>
          </p:nvSpPr>
          <p:spPr bwMode="auto">
            <a:xfrm>
              <a:off x="4392613" y="2370138"/>
              <a:ext cx="177800" cy="142875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79" name="Rectangle 4"/>
            <p:cNvSpPr>
              <a:spLocks noChangeArrowheads="1"/>
            </p:cNvSpPr>
            <p:nvPr/>
          </p:nvSpPr>
          <p:spPr bwMode="auto">
            <a:xfrm>
              <a:off x="4392613" y="2722563"/>
              <a:ext cx="177800" cy="144462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80" name="ZoneTexte 84"/>
            <p:cNvSpPr txBox="1">
              <a:spLocks noChangeArrowheads="1"/>
            </p:cNvSpPr>
            <p:nvPr/>
          </p:nvSpPr>
          <p:spPr bwMode="auto">
            <a:xfrm>
              <a:off x="4651375" y="2259013"/>
              <a:ext cx="7635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SQV/r</a:t>
              </a:r>
            </a:p>
          </p:txBody>
        </p:sp>
        <p:sp>
          <p:nvSpPr>
            <p:cNvPr id="7181" name="ZoneTexte 85"/>
            <p:cNvSpPr txBox="1">
              <a:spLocks noChangeArrowheads="1"/>
            </p:cNvSpPr>
            <p:nvPr/>
          </p:nvSpPr>
          <p:spPr bwMode="auto">
            <a:xfrm>
              <a:off x="4651375" y="2614613"/>
              <a:ext cx="717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LPV/r</a:t>
              </a:r>
            </a:p>
          </p:txBody>
        </p:sp>
        <p:sp>
          <p:nvSpPr>
            <p:cNvPr id="7182" name="ZoneTexte 86"/>
            <p:cNvSpPr txBox="1">
              <a:spLocks noChangeArrowheads="1"/>
            </p:cNvSpPr>
            <p:nvPr/>
          </p:nvSpPr>
          <p:spPr bwMode="auto">
            <a:xfrm>
              <a:off x="554038" y="5102225"/>
              <a:ext cx="1952625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i="0" dirty="0" smtClean="0">
                  <a:solidFill>
                    <a:srgbClr val="000066"/>
                  </a:solidFill>
                </a:rPr>
                <a:t>IC96</a:t>
              </a:r>
              <a:r>
                <a:rPr lang="es-ES" sz="1400" i="0" dirty="0">
                  <a:solidFill>
                    <a:srgbClr val="000066"/>
                  </a:solidFill>
                </a:rPr>
                <a:t>%  </a:t>
              </a:r>
              <a:br>
                <a:rPr lang="es-ES" sz="1400" i="0" dirty="0">
                  <a:solidFill>
                    <a:srgbClr val="000066"/>
                  </a:solidFill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para la 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s-ES" sz="1400" i="0" dirty="0">
                  <a:solidFill>
                    <a:srgbClr val="000066"/>
                  </a:solidFill>
                  <a:cs typeface="Arial" charset="0"/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= - </a:t>
              </a:r>
              <a:r>
                <a:rPr lang="es-ES" sz="1400" i="0" dirty="0" smtClean="0">
                  <a:solidFill>
                    <a:srgbClr val="000066"/>
                  </a:solidFill>
                </a:rPr>
                <a:t>9.6 ; </a:t>
              </a:r>
              <a:r>
                <a:rPr lang="es-ES" sz="1400" i="0" dirty="0">
                  <a:solidFill>
                    <a:srgbClr val="000066"/>
                  </a:solidFill>
                </a:rPr>
                <a:t>11.9</a:t>
              </a:r>
            </a:p>
          </p:txBody>
        </p:sp>
        <p:sp>
          <p:nvSpPr>
            <p:cNvPr id="7183" name="ZoneTexte 87"/>
            <p:cNvSpPr txBox="1">
              <a:spLocks noChangeArrowheads="1"/>
            </p:cNvSpPr>
            <p:nvPr/>
          </p:nvSpPr>
          <p:spPr bwMode="auto">
            <a:xfrm>
              <a:off x="925513" y="2058988"/>
              <a:ext cx="1446212" cy="73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i="0">
                  <a:solidFill>
                    <a:srgbClr val="000066"/>
                  </a:solidFill>
                </a:rPr>
                <a:t>Endpoints</a:t>
              </a:r>
            </a:p>
            <a:p>
              <a:r>
                <a:rPr lang="es-ES" sz="1400" i="0">
                  <a:solidFill>
                    <a:srgbClr val="000066"/>
                  </a:solidFill>
                </a:rPr>
                <a:t>primarios de eficacia</a:t>
              </a:r>
            </a:p>
          </p:txBody>
        </p:sp>
        <p:sp>
          <p:nvSpPr>
            <p:cNvPr id="7184" name="Rectangle 76"/>
            <p:cNvSpPr>
              <a:spLocks noChangeArrowheads="1"/>
            </p:cNvSpPr>
            <p:nvPr/>
          </p:nvSpPr>
          <p:spPr bwMode="auto">
            <a:xfrm>
              <a:off x="1195388" y="3062288"/>
              <a:ext cx="468312" cy="1741487"/>
            </a:xfrm>
            <a:prstGeom prst="rect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5" name="Rectangle 77"/>
            <p:cNvSpPr>
              <a:spLocks noChangeArrowheads="1"/>
            </p:cNvSpPr>
            <p:nvPr/>
          </p:nvSpPr>
          <p:spPr bwMode="auto">
            <a:xfrm>
              <a:off x="2657475" y="3038475"/>
              <a:ext cx="466725" cy="1765300"/>
            </a:xfrm>
            <a:prstGeom prst="rect">
              <a:avLst/>
            </a:prstGeom>
            <a:solidFill>
              <a:srgbClr val="FF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6" name="Rectangle 82"/>
            <p:cNvSpPr>
              <a:spLocks noChangeArrowheads="1"/>
            </p:cNvSpPr>
            <p:nvPr/>
          </p:nvSpPr>
          <p:spPr bwMode="auto">
            <a:xfrm>
              <a:off x="1663700" y="3117850"/>
              <a:ext cx="450850" cy="1685925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7" name="Rectangle 83"/>
            <p:cNvSpPr>
              <a:spLocks noChangeArrowheads="1"/>
            </p:cNvSpPr>
            <p:nvPr/>
          </p:nvSpPr>
          <p:spPr bwMode="auto">
            <a:xfrm>
              <a:off x="3117850" y="3130550"/>
              <a:ext cx="452438" cy="1673225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8" name="Line 88"/>
            <p:cNvSpPr>
              <a:spLocks noChangeShapeType="1"/>
            </p:cNvSpPr>
            <p:nvPr/>
          </p:nvSpPr>
          <p:spPr bwMode="auto">
            <a:xfrm>
              <a:off x="817563" y="2085975"/>
              <a:ext cx="0" cy="271780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9" name="Line 89"/>
            <p:cNvSpPr>
              <a:spLocks noChangeShapeType="1"/>
            </p:cNvSpPr>
            <p:nvPr/>
          </p:nvSpPr>
          <p:spPr bwMode="auto">
            <a:xfrm>
              <a:off x="725488" y="4803775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0" name="Line 90"/>
            <p:cNvSpPr>
              <a:spLocks noChangeShapeType="1"/>
            </p:cNvSpPr>
            <p:nvPr/>
          </p:nvSpPr>
          <p:spPr bwMode="auto">
            <a:xfrm>
              <a:off x="725488" y="4535488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1" name="Line 91"/>
            <p:cNvSpPr>
              <a:spLocks noChangeShapeType="1"/>
            </p:cNvSpPr>
            <p:nvPr/>
          </p:nvSpPr>
          <p:spPr bwMode="auto">
            <a:xfrm>
              <a:off x="725488" y="42592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2" name="Line 92"/>
            <p:cNvSpPr>
              <a:spLocks noChangeShapeType="1"/>
            </p:cNvSpPr>
            <p:nvPr/>
          </p:nvSpPr>
          <p:spPr bwMode="auto">
            <a:xfrm>
              <a:off x="725488" y="3989388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3" name="Line 93"/>
            <p:cNvSpPr>
              <a:spLocks noChangeShapeType="1"/>
            </p:cNvSpPr>
            <p:nvPr/>
          </p:nvSpPr>
          <p:spPr bwMode="auto">
            <a:xfrm>
              <a:off x="725488" y="3714750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94"/>
            <p:cNvSpPr>
              <a:spLocks noChangeShapeType="1"/>
            </p:cNvSpPr>
            <p:nvPr/>
          </p:nvSpPr>
          <p:spPr bwMode="auto">
            <a:xfrm>
              <a:off x="725488" y="34464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95"/>
            <p:cNvSpPr>
              <a:spLocks noChangeShapeType="1"/>
            </p:cNvSpPr>
            <p:nvPr/>
          </p:nvSpPr>
          <p:spPr bwMode="auto">
            <a:xfrm>
              <a:off x="725488" y="3176588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96"/>
            <p:cNvSpPr>
              <a:spLocks noChangeShapeType="1"/>
            </p:cNvSpPr>
            <p:nvPr/>
          </p:nvSpPr>
          <p:spPr bwMode="auto">
            <a:xfrm>
              <a:off x="725488" y="2900363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97"/>
            <p:cNvSpPr>
              <a:spLocks noChangeShapeType="1"/>
            </p:cNvSpPr>
            <p:nvPr/>
          </p:nvSpPr>
          <p:spPr bwMode="auto">
            <a:xfrm>
              <a:off x="725488" y="2632075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98"/>
            <p:cNvSpPr>
              <a:spLocks noChangeShapeType="1"/>
            </p:cNvSpPr>
            <p:nvPr/>
          </p:nvSpPr>
          <p:spPr bwMode="auto">
            <a:xfrm>
              <a:off x="725488" y="2355850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99"/>
            <p:cNvSpPr>
              <a:spLocks noChangeShapeType="1"/>
            </p:cNvSpPr>
            <p:nvPr/>
          </p:nvSpPr>
          <p:spPr bwMode="auto">
            <a:xfrm>
              <a:off x="725488" y="2085975"/>
              <a:ext cx="9207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00"/>
            <p:cNvSpPr>
              <a:spLocks noChangeShapeType="1"/>
            </p:cNvSpPr>
            <p:nvPr/>
          </p:nvSpPr>
          <p:spPr bwMode="auto">
            <a:xfrm>
              <a:off x="817563" y="4803775"/>
              <a:ext cx="3221037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Line 101"/>
            <p:cNvSpPr>
              <a:spLocks noChangeShapeType="1"/>
            </p:cNvSpPr>
            <p:nvPr/>
          </p:nvSpPr>
          <p:spPr bwMode="auto">
            <a:xfrm flipV="1">
              <a:off x="817563" y="480377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Line 102"/>
            <p:cNvSpPr>
              <a:spLocks noChangeShapeType="1"/>
            </p:cNvSpPr>
            <p:nvPr/>
          </p:nvSpPr>
          <p:spPr bwMode="auto">
            <a:xfrm flipV="1">
              <a:off x="2471738" y="4803775"/>
              <a:ext cx="0" cy="52388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Rectangle 108"/>
            <p:cNvSpPr>
              <a:spLocks noChangeArrowheads="1"/>
            </p:cNvSpPr>
            <p:nvPr/>
          </p:nvSpPr>
          <p:spPr bwMode="auto">
            <a:xfrm>
              <a:off x="1247775" y="2781300"/>
              <a:ext cx="3444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0066"/>
                  </a:solidFill>
                </a:rPr>
                <a:t>64.7</a:t>
              </a:r>
            </a:p>
          </p:txBody>
        </p:sp>
        <p:sp>
          <p:nvSpPr>
            <p:cNvPr id="7204" name="Rectangle 109"/>
            <p:cNvSpPr>
              <a:spLocks noChangeArrowheads="1"/>
            </p:cNvSpPr>
            <p:nvPr/>
          </p:nvSpPr>
          <p:spPr bwMode="auto">
            <a:xfrm>
              <a:off x="2732088" y="2741613"/>
              <a:ext cx="3444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0066"/>
                  </a:solidFill>
                </a:rPr>
                <a:t>65.5</a:t>
              </a:r>
            </a:p>
          </p:txBody>
        </p:sp>
        <p:sp>
          <p:nvSpPr>
            <p:cNvPr id="7205" name="Rectangle 114"/>
            <p:cNvSpPr>
              <a:spLocks noChangeArrowheads="1"/>
            </p:cNvSpPr>
            <p:nvPr/>
          </p:nvSpPr>
          <p:spPr bwMode="auto">
            <a:xfrm>
              <a:off x="1727200" y="2814638"/>
              <a:ext cx="3444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</a:rPr>
                <a:t>63.5</a:t>
              </a:r>
            </a:p>
          </p:txBody>
        </p:sp>
        <p:sp>
          <p:nvSpPr>
            <p:cNvPr id="7206" name="Rectangle 115"/>
            <p:cNvSpPr>
              <a:spLocks noChangeArrowheads="1"/>
            </p:cNvSpPr>
            <p:nvPr/>
          </p:nvSpPr>
          <p:spPr bwMode="auto">
            <a:xfrm>
              <a:off x="3200400" y="2840038"/>
              <a:ext cx="3444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</a:rPr>
                <a:t>62.1</a:t>
              </a:r>
            </a:p>
          </p:txBody>
        </p:sp>
        <p:sp>
          <p:nvSpPr>
            <p:cNvPr id="7207" name="Rectangle 120"/>
            <p:cNvSpPr>
              <a:spLocks noChangeArrowheads="1"/>
            </p:cNvSpPr>
            <p:nvPr/>
          </p:nvSpPr>
          <p:spPr bwMode="auto">
            <a:xfrm>
              <a:off x="541338" y="47196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208" name="Rectangle 121"/>
            <p:cNvSpPr>
              <a:spLocks noChangeArrowheads="1"/>
            </p:cNvSpPr>
            <p:nvPr/>
          </p:nvSpPr>
          <p:spPr bwMode="auto">
            <a:xfrm>
              <a:off x="442913" y="41735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209" name="Rectangle 122"/>
            <p:cNvSpPr>
              <a:spLocks noChangeArrowheads="1"/>
            </p:cNvSpPr>
            <p:nvPr/>
          </p:nvSpPr>
          <p:spPr bwMode="auto">
            <a:xfrm>
              <a:off x="442913" y="3630613"/>
              <a:ext cx="19685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210" name="Rectangle 123"/>
            <p:cNvSpPr>
              <a:spLocks noChangeArrowheads="1"/>
            </p:cNvSpPr>
            <p:nvPr/>
          </p:nvSpPr>
          <p:spPr bwMode="auto">
            <a:xfrm>
              <a:off x="442913" y="30908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7211" name="Rectangle 124"/>
            <p:cNvSpPr>
              <a:spLocks noChangeArrowheads="1"/>
            </p:cNvSpPr>
            <p:nvPr/>
          </p:nvSpPr>
          <p:spPr bwMode="auto">
            <a:xfrm>
              <a:off x="442913" y="2546350"/>
              <a:ext cx="1968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212" name="Rectangle 125"/>
            <p:cNvSpPr>
              <a:spLocks noChangeArrowheads="1"/>
            </p:cNvSpPr>
            <p:nvPr/>
          </p:nvSpPr>
          <p:spPr bwMode="auto">
            <a:xfrm>
              <a:off x="344488" y="200183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13" name="ZoneTexte 86"/>
            <p:cNvSpPr txBox="1">
              <a:spLocks noChangeArrowheads="1"/>
            </p:cNvSpPr>
            <p:nvPr/>
          </p:nvSpPr>
          <p:spPr bwMode="auto">
            <a:xfrm>
              <a:off x="2136775" y="5102225"/>
              <a:ext cx="2065338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i="0" dirty="0" smtClean="0">
                  <a:solidFill>
                    <a:srgbClr val="000066"/>
                  </a:solidFill>
                </a:rPr>
                <a:t>IC96</a:t>
              </a:r>
              <a:r>
                <a:rPr lang="es-ES" sz="1400" i="0" dirty="0">
                  <a:solidFill>
                    <a:srgbClr val="000066"/>
                  </a:solidFill>
                </a:rPr>
                <a:t>%  </a:t>
              </a:r>
              <a:br>
                <a:rPr lang="es-ES" sz="1400" i="0" dirty="0">
                  <a:solidFill>
                    <a:srgbClr val="000066"/>
                  </a:solidFill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para la 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b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= - </a:t>
              </a:r>
              <a:r>
                <a:rPr lang="es-ES" sz="1400" i="0" dirty="0" smtClean="0">
                  <a:solidFill>
                    <a:srgbClr val="000066"/>
                  </a:solidFill>
                </a:rPr>
                <a:t>8.1 ; </a:t>
              </a:r>
              <a:r>
                <a:rPr lang="es-ES" sz="1400" i="0" dirty="0">
                  <a:solidFill>
                    <a:srgbClr val="000066"/>
                  </a:solidFill>
                </a:rPr>
                <a:t>15.0</a:t>
              </a:r>
            </a:p>
          </p:txBody>
        </p:sp>
        <p:sp>
          <p:nvSpPr>
            <p:cNvPr id="7214" name="Text Box 65"/>
            <p:cNvSpPr txBox="1">
              <a:spLocks noChangeArrowheads="1"/>
            </p:cNvSpPr>
            <p:nvPr/>
          </p:nvSpPr>
          <p:spPr bwMode="auto">
            <a:xfrm>
              <a:off x="2635250" y="4464050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b="1" i="0"/>
                <a:t>148</a:t>
              </a:r>
            </a:p>
          </p:txBody>
        </p:sp>
        <p:sp>
          <p:nvSpPr>
            <p:cNvPr id="7215" name="Text Box 66"/>
            <p:cNvSpPr txBox="1">
              <a:spLocks noChangeArrowheads="1"/>
            </p:cNvSpPr>
            <p:nvPr/>
          </p:nvSpPr>
          <p:spPr bwMode="auto">
            <a:xfrm>
              <a:off x="3106738" y="4464050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b="1" i="0"/>
                <a:t>145</a:t>
              </a:r>
            </a:p>
          </p:txBody>
        </p:sp>
        <p:sp>
          <p:nvSpPr>
            <p:cNvPr id="7216" name="ZoneTexte 69"/>
            <p:cNvSpPr txBox="1">
              <a:spLocks noChangeArrowheads="1"/>
            </p:cNvSpPr>
            <p:nvPr/>
          </p:nvSpPr>
          <p:spPr bwMode="auto">
            <a:xfrm>
              <a:off x="762000" y="4464050"/>
              <a:ext cx="508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400" i="0">
                  <a:solidFill>
                    <a:srgbClr val="000066"/>
                  </a:solidFill>
                </a:rPr>
                <a:t>n = </a:t>
              </a:r>
            </a:p>
          </p:txBody>
        </p:sp>
        <p:sp>
          <p:nvSpPr>
            <p:cNvPr id="7217" name="Text Box 65"/>
            <p:cNvSpPr txBox="1">
              <a:spLocks noChangeArrowheads="1"/>
            </p:cNvSpPr>
            <p:nvPr/>
          </p:nvSpPr>
          <p:spPr bwMode="auto">
            <a:xfrm>
              <a:off x="1182688" y="4464050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b="1" i="0"/>
                <a:t>167</a:t>
              </a:r>
            </a:p>
          </p:txBody>
        </p:sp>
        <p:sp>
          <p:nvSpPr>
            <p:cNvPr id="7218" name="Text Box 66"/>
            <p:cNvSpPr txBox="1">
              <a:spLocks noChangeArrowheads="1"/>
            </p:cNvSpPr>
            <p:nvPr/>
          </p:nvSpPr>
          <p:spPr bwMode="auto">
            <a:xfrm>
              <a:off x="1643063" y="4464050"/>
              <a:ext cx="479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b="1" i="0"/>
                <a:t>170</a:t>
              </a:r>
            </a:p>
          </p:txBody>
        </p:sp>
      </p:grpSp>
      <p:sp>
        <p:nvSpPr>
          <p:cNvPr id="7219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GEMINI: SQV/r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7220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79" name="Groupe 78"/>
          <p:cNvGrpSpPr/>
          <p:nvPr/>
        </p:nvGrpSpPr>
        <p:grpSpPr>
          <a:xfrm>
            <a:off x="6199188" y="2154238"/>
            <a:ext cx="2203450" cy="3375025"/>
            <a:chOff x="6199188" y="2154238"/>
            <a:chExt cx="2203450" cy="3375025"/>
          </a:xfrm>
        </p:grpSpPr>
        <p:sp>
          <p:nvSpPr>
            <p:cNvPr id="7221" name="Rectangle 83"/>
            <p:cNvSpPr>
              <a:spLocks noChangeArrowheads="1"/>
            </p:cNvSpPr>
            <p:nvPr/>
          </p:nvSpPr>
          <p:spPr bwMode="auto">
            <a:xfrm>
              <a:off x="6889750" y="2413000"/>
              <a:ext cx="588963" cy="2416175"/>
            </a:xfrm>
            <a:prstGeom prst="rect">
              <a:avLst/>
            </a:prstGeom>
            <a:solidFill>
              <a:srgbClr val="FF0066"/>
            </a:solidFill>
            <a:ln w="4763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22" name="Rectangle 84"/>
            <p:cNvSpPr>
              <a:spLocks noChangeArrowheads="1"/>
            </p:cNvSpPr>
            <p:nvPr/>
          </p:nvSpPr>
          <p:spPr bwMode="auto">
            <a:xfrm>
              <a:off x="7470775" y="2814638"/>
              <a:ext cx="588963" cy="2014537"/>
            </a:xfrm>
            <a:prstGeom prst="rect">
              <a:avLst/>
            </a:prstGeom>
            <a:solidFill>
              <a:srgbClr val="CC6600"/>
            </a:solidFill>
            <a:ln w="4763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23" name="Line 85"/>
            <p:cNvSpPr>
              <a:spLocks noChangeShapeType="1"/>
            </p:cNvSpPr>
            <p:nvPr/>
          </p:nvSpPr>
          <p:spPr bwMode="auto">
            <a:xfrm>
              <a:off x="6611938" y="2282825"/>
              <a:ext cx="0" cy="254635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4" name="Line 86"/>
            <p:cNvSpPr>
              <a:spLocks noChangeShapeType="1"/>
            </p:cNvSpPr>
            <p:nvPr/>
          </p:nvSpPr>
          <p:spPr bwMode="auto">
            <a:xfrm>
              <a:off x="6577013" y="4829175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5" name="Line 87"/>
            <p:cNvSpPr>
              <a:spLocks noChangeShapeType="1"/>
            </p:cNvSpPr>
            <p:nvPr/>
          </p:nvSpPr>
          <p:spPr bwMode="auto">
            <a:xfrm>
              <a:off x="6577013" y="4319588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6" name="Line 88"/>
            <p:cNvSpPr>
              <a:spLocks noChangeShapeType="1"/>
            </p:cNvSpPr>
            <p:nvPr/>
          </p:nvSpPr>
          <p:spPr bwMode="auto">
            <a:xfrm>
              <a:off x="6577013" y="3808413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7" name="Line 89"/>
            <p:cNvSpPr>
              <a:spLocks noChangeShapeType="1"/>
            </p:cNvSpPr>
            <p:nvPr/>
          </p:nvSpPr>
          <p:spPr bwMode="auto">
            <a:xfrm>
              <a:off x="6577013" y="3305175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8" name="Line 90"/>
            <p:cNvSpPr>
              <a:spLocks noChangeShapeType="1"/>
            </p:cNvSpPr>
            <p:nvPr/>
          </p:nvSpPr>
          <p:spPr bwMode="auto">
            <a:xfrm>
              <a:off x="6577013" y="2794000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9" name="Line 91"/>
            <p:cNvSpPr>
              <a:spLocks noChangeShapeType="1"/>
            </p:cNvSpPr>
            <p:nvPr/>
          </p:nvSpPr>
          <p:spPr bwMode="auto">
            <a:xfrm>
              <a:off x="6577013" y="2282825"/>
              <a:ext cx="34925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30" name="Line 92"/>
            <p:cNvSpPr>
              <a:spLocks noChangeShapeType="1"/>
            </p:cNvSpPr>
            <p:nvPr/>
          </p:nvSpPr>
          <p:spPr bwMode="auto">
            <a:xfrm>
              <a:off x="6611938" y="4829175"/>
              <a:ext cx="1779587" cy="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31" name="Line 93"/>
            <p:cNvSpPr>
              <a:spLocks noChangeShapeType="1"/>
            </p:cNvSpPr>
            <p:nvPr/>
          </p:nvSpPr>
          <p:spPr bwMode="auto">
            <a:xfrm flipV="1">
              <a:off x="6611938" y="4829175"/>
              <a:ext cx="0" cy="5080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32" name="Line 94"/>
            <p:cNvSpPr>
              <a:spLocks noChangeShapeType="1"/>
            </p:cNvSpPr>
            <p:nvPr/>
          </p:nvSpPr>
          <p:spPr bwMode="auto">
            <a:xfrm flipV="1">
              <a:off x="8402638" y="4829175"/>
              <a:ext cx="0" cy="50800"/>
            </a:xfrm>
            <a:prstGeom prst="line">
              <a:avLst/>
            </a:prstGeom>
            <a:noFill/>
            <a:ln w="127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33" name="Rectangle 95"/>
            <p:cNvSpPr>
              <a:spLocks noChangeArrowheads="1"/>
            </p:cNvSpPr>
            <p:nvPr/>
          </p:nvSpPr>
          <p:spPr bwMode="auto">
            <a:xfrm>
              <a:off x="7010400" y="215423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FF0066"/>
                  </a:solidFill>
                </a:rPr>
                <a:t>178</a:t>
              </a:r>
              <a:endParaRPr lang="es-ES" sz="1400" i="0">
                <a:solidFill>
                  <a:srgbClr val="FF0066"/>
                </a:solidFill>
              </a:endParaRPr>
            </a:p>
          </p:txBody>
        </p:sp>
        <p:sp>
          <p:nvSpPr>
            <p:cNvPr id="7234" name="Rectangle 96"/>
            <p:cNvSpPr>
              <a:spLocks noChangeArrowheads="1"/>
            </p:cNvSpPr>
            <p:nvPr/>
          </p:nvSpPr>
          <p:spPr bwMode="auto">
            <a:xfrm>
              <a:off x="7640638" y="2555875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</a:rPr>
                <a:t>204</a:t>
              </a:r>
              <a:endParaRPr lang="es-ES" sz="1400" i="0">
                <a:solidFill>
                  <a:srgbClr val="993300"/>
                </a:solidFill>
              </a:endParaRPr>
            </a:p>
          </p:txBody>
        </p:sp>
        <p:sp>
          <p:nvSpPr>
            <p:cNvPr id="7235" name="Rectangle 97"/>
            <p:cNvSpPr>
              <a:spLocks noChangeArrowheads="1"/>
            </p:cNvSpPr>
            <p:nvPr/>
          </p:nvSpPr>
          <p:spPr bwMode="auto">
            <a:xfrm>
              <a:off x="6394450" y="4729163"/>
              <a:ext cx="100013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236" name="Rectangle 98"/>
            <p:cNvSpPr>
              <a:spLocks noChangeArrowheads="1"/>
            </p:cNvSpPr>
            <p:nvPr/>
          </p:nvSpPr>
          <p:spPr bwMode="auto">
            <a:xfrm>
              <a:off x="6297613" y="42179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237" name="Rectangle 99"/>
            <p:cNvSpPr>
              <a:spLocks noChangeArrowheads="1"/>
            </p:cNvSpPr>
            <p:nvPr/>
          </p:nvSpPr>
          <p:spPr bwMode="auto">
            <a:xfrm>
              <a:off x="6297613" y="37068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238" name="Rectangle 100"/>
            <p:cNvSpPr>
              <a:spLocks noChangeArrowheads="1"/>
            </p:cNvSpPr>
            <p:nvPr/>
          </p:nvSpPr>
          <p:spPr bwMode="auto">
            <a:xfrm>
              <a:off x="6199188" y="3203575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120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239" name="Rectangle 101"/>
            <p:cNvSpPr>
              <a:spLocks noChangeArrowheads="1"/>
            </p:cNvSpPr>
            <p:nvPr/>
          </p:nvSpPr>
          <p:spPr bwMode="auto">
            <a:xfrm>
              <a:off x="6199188" y="269240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160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240" name="Rectangle 102"/>
            <p:cNvSpPr>
              <a:spLocks noChangeArrowheads="1"/>
            </p:cNvSpPr>
            <p:nvPr/>
          </p:nvSpPr>
          <p:spPr bwMode="auto">
            <a:xfrm>
              <a:off x="6199188" y="21828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199756" name="Rectangle 76"/>
            <p:cNvSpPr>
              <a:spLocks noChangeArrowheads="1"/>
            </p:cNvSpPr>
            <p:nvPr/>
          </p:nvSpPr>
          <p:spPr bwMode="auto">
            <a:xfrm>
              <a:off x="7018338" y="5192713"/>
              <a:ext cx="925512" cy="3365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600" i="0">
                  <a:solidFill>
                    <a:srgbClr val="000066"/>
                  </a:solidFill>
                  <a:latin typeface="Arial" pitchFamily="-109" charset="0"/>
                  <a:ea typeface="ＭＳ Ｐゴシック" pitchFamily="-109" charset="-128"/>
                  <a:cs typeface="ＭＳ Ｐゴシック" pitchFamily="-109" charset="-128"/>
                </a:rPr>
                <a:t>p = 0.33</a:t>
              </a:r>
            </a:p>
          </p:txBody>
        </p:sp>
      </p:grpSp>
      <p:grpSp>
        <p:nvGrpSpPr>
          <p:cNvPr id="7242" name="Group 78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724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45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  <p:sp>
        <p:nvSpPr>
          <p:cNvPr id="7243" name="Rectangle 78"/>
          <p:cNvSpPr>
            <a:spLocks noChangeArrowheads="1"/>
          </p:cNvSpPr>
          <p:nvPr/>
        </p:nvSpPr>
        <p:spPr bwMode="auto">
          <a:xfrm>
            <a:off x="1252538" y="6505575"/>
            <a:ext cx="3775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>
                <a:solidFill>
                  <a:srgbClr val="0066CC"/>
                </a:solidFill>
              </a:rPr>
              <a:t>ITT-E, M=F: ITT-expuestos, falta=fallo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GEMINI: SQV/r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33475"/>
            <a:ext cx="9024938" cy="5303838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50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Seguridad y tolerabilidad: SQV/r vs LPV/r</a:t>
            </a:r>
          </a:p>
          <a:p>
            <a:pPr lvl="1">
              <a:lnSpc>
                <a:spcPct val="110000"/>
              </a:lnSpc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Baja frecuencia de discontinuaciones prematuras para eventos adversos: 3% vs 7%</a:t>
            </a:r>
          </a:p>
          <a:p>
            <a:pPr lvl="1">
              <a:lnSpc>
                <a:spcPct val="110000"/>
              </a:lnSpc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Eventos adversos de cualquier grado mas frecuentes fueron gastrointestinales: 17% vs 27%</a:t>
            </a:r>
          </a:p>
          <a:p>
            <a:pPr lvl="1">
              <a:lnSpc>
                <a:spcPct val="110000"/>
              </a:lnSpc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No hubo discontinuaciones por eventos adversos renales; 2 pacientes, en la rama LPV/r, presentaron elevación creatinina plasmática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&gt; 2 mg/dL atribuida a TDF/FTC</a:t>
            </a:r>
          </a:p>
          <a:p>
            <a:pPr lvl="1">
              <a:lnSpc>
                <a:spcPct val="110000"/>
              </a:lnSpc>
              <a:spcAft>
                <a:spcPct val="45000"/>
              </a:spcAft>
            </a:pPr>
            <a:r>
              <a:rPr lang="es-ES" sz="2000" smtClean="0">
                <a:ea typeface="ＭＳ Ｐゴシック" pitchFamily="-107" charset="-128"/>
              </a:rPr>
              <a:t>Mediana de cambios a S48 en colesterol total, LDL y HDL no fueron significativamente diferentes entre grupos; la elevación de triglicéridos fue significativamente mayor en la rama LPV/r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GEMINI: SQV/r BID vs LPV/r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TDF/FTC</a:t>
            </a:r>
          </a:p>
        </p:txBody>
      </p:sp>
      <p:sp>
        <p:nvSpPr>
          <p:cNvPr id="921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03313"/>
            <a:ext cx="9024938" cy="5303837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Conclusiones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SQV/r BID no fue inferior al LPV/r BID, en combinación con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TDF/FTC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Respuestas virológica e inmunológica similares en ambas ramas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Tolerabilidad similar en ambas ramas</a:t>
            </a:r>
          </a:p>
          <a:p>
            <a:pPr lvl="2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Eventos adversos gastrointestinales fueron mas frecuentes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con LPV/r</a:t>
            </a:r>
          </a:p>
          <a:p>
            <a:pPr lvl="2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Cambios en lípidos no fueron diferentes entre SQV/r y LPV/r excepto para triglicéridos, cuya elevación fue mayor con LPV/r</a:t>
            </a:r>
          </a:p>
          <a:p>
            <a:pPr lvl="1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La tasa de fallo virológico fue baja en ambos grupos</a:t>
            </a:r>
          </a:p>
          <a:p>
            <a:pPr lvl="2"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1 paciente en el grupo SQV/r desarrollo nuevas mutaciones  mayores al fallo virológico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6261100" y="6532563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200">
                <a:solidFill>
                  <a:srgbClr val="CC0000"/>
                </a:solidFill>
              </a:rPr>
              <a:t>Walmsley S. JAIDS 2009;50:367-74 </a:t>
            </a:r>
          </a:p>
        </p:txBody>
      </p: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0" y="6570663"/>
            <a:ext cx="877888" cy="287337"/>
            <a:chOff x="0" y="4139"/>
            <a:chExt cx="553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28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0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GEMINI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33328</TotalTime>
  <Words>460</Words>
  <Application>Microsoft Office PowerPoint</Application>
  <PresentationFormat>Affichage à l'écran (4:3)</PresentationFormat>
  <Paragraphs>144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ARV_trials_2010</vt:lpstr>
      <vt:lpstr>1_ARV_trials_2010</vt:lpstr>
      <vt:lpstr>2_ARV_trials_2010</vt:lpstr>
      <vt:lpstr>Comparación de IP vs IP</vt:lpstr>
      <vt:lpstr>Estudio GEMINI: SQV/r BID vs LPV/r BID, en combinación con TDF/FTC</vt:lpstr>
      <vt:lpstr>Estudio GEMINI: SQV/r BID vs LPV/r BID, en combinación con TDF/FTC</vt:lpstr>
      <vt:lpstr>Estudio GEMINI: SQV/r BID vs LPV/r BID, en combinación con TDF/FTC</vt:lpstr>
      <vt:lpstr>Estudio GEMINI: SQV/r BID vs LPV/r BID, en combinación con TDF/FTC</vt:lpstr>
      <vt:lpstr>Estudio GEMINI: SQV/r BID vs LPV/r BID, en combinación con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2015-09-24T08:33:08Z</dcterms:modified>
</cp:coreProperties>
</file>