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11"/>
  </p:notesMasterIdLst>
  <p:handoutMasterIdLst>
    <p:handoutMasterId r:id="rId12"/>
  </p:handoutMasterIdLst>
  <p:sldIdLst>
    <p:sldId id="961" r:id="rId4"/>
    <p:sldId id="955" r:id="rId5"/>
    <p:sldId id="956" r:id="rId6"/>
    <p:sldId id="957" r:id="rId7"/>
    <p:sldId id="958" r:id="rId8"/>
    <p:sldId id="959" r:id="rId9"/>
    <p:sldId id="960" r:id="rId10"/>
  </p:sldIdLst>
  <p:sldSz cx="9144000" cy="6858000" type="screen4x3"/>
  <p:notesSz cx="7099300" cy="10234613"/>
  <p:custDataLst>
    <p:tags r:id="rId13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CC3300"/>
    <a:srgbClr val="000066"/>
    <a:srgbClr val="333399"/>
    <a:srgbClr val="FF00FF"/>
    <a:srgbClr val="800080"/>
    <a:srgbClr val="FF66FF"/>
    <a:srgbClr val="660033"/>
    <a:srgbClr val="008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2" autoAdjust="0"/>
  </p:normalViewPr>
  <p:slideViewPr>
    <p:cSldViewPr snapToGrid="0" snapToObjects="1" showGuides="1">
      <p:cViewPr>
        <p:scale>
          <a:sx n="100" d="100"/>
          <a:sy n="100" d="100"/>
        </p:scale>
        <p:origin x="-1848" y="-234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556FA54F-DB6C-401C-BFF3-CEB6C3CAD5F9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247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5C81784-78E8-4B75-A9A9-BE16334286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4301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402106519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4" y="4860926"/>
            <a:ext cx="5680075" cy="4605337"/>
          </a:xfrm>
          <a:noFill/>
          <a:ln/>
        </p:spPr>
        <p:txBody>
          <a:bodyPr lIns="99038" tIns="49520" rIns="99038" bIns="49520"/>
          <a:lstStyle/>
          <a:p>
            <a:pPr defTabSz="457155"/>
            <a:endParaRPr lang="en-US" dirty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720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73" tIns="49986" rIns="99973" bIns="49986">
            <a:prstTxWarp prst="textNoShape">
              <a:avLst/>
            </a:prstTxWarp>
          </a:bodyPr>
          <a:lstStyle/>
          <a:p>
            <a:pPr algn="l" defTabSz="998440"/>
            <a:r>
              <a:rPr lang="fr-FR" sz="1400" i="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400" i="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720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44" tIns="46021" rIns="92044" bIns="46021" anchor="b">
            <a:prstTxWarp prst="textNoShape">
              <a:avLst/>
            </a:prstTxWarp>
          </a:bodyPr>
          <a:lstStyle/>
          <a:p>
            <a:pPr algn="r" defTabSz="922247"/>
            <a:fld id="{E344E492-04FA-AB45-A49C-D59BBA6CEC7E}" type="slidenum">
              <a:rPr lang="fr-FR" sz="1300" i="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922247"/>
              <a:t>1</a:t>
            </a:fld>
            <a:endParaRPr lang="fr-FR" sz="1300" i="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F7763BD-7BF8-4C73-89D6-B73179F20BB1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67511619-D9D1-4F5B-8EBA-2D2D0D7C85CB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FB88612-48F2-4586-9094-0C42B2515B93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3469638-B9D3-43A8-8DF3-69EE23BF6E41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A54F69A-2403-414B-A74D-72135A488DDC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EB68977-45C2-480B-A890-CF3FE5288FEC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Titre 1"/>
          <p:cNvSpPr>
            <a:spLocks noGrp="1"/>
          </p:cNvSpPr>
          <p:nvPr>
            <p:ph type="title" idx="4294967295"/>
          </p:nvPr>
        </p:nvSpPr>
        <p:spPr>
          <a:xfrm>
            <a:off x="0" y="44450"/>
            <a:ext cx="8193088" cy="1106488"/>
          </a:xfrm>
        </p:spPr>
        <p:txBody>
          <a:bodyPr/>
          <a:lstStyle/>
          <a:p>
            <a:pPr eaLnBrk="1" hangingPunct="1"/>
            <a:r>
              <a:rPr lang="es-AR" sz="3200" smtClean="0">
                <a:ea typeface="ＭＳ Ｐゴシック" pitchFamily="-1" charset="-128"/>
                <a:cs typeface="ＭＳ Ｐゴシック" pitchFamily="-1" charset="-128"/>
              </a:rPr>
              <a:t>Comparación combinaciones de INTR</a:t>
            </a:r>
            <a:endParaRPr lang="es-AR" sz="32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6179" name="Espace réservé du contenu 2"/>
          <p:cNvSpPr>
            <a:spLocks/>
          </p:cNvSpPr>
          <p:nvPr/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32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ZDV/3TC vs TDF + FTC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26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934</a:t>
            </a:r>
          </a:p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endParaRPr lang="fr-FR" sz="2600" b="1" i="0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3200" b="1" i="0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ABC/3TC vs TDF/FTC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2600" b="1" i="0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HEAT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26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ACTG A5202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i="0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ASSERT</a:t>
            </a:r>
            <a:endParaRPr lang="fr-FR" sz="2600" b="1" i="0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285750" lvl="0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endParaRPr lang="fr-FR" sz="2600" b="1" i="0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lvl="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32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FTC/TDF vs FTC/TAF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i="0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Studies</a:t>
            </a:r>
            <a:r>
              <a:rPr lang="fr-FR" sz="26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GS-US-292-0104 and GS-US-292-0111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endParaRPr lang="fr-FR" sz="2600" b="1" i="0" dirty="0" smtClean="0">
              <a:solidFill>
                <a:srgbClr val="000066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endParaRPr lang="fr-FR" sz="1800" i="0" dirty="0">
              <a:solidFill>
                <a:srgbClr val="CC3300"/>
              </a:solidFill>
              <a:latin typeface="Arial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HEAT: ABC/3TC vs TDF/FTC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type="body" idx="4294967295"/>
          </p:nvPr>
        </p:nvSpPr>
        <p:spPr>
          <a:xfrm>
            <a:off x="50800" y="1182688"/>
            <a:ext cx="1857375" cy="523875"/>
          </a:xfrm>
        </p:spPr>
        <p:txBody>
          <a:bodyPr/>
          <a:lstStyle/>
          <a:p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Diseño</a:t>
            </a:r>
          </a:p>
        </p:txBody>
      </p:sp>
      <p:cxnSp>
        <p:nvCxnSpPr>
          <p:cNvPr id="5124" name="Connecteur droit 66"/>
          <p:cNvCxnSpPr>
            <a:cxnSpLocks noChangeShapeType="1"/>
          </p:cNvCxnSpPr>
          <p:nvPr/>
        </p:nvCxnSpPr>
        <p:spPr bwMode="auto">
          <a:xfrm rot="5400000">
            <a:off x="2610644" y="2801144"/>
            <a:ext cx="847725" cy="1587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arrow" w="med" len="med"/>
          </a:ln>
        </p:spPr>
      </p:cxnSp>
      <p:sp>
        <p:nvSpPr>
          <p:cNvPr id="5125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2009;23:1547-56</a:t>
            </a:r>
          </a:p>
        </p:txBody>
      </p:sp>
      <p:graphicFrame>
        <p:nvGraphicFramePr>
          <p:cNvPr id="38980" name="Group 68"/>
          <p:cNvGraphicFramePr>
            <a:graphicFrameLocks noGrp="1"/>
          </p:cNvGraphicFramePr>
          <p:nvPr/>
        </p:nvGraphicFramePr>
        <p:xfrm>
          <a:off x="4056063" y="2487613"/>
          <a:ext cx="3670300" cy="669926"/>
        </p:xfrm>
        <a:graphic>
          <a:graphicData uri="http://schemas.openxmlformats.org/drawingml/2006/table">
            <a:tbl>
              <a:tblPr/>
              <a:tblGrid>
                <a:gridCol w="3151187"/>
                <a:gridCol w="519113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 + TDF/FTC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800/200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7" name="Espace réservé du contenu 2"/>
          <p:cNvSpPr>
            <a:spLocks/>
          </p:cNvSpPr>
          <p:nvPr/>
        </p:nvSpPr>
        <p:spPr bwMode="auto">
          <a:xfrm>
            <a:off x="50800" y="4648200"/>
            <a:ext cx="90249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 dirty="0">
                <a:solidFill>
                  <a:srgbClr val="CC3300"/>
                </a:solidFill>
                <a:latin typeface="Calibri" pitchFamily="34" charset="0"/>
              </a:rPr>
              <a:t>Objetivo</a:t>
            </a: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 dirty="0">
                <a:solidFill>
                  <a:srgbClr val="000066"/>
                </a:solidFill>
              </a:rPr>
              <a:t>No inferioridad de las 2 combinaciones fijas de NRTI en S48: </a:t>
            </a:r>
            <a:br>
              <a:rPr lang="es-ES" sz="1800" i="0" dirty="0">
                <a:solidFill>
                  <a:srgbClr val="000066"/>
                </a:solidFill>
              </a:rPr>
            </a:br>
            <a:r>
              <a:rPr lang="es-ES" sz="1800" i="0" dirty="0">
                <a:solidFill>
                  <a:srgbClr val="000066"/>
                </a:solidFill>
              </a:rPr>
              <a:t>% HIV RNA &lt; 50 c/</a:t>
            </a:r>
            <a:r>
              <a:rPr lang="es-ES" sz="1800" i="0" dirty="0" err="1">
                <a:solidFill>
                  <a:srgbClr val="000066"/>
                </a:solidFill>
              </a:rPr>
              <a:t>mL</a:t>
            </a:r>
            <a:r>
              <a:rPr lang="es-ES" sz="1800" i="0" dirty="0">
                <a:solidFill>
                  <a:srgbClr val="000066"/>
                </a:solidFill>
              </a:rPr>
              <a:t>, ITT-expuestos, </a:t>
            </a:r>
            <a:r>
              <a:rPr lang="es-ES" sz="1800" i="0" dirty="0" smtClean="0">
                <a:solidFill>
                  <a:srgbClr val="000066"/>
                </a:solidFill>
              </a:rPr>
              <a:t>pérdida= </a:t>
            </a:r>
            <a:r>
              <a:rPr lang="es-ES" sz="1800" i="0" dirty="0">
                <a:solidFill>
                  <a:srgbClr val="000066"/>
                </a:solidFill>
              </a:rPr>
              <a:t>fallo [ITT-E, P = F] </a:t>
            </a:r>
            <a:br>
              <a:rPr lang="es-ES" sz="1800" i="0" dirty="0">
                <a:solidFill>
                  <a:srgbClr val="000066"/>
                </a:solidFill>
              </a:rPr>
            </a:br>
            <a:r>
              <a:rPr lang="es-ES" sz="1800" i="0" dirty="0">
                <a:solidFill>
                  <a:srgbClr val="000066"/>
                </a:solidFill>
              </a:rPr>
              <a:t>(margen inferior del IC 95% para la </a:t>
            </a:r>
            <a:r>
              <a:rPr lang="es-ES" sz="1800" i="0" dirty="0" smtClean="0">
                <a:solidFill>
                  <a:srgbClr val="000066"/>
                </a:solidFill>
              </a:rPr>
              <a:t>diferencia= </a:t>
            </a:r>
            <a:r>
              <a:rPr lang="es-ES" sz="1800" i="0" dirty="0">
                <a:solidFill>
                  <a:srgbClr val="000066"/>
                </a:solidFill>
              </a:rPr>
              <a:t>- 12%, poder 90%)</a:t>
            </a: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 dirty="0">
                <a:solidFill>
                  <a:srgbClr val="000066"/>
                </a:solidFill>
              </a:rPr>
              <a:t>Puntos finales primarios de seguridad: incidencia de eventos adversos en S96</a:t>
            </a:r>
          </a:p>
        </p:txBody>
      </p:sp>
      <p:sp>
        <p:nvSpPr>
          <p:cNvPr id="13330" name="Oval 105"/>
          <p:cNvSpPr>
            <a:spLocks noChangeArrowheads="1"/>
          </p:cNvSpPr>
          <p:nvPr/>
        </p:nvSpPr>
        <p:spPr bwMode="auto">
          <a:xfrm>
            <a:off x="1803400" y="1320800"/>
            <a:ext cx="2419350" cy="1093788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normAutofit fontScale="92500" lnSpcReduction="20000"/>
          </a:bodyPr>
          <a:lstStyle/>
          <a:p>
            <a:pPr>
              <a:defRPr/>
            </a:pPr>
            <a:r>
              <a:rPr lang="es-AR" sz="1400" b="1" i="0" smtClean="0">
                <a:solidFill>
                  <a:srgbClr val="000066"/>
                </a:solidFill>
                <a:ea typeface="ＭＳ Ｐゴシック" charset="-128"/>
                <a:cs typeface="Arial" charset="0"/>
              </a:rPr>
              <a:t>Randomización*</a:t>
            </a:r>
          </a:p>
          <a:p>
            <a:pPr>
              <a:defRPr/>
            </a:pPr>
            <a:r>
              <a:rPr lang="es-AR" sz="1400" b="1" i="0" smtClean="0">
                <a:solidFill>
                  <a:srgbClr val="000066"/>
                </a:solidFill>
                <a:ea typeface="ＭＳ Ｐゴシック" charset="-128"/>
                <a:cs typeface="Arial" charset="0"/>
              </a:rPr>
              <a:t>1 : 1</a:t>
            </a:r>
          </a:p>
          <a:p>
            <a:pPr>
              <a:defRPr/>
            </a:pPr>
            <a:r>
              <a:rPr lang="es-AR" sz="1400" b="1" i="0" smtClean="0">
                <a:solidFill>
                  <a:srgbClr val="000066"/>
                </a:solidFill>
                <a:ea typeface="ＭＳ Ｐゴシック" charset="-128"/>
                <a:cs typeface="Arial" charset="0"/>
              </a:rPr>
              <a:t>Doble ciego</a:t>
            </a:r>
          </a:p>
          <a:p>
            <a:pPr>
              <a:defRPr/>
            </a:pPr>
            <a:r>
              <a:rPr lang="es-AR" sz="1400" b="1" i="0" smtClean="0">
                <a:solidFill>
                  <a:srgbClr val="000066"/>
                </a:solidFill>
                <a:ea typeface="ＭＳ Ｐゴシック" charset="-128"/>
                <a:cs typeface="Arial" charset="0"/>
              </a:rPr>
              <a:t>Controlado con placebo</a:t>
            </a:r>
            <a:endParaRPr lang="es-AR" sz="1400" b="1" i="0">
              <a:solidFill>
                <a:srgbClr val="000066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5139" name="AutoShape 106"/>
          <p:cNvSpPr>
            <a:spLocks noChangeArrowheads="1"/>
          </p:cNvSpPr>
          <p:nvPr/>
        </p:nvSpPr>
        <p:spPr bwMode="auto">
          <a:xfrm>
            <a:off x="179388" y="2695575"/>
            <a:ext cx="2663825" cy="117792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694 pacientes naïve de ARV</a:t>
            </a:r>
          </a:p>
          <a:p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1,000 c/mL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Cualquier recuento de CD4</a:t>
            </a:r>
          </a:p>
          <a:p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cribado de HLA-B*5701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44537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n-GB" sz="1600" b="1" i="0" dirty="0">
                <a:solidFill>
                  <a:srgbClr val="0066FF"/>
                </a:solidFill>
                <a:latin typeface="Calibri" charset="0"/>
                <a:ea typeface="ＭＳ Ｐゴシック" charset="-128"/>
              </a:rPr>
              <a:t>S48</a:t>
            </a:r>
            <a:endParaRPr lang="en-GB" sz="1600" i="0" dirty="0">
              <a:solidFill>
                <a:srgbClr val="0066FF"/>
              </a:solidFill>
              <a:latin typeface="Calibri" charset="0"/>
              <a:ea typeface="ＭＳ Ｐゴシック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597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n-GB" sz="1600" b="1" i="0" dirty="0">
                <a:solidFill>
                  <a:srgbClr val="0066FF"/>
                </a:solidFill>
                <a:latin typeface="Calibri" charset="0"/>
                <a:ea typeface="ＭＳ Ｐゴシック" charset="-128"/>
              </a:rPr>
              <a:t>S96</a:t>
            </a:r>
            <a:endParaRPr lang="en-GB" sz="1600" i="0" dirty="0">
              <a:solidFill>
                <a:srgbClr val="0066FF"/>
              </a:solidFill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38981" name="Group 69"/>
          <p:cNvGraphicFramePr>
            <a:graphicFrameLocks noGrp="1"/>
          </p:cNvGraphicFramePr>
          <p:nvPr/>
        </p:nvGraphicFramePr>
        <p:xfrm>
          <a:off x="4070350" y="3465513"/>
          <a:ext cx="3670300" cy="669926"/>
        </p:xfrm>
        <a:graphic>
          <a:graphicData uri="http://schemas.openxmlformats.org/drawingml/2006/table">
            <a:tbl>
              <a:tblPr/>
              <a:tblGrid>
                <a:gridCol w="3151188"/>
                <a:gridCol w="519112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 + ABC/3TC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800/200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3" name="ZoneTexte 71"/>
          <p:cNvSpPr txBox="1">
            <a:spLocks noChangeArrowheads="1"/>
          </p:cNvSpPr>
          <p:nvPr/>
        </p:nvSpPr>
        <p:spPr bwMode="auto">
          <a:xfrm>
            <a:off x="179388" y="4191000"/>
            <a:ext cx="829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800" i="0">
                <a:solidFill>
                  <a:srgbClr val="000066"/>
                </a:solidFill>
              </a:rPr>
              <a:t>*Randomización estratificada según HIV RNA &lt; 100,000 c/mL o </a:t>
            </a:r>
            <a:r>
              <a:rPr lang="es-ES" sz="1800" i="0" u="sng">
                <a:solidFill>
                  <a:srgbClr val="000066"/>
                </a:solidFill>
              </a:rPr>
              <a:t>&gt;</a:t>
            </a:r>
            <a:r>
              <a:rPr lang="es-ES" sz="1800" i="0">
                <a:solidFill>
                  <a:srgbClr val="000066"/>
                </a:solidFill>
              </a:rPr>
              <a:t> 100,000 c/mL</a:t>
            </a:r>
            <a:endParaRPr lang="es-ES" sz="1800" i="0" baseline="30000">
              <a:solidFill>
                <a:srgbClr val="000066"/>
              </a:solidFill>
            </a:endParaRPr>
          </a:p>
        </p:txBody>
      </p:sp>
      <p:grpSp>
        <p:nvGrpSpPr>
          <p:cNvPr id="5154" name="Group 4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516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6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cxnSp>
        <p:nvCxnSpPr>
          <p:cNvPr id="5155" name="AutoShape 60"/>
          <p:cNvCxnSpPr>
            <a:cxnSpLocks noChangeShapeType="1"/>
          </p:cNvCxnSpPr>
          <p:nvPr/>
        </p:nvCxnSpPr>
        <p:spPr bwMode="auto">
          <a:xfrm rot="10800000" flipH="1" flipV="1">
            <a:off x="4052888" y="27940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56" name="Rectangle 9"/>
          <p:cNvSpPr>
            <a:spLocks noChangeArrowheads="1"/>
          </p:cNvSpPr>
          <p:nvPr/>
        </p:nvSpPr>
        <p:spPr bwMode="auto">
          <a:xfrm>
            <a:off x="3272440" y="3435350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345</a:t>
            </a:r>
          </a:p>
        </p:txBody>
      </p:sp>
      <p:sp>
        <p:nvSpPr>
          <p:cNvPr id="5157" name="Rectangle 8"/>
          <p:cNvSpPr>
            <a:spLocks noChangeArrowheads="1"/>
          </p:cNvSpPr>
          <p:nvPr/>
        </p:nvSpPr>
        <p:spPr bwMode="auto">
          <a:xfrm>
            <a:off x="3272440" y="2466975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343</a:t>
            </a:r>
          </a:p>
        </p:txBody>
      </p:sp>
      <p:sp>
        <p:nvSpPr>
          <p:cNvPr id="5158" name="Line 63"/>
          <p:cNvSpPr>
            <a:spLocks noChangeShapeType="1"/>
          </p:cNvSpPr>
          <p:nvPr/>
        </p:nvSpPr>
        <p:spPr bwMode="auto">
          <a:xfrm>
            <a:off x="2843213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9" name="Line 172"/>
          <p:cNvSpPr>
            <a:spLocks noChangeShapeType="1"/>
          </p:cNvSpPr>
          <p:nvPr/>
        </p:nvSpPr>
        <p:spPr bwMode="auto">
          <a:xfrm>
            <a:off x="8758238" y="2012950"/>
            <a:ext cx="0" cy="21129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60" name="Line 172"/>
          <p:cNvSpPr>
            <a:spLocks noChangeShapeType="1"/>
          </p:cNvSpPr>
          <p:nvPr/>
        </p:nvSpPr>
        <p:spPr bwMode="auto">
          <a:xfrm>
            <a:off x="7764463" y="2012950"/>
            <a:ext cx="0" cy="21129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61" name="Line 31"/>
          <p:cNvSpPr>
            <a:spLocks noChangeShapeType="1"/>
          </p:cNvSpPr>
          <p:nvPr/>
        </p:nvSpPr>
        <p:spPr bwMode="auto">
          <a:xfrm flipV="1">
            <a:off x="7799388" y="2813050"/>
            <a:ext cx="102552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62" name="Line 31"/>
          <p:cNvSpPr>
            <a:spLocks noChangeShapeType="1"/>
          </p:cNvSpPr>
          <p:nvPr/>
        </p:nvSpPr>
        <p:spPr bwMode="auto">
          <a:xfrm flipV="1">
            <a:off x="7799388" y="3775075"/>
            <a:ext cx="102552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HEAT: ABC/3TC vs TDF/FTC</a:t>
            </a:r>
          </a:p>
        </p:txBody>
      </p:sp>
      <p:graphicFrame>
        <p:nvGraphicFramePr>
          <p:cNvPr id="462921" name="Group 73"/>
          <p:cNvGraphicFramePr>
            <a:graphicFrameLocks noGrp="1"/>
          </p:cNvGraphicFramePr>
          <p:nvPr>
            <p:ph idx="4294967295"/>
          </p:nvPr>
        </p:nvGraphicFramePr>
        <p:xfrm>
          <a:off x="488950" y="1493838"/>
          <a:ext cx="8375650" cy="4327824"/>
        </p:xfrm>
        <a:graphic>
          <a:graphicData uri="http://schemas.openxmlformats.org/drawingml/2006/table">
            <a:tbl>
              <a:tblPr/>
              <a:tblGrid>
                <a:gridCol w="255588"/>
                <a:gridCol w="4311650"/>
                <a:gridCol w="1905000"/>
                <a:gridCol w="1903412"/>
              </a:tblGrid>
              <a:tr h="47237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Randomizados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-107" charset="-128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  <a:b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347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  <a:b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347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Pacientes tratados elegibles, n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343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345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edad, años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Raza Blanca/Negra/Otra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52% / 36% / 13%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51% / 36% / 13%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4.9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4.8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45%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41%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células CD4 (/mm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), mediana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214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&lt;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47%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52%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&lt; 50/mm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HBV positivo/HCV positivo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 / 8%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3% / 7%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189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Suspensión a S96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109 (32%)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124 (36%)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18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fallo virológico/eventos adversos, n</a:t>
                      </a:r>
                    </a:p>
                  </a:txBody>
                  <a:tcPr marT="45708" marB="4570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 / 20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 / 21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237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Pérdida de seguimiento/decisión del sujeto</a:t>
                      </a:r>
                      <a:b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</a:b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/no adherencia, n</a:t>
                      </a:r>
                    </a:p>
                  </a:txBody>
                  <a:tcPr marT="45708" marB="4570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45 / 13 / 10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52 / 23 / 11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211" name="ZoneTexte 9"/>
          <p:cNvSpPr txBox="1">
            <a:spLocks noChangeArrowheads="1"/>
          </p:cNvSpPr>
          <p:nvPr/>
        </p:nvSpPr>
        <p:spPr bwMode="auto">
          <a:xfrm>
            <a:off x="488950" y="5913438"/>
            <a:ext cx="86868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300" i="0">
                <a:solidFill>
                  <a:srgbClr val="000066"/>
                </a:solidFill>
              </a:rPr>
              <a:t>Nota: cambio de INTR (a un INTR distinto de ABC o TDF) permitido si intolerancia; </a:t>
            </a:r>
          </a:p>
          <a:p>
            <a:pPr algn="l">
              <a:lnSpc>
                <a:spcPct val="90000"/>
              </a:lnSpc>
            </a:pPr>
            <a:r>
              <a:rPr lang="es-ES" sz="1300" i="0">
                <a:solidFill>
                  <a:srgbClr val="000066"/>
                </a:solidFill>
              </a:rPr>
              <a:t>cambio de LPV/r QD a BID permitido si intolerancia gastrointestinal, o a otro IP si intolerancia limitante a LPV/r.</a:t>
            </a:r>
          </a:p>
          <a:p>
            <a:pPr algn="l">
              <a:lnSpc>
                <a:spcPct val="90000"/>
              </a:lnSpc>
            </a:pPr>
            <a:r>
              <a:rPr lang="es-ES" sz="1300" i="0">
                <a:solidFill>
                  <a:srgbClr val="000066"/>
                </a:solidFill>
              </a:rPr>
              <a:t>LPV/r fue administrado como cápsulas de gel blando (6/d) hasta semana 48 luego como tabletas (4/d)</a:t>
            </a:r>
          </a:p>
        </p:txBody>
      </p:sp>
      <p:sp>
        <p:nvSpPr>
          <p:cNvPr id="6212" name="Rectangle 6"/>
          <p:cNvSpPr>
            <a:spLocks noChangeArrowheads="1"/>
          </p:cNvSpPr>
          <p:nvPr/>
        </p:nvSpPr>
        <p:spPr bwMode="auto">
          <a:xfrm>
            <a:off x="971550" y="1190625"/>
            <a:ext cx="71628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s-ES" sz="2300" b="1" i="0" dirty="0">
                <a:solidFill>
                  <a:srgbClr val="CC3300"/>
                </a:solidFill>
                <a:latin typeface="Calibri" pitchFamily="34" charset="0"/>
              </a:rPr>
              <a:t>Disposición de pacientes y características basales</a:t>
            </a:r>
          </a:p>
        </p:txBody>
      </p:sp>
      <p:grpSp>
        <p:nvGrpSpPr>
          <p:cNvPr id="6213" name="Group 73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621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16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sp>
        <p:nvSpPr>
          <p:cNvPr id="6214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2009;23:1547-56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0800" y="1146175"/>
            <a:ext cx="91884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700" b="1" i="0">
                <a:solidFill>
                  <a:srgbClr val="CC3300"/>
                </a:solidFill>
                <a:latin typeface="Calibri" pitchFamily="34" charset="0"/>
              </a:rPr>
              <a:t>Proporción de pacientes con HIV RNA &lt; 50 c/mL en semana 48</a:t>
            </a:r>
          </a:p>
        </p:txBody>
      </p:sp>
      <p:sp>
        <p:nvSpPr>
          <p:cNvPr id="7171" name="ZoneTexte 113"/>
          <p:cNvSpPr txBox="1">
            <a:spLocks noChangeArrowheads="1"/>
          </p:cNvSpPr>
          <p:nvPr/>
        </p:nvSpPr>
        <p:spPr bwMode="auto">
          <a:xfrm>
            <a:off x="511175" y="6038850"/>
            <a:ext cx="7681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i="0">
                <a:solidFill>
                  <a:srgbClr val="000066"/>
                </a:solidFill>
              </a:rPr>
              <a:t>Mediana de aumento de CD4 en S96: 250/mm</a:t>
            </a:r>
            <a:r>
              <a:rPr lang="es-ES" sz="1600" i="0" baseline="30000">
                <a:solidFill>
                  <a:srgbClr val="000066"/>
                </a:solidFill>
              </a:rPr>
              <a:t>3</a:t>
            </a:r>
            <a:r>
              <a:rPr lang="es-ES" sz="1600" i="0">
                <a:solidFill>
                  <a:srgbClr val="000066"/>
                </a:solidFill>
              </a:rPr>
              <a:t> (ABC/3TC) vs 247/mm</a:t>
            </a:r>
            <a:r>
              <a:rPr lang="es-ES" sz="1600" i="0" baseline="30000">
                <a:solidFill>
                  <a:srgbClr val="000066"/>
                </a:solidFill>
              </a:rPr>
              <a:t>3</a:t>
            </a:r>
            <a:r>
              <a:rPr lang="es-ES" sz="1600" i="0">
                <a:solidFill>
                  <a:srgbClr val="000066"/>
                </a:solidFill>
              </a:rPr>
              <a:t> (TDF/FTC)</a:t>
            </a:r>
          </a:p>
        </p:txBody>
      </p:sp>
      <p:sp>
        <p:nvSpPr>
          <p:cNvPr id="7172" name="Rectangle 7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HEAT: ABC/3TC vs TDF/FTC</a:t>
            </a:r>
          </a:p>
        </p:txBody>
      </p:sp>
      <p:grpSp>
        <p:nvGrpSpPr>
          <p:cNvPr id="7173" name="Group 85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725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53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grpSp>
        <p:nvGrpSpPr>
          <p:cNvPr id="86" name="Groupe 85"/>
          <p:cNvGrpSpPr/>
          <p:nvPr/>
        </p:nvGrpSpPr>
        <p:grpSpPr>
          <a:xfrm>
            <a:off x="107950" y="1752600"/>
            <a:ext cx="8796338" cy="4344988"/>
            <a:chOff x="107950" y="1752600"/>
            <a:chExt cx="8796338" cy="4344988"/>
          </a:xfrm>
        </p:grpSpPr>
        <p:sp>
          <p:nvSpPr>
            <p:cNvPr id="7174" name="AutoShape 126"/>
            <p:cNvSpPr>
              <a:spLocks noChangeArrowheads="1"/>
            </p:cNvSpPr>
            <p:nvPr/>
          </p:nvSpPr>
          <p:spPr bwMode="auto">
            <a:xfrm>
              <a:off x="3489325" y="1858963"/>
              <a:ext cx="302736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s-ES" sz="2800" i="0"/>
            </a:p>
          </p:txBody>
        </p:sp>
        <p:sp>
          <p:nvSpPr>
            <p:cNvPr id="7175" name="Text Box 57"/>
            <p:cNvSpPr txBox="1">
              <a:spLocks noChangeArrowheads="1"/>
            </p:cNvSpPr>
            <p:nvPr/>
          </p:nvSpPr>
          <p:spPr bwMode="auto">
            <a:xfrm>
              <a:off x="709613" y="5018088"/>
              <a:ext cx="1481137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</a:rPr>
                <a:t>ITT-E, P = F</a:t>
              </a:r>
            </a:p>
          </p:txBody>
        </p:sp>
        <p:sp>
          <p:nvSpPr>
            <p:cNvPr id="7176" name="Text Box 58"/>
            <p:cNvSpPr txBox="1">
              <a:spLocks noChangeArrowheads="1"/>
            </p:cNvSpPr>
            <p:nvPr/>
          </p:nvSpPr>
          <p:spPr bwMode="auto">
            <a:xfrm>
              <a:off x="2135188" y="5018088"/>
              <a:ext cx="1331912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</a:rPr>
                <a:t>TLOVR</a:t>
              </a:r>
            </a:p>
          </p:txBody>
        </p:sp>
        <p:sp>
          <p:nvSpPr>
            <p:cNvPr id="7177" name="Text Box 76"/>
            <p:cNvSpPr txBox="1">
              <a:spLocks noChangeArrowheads="1"/>
            </p:cNvSpPr>
            <p:nvPr/>
          </p:nvSpPr>
          <p:spPr bwMode="auto">
            <a:xfrm>
              <a:off x="107950" y="1752600"/>
              <a:ext cx="533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20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178" name="Rectangle 3"/>
            <p:cNvSpPr>
              <a:spLocks noChangeArrowheads="1"/>
            </p:cNvSpPr>
            <p:nvPr/>
          </p:nvSpPr>
          <p:spPr bwMode="auto">
            <a:xfrm>
              <a:off x="3767138" y="1957388"/>
              <a:ext cx="177800" cy="144462"/>
            </a:xfrm>
            <a:prstGeom prst="rect">
              <a:avLst/>
            </a:prstGeom>
            <a:solidFill>
              <a:srgbClr val="D6009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333399"/>
                </a:solidFill>
              </a:endParaRPr>
            </a:p>
          </p:txBody>
        </p:sp>
        <p:sp>
          <p:nvSpPr>
            <p:cNvPr id="7179" name="Rectangle 4"/>
            <p:cNvSpPr>
              <a:spLocks noChangeArrowheads="1"/>
            </p:cNvSpPr>
            <p:nvPr/>
          </p:nvSpPr>
          <p:spPr bwMode="auto">
            <a:xfrm>
              <a:off x="5146675" y="1955800"/>
              <a:ext cx="177800" cy="144463"/>
            </a:xfrm>
            <a:prstGeom prst="rect">
              <a:avLst/>
            </a:prstGeom>
            <a:solidFill>
              <a:srgbClr val="0099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333399"/>
                </a:solidFill>
              </a:endParaRPr>
            </a:p>
          </p:txBody>
        </p:sp>
        <p:sp>
          <p:nvSpPr>
            <p:cNvPr id="7180" name="ZoneTexte 84"/>
            <p:cNvSpPr txBox="1">
              <a:spLocks noChangeArrowheads="1"/>
            </p:cNvSpPr>
            <p:nvPr/>
          </p:nvSpPr>
          <p:spPr bwMode="auto">
            <a:xfrm>
              <a:off x="3898900" y="1833563"/>
              <a:ext cx="107156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ABC/3TC </a:t>
              </a:r>
            </a:p>
          </p:txBody>
        </p:sp>
        <p:sp>
          <p:nvSpPr>
            <p:cNvPr id="7181" name="ZoneTexte 85"/>
            <p:cNvSpPr txBox="1">
              <a:spLocks noChangeArrowheads="1"/>
            </p:cNvSpPr>
            <p:nvPr/>
          </p:nvSpPr>
          <p:spPr bwMode="auto">
            <a:xfrm>
              <a:off x="5280025" y="1833563"/>
              <a:ext cx="98266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>
                  <a:solidFill>
                    <a:srgbClr val="333399"/>
                  </a:solidFill>
                  <a:latin typeface="Calibri" pitchFamily="34" charset="0"/>
                </a:rPr>
                <a:t>TDF/FTC</a:t>
              </a:r>
            </a:p>
          </p:txBody>
        </p:sp>
        <p:sp>
          <p:nvSpPr>
            <p:cNvPr id="7182" name="ZoneTexte 86"/>
            <p:cNvSpPr txBox="1">
              <a:spLocks noChangeArrowheads="1"/>
            </p:cNvSpPr>
            <p:nvPr/>
          </p:nvSpPr>
          <p:spPr bwMode="auto">
            <a:xfrm>
              <a:off x="440318" y="5411788"/>
              <a:ext cx="214513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4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400" i="0" dirty="0">
                  <a:solidFill>
                    <a:srgbClr val="000066"/>
                  </a:solidFill>
                </a:rPr>
                <a:t>% para la </a:t>
              </a:r>
              <a:r>
                <a:rPr lang="es-ES" sz="14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r>
                <a:rPr lang="es-ES" sz="1400" i="0" dirty="0">
                  <a:solidFill>
                    <a:srgbClr val="000066"/>
                  </a:solidFill>
                  <a:cs typeface="Arial" charset="0"/>
                </a:rPr>
                <a:t/>
              </a:r>
              <a:br>
                <a:rPr lang="es-ES" sz="1400" i="0" dirty="0">
                  <a:solidFill>
                    <a:srgbClr val="000066"/>
                  </a:solidFill>
                  <a:cs typeface="Arial" charset="0"/>
                </a:rPr>
              </a:br>
              <a:r>
                <a:rPr lang="es-ES" sz="1400" i="0" dirty="0">
                  <a:solidFill>
                    <a:srgbClr val="000066"/>
                  </a:solidFill>
                </a:rPr>
                <a:t>= - </a:t>
              </a:r>
              <a:r>
                <a:rPr lang="es-ES" sz="1400" i="0" dirty="0" smtClean="0">
                  <a:solidFill>
                    <a:srgbClr val="000066"/>
                  </a:solidFill>
                </a:rPr>
                <a:t>6.6 ; </a:t>
              </a:r>
              <a:r>
                <a:rPr lang="es-ES" sz="1400" i="0" dirty="0">
                  <a:solidFill>
                    <a:srgbClr val="000066"/>
                  </a:solidFill>
                </a:rPr>
                <a:t>7.4</a:t>
              </a:r>
              <a:r>
                <a:rPr lang="es-ES" sz="1400" i="0" dirty="0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7183" name="ZoneTexte 87"/>
            <p:cNvSpPr txBox="1">
              <a:spLocks noChangeArrowheads="1"/>
            </p:cNvSpPr>
            <p:nvPr/>
          </p:nvSpPr>
          <p:spPr bwMode="auto">
            <a:xfrm>
              <a:off x="792163" y="2309813"/>
              <a:ext cx="2960687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</a:rPr>
                <a:t>Punto final primario de eficacia</a:t>
              </a:r>
            </a:p>
          </p:txBody>
        </p:sp>
        <p:sp>
          <p:nvSpPr>
            <p:cNvPr id="7184" name="Text Box 58"/>
            <p:cNvSpPr txBox="1">
              <a:spLocks noChangeArrowheads="1"/>
            </p:cNvSpPr>
            <p:nvPr/>
          </p:nvSpPr>
          <p:spPr bwMode="auto">
            <a:xfrm>
              <a:off x="3567113" y="5018088"/>
              <a:ext cx="1182687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</a:rPr>
                <a:t>ITT, P = F</a:t>
              </a:r>
            </a:p>
          </p:txBody>
        </p:sp>
        <p:sp>
          <p:nvSpPr>
            <p:cNvPr id="7185" name="Text Box 58"/>
            <p:cNvSpPr txBox="1">
              <a:spLocks noChangeArrowheads="1"/>
            </p:cNvSpPr>
            <p:nvPr/>
          </p:nvSpPr>
          <p:spPr bwMode="auto">
            <a:xfrm>
              <a:off x="4905375" y="5018088"/>
              <a:ext cx="1298575" cy="754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600" i="0">
                  <a:solidFill>
                    <a:srgbClr val="000066"/>
                  </a:solidFill>
                </a:rPr>
                <a:t>Análisis observado,</a:t>
              </a:r>
            </a:p>
            <a:p>
              <a:pPr>
                <a:lnSpc>
                  <a:spcPct val="90000"/>
                </a:lnSpc>
              </a:pPr>
              <a:r>
                <a:rPr lang="es-ES" sz="1600" i="0">
                  <a:solidFill>
                    <a:srgbClr val="000066"/>
                  </a:solidFill>
                </a:rPr>
                <a:t>ITT-E</a:t>
              </a:r>
            </a:p>
          </p:txBody>
        </p:sp>
        <p:sp>
          <p:nvSpPr>
            <p:cNvPr id="7186" name="Text Box 58"/>
            <p:cNvSpPr txBox="1">
              <a:spLocks noChangeArrowheads="1"/>
            </p:cNvSpPr>
            <p:nvPr/>
          </p:nvSpPr>
          <p:spPr bwMode="auto">
            <a:xfrm>
              <a:off x="6291263" y="5018088"/>
              <a:ext cx="2508250" cy="801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</a:rPr>
                <a:t>ITT-E, P = F estratificado por</a:t>
              </a:r>
            </a:p>
            <a:p>
              <a:pPr>
                <a:lnSpc>
                  <a:spcPct val="90000"/>
                </a:lnSpc>
              </a:pPr>
              <a:r>
                <a:rPr lang="es-ES" sz="1600" i="0">
                  <a:solidFill>
                    <a:srgbClr val="000066"/>
                  </a:solidFill>
                </a:rPr>
                <a:t>Carga viral basal (c/mL)</a:t>
              </a:r>
            </a:p>
          </p:txBody>
        </p:sp>
        <p:sp>
          <p:nvSpPr>
            <p:cNvPr id="7187" name="ZoneTexte 107"/>
            <p:cNvSpPr txBox="1">
              <a:spLocks noChangeArrowheads="1"/>
            </p:cNvSpPr>
            <p:nvPr/>
          </p:nvSpPr>
          <p:spPr bwMode="auto">
            <a:xfrm>
              <a:off x="6362700" y="5761038"/>
              <a:ext cx="109378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600" i="0">
                  <a:solidFill>
                    <a:srgbClr val="000066"/>
                  </a:solidFill>
                </a:rPr>
                <a:t>&lt; 100 000</a:t>
              </a:r>
            </a:p>
          </p:txBody>
        </p:sp>
        <p:sp>
          <p:nvSpPr>
            <p:cNvPr id="7188" name="ZoneTexte 108"/>
            <p:cNvSpPr txBox="1">
              <a:spLocks noChangeArrowheads="1"/>
            </p:cNvSpPr>
            <p:nvPr/>
          </p:nvSpPr>
          <p:spPr bwMode="auto">
            <a:xfrm>
              <a:off x="7705725" y="5761038"/>
              <a:ext cx="109378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600" i="0" u="sng">
                  <a:solidFill>
                    <a:srgbClr val="000066"/>
                  </a:solidFill>
                </a:rPr>
                <a:t>&gt;</a:t>
              </a:r>
              <a:r>
                <a:rPr lang="es-ES" sz="1600" i="0">
                  <a:solidFill>
                    <a:srgbClr val="000066"/>
                  </a:solidFill>
                </a:rPr>
                <a:t> 100 000</a:t>
              </a:r>
            </a:p>
          </p:txBody>
        </p:sp>
        <p:sp>
          <p:nvSpPr>
            <p:cNvPr id="7189" name="Rectangle 76"/>
            <p:cNvSpPr>
              <a:spLocks noChangeArrowheads="1"/>
            </p:cNvSpPr>
            <p:nvPr/>
          </p:nvSpPr>
          <p:spPr bwMode="auto">
            <a:xfrm>
              <a:off x="992188" y="3124200"/>
              <a:ext cx="468312" cy="1870075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0" name="Rectangle 77"/>
            <p:cNvSpPr>
              <a:spLocks noChangeArrowheads="1"/>
            </p:cNvSpPr>
            <p:nvPr/>
          </p:nvSpPr>
          <p:spPr bwMode="auto">
            <a:xfrm>
              <a:off x="2336800" y="3263900"/>
              <a:ext cx="466725" cy="1730375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1" name="Rectangle 78"/>
            <p:cNvSpPr>
              <a:spLocks noChangeArrowheads="1"/>
            </p:cNvSpPr>
            <p:nvPr/>
          </p:nvSpPr>
          <p:spPr bwMode="auto">
            <a:xfrm>
              <a:off x="3705225" y="3236913"/>
              <a:ext cx="468313" cy="1757362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2" name="Rectangle 79"/>
            <p:cNvSpPr>
              <a:spLocks noChangeArrowheads="1"/>
            </p:cNvSpPr>
            <p:nvPr/>
          </p:nvSpPr>
          <p:spPr bwMode="auto">
            <a:xfrm>
              <a:off x="5051425" y="2687638"/>
              <a:ext cx="450850" cy="2306637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3" name="Rectangle 80"/>
            <p:cNvSpPr>
              <a:spLocks noChangeArrowheads="1"/>
            </p:cNvSpPr>
            <p:nvPr/>
          </p:nvSpPr>
          <p:spPr bwMode="auto">
            <a:xfrm>
              <a:off x="6389688" y="3044825"/>
              <a:ext cx="468312" cy="1949450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4" name="Rectangle 81"/>
            <p:cNvSpPr>
              <a:spLocks noChangeArrowheads="1"/>
            </p:cNvSpPr>
            <p:nvPr/>
          </p:nvSpPr>
          <p:spPr bwMode="auto">
            <a:xfrm>
              <a:off x="7807325" y="3263900"/>
              <a:ext cx="468313" cy="1730375"/>
            </a:xfrm>
            <a:prstGeom prst="rect">
              <a:avLst/>
            </a:prstGeom>
            <a:solidFill>
              <a:srgbClr val="D6009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5" name="Rectangle 82"/>
            <p:cNvSpPr>
              <a:spLocks noChangeArrowheads="1"/>
            </p:cNvSpPr>
            <p:nvPr/>
          </p:nvSpPr>
          <p:spPr bwMode="auto">
            <a:xfrm>
              <a:off x="1460500" y="3157538"/>
              <a:ext cx="450850" cy="1836737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6" name="Rectangle 83"/>
            <p:cNvSpPr>
              <a:spLocks noChangeArrowheads="1"/>
            </p:cNvSpPr>
            <p:nvPr/>
          </p:nvSpPr>
          <p:spPr bwMode="auto">
            <a:xfrm>
              <a:off x="2806700" y="3317875"/>
              <a:ext cx="452438" cy="1676400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7" name="Rectangle 84"/>
            <p:cNvSpPr>
              <a:spLocks noChangeArrowheads="1"/>
            </p:cNvSpPr>
            <p:nvPr/>
          </p:nvSpPr>
          <p:spPr bwMode="auto">
            <a:xfrm>
              <a:off x="4171950" y="3290888"/>
              <a:ext cx="450850" cy="1703387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8" name="Rectangle 85"/>
            <p:cNvSpPr>
              <a:spLocks noChangeArrowheads="1"/>
            </p:cNvSpPr>
            <p:nvPr/>
          </p:nvSpPr>
          <p:spPr bwMode="auto">
            <a:xfrm>
              <a:off x="5502275" y="2608263"/>
              <a:ext cx="452438" cy="2386012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99" name="Rectangle 86"/>
            <p:cNvSpPr>
              <a:spLocks noChangeArrowheads="1"/>
            </p:cNvSpPr>
            <p:nvPr/>
          </p:nvSpPr>
          <p:spPr bwMode="auto">
            <a:xfrm>
              <a:off x="6858000" y="3098800"/>
              <a:ext cx="450850" cy="1895475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200" name="Rectangle 87"/>
            <p:cNvSpPr>
              <a:spLocks noChangeArrowheads="1"/>
            </p:cNvSpPr>
            <p:nvPr/>
          </p:nvSpPr>
          <p:spPr bwMode="auto">
            <a:xfrm>
              <a:off x="8275638" y="3211513"/>
              <a:ext cx="450850" cy="1782762"/>
            </a:xfrm>
            <a:prstGeom prst="rect">
              <a:avLst/>
            </a:prstGeom>
            <a:solidFill>
              <a:srgbClr val="009999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201" name="Line 88"/>
            <p:cNvSpPr>
              <a:spLocks noChangeShapeType="1"/>
            </p:cNvSpPr>
            <p:nvPr/>
          </p:nvSpPr>
          <p:spPr bwMode="auto">
            <a:xfrm>
              <a:off x="603250" y="2249488"/>
              <a:ext cx="0" cy="2744787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2" name="Line 89"/>
            <p:cNvSpPr>
              <a:spLocks noChangeShapeType="1"/>
            </p:cNvSpPr>
            <p:nvPr/>
          </p:nvSpPr>
          <p:spPr bwMode="auto">
            <a:xfrm>
              <a:off x="511175" y="499427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3" name="Line 90"/>
            <p:cNvSpPr>
              <a:spLocks noChangeShapeType="1"/>
            </p:cNvSpPr>
            <p:nvPr/>
          </p:nvSpPr>
          <p:spPr bwMode="auto">
            <a:xfrm>
              <a:off x="511175" y="47228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4" name="Line 91"/>
            <p:cNvSpPr>
              <a:spLocks noChangeShapeType="1"/>
            </p:cNvSpPr>
            <p:nvPr/>
          </p:nvSpPr>
          <p:spPr bwMode="auto">
            <a:xfrm>
              <a:off x="511175" y="44434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5" name="Line 92"/>
            <p:cNvSpPr>
              <a:spLocks noChangeShapeType="1"/>
            </p:cNvSpPr>
            <p:nvPr/>
          </p:nvSpPr>
          <p:spPr bwMode="auto">
            <a:xfrm>
              <a:off x="511175" y="41719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6" name="Line 93"/>
            <p:cNvSpPr>
              <a:spLocks noChangeShapeType="1"/>
            </p:cNvSpPr>
            <p:nvPr/>
          </p:nvSpPr>
          <p:spPr bwMode="auto">
            <a:xfrm>
              <a:off x="511175" y="389413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7" name="Line 94"/>
            <p:cNvSpPr>
              <a:spLocks noChangeShapeType="1"/>
            </p:cNvSpPr>
            <p:nvPr/>
          </p:nvSpPr>
          <p:spPr bwMode="auto">
            <a:xfrm>
              <a:off x="511175" y="362267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8" name="Line 95"/>
            <p:cNvSpPr>
              <a:spLocks noChangeShapeType="1"/>
            </p:cNvSpPr>
            <p:nvPr/>
          </p:nvSpPr>
          <p:spPr bwMode="auto">
            <a:xfrm>
              <a:off x="511175" y="334962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9" name="Line 96"/>
            <p:cNvSpPr>
              <a:spLocks noChangeShapeType="1"/>
            </p:cNvSpPr>
            <p:nvPr/>
          </p:nvSpPr>
          <p:spPr bwMode="auto">
            <a:xfrm>
              <a:off x="511175" y="30718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0" name="Line 97"/>
            <p:cNvSpPr>
              <a:spLocks noChangeShapeType="1"/>
            </p:cNvSpPr>
            <p:nvPr/>
          </p:nvSpPr>
          <p:spPr bwMode="auto">
            <a:xfrm>
              <a:off x="511175" y="28003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1" name="Line 98"/>
            <p:cNvSpPr>
              <a:spLocks noChangeShapeType="1"/>
            </p:cNvSpPr>
            <p:nvPr/>
          </p:nvSpPr>
          <p:spPr bwMode="auto">
            <a:xfrm>
              <a:off x="511175" y="25209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2" name="Line 99"/>
            <p:cNvSpPr>
              <a:spLocks noChangeShapeType="1"/>
            </p:cNvSpPr>
            <p:nvPr/>
          </p:nvSpPr>
          <p:spPr bwMode="auto">
            <a:xfrm>
              <a:off x="511175" y="22494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3" name="Line 100"/>
            <p:cNvSpPr>
              <a:spLocks noChangeShapeType="1"/>
            </p:cNvSpPr>
            <p:nvPr/>
          </p:nvSpPr>
          <p:spPr bwMode="auto">
            <a:xfrm>
              <a:off x="576263" y="4994275"/>
              <a:ext cx="83280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4" name="Line 101"/>
            <p:cNvSpPr>
              <a:spLocks noChangeShapeType="1"/>
            </p:cNvSpPr>
            <p:nvPr/>
          </p:nvSpPr>
          <p:spPr bwMode="auto">
            <a:xfrm flipV="1">
              <a:off x="603250" y="4994275"/>
              <a:ext cx="0" cy="5238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5" name="Line 102"/>
            <p:cNvSpPr>
              <a:spLocks noChangeShapeType="1"/>
            </p:cNvSpPr>
            <p:nvPr/>
          </p:nvSpPr>
          <p:spPr bwMode="auto">
            <a:xfrm flipV="1">
              <a:off x="2166938" y="4994275"/>
              <a:ext cx="0" cy="5238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6" name="Line 103"/>
            <p:cNvSpPr>
              <a:spLocks noChangeShapeType="1"/>
            </p:cNvSpPr>
            <p:nvPr/>
          </p:nvSpPr>
          <p:spPr bwMode="auto">
            <a:xfrm flipV="1">
              <a:off x="3516313" y="4994275"/>
              <a:ext cx="0" cy="5238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7" name="Line 104"/>
            <p:cNvSpPr>
              <a:spLocks noChangeShapeType="1"/>
            </p:cNvSpPr>
            <p:nvPr/>
          </p:nvSpPr>
          <p:spPr bwMode="auto">
            <a:xfrm flipV="1">
              <a:off x="4867275" y="4994275"/>
              <a:ext cx="0" cy="5238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8" name="Line 105"/>
            <p:cNvSpPr>
              <a:spLocks noChangeShapeType="1"/>
            </p:cNvSpPr>
            <p:nvPr/>
          </p:nvSpPr>
          <p:spPr bwMode="auto">
            <a:xfrm flipV="1">
              <a:off x="6203950" y="4994275"/>
              <a:ext cx="0" cy="5238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19" name="Line 106"/>
            <p:cNvSpPr>
              <a:spLocks noChangeShapeType="1"/>
            </p:cNvSpPr>
            <p:nvPr/>
          </p:nvSpPr>
          <p:spPr bwMode="auto">
            <a:xfrm flipV="1">
              <a:off x="7554913" y="4994275"/>
              <a:ext cx="0" cy="5238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0" name="Line 107"/>
            <p:cNvSpPr>
              <a:spLocks noChangeShapeType="1"/>
            </p:cNvSpPr>
            <p:nvPr/>
          </p:nvSpPr>
          <p:spPr bwMode="auto">
            <a:xfrm flipV="1">
              <a:off x="8904288" y="4994275"/>
              <a:ext cx="0" cy="5238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1" name="Rectangle 108"/>
            <p:cNvSpPr>
              <a:spLocks noChangeArrowheads="1"/>
            </p:cNvSpPr>
            <p:nvPr/>
          </p:nvSpPr>
          <p:spPr bwMode="auto">
            <a:xfrm>
              <a:off x="1128713" y="28733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68</a:t>
              </a:r>
            </a:p>
          </p:txBody>
        </p:sp>
        <p:sp>
          <p:nvSpPr>
            <p:cNvPr id="7222" name="Rectangle 109"/>
            <p:cNvSpPr>
              <a:spLocks noChangeArrowheads="1"/>
            </p:cNvSpPr>
            <p:nvPr/>
          </p:nvSpPr>
          <p:spPr bwMode="auto">
            <a:xfrm>
              <a:off x="2471738" y="30114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63</a:t>
              </a:r>
            </a:p>
          </p:txBody>
        </p:sp>
        <p:sp>
          <p:nvSpPr>
            <p:cNvPr id="7223" name="Rectangle 110"/>
            <p:cNvSpPr>
              <a:spLocks noChangeArrowheads="1"/>
            </p:cNvSpPr>
            <p:nvPr/>
          </p:nvSpPr>
          <p:spPr bwMode="auto">
            <a:xfrm>
              <a:off x="3840163" y="29860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64</a:t>
              </a:r>
            </a:p>
          </p:txBody>
        </p:sp>
        <p:sp>
          <p:nvSpPr>
            <p:cNvPr id="7224" name="Rectangle 111"/>
            <p:cNvSpPr>
              <a:spLocks noChangeArrowheads="1"/>
            </p:cNvSpPr>
            <p:nvPr/>
          </p:nvSpPr>
          <p:spPr bwMode="auto">
            <a:xfrm>
              <a:off x="5178425" y="243522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84</a:t>
              </a:r>
            </a:p>
          </p:txBody>
        </p:sp>
        <p:sp>
          <p:nvSpPr>
            <p:cNvPr id="7225" name="Rectangle 112"/>
            <p:cNvSpPr>
              <a:spLocks noChangeArrowheads="1"/>
            </p:cNvSpPr>
            <p:nvPr/>
          </p:nvSpPr>
          <p:spPr bwMode="auto">
            <a:xfrm>
              <a:off x="6524625" y="279400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71</a:t>
              </a:r>
            </a:p>
          </p:txBody>
        </p:sp>
        <p:sp>
          <p:nvSpPr>
            <p:cNvPr id="7226" name="Rectangle 113"/>
            <p:cNvSpPr>
              <a:spLocks noChangeArrowheads="1"/>
            </p:cNvSpPr>
            <p:nvPr/>
          </p:nvSpPr>
          <p:spPr bwMode="auto">
            <a:xfrm>
              <a:off x="7943850" y="30114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D60093"/>
                  </a:solidFill>
                </a:rPr>
                <a:t>63</a:t>
              </a:r>
            </a:p>
          </p:txBody>
        </p:sp>
        <p:sp>
          <p:nvSpPr>
            <p:cNvPr id="7227" name="Rectangle 114"/>
            <p:cNvSpPr>
              <a:spLocks noChangeArrowheads="1"/>
            </p:cNvSpPr>
            <p:nvPr/>
          </p:nvSpPr>
          <p:spPr bwMode="auto">
            <a:xfrm>
              <a:off x="1587500" y="29067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8080"/>
                  </a:solidFill>
                </a:rPr>
                <a:t>67</a:t>
              </a:r>
            </a:p>
          </p:txBody>
        </p:sp>
        <p:sp>
          <p:nvSpPr>
            <p:cNvPr id="7228" name="Rectangle 115"/>
            <p:cNvSpPr>
              <a:spLocks noChangeArrowheads="1"/>
            </p:cNvSpPr>
            <p:nvPr/>
          </p:nvSpPr>
          <p:spPr bwMode="auto">
            <a:xfrm>
              <a:off x="2943225" y="30654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8080"/>
                  </a:solidFill>
                </a:rPr>
                <a:t>61</a:t>
              </a:r>
            </a:p>
          </p:txBody>
        </p:sp>
        <p:sp>
          <p:nvSpPr>
            <p:cNvPr id="7229" name="Rectangle 116"/>
            <p:cNvSpPr>
              <a:spLocks noChangeArrowheads="1"/>
            </p:cNvSpPr>
            <p:nvPr/>
          </p:nvSpPr>
          <p:spPr bwMode="auto">
            <a:xfrm>
              <a:off x="4298950" y="30384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8080"/>
                  </a:solidFill>
                </a:rPr>
                <a:t>62</a:t>
              </a:r>
            </a:p>
          </p:txBody>
        </p:sp>
        <p:sp>
          <p:nvSpPr>
            <p:cNvPr id="7230" name="Rectangle 117"/>
            <p:cNvSpPr>
              <a:spLocks noChangeArrowheads="1"/>
            </p:cNvSpPr>
            <p:nvPr/>
          </p:nvSpPr>
          <p:spPr bwMode="auto">
            <a:xfrm>
              <a:off x="5629275" y="23558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8080"/>
                  </a:solidFill>
                </a:rPr>
                <a:t>87</a:t>
              </a:r>
            </a:p>
          </p:txBody>
        </p:sp>
        <p:sp>
          <p:nvSpPr>
            <p:cNvPr id="7231" name="Rectangle 118"/>
            <p:cNvSpPr>
              <a:spLocks noChangeArrowheads="1"/>
            </p:cNvSpPr>
            <p:nvPr/>
          </p:nvSpPr>
          <p:spPr bwMode="auto">
            <a:xfrm>
              <a:off x="6997700" y="28463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8080"/>
                  </a:solidFill>
                </a:rPr>
                <a:t>69</a:t>
              </a:r>
            </a:p>
          </p:txBody>
        </p:sp>
        <p:sp>
          <p:nvSpPr>
            <p:cNvPr id="7232" name="Rectangle 119"/>
            <p:cNvSpPr>
              <a:spLocks noChangeArrowheads="1"/>
            </p:cNvSpPr>
            <p:nvPr/>
          </p:nvSpPr>
          <p:spPr bwMode="auto">
            <a:xfrm>
              <a:off x="8402638" y="295910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8080"/>
                  </a:solidFill>
                </a:rPr>
                <a:t>65</a:t>
              </a:r>
            </a:p>
          </p:txBody>
        </p:sp>
        <p:sp>
          <p:nvSpPr>
            <p:cNvPr id="7233" name="Rectangle 120"/>
            <p:cNvSpPr>
              <a:spLocks noChangeArrowheads="1"/>
            </p:cNvSpPr>
            <p:nvPr/>
          </p:nvSpPr>
          <p:spPr bwMode="auto">
            <a:xfrm>
              <a:off x="327025" y="4879975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234" name="Rectangle 121"/>
            <p:cNvSpPr>
              <a:spLocks noChangeArrowheads="1"/>
            </p:cNvSpPr>
            <p:nvPr/>
          </p:nvSpPr>
          <p:spPr bwMode="auto">
            <a:xfrm>
              <a:off x="228600" y="433387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7235" name="Rectangle 122"/>
            <p:cNvSpPr>
              <a:spLocks noChangeArrowheads="1"/>
            </p:cNvSpPr>
            <p:nvPr/>
          </p:nvSpPr>
          <p:spPr bwMode="auto">
            <a:xfrm>
              <a:off x="228600" y="377983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7236" name="Rectangle 123"/>
            <p:cNvSpPr>
              <a:spLocks noChangeArrowheads="1"/>
            </p:cNvSpPr>
            <p:nvPr/>
          </p:nvSpPr>
          <p:spPr bwMode="auto">
            <a:xfrm>
              <a:off x="228600" y="3235325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7237" name="Rectangle 124"/>
            <p:cNvSpPr>
              <a:spLocks noChangeArrowheads="1"/>
            </p:cNvSpPr>
            <p:nvPr/>
          </p:nvSpPr>
          <p:spPr bwMode="auto">
            <a:xfrm>
              <a:off x="228600" y="26844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7238" name="Rectangle 125"/>
            <p:cNvSpPr>
              <a:spLocks noChangeArrowheads="1"/>
            </p:cNvSpPr>
            <p:nvPr/>
          </p:nvSpPr>
          <p:spPr bwMode="auto">
            <a:xfrm>
              <a:off x="130175" y="2139950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7239" name="Text Box 65"/>
            <p:cNvSpPr txBox="1">
              <a:spLocks noChangeArrowheads="1"/>
            </p:cNvSpPr>
            <p:nvPr/>
          </p:nvSpPr>
          <p:spPr bwMode="auto">
            <a:xfrm>
              <a:off x="965200" y="47053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343</a:t>
              </a:r>
            </a:p>
          </p:txBody>
        </p:sp>
        <p:sp>
          <p:nvSpPr>
            <p:cNvPr id="7240" name="ZoneTexte 80"/>
            <p:cNvSpPr txBox="1">
              <a:spLocks noChangeArrowheads="1"/>
            </p:cNvSpPr>
            <p:nvPr/>
          </p:nvSpPr>
          <p:spPr bwMode="auto">
            <a:xfrm>
              <a:off x="598488" y="4705350"/>
              <a:ext cx="40005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i="0">
                  <a:solidFill>
                    <a:srgbClr val="000066"/>
                  </a:solidFill>
                </a:rPr>
                <a:t>n =</a:t>
              </a:r>
            </a:p>
          </p:txBody>
        </p:sp>
        <p:sp>
          <p:nvSpPr>
            <p:cNvPr id="7241" name="Text Box 65"/>
            <p:cNvSpPr txBox="1">
              <a:spLocks noChangeArrowheads="1"/>
            </p:cNvSpPr>
            <p:nvPr/>
          </p:nvSpPr>
          <p:spPr bwMode="auto">
            <a:xfrm>
              <a:off x="1460500" y="47053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345</a:t>
              </a:r>
            </a:p>
          </p:txBody>
        </p:sp>
        <p:sp>
          <p:nvSpPr>
            <p:cNvPr id="7242" name="Text Box 65"/>
            <p:cNvSpPr txBox="1">
              <a:spLocks noChangeArrowheads="1"/>
            </p:cNvSpPr>
            <p:nvPr/>
          </p:nvSpPr>
          <p:spPr bwMode="auto">
            <a:xfrm>
              <a:off x="2336800" y="47053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343</a:t>
              </a:r>
            </a:p>
          </p:txBody>
        </p:sp>
        <p:sp>
          <p:nvSpPr>
            <p:cNvPr id="7243" name="Text Box 65"/>
            <p:cNvSpPr txBox="1">
              <a:spLocks noChangeArrowheads="1"/>
            </p:cNvSpPr>
            <p:nvPr/>
          </p:nvSpPr>
          <p:spPr bwMode="auto">
            <a:xfrm>
              <a:off x="2832100" y="47053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345</a:t>
              </a:r>
            </a:p>
          </p:txBody>
        </p:sp>
        <p:sp>
          <p:nvSpPr>
            <p:cNvPr id="7244" name="Text Box 65"/>
            <p:cNvSpPr txBox="1">
              <a:spLocks noChangeArrowheads="1"/>
            </p:cNvSpPr>
            <p:nvPr/>
          </p:nvSpPr>
          <p:spPr bwMode="auto">
            <a:xfrm>
              <a:off x="3705225" y="47053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343</a:t>
              </a:r>
            </a:p>
          </p:txBody>
        </p:sp>
        <p:sp>
          <p:nvSpPr>
            <p:cNvPr id="7245" name="Text Box 65"/>
            <p:cNvSpPr txBox="1">
              <a:spLocks noChangeArrowheads="1"/>
            </p:cNvSpPr>
            <p:nvPr/>
          </p:nvSpPr>
          <p:spPr bwMode="auto">
            <a:xfrm>
              <a:off x="4200525" y="47053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345</a:t>
              </a:r>
            </a:p>
          </p:txBody>
        </p:sp>
        <p:sp>
          <p:nvSpPr>
            <p:cNvPr id="7246" name="Text Box 65"/>
            <p:cNvSpPr txBox="1">
              <a:spLocks noChangeArrowheads="1"/>
            </p:cNvSpPr>
            <p:nvPr/>
          </p:nvSpPr>
          <p:spPr bwMode="auto">
            <a:xfrm>
              <a:off x="6362700" y="47053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188</a:t>
              </a:r>
            </a:p>
          </p:txBody>
        </p:sp>
        <p:sp>
          <p:nvSpPr>
            <p:cNvPr id="7247" name="Text Box 65"/>
            <p:cNvSpPr txBox="1">
              <a:spLocks noChangeArrowheads="1"/>
            </p:cNvSpPr>
            <p:nvPr/>
          </p:nvSpPr>
          <p:spPr bwMode="auto">
            <a:xfrm>
              <a:off x="6858000" y="4705350"/>
              <a:ext cx="43656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205</a:t>
              </a:r>
            </a:p>
          </p:txBody>
        </p:sp>
        <p:sp>
          <p:nvSpPr>
            <p:cNvPr id="7248" name="Text Box 65"/>
            <p:cNvSpPr txBox="1">
              <a:spLocks noChangeArrowheads="1"/>
            </p:cNvSpPr>
            <p:nvPr/>
          </p:nvSpPr>
          <p:spPr bwMode="auto">
            <a:xfrm>
              <a:off x="7805738" y="4705350"/>
              <a:ext cx="436562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155</a:t>
              </a:r>
            </a:p>
          </p:txBody>
        </p:sp>
        <p:sp>
          <p:nvSpPr>
            <p:cNvPr id="7249" name="Text Box 65"/>
            <p:cNvSpPr txBox="1">
              <a:spLocks noChangeArrowheads="1"/>
            </p:cNvSpPr>
            <p:nvPr/>
          </p:nvSpPr>
          <p:spPr bwMode="auto">
            <a:xfrm>
              <a:off x="8301038" y="4705350"/>
              <a:ext cx="436562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/>
                <a:t>140</a:t>
              </a:r>
            </a:p>
          </p:txBody>
        </p:sp>
      </p:grpSp>
      <p:sp>
        <p:nvSpPr>
          <p:cNvPr id="7250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2009;23:1547-56</a:t>
            </a:r>
          </a:p>
        </p:txBody>
      </p:sp>
      <p:sp>
        <p:nvSpPr>
          <p:cNvPr id="7251" name="Rectangle 85"/>
          <p:cNvSpPr>
            <a:spLocks noChangeArrowheads="1"/>
          </p:cNvSpPr>
          <p:nvPr/>
        </p:nvSpPr>
        <p:spPr bwMode="auto">
          <a:xfrm>
            <a:off x="1203325" y="6375400"/>
            <a:ext cx="457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</a:rPr>
              <a:t>ITT-E, P = F: ITT-expuestos, pérdida = fallo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8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HEAT: ABC/3TC vs TDF/FTC</a:t>
            </a:r>
          </a:p>
        </p:txBody>
      </p:sp>
      <p:sp>
        <p:nvSpPr>
          <p:cNvPr id="8195" name="Rectangle 173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38238"/>
            <a:ext cx="9024938" cy="64611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" sz="2300" b="1" smtClean="0">
                <a:latin typeface="Calibri" pitchFamily="34" charset="0"/>
                <a:ea typeface="ＭＳ Ｐゴシック" pitchFamily="-107" charset="-128"/>
              </a:rPr>
              <a:t>Seguridad y tolerabilidad (mediana de exposición = 96 semanas)</a:t>
            </a:r>
          </a:p>
        </p:txBody>
      </p:sp>
      <p:sp>
        <p:nvSpPr>
          <p:cNvPr id="8196" name="ZoneTexte 8"/>
          <p:cNvSpPr txBox="1">
            <a:spLocks noChangeArrowheads="1"/>
          </p:cNvSpPr>
          <p:nvPr/>
        </p:nvSpPr>
        <p:spPr bwMode="auto">
          <a:xfrm>
            <a:off x="68263" y="5819775"/>
            <a:ext cx="903287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</a:pPr>
            <a:r>
              <a:rPr lang="es-ES" sz="1200" b="1" i="0" dirty="0">
                <a:solidFill>
                  <a:srgbClr val="000066"/>
                </a:solidFill>
              </a:rPr>
              <a:t>* Incluye sospecha de RHS a ABC </a:t>
            </a:r>
            <a:r>
              <a:rPr lang="es-ES" sz="1200" b="1" i="0" dirty="0" smtClean="0">
                <a:solidFill>
                  <a:srgbClr val="000066"/>
                </a:solidFill>
              </a:rPr>
              <a:t>(N = </a:t>
            </a:r>
            <a:r>
              <a:rPr lang="es-ES" sz="1200" b="1" i="0" dirty="0">
                <a:solidFill>
                  <a:srgbClr val="000066"/>
                </a:solidFill>
              </a:rPr>
              <a:t>14), síndrome de reconstitución inmune </a:t>
            </a:r>
            <a:r>
              <a:rPr lang="es-ES" sz="1200" b="1" i="0" dirty="0" smtClean="0">
                <a:solidFill>
                  <a:srgbClr val="000066"/>
                </a:solidFill>
              </a:rPr>
              <a:t>(N </a:t>
            </a:r>
            <a:r>
              <a:rPr lang="es-ES" sz="1200" b="1" i="0" dirty="0">
                <a:solidFill>
                  <a:srgbClr val="000066"/>
                </a:solidFill>
              </a:rPr>
              <a:t>= 2), </a:t>
            </a:r>
            <a:r>
              <a:rPr lang="es-ES" sz="1200" b="1" i="0" dirty="0" err="1">
                <a:solidFill>
                  <a:srgbClr val="000066"/>
                </a:solidFill>
              </a:rPr>
              <a:t>hepatotoxicidad</a:t>
            </a:r>
            <a:r>
              <a:rPr lang="es-ES" sz="1200" b="1" i="0" dirty="0">
                <a:solidFill>
                  <a:srgbClr val="000066"/>
                </a:solidFill>
              </a:rPr>
              <a:t> </a:t>
            </a:r>
            <a:r>
              <a:rPr lang="es-ES" sz="1200" b="1" i="0" dirty="0" smtClean="0">
                <a:solidFill>
                  <a:srgbClr val="000066"/>
                </a:solidFill>
              </a:rPr>
              <a:t>(N </a:t>
            </a:r>
            <a:r>
              <a:rPr lang="es-ES" sz="1200" b="1" i="0" dirty="0">
                <a:solidFill>
                  <a:srgbClr val="000066"/>
                </a:solidFill>
              </a:rPr>
              <a:t>= 1)</a:t>
            </a:r>
          </a:p>
          <a:p>
            <a:pPr algn="l">
              <a:lnSpc>
                <a:spcPct val="120000"/>
              </a:lnSpc>
            </a:pPr>
            <a:r>
              <a:rPr lang="es-ES" sz="1200" b="1" i="0" dirty="0">
                <a:solidFill>
                  <a:srgbClr val="000066"/>
                </a:solidFill>
              </a:rPr>
              <a:t>** Incluye sospecha de RHS a ABC </a:t>
            </a:r>
            <a:r>
              <a:rPr lang="es-ES" sz="1200" b="1" i="0" dirty="0" smtClean="0">
                <a:solidFill>
                  <a:srgbClr val="000066"/>
                </a:solidFill>
              </a:rPr>
              <a:t>(N </a:t>
            </a:r>
            <a:r>
              <a:rPr lang="es-ES" sz="1200" b="1" i="0" dirty="0">
                <a:solidFill>
                  <a:srgbClr val="000066"/>
                </a:solidFill>
              </a:rPr>
              <a:t>= 3), falla renal </a:t>
            </a:r>
            <a:r>
              <a:rPr lang="es-ES" sz="1200" b="1" i="0" dirty="0" smtClean="0">
                <a:solidFill>
                  <a:srgbClr val="000066"/>
                </a:solidFill>
              </a:rPr>
              <a:t>(N </a:t>
            </a:r>
            <a:r>
              <a:rPr lang="es-ES" sz="1200" b="1" i="0" dirty="0">
                <a:solidFill>
                  <a:srgbClr val="000066"/>
                </a:solidFill>
              </a:rPr>
              <a:t>= 2), disminución del </a:t>
            </a:r>
            <a:r>
              <a:rPr lang="es-ES" sz="1200" b="1" i="0" dirty="0" err="1">
                <a:solidFill>
                  <a:srgbClr val="000066"/>
                </a:solidFill>
              </a:rPr>
              <a:t>aclaramiento</a:t>
            </a:r>
            <a:r>
              <a:rPr lang="es-ES" sz="1200" b="1" i="0" dirty="0">
                <a:solidFill>
                  <a:srgbClr val="000066"/>
                </a:solidFill>
              </a:rPr>
              <a:t> renal de </a:t>
            </a:r>
            <a:r>
              <a:rPr lang="es-ES" sz="1200" b="1" i="0" dirty="0" err="1">
                <a:solidFill>
                  <a:srgbClr val="000066"/>
                </a:solidFill>
              </a:rPr>
              <a:t>creatinina</a:t>
            </a:r>
            <a:r>
              <a:rPr lang="es-ES" sz="1200" b="1" i="0" dirty="0">
                <a:solidFill>
                  <a:srgbClr val="000066"/>
                </a:solidFill>
              </a:rPr>
              <a:t> </a:t>
            </a:r>
            <a:r>
              <a:rPr lang="es-ES" sz="1200" b="1" i="0" dirty="0" smtClean="0">
                <a:solidFill>
                  <a:srgbClr val="000066"/>
                </a:solidFill>
              </a:rPr>
              <a:t>(N </a:t>
            </a:r>
            <a:r>
              <a:rPr lang="es-ES" sz="1200" b="1" i="0" dirty="0">
                <a:solidFill>
                  <a:srgbClr val="000066"/>
                </a:solidFill>
              </a:rPr>
              <a:t>= 1)</a:t>
            </a:r>
          </a:p>
        </p:txBody>
      </p:sp>
      <p:graphicFrame>
        <p:nvGraphicFramePr>
          <p:cNvPr id="467006" name="Group 62"/>
          <p:cNvGraphicFramePr>
            <a:graphicFrameLocks noGrp="1"/>
          </p:cNvGraphicFramePr>
          <p:nvPr/>
        </p:nvGraphicFramePr>
        <p:xfrm>
          <a:off x="323850" y="2068513"/>
          <a:ext cx="8540750" cy="3495676"/>
        </p:xfrm>
        <a:graphic>
          <a:graphicData uri="http://schemas.openxmlformats.org/drawingml/2006/table">
            <a:tbl>
              <a:tblPr/>
              <a:tblGrid>
                <a:gridCol w="4813300"/>
                <a:gridCol w="1719263"/>
                <a:gridCol w="2008187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</a:tr>
              <a:tr h="30162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adversos grado 2-4 relacionados a droga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0038">
                <a:tc>
                  <a:txBody>
                    <a:bodyPr/>
                    <a:lstStyle/>
                    <a:p>
                      <a:pPr marL="363538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Cualquiera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46%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Diarrea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19%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Náusea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8%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63538" marR="0" lvl="0" indent="0" algn="l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Incremento de triglicéridos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Incremento de colesterol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4%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Disminución de la tasa de filtrado glomerular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5%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63538" marR="0" lvl="0" indent="0" algn="l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Sospecha de reacción de hipersensibilidad a ABC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3%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1%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Cualquier evento adverso serio relacionado a droga</a:t>
                      </a:r>
                      <a:endParaRPr kumimoji="0" lang="es-ES" sz="14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18 * (5%)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10 ** (3%)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Suspensión por eventos adversos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363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1525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8247" name="Group 5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825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51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sp>
        <p:nvSpPr>
          <p:cNvPr id="8248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2009;23:1547-56</a:t>
            </a:r>
          </a:p>
        </p:txBody>
      </p:sp>
      <p:sp>
        <p:nvSpPr>
          <p:cNvPr id="8249" name="9 CuadroTexto"/>
          <p:cNvSpPr txBox="1">
            <a:spLocks noChangeArrowheads="1"/>
          </p:cNvSpPr>
          <p:nvPr/>
        </p:nvSpPr>
        <p:spPr bwMode="auto">
          <a:xfrm>
            <a:off x="1238250" y="6481763"/>
            <a:ext cx="3143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dirty="0">
                <a:solidFill>
                  <a:srgbClr val="333399"/>
                </a:solidFill>
              </a:rPr>
              <a:t>RHS: reacción de hipersensibilidad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HEAT: ABC/3TC vs TDF/FTC</a:t>
            </a:r>
          </a:p>
        </p:txBody>
      </p:sp>
      <p:sp>
        <p:nvSpPr>
          <p:cNvPr id="9219" name="Rectangle 87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38238"/>
            <a:ext cx="9024938" cy="64611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" sz="2500" b="1" smtClean="0">
                <a:latin typeface="Calibri" pitchFamily="34" charset="0"/>
                <a:ea typeface="ＭＳ Ｐゴシック" pitchFamily="-107" charset="-128"/>
              </a:rPr>
              <a:t>Cambios en parámetros de laboratorio </a:t>
            </a:r>
            <a:br>
              <a:rPr lang="es-ES" sz="2500" b="1" smtClean="0">
                <a:latin typeface="Calibri" pitchFamily="34" charset="0"/>
                <a:ea typeface="ＭＳ Ｐゴシック" pitchFamily="-107" charset="-128"/>
              </a:rPr>
            </a:br>
            <a:r>
              <a:rPr lang="es-ES" sz="2500" b="1" smtClean="0">
                <a:latin typeface="Calibri" pitchFamily="34" charset="0"/>
                <a:ea typeface="ＭＳ Ｐゴシック" pitchFamily="-107" charset="-128"/>
              </a:rPr>
              <a:t>(lípidos, renal, biomarcadores)</a:t>
            </a:r>
          </a:p>
        </p:txBody>
      </p:sp>
      <p:graphicFrame>
        <p:nvGraphicFramePr>
          <p:cNvPr id="469079" name="Group 87"/>
          <p:cNvGraphicFramePr>
            <a:graphicFrameLocks noGrp="1"/>
          </p:cNvGraphicFramePr>
          <p:nvPr/>
        </p:nvGraphicFramePr>
        <p:xfrm>
          <a:off x="323850" y="2024063"/>
          <a:ext cx="8540750" cy="4257675"/>
        </p:xfrm>
        <a:graphic>
          <a:graphicData uri="http://schemas.openxmlformats.org/drawingml/2006/table">
            <a:tbl>
              <a:tblPr/>
              <a:tblGrid>
                <a:gridCol w="385763"/>
                <a:gridCol w="4794250"/>
                <a:gridCol w="839787"/>
                <a:gridCol w="839788"/>
                <a:gridCol w="841375"/>
                <a:gridCol w="839787"/>
              </a:tblGrid>
              <a:tr h="307959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Mediana de cambio en relación al basal en S96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81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Colesterol total (mg/dL) </a:t>
                      </a:r>
                    </a:p>
                  </a:txBody>
                  <a:tcPr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+ 36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+ 28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81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HDL-colesterol (mg/dL)</a:t>
                      </a:r>
                    </a:p>
                  </a:txBody>
                  <a:tcPr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+ 10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+ 12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81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Cociente Colesterol total: HDL-colesterol </a:t>
                      </a:r>
                    </a:p>
                  </a:txBody>
                  <a:tcPr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- 0.27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- 0.44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81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LDL-colesterol (mg/dL)</a:t>
                      </a:r>
                    </a:p>
                  </a:txBody>
                  <a:tcPr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+ 8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653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Triglicéridos (mg/dL)</a:t>
                      </a:r>
                    </a:p>
                  </a:txBody>
                  <a:tcPr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+ 54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+ 42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81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TFG, ecuación MDRD (mL/min/1.73 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</a:t>
                      </a:r>
                    </a:p>
                  </a:txBody>
                  <a:tcPr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970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Ocurrencia de disfunción tubular renal proximal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 = 5 (1%)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83459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8121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Biomarcadores (% de cambio en relación al basal)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S48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S96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S48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CC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S96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sVCAM-1</a:t>
                      </a:r>
                    </a:p>
                  </a:txBody>
                  <a:tcPr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- 49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- 51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- 48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- 50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81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IL-6</a:t>
                      </a:r>
                    </a:p>
                  </a:txBody>
                  <a:tcPr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- 26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- 19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- 23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- 25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345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hs-CRP</a:t>
                      </a:r>
                    </a:p>
                  </a:txBody>
                  <a:tcPr marT="45718" marB="4571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- 12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- 5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- 20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- 17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9297" name="Group 8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930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301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HEAT</a:t>
              </a:r>
            </a:p>
          </p:txBody>
        </p:sp>
      </p:grpSp>
      <p:sp>
        <p:nvSpPr>
          <p:cNvPr id="9298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2009;23:1547-56</a:t>
            </a:r>
          </a:p>
        </p:txBody>
      </p:sp>
      <p:sp>
        <p:nvSpPr>
          <p:cNvPr id="9299" name="8 CuadroTexto"/>
          <p:cNvSpPr txBox="1">
            <a:spLocks noChangeArrowheads="1"/>
          </p:cNvSpPr>
          <p:nvPr/>
        </p:nvSpPr>
        <p:spPr bwMode="auto">
          <a:xfrm>
            <a:off x="323850" y="6280150"/>
            <a:ext cx="4641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dirty="0">
                <a:solidFill>
                  <a:srgbClr val="333399"/>
                </a:solidFill>
              </a:rPr>
              <a:t>TFG: tasa de filtrado glomerular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HEAT: ABC/3TC vs TDF/FTC</a:t>
            </a:r>
          </a:p>
        </p:txBody>
      </p:sp>
      <p:sp>
        <p:nvSpPr>
          <p:cNvPr id="1024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12838"/>
            <a:ext cx="9024938" cy="5303837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30000"/>
              </a:spcAft>
              <a:buClrTx/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Conclusiones</a:t>
            </a:r>
            <a:endParaRPr lang="es-ES" b="1" smtClean="0">
              <a:ea typeface="ＭＳ Ｐゴシック" pitchFamily="-107" charset="-128"/>
            </a:endParaRPr>
          </a:p>
          <a:p>
            <a:pPr lvl="1">
              <a:spcBef>
                <a:spcPct val="0"/>
              </a:spcBef>
              <a:spcAft>
                <a:spcPct val="50000"/>
              </a:spcAft>
            </a:pPr>
            <a:r>
              <a:rPr lang="es-ES" sz="2000" smtClean="0">
                <a:ea typeface="ＭＳ Ｐゴシック" pitchFamily="-107" charset="-128"/>
              </a:rPr>
              <a:t>Como regímenes antirretrovirales iniciales, ABC/3TC y TDF/FTC,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cada uno en combinación con LPV/r QD, tiene la misma tasa de eficacia</a:t>
            </a:r>
          </a:p>
          <a:p>
            <a:pPr lvl="1">
              <a:spcBef>
                <a:spcPct val="0"/>
              </a:spcBef>
              <a:spcAft>
                <a:spcPct val="50000"/>
              </a:spcAft>
            </a:pPr>
            <a:r>
              <a:rPr lang="es-ES" sz="2000" smtClean="0">
                <a:ea typeface="ＭＳ Ｐゴシック" pitchFamily="-107" charset="-128"/>
              </a:rPr>
              <a:t>Las respuestas de HIV RNA según estrato basal de HIV RNA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(&lt; o </a:t>
            </a:r>
            <a:r>
              <a:rPr lang="es-ES" sz="2000" u="sng" smtClean="0">
                <a:ea typeface="ＭＳ Ｐゴシック" pitchFamily="-107" charset="-128"/>
              </a:rPr>
              <a:t>&gt;</a:t>
            </a:r>
            <a:r>
              <a:rPr lang="es-ES" sz="2000" smtClean="0">
                <a:ea typeface="ＭＳ Ｐゴシック" pitchFamily="-107" charset="-128"/>
              </a:rPr>
              <a:t> 100,000 c/mL) fueron similares entre los grupos en S48 y S96</a:t>
            </a:r>
          </a:p>
          <a:p>
            <a:pPr lvl="1">
              <a:spcBef>
                <a:spcPct val="0"/>
              </a:spcBef>
              <a:spcAft>
                <a:spcPct val="50000"/>
              </a:spcAft>
            </a:pPr>
            <a:r>
              <a:rPr lang="es-ES" sz="2000" smtClean="0">
                <a:ea typeface="ＭＳ Ｐゴシック" pitchFamily="-107" charset="-128"/>
              </a:rPr>
              <a:t>La tasa de fallo virológico fue similar en ambos grupos (14%)</a:t>
            </a:r>
          </a:p>
          <a:p>
            <a:pPr lvl="1">
              <a:spcBef>
                <a:spcPct val="0"/>
              </a:spcBef>
              <a:spcAft>
                <a:spcPct val="50000"/>
              </a:spcAft>
            </a:pPr>
            <a:r>
              <a:rPr lang="es-ES" sz="2000" smtClean="0">
                <a:ea typeface="ＭＳ Ｐゴシック" pitchFamily="-107" charset="-128"/>
              </a:rPr>
              <a:t>La respuesta de CD4 en S96 fue similar en los 2 grupos</a:t>
            </a:r>
          </a:p>
          <a:p>
            <a:pPr lvl="1">
              <a:spcBef>
                <a:spcPct val="0"/>
              </a:spcBef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Ambos tratamientos fueron bien tolerados</a:t>
            </a:r>
          </a:p>
          <a:p>
            <a:pPr lvl="2">
              <a:spcBef>
                <a:spcPct val="0"/>
              </a:spcBef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más intolerancia gastrointestinal con TDF/FTC</a:t>
            </a:r>
          </a:p>
          <a:p>
            <a:pPr lvl="2">
              <a:spcBef>
                <a:spcPct val="0"/>
              </a:spcBef>
              <a:spcAft>
                <a:spcPct val="50000"/>
              </a:spcAft>
            </a:pPr>
            <a:r>
              <a:rPr lang="es-ES" sz="2000" smtClean="0">
                <a:ea typeface="ＭＳ Ｐゴシック" pitchFamily="-107" charset="-128"/>
              </a:rPr>
              <a:t>más anormalidades de lípidos con ABC/3TC</a:t>
            </a:r>
          </a:p>
          <a:p>
            <a:pPr lvl="1">
              <a:spcBef>
                <a:spcPct val="0"/>
              </a:spcBef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Se destaca que la tasa de suspensión fue alta (34% a S96)</a:t>
            </a:r>
          </a:p>
        </p:txBody>
      </p:sp>
      <p:sp>
        <p:nvSpPr>
          <p:cNvPr id="10244" name="ZoneTexte 69"/>
          <p:cNvSpPr txBox="1">
            <a:spLocks noChangeArrowheads="1"/>
          </p:cNvSpPr>
          <p:nvPr/>
        </p:nvSpPr>
        <p:spPr bwMode="auto">
          <a:xfrm>
            <a:off x="6559550" y="6545263"/>
            <a:ext cx="24495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2009;23:1547-56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33347</TotalTime>
  <Words>815</Words>
  <Application>Microsoft Office PowerPoint</Application>
  <PresentationFormat>Affichage à l'écran (4:3)</PresentationFormat>
  <Paragraphs>249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ARV_trials_2010</vt:lpstr>
      <vt:lpstr>1_ARV_trials_2010</vt:lpstr>
      <vt:lpstr>2_ARV_trials_2010</vt:lpstr>
      <vt:lpstr>Comparación combinaciones de INTR</vt:lpstr>
      <vt:lpstr>Estudio HEAT: ABC/3TC vs TDF/FTC</vt:lpstr>
      <vt:lpstr>Estudio HEAT: ABC/3TC vs TDF/FTC</vt:lpstr>
      <vt:lpstr>Estudio HEAT: ABC/3TC vs TDF/FTC</vt:lpstr>
      <vt:lpstr>Estudio HEAT: ABC/3TC vs TDF/FTC</vt:lpstr>
      <vt:lpstr>Estudio HEAT: ABC/3TC vs TDF/FTC</vt:lpstr>
      <vt:lpstr>Estudio HEAT: ABC/3TC vs TDF/FTC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1590</cp:revision>
  <cp:lastPrinted>2009-11-19T07:51:26Z</cp:lastPrinted>
  <dcterms:created xsi:type="dcterms:W3CDTF">2010-03-17T20:56:56Z</dcterms:created>
  <dcterms:modified xsi:type="dcterms:W3CDTF">2015-09-24T08:53:25Z</dcterms:modified>
</cp:coreProperties>
</file>