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1"/>
  </p:notesMasterIdLst>
  <p:handoutMasterIdLst>
    <p:handoutMasterId r:id="rId12"/>
  </p:handoutMasterIdLst>
  <p:sldIdLst>
    <p:sldId id="834" r:id="rId4"/>
    <p:sldId id="823" r:id="rId5"/>
    <p:sldId id="824" r:id="rId6"/>
    <p:sldId id="829" r:id="rId7"/>
    <p:sldId id="831" r:id="rId8"/>
    <p:sldId id="830" r:id="rId9"/>
    <p:sldId id="832" r:id="rId10"/>
  </p:sldIdLst>
  <p:sldSz cx="9144000" cy="6858000" type="screen4x3"/>
  <p:notesSz cx="7099300" cy="10234613"/>
  <p:custDataLst>
    <p:tags r:id="rId13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6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88D3E202-BB6D-4008-AC60-A792844D649A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84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C99762B-3A4D-4050-9369-33F5126A81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80801609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AC92A3A-D39D-40D0-A75F-D6BE8A8DE3D4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D638232-9579-4918-B4D4-9BCDF1D7B3AD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88B875E-3C92-40A9-AC62-47D0A0E902A0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1F561E6-FDF1-4FC8-A8F1-4B22874EF52F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1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C0157C6-1A72-4B77-80B7-8E4E923EEBEF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8AF33AE-C3DD-4494-82C6-EC669F22B279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KLEAN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 txBox="1">
            <a:spLocks/>
          </p:cNvSpPr>
          <p:nvPr/>
        </p:nvSpPr>
        <p:spPr bwMode="auto">
          <a:xfrm>
            <a:off x="50800" y="11033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3" name="Line 31"/>
          <p:cNvSpPr>
            <a:spLocks noChangeShapeType="1"/>
          </p:cNvSpPr>
          <p:nvPr/>
        </p:nvSpPr>
        <p:spPr bwMode="auto">
          <a:xfrm flipV="1">
            <a:off x="6988175" y="3078163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4" name="Line 33"/>
          <p:cNvSpPr>
            <a:spLocks noChangeShapeType="1"/>
          </p:cNvSpPr>
          <p:nvPr/>
        </p:nvSpPr>
        <p:spPr bwMode="auto">
          <a:xfrm flipV="1">
            <a:off x="6988175" y="4198938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5" name="Espace réservé du contenu 2"/>
          <p:cNvSpPr>
            <a:spLocks/>
          </p:cNvSpPr>
          <p:nvPr/>
        </p:nvSpPr>
        <p:spPr bwMode="auto">
          <a:xfrm>
            <a:off x="50800" y="5216525"/>
            <a:ext cx="87693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>
                <a:solidFill>
                  <a:srgbClr val="000066"/>
                </a:solidFill>
              </a:rPr>
              <a:t>No inferioridad de FPV/r vs LPV/r a S48: % HIV RNA &lt; 400 c/mL, ITT, algoritmo TLOVR (margen inferior para el IC 95% CI para la diferencia =</a:t>
            </a:r>
            <a:br>
              <a:rPr lang="es-ES" sz="1800" i="0">
                <a:solidFill>
                  <a:srgbClr val="000066"/>
                </a:solidFill>
              </a:rPr>
            </a:br>
            <a:r>
              <a:rPr lang="es-ES" sz="1800" i="0">
                <a:solidFill>
                  <a:srgbClr val="000066"/>
                </a:solidFill>
              </a:rPr>
              <a:t>- 12%, poder 90%)</a:t>
            </a:r>
          </a:p>
        </p:txBody>
      </p:sp>
      <p:graphicFrame>
        <p:nvGraphicFramePr>
          <p:cNvPr id="183341" name="Group 45"/>
          <p:cNvGraphicFramePr>
            <a:graphicFrameLocks noGrp="1"/>
          </p:cNvGraphicFramePr>
          <p:nvPr/>
        </p:nvGraphicFramePr>
        <p:xfrm>
          <a:off x="4240213" y="2708275"/>
          <a:ext cx="2714625" cy="755650"/>
        </p:xfrm>
        <a:graphic>
          <a:graphicData uri="http://schemas.openxmlformats.org/drawingml/2006/table">
            <a:tbl>
              <a:tblPr/>
              <a:tblGrid>
                <a:gridCol w="1987550"/>
                <a:gridCol w="72707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FPV/r 700/100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fdc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0266" name="Group 42"/>
          <p:cNvGraphicFramePr>
            <a:graphicFrameLocks noGrp="1"/>
          </p:cNvGraphicFramePr>
          <p:nvPr/>
        </p:nvGraphicFramePr>
        <p:xfrm>
          <a:off x="4240213" y="3830638"/>
          <a:ext cx="2727325" cy="733425"/>
        </p:xfrm>
        <a:graphic>
          <a:graphicData uri="http://schemas.openxmlformats.org/drawingml/2006/table">
            <a:tbl>
              <a:tblPr/>
              <a:tblGrid>
                <a:gridCol w="1987550"/>
                <a:gridCol w="7397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 fdc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Oval 173"/>
          <p:cNvSpPr>
            <a:spLocks noChangeArrowheads="1"/>
          </p:cNvSpPr>
          <p:nvPr/>
        </p:nvSpPr>
        <p:spPr bwMode="auto">
          <a:xfrm>
            <a:off x="8101013" y="19891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49" name="Line 174"/>
          <p:cNvSpPr>
            <a:spLocks noChangeShapeType="1"/>
          </p:cNvSpPr>
          <p:nvPr/>
        </p:nvSpPr>
        <p:spPr bwMode="auto">
          <a:xfrm>
            <a:off x="8396288" y="2516188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0" name="ZoneTexte 71"/>
          <p:cNvSpPr txBox="1">
            <a:spLocks noChangeArrowheads="1"/>
          </p:cNvSpPr>
          <p:nvPr/>
        </p:nvSpPr>
        <p:spPr bwMode="auto">
          <a:xfrm>
            <a:off x="1025525" y="4876800"/>
            <a:ext cx="709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800" i="0">
                <a:solidFill>
                  <a:srgbClr val="000066"/>
                </a:solidFill>
              </a:rPr>
              <a:t>*La randomización fue estratificada en HIV RNA &lt; o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100,000 c/mL</a:t>
            </a:r>
          </a:p>
        </p:txBody>
      </p:sp>
      <p:sp>
        <p:nvSpPr>
          <p:cNvPr id="515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sp>
        <p:nvSpPr>
          <p:cNvPr id="5152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  <p:grpSp>
        <p:nvGrpSpPr>
          <p:cNvPr id="5153" name="Group 4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6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63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sp>
        <p:nvSpPr>
          <p:cNvPr id="5154" name="AutoShape 162"/>
          <p:cNvSpPr>
            <a:spLocks noChangeArrowheads="1"/>
          </p:cNvSpPr>
          <p:nvPr/>
        </p:nvSpPr>
        <p:spPr bwMode="auto">
          <a:xfrm>
            <a:off x="446088" y="3019425"/>
            <a:ext cx="2540000" cy="121285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1,000 c/mL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limite de CD4 </a:t>
            </a:r>
          </a:p>
        </p:txBody>
      </p:sp>
      <p:cxnSp>
        <p:nvCxnSpPr>
          <p:cNvPr id="5155" name="AutoShape 48"/>
          <p:cNvCxnSpPr>
            <a:cxnSpLocks noChangeShapeType="1"/>
          </p:cNvCxnSpPr>
          <p:nvPr/>
        </p:nvCxnSpPr>
        <p:spPr bwMode="auto">
          <a:xfrm rot="10800000" flipH="1" flipV="1">
            <a:off x="4211638" y="3078163"/>
            <a:ext cx="1587" cy="1095375"/>
          </a:xfrm>
          <a:prstGeom prst="bentConnector3">
            <a:avLst>
              <a:gd name="adj1" fmla="val -60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56" name="Oval 170"/>
          <p:cNvSpPr>
            <a:spLocks noChangeArrowheads="1"/>
          </p:cNvSpPr>
          <p:nvPr/>
        </p:nvSpPr>
        <p:spPr bwMode="auto">
          <a:xfrm>
            <a:off x="2311400" y="13985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57" name="Line 52"/>
          <p:cNvSpPr>
            <a:spLocks noChangeShapeType="1"/>
          </p:cNvSpPr>
          <p:nvPr/>
        </p:nvSpPr>
        <p:spPr bwMode="auto">
          <a:xfrm>
            <a:off x="2995613" y="3622675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8" name="Rectangle 8"/>
          <p:cNvSpPr>
            <a:spLocks noChangeArrowheads="1"/>
          </p:cNvSpPr>
          <p:nvPr/>
        </p:nvSpPr>
        <p:spPr bwMode="auto">
          <a:xfrm>
            <a:off x="3274027" y="2760663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434</a:t>
            </a:r>
          </a:p>
        </p:txBody>
      </p:sp>
      <p:cxnSp>
        <p:nvCxnSpPr>
          <p:cNvPr id="5159" name="Connecteur droit 66"/>
          <p:cNvCxnSpPr>
            <a:cxnSpLocks noChangeShapeType="1"/>
          </p:cNvCxnSpPr>
          <p:nvPr/>
        </p:nvCxnSpPr>
        <p:spPr bwMode="auto">
          <a:xfrm rot="5400000">
            <a:off x="2882107" y="261858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60" name="Rectangle 9"/>
          <p:cNvSpPr>
            <a:spLocks noChangeArrowheads="1"/>
          </p:cNvSpPr>
          <p:nvPr/>
        </p:nvSpPr>
        <p:spPr bwMode="auto">
          <a:xfrm>
            <a:off x="3272440" y="386080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444</a:t>
            </a:r>
          </a:p>
        </p:txBody>
      </p:sp>
      <p:sp>
        <p:nvSpPr>
          <p:cNvPr id="207915" name="Text Box 43"/>
          <p:cNvSpPr txBox="1">
            <a:spLocks noChangeArrowheads="1"/>
          </p:cNvSpPr>
          <p:nvPr/>
        </p:nvSpPr>
        <p:spPr bwMode="auto">
          <a:xfrm>
            <a:off x="4213225" y="4564063"/>
            <a:ext cx="2024063" cy="33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333399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s-ES" sz="1600">
                <a:solidFill>
                  <a:srgbClr val="0066FF"/>
                </a:solidFill>
              </a:rPr>
              <a:t>fdc: combinación fija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graphicFrame>
        <p:nvGraphicFramePr>
          <p:cNvPr id="209984" name="Group 64"/>
          <p:cNvGraphicFramePr>
            <a:graphicFrameLocks noGrp="1"/>
          </p:cNvGraphicFramePr>
          <p:nvPr>
            <p:ph idx="4294967295"/>
          </p:nvPr>
        </p:nvGraphicFramePr>
        <p:xfrm>
          <a:off x="1093788" y="1676400"/>
          <a:ext cx="6875462" cy="4124329"/>
        </p:xfrm>
        <a:graphic>
          <a:graphicData uri="http://schemas.openxmlformats.org/drawingml/2006/table">
            <a:tbl>
              <a:tblPr/>
              <a:tblGrid>
                <a:gridCol w="3611562"/>
                <a:gridCol w="1631950"/>
                <a:gridCol w="163195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FPV/r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Randomizados,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Elegibles tratados 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edad, años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61% / 29% / 10%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56% / 33% / 11%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Hepatitis B y/o C positivos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previa a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201" name="ZoneTexte 71"/>
          <p:cNvSpPr txBox="1">
            <a:spLocks noChangeArrowheads="1"/>
          </p:cNvSpPr>
          <p:nvPr/>
        </p:nvSpPr>
        <p:spPr bwMode="auto">
          <a:xfrm>
            <a:off x="1054100" y="5851525"/>
            <a:ext cx="6286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Se permitió la substitución de ABC por cualquier NRTI en caso de sospecha </a:t>
            </a:r>
            <a:br>
              <a:rPr lang="es-ES" sz="1400" i="0">
                <a:solidFill>
                  <a:srgbClr val="000066"/>
                </a:solidFill>
              </a:rPr>
            </a:br>
            <a:r>
              <a:rPr lang="es-ES" sz="1400" i="0">
                <a:solidFill>
                  <a:srgbClr val="000066"/>
                </a:solidFill>
              </a:rPr>
              <a:t>de hipersensibilidad; ninguna otra substitución fue permitida</a:t>
            </a:r>
          </a:p>
        </p:txBody>
      </p:sp>
      <p:grpSp>
        <p:nvGrpSpPr>
          <p:cNvPr id="6202" name="Group 6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05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06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sp>
        <p:nvSpPr>
          <p:cNvPr id="6203" name="Rectangle 8"/>
          <p:cNvSpPr>
            <a:spLocks noChangeArrowheads="1"/>
          </p:cNvSpPr>
          <p:nvPr/>
        </p:nvSpPr>
        <p:spPr bwMode="auto">
          <a:xfrm>
            <a:off x="801688" y="1282700"/>
            <a:ext cx="751681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b="1" i="0">
                <a:solidFill>
                  <a:srgbClr val="CC3300"/>
                </a:solidFill>
              </a:rPr>
              <a:t>Características</a:t>
            </a:r>
            <a:r>
              <a:rPr lang="es-ES"/>
              <a:t> </a:t>
            </a: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basales y disposición de pacientes</a:t>
            </a:r>
          </a:p>
        </p:txBody>
      </p:sp>
      <p:sp>
        <p:nvSpPr>
          <p:cNvPr id="6204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2201863" y="1138238"/>
            <a:ext cx="47069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HIV RNA &lt; cut-off a semana 48</a:t>
            </a:r>
          </a:p>
        </p:txBody>
      </p:sp>
      <p:grpSp>
        <p:nvGrpSpPr>
          <p:cNvPr id="7172" name="Group 71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3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9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grpSp>
        <p:nvGrpSpPr>
          <p:cNvPr id="72" name="Groupe 71"/>
          <p:cNvGrpSpPr/>
          <p:nvPr/>
        </p:nvGrpSpPr>
        <p:grpSpPr>
          <a:xfrm>
            <a:off x="103188" y="1827213"/>
            <a:ext cx="6024562" cy="4257675"/>
            <a:chOff x="103188" y="1827213"/>
            <a:chExt cx="6024562" cy="4257675"/>
          </a:xfrm>
        </p:grpSpPr>
        <p:sp>
          <p:nvSpPr>
            <p:cNvPr id="7173" name="Text Box 57"/>
            <p:cNvSpPr txBox="1">
              <a:spLocks noChangeArrowheads="1"/>
            </p:cNvSpPr>
            <p:nvPr/>
          </p:nvSpPr>
          <p:spPr bwMode="auto">
            <a:xfrm>
              <a:off x="622300" y="5214938"/>
              <a:ext cx="1630363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ITT-E, TLOVR</a:t>
              </a:r>
            </a:p>
          </p:txBody>
        </p:sp>
        <p:sp>
          <p:nvSpPr>
            <p:cNvPr id="7174" name="Text Box 58"/>
            <p:cNvSpPr txBox="1">
              <a:spLocks noChangeArrowheads="1"/>
            </p:cNvSpPr>
            <p:nvPr/>
          </p:nvSpPr>
          <p:spPr bwMode="auto">
            <a:xfrm>
              <a:off x="2020888" y="5214938"/>
              <a:ext cx="1538287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ITT-E, TLOVR</a:t>
              </a:r>
            </a:p>
          </p:txBody>
        </p:sp>
        <p:sp>
          <p:nvSpPr>
            <p:cNvPr id="7175" name="Text Box 76"/>
            <p:cNvSpPr txBox="1">
              <a:spLocks noChangeArrowheads="1"/>
            </p:cNvSpPr>
            <p:nvPr/>
          </p:nvSpPr>
          <p:spPr bwMode="auto">
            <a:xfrm>
              <a:off x="103188" y="2032000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76" name="ZoneTexte 86"/>
            <p:cNvSpPr txBox="1">
              <a:spLocks noChangeArrowheads="1"/>
            </p:cNvSpPr>
            <p:nvPr/>
          </p:nvSpPr>
          <p:spPr bwMode="auto">
            <a:xfrm>
              <a:off x="203200" y="5503863"/>
              <a:ext cx="2465388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i="0" dirty="0" smtClean="0">
                  <a:solidFill>
                    <a:srgbClr val="000066"/>
                  </a:solidFill>
                </a:rPr>
                <a:t>IC95</a:t>
              </a:r>
              <a:r>
                <a:rPr lang="es-ES" sz="1600" i="0" dirty="0">
                  <a:solidFill>
                    <a:srgbClr val="000066"/>
                  </a:solidFill>
                </a:rPr>
                <a:t>% para la diferencia</a:t>
              </a:r>
            </a:p>
            <a:p>
              <a:r>
                <a:rPr lang="es-ES" sz="1600" i="0" dirty="0">
                  <a:solidFill>
                    <a:srgbClr val="000066"/>
                  </a:solidFill>
                </a:rPr>
                <a:t>= - </a:t>
              </a:r>
              <a:r>
                <a:rPr lang="es-ES" sz="1600" i="0" dirty="0" smtClean="0">
                  <a:solidFill>
                    <a:srgbClr val="000066"/>
                  </a:solidFill>
                </a:rPr>
                <a:t>4.8 ; </a:t>
              </a:r>
              <a:r>
                <a:rPr lang="es-ES" sz="1600" i="0" dirty="0">
                  <a:solidFill>
                    <a:srgbClr val="000066"/>
                  </a:solidFill>
                </a:rPr>
                <a:t>7.05 </a:t>
              </a:r>
            </a:p>
          </p:txBody>
        </p:sp>
        <p:sp>
          <p:nvSpPr>
            <p:cNvPr id="7177" name="ZoneTexte 87"/>
            <p:cNvSpPr txBox="1">
              <a:spLocks noChangeArrowheads="1"/>
            </p:cNvSpPr>
            <p:nvPr/>
          </p:nvSpPr>
          <p:spPr bwMode="auto">
            <a:xfrm>
              <a:off x="806450" y="2435225"/>
              <a:ext cx="1298575" cy="668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Puntos finales</a:t>
              </a:r>
              <a:br>
                <a:rPr lang="es-ES" sz="1400" i="0">
                  <a:solidFill>
                    <a:srgbClr val="000066"/>
                  </a:solidFill>
                </a:rPr>
              </a:br>
              <a:r>
                <a:rPr lang="es-ES" sz="1400" i="0">
                  <a:solidFill>
                    <a:srgbClr val="000066"/>
                  </a:solidFill>
                </a:rPr>
                <a:t>primarios </a:t>
              </a:r>
            </a:p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de eficacia</a:t>
              </a:r>
            </a:p>
          </p:txBody>
        </p:sp>
        <p:sp>
          <p:nvSpPr>
            <p:cNvPr id="7178" name="Text Box 58"/>
            <p:cNvSpPr txBox="1">
              <a:spLocks noChangeArrowheads="1"/>
            </p:cNvSpPr>
            <p:nvPr/>
          </p:nvSpPr>
          <p:spPr bwMode="auto">
            <a:xfrm>
              <a:off x="3459163" y="5214938"/>
              <a:ext cx="1409700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ITT, M/D=F</a:t>
              </a:r>
            </a:p>
          </p:txBody>
        </p:sp>
        <p:sp>
          <p:nvSpPr>
            <p:cNvPr id="7179" name="Text Box 58"/>
            <p:cNvSpPr txBox="1">
              <a:spLocks noChangeArrowheads="1"/>
            </p:cNvSpPr>
            <p:nvPr/>
          </p:nvSpPr>
          <p:spPr bwMode="auto">
            <a:xfrm>
              <a:off x="4892675" y="5214938"/>
              <a:ext cx="1182688" cy="668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Análisis observado </a:t>
              </a:r>
            </a:p>
            <a:p>
              <a:pPr>
                <a:lnSpc>
                  <a:spcPct val="90000"/>
                </a:lnSpc>
              </a:pPr>
              <a:r>
                <a:rPr lang="es-ES" sz="1400" i="0">
                  <a:solidFill>
                    <a:srgbClr val="000066"/>
                  </a:solidFill>
                </a:rPr>
                <a:t>ITT-E</a:t>
              </a:r>
            </a:p>
          </p:txBody>
        </p:sp>
        <p:sp>
          <p:nvSpPr>
            <p:cNvPr id="7180" name="Rectangle 76"/>
            <p:cNvSpPr>
              <a:spLocks noChangeArrowheads="1"/>
            </p:cNvSpPr>
            <p:nvPr/>
          </p:nvSpPr>
          <p:spPr bwMode="auto">
            <a:xfrm>
              <a:off x="954088" y="3205163"/>
              <a:ext cx="468312" cy="1985962"/>
            </a:xfrm>
            <a:prstGeom prst="rect">
              <a:avLst/>
            </a:prstGeom>
            <a:solidFill>
              <a:srgbClr val="9999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1" name="Rectangle 77"/>
            <p:cNvSpPr>
              <a:spLocks noChangeArrowheads="1"/>
            </p:cNvSpPr>
            <p:nvPr/>
          </p:nvSpPr>
          <p:spPr bwMode="auto">
            <a:xfrm>
              <a:off x="2314575" y="3379788"/>
              <a:ext cx="466725" cy="1811337"/>
            </a:xfrm>
            <a:prstGeom prst="rect">
              <a:avLst/>
            </a:prstGeom>
            <a:solidFill>
              <a:srgbClr val="9999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2" name="Rectangle 78"/>
            <p:cNvSpPr>
              <a:spLocks noChangeArrowheads="1"/>
            </p:cNvSpPr>
            <p:nvPr/>
          </p:nvSpPr>
          <p:spPr bwMode="auto">
            <a:xfrm>
              <a:off x="3667125" y="3333750"/>
              <a:ext cx="468313" cy="1857375"/>
            </a:xfrm>
            <a:prstGeom prst="rect">
              <a:avLst/>
            </a:prstGeom>
            <a:solidFill>
              <a:srgbClr val="9999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3" name="Rectangle 79"/>
            <p:cNvSpPr>
              <a:spLocks noChangeArrowheads="1"/>
            </p:cNvSpPr>
            <p:nvPr/>
          </p:nvSpPr>
          <p:spPr bwMode="auto">
            <a:xfrm>
              <a:off x="5013325" y="2884488"/>
              <a:ext cx="450850" cy="2306637"/>
            </a:xfrm>
            <a:prstGeom prst="rect">
              <a:avLst/>
            </a:prstGeom>
            <a:solidFill>
              <a:srgbClr val="9999FF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4" name="Rectangle 82"/>
            <p:cNvSpPr>
              <a:spLocks noChangeArrowheads="1"/>
            </p:cNvSpPr>
            <p:nvPr/>
          </p:nvSpPr>
          <p:spPr bwMode="auto">
            <a:xfrm>
              <a:off x="1422400" y="3240088"/>
              <a:ext cx="450850" cy="1951037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5" name="Rectangle 83"/>
            <p:cNvSpPr>
              <a:spLocks noChangeArrowheads="1"/>
            </p:cNvSpPr>
            <p:nvPr/>
          </p:nvSpPr>
          <p:spPr bwMode="auto">
            <a:xfrm>
              <a:off x="2786063" y="3414713"/>
              <a:ext cx="452437" cy="1776412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6" name="Rectangle 84"/>
            <p:cNvSpPr>
              <a:spLocks noChangeArrowheads="1"/>
            </p:cNvSpPr>
            <p:nvPr/>
          </p:nvSpPr>
          <p:spPr bwMode="auto">
            <a:xfrm>
              <a:off x="4133850" y="3333750"/>
              <a:ext cx="450850" cy="1857375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7" name="Rectangle 85"/>
            <p:cNvSpPr>
              <a:spLocks noChangeArrowheads="1"/>
            </p:cNvSpPr>
            <p:nvPr/>
          </p:nvSpPr>
          <p:spPr bwMode="auto">
            <a:xfrm>
              <a:off x="5464175" y="2805113"/>
              <a:ext cx="452438" cy="2386012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8" name="Line 88"/>
            <p:cNvSpPr>
              <a:spLocks noChangeShapeType="1"/>
            </p:cNvSpPr>
            <p:nvPr/>
          </p:nvSpPr>
          <p:spPr bwMode="auto">
            <a:xfrm>
              <a:off x="598488" y="2446338"/>
              <a:ext cx="0" cy="2744787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9" name="Line 90"/>
            <p:cNvSpPr>
              <a:spLocks noChangeShapeType="1"/>
            </p:cNvSpPr>
            <p:nvPr/>
          </p:nvSpPr>
          <p:spPr bwMode="auto">
            <a:xfrm>
              <a:off x="506413" y="49196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0" name="Line 91"/>
            <p:cNvSpPr>
              <a:spLocks noChangeShapeType="1"/>
            </p:cNvSpPr>
            <p:nvPr/>
          </p:nvSpPr>
          <p:spPr bwMode="auto">
            <a:xfrm>
              <a:off x="506413" y="46402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1" name="Line 92"/>
            <p:cNvSpPr>
              <a:spLocks noChangeShapeType="1"/>
            </p:cNvSpPr>
            <p:nvPr/>
          </p:nvSpPr>
          <p:spPr bwMode="auto">
            <a:xfrm>
              <a:off x="506413" y="4368800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2" name="Line 93"/>
            <p:cNvSpPr>
              <a:spLocks noChangeShapeType="1"/>
            </p:cNvSpPr>
            <p:nvPr/>
          </p:nvSpPr>
          <p:spPr bwMode="auto">
            <a:xfrm>
              <a:off x="506413" y="4090988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3" name="Line 94"/>
            <p:cNvSpPr>
              <a:spLocks noChangeShapeType="1"/>
            </p:cNvSpPr>
            <p:nvPr/>
          </p:nvSpPr>
          <p:spPr bwMode="auto">
            <a:xfrm>
              <a:off x="506413" y="3819525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Line 95"/>
            <p:cNvSpPr>
              <a:spLocks noChangeShapeType="1"/>
            </p:cNvSpPr>
            <p:nvPr/>
          </p:nvSpPr>
          <p:spPr bwMode="auto">
            <a:xfrm>
              <a:off x="506413" y="3546475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5" name="Line 96"/>
            <p:cNvSpPr>
              <a:spLocks noChangeShapeType="1"/>
            </p:cNvSpPr>
            <p:nvPr/>
          </p:nvSpPr>
          <p:spPr bwMode="auto">
            <a:xfrm>
              <a:off x="506413" y="32686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97"/>
            <p:cNvSpPr>
              <a:spLocks noChangeShapeType="1"/>
            </p:cNvSpPr>
            <p:nvPr/>
          </p:nvSpPr>
          <p:spPr bwMode="auto">
            <a:xfrm>
              <a:off x="506413" y="2997200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98"/>
            <p:cNvSpPr>
              <a:spLocks noChangeShapeType="1"/>
            </p:cNvSpPr>
            <p:nvPr/>
          </p:nvSpPr>
          <p:spPr bwMode="auto">
            <a:xfrm>
              <a:off x="506413" y="2717800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Line 99"/>
            <p:cNvSpPr>
              <a:spLocks noChangeShapeType="1"/>
            </p:cNvSpPr>
            <p:nvPr/>
          </p:nvSpPr>
          <p:spPr bwMode="auto">
            <a:xfrm>
              <a:off x="506413" y="2446338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9" name="Line 100"/>
            <p:cNvSpPr>
              <a:spLocks noChangeShapeType="1"/>
            </p:cNvSpPr>
            <p:nvPr/>
          </p:nvSpPr>
          <p:spPr bwMode="auto">
            <a:xfrm>
              <a:off x="487363" y="5191125"/>
              <a:ext cx="5640387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0" name="Line 101"/>
            <p:cNvSpPr>
              <a:spLocks noChangeShapeType="1"/>
            </p:cNvSpPr>
            <p:nvPr/>
          </p:nvSpPr>
          <p:spPr bwMode="auto">
            <a:xfrm flipV="1">
              <a:off x="598488" y="5191125"/>
              <a:ext cx="0" cy="23813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1" name="Line 102"/>
            <p:cNvSpPr>
              <a:spLocks noChangeShapeType="1"/>
            </p:cNvSpPr>
            <p:nvPr/>
          </p:nvSpPr>
          <p:spPr bwMode="auto">
            <a:xfrm flipV="1">
              <a:off x="2128838" y="519112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2" name="Line 103"/>
            <p:cNvSpPr>
              <a:spLocks noChangeShapeType="1"/>
            </p:cNvSpPr>
            <p:nvPr/>
          </p:nvSpPr>
          <p:spPr bwMode="auto">
            <a:xfrm flipV="1">
              <a:off x="3478213" y="519112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3" name="Line 104"/>
            <p:cNvSpPr>
              <a:spLocks noChangeShapeType="1"/>
            </p:cNvSpPr>
            <p:nvPr/>
          </p:nvSpPr>
          <p:spPr bwMode="auto">
            <a:xfrm flipV="1">
              <a:off x="4829175" y="519112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4" name="Line 105"/>
            <p:cNvSpPr>
              <a:spLocks noChangeShapeType="1"/>
            </p:cNvSpPr>
            <p:nvPr/>
          </p:nvSpPr>
          <p:spPr bwMode="auto">
            <a:xfrm flipV="1">
              <a:off x="6127750" y="519112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5" name="Rectangle 108"/>
            <p:cNvSpPr>
              <a:spLocks noChangeArrowheads="1"/>
            </p:cNvSpPr>
            <p:nvPr/>
          </p:nvSpPr>
          <p:spPr bwMode="auto">
            <a:xfrm>
              <a:off x="1090613" y="30146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6666FF"/>
                  </a:solidFill>
                </a:rPr>
                <a:t>73</a:t>
              </a:r>
            </a:p>
          </p:txBody>
        </p:sp>
        <p:sp>
          <p:nvSpPr>
            <p:cNvPr id="7206" name="Rectangle 109"/>
            <p:cNvSpPr>
              <a:spLocks noChangeArrowheads="1"/>
            </p:cNvSpPr>
            <p:nvPr/>
          </p:nvSpPr>
          <p:spPr bwMode="auto">
            <a:xfrm>
              <a:off x="2455863" y="31861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6666FF"/>
                  </a:solidFill>
                </a:rPr>
                <a:t>66</a:t>
              </a:r>
            </a:p>
          </p:txBody>
        </p:sp>
        <p:sp>
          <p:nvSpPr>
            <p:cNvPr id="7207" name="Rectangle 110"/>
            <p:cNvSpPr>
              <a:spLocks noChangeArrowheads="1"/>
            </p:cNvSpPr>
            <p:nvPr/>
          </p:nvSpPr>
          <p:spPr bwMode="auto">
            <a:xfrm>
              <a:off x="3802063" y="31353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6666FF"/>
                  </a:solidFill>
                </a:rPr>
                <a:t>67</a:t>
              </a:r>
            </a:p>
          </p:txBody>
        </p:sp>
        <p:sp>
          <p:nvSpPr>
            <p:cNvPr id="7208" name="Rectangle 111"/>
            <p:cNvSpPr>
              <a:spLocks noChangeArrowheads="1"/>
            </p:cNvSpPr>
            <p:nvPr/>
          </p:nvSpPr>
          <p:spPr bwMode="auto">
            <a:xfrm>
              <a:off x="5140325" y="2698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6666FF"/>
                  </a:solidFill>
                </a:rPr>
                <a:t>89</a:t>
              </a:r>
            </a:p>
          </p:txBody>
        </p:sp>
        <p:sp>
          <p:nvSpPr>
            <p:cNvPr id="7209" name="Rectangle 114"/>
            <p:cNvSpPr>
              <a:spLocks noChangeArrowheads="1"/>
            </p:cNvSpPr>
            <p:nvPr/>
          </p:nvSpPr>
          <p:spPr bwMode="auto">
            <a:xfrm>
              <a:off x="1549400" y="30591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71</a:t>
              </a:r>
            </a:p>
          </p:txBody>
        </p:sp>
        <p:sp>
          <p:nvSpPr>
            <p:cNvPr id="7210" name="Rectangle 115"/>
            <p:cNvSpPr>
              <a:spLocks noChangeArrowheads="1"/>
            </p:cNvSpPr>
            <p:nvPr/>
          </p:nvSpPr>
          <p:spPr bwMode="auto">
            <a:xfrm>
              <a:off x="2905125" y="32178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65</a:t>
              </a:r>
            </a:p>
          </p:txBody>
        </p:sp>
        <p:sp>
          <p:nvSpPr>
            <p:cNvPr id="7211" name="Rectangle 116"/>
            <p:cNvSpPr>
              <a:spLocks noChangeArrowheads="1"/>
            </p:cNvSpPr>
            <p:nvPr/>
          </p:nvSpPr>
          <p:spPr bwMode="auto">
            <a:xfrm>
              <a:off x="4260850" y="31353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67</a:t>
              </a:r>
            </a:p>
          </p:txBody>
        </p:sp>
        <p:sp>
          <p:nvSpPr>
            <p:cNvPr id="7212" name="Rectangle 117"/>
            <p:cNvSpPr>
              <a:spLocks noChangeArrowheads="1"/>
            </p:cNvSpPr>
            <p:nvPr/>
          </p:nvSpPr>
          <p:spPr bwMode="auto">
            <a:xfrm>
              <a:off x="5591175" y="25971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6600"/>
                  </a:solidFill>
                </a:rPr>
                <a:t>88</a:t>
              </a:r>
            </a:p>
          </p:txBody>
        </p:sp>
        <p:sp>
          <p:nvSpPr>
            <p:cNvPr id="7213" name="Rectangle 120"/>
            <p:cNvSpPr>
              <a:spLocks noChangeArrowheads="1"/>
            </p:cNvSpPr>
            <p:nvPr/>
          </p:nvSpPr>
          <p:spPr bwMode="auto">
            <a:xfrm>
              <a:off x="322263" y="510540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214" name="Rectangle 121"/>
            <p:cNvSpPr>
              <a:spLocks noChangeArrowheads="1"/>
            </p:cNvSpPr>
            <p:nvPr/>
          </p:nvSpPr>
          <p:spPr bwMode="auto">
            <a:xfrm>
              <a:off x="223838" y="45545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7215" name="Rectangle 122"/>
            <p:cNvSpPr>
              <a:spLocks noChangeArrowheads="1"/>
            </p:cNvSpPr>
            <p:nvPr/>
          </p:nvSpPr>
          <p:spPr bwMode="auto">
            <a:xfrm>
              <a:off x="223838" y="40052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7216" name="Rectangle 123"/>
            <p:cNvSpPr>
              <a:spLocks noChangeArrowheads="1"/>
            </p:cNvSpPr>
            <p:nvPr/>
          </p:nvSpPr>
          <p:spPr bwMode="auto">
            <a:xfrm>
              <a:off x="223838" y="34607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7217" name="Rectangle 124"/>
            <p:cNvSpPr>
              <a:spLocks noChangeArrowheads="1"/>
            </p:cNvSpPr>
            <p:nvPr/>
          </p:nvSpPr>
          <p:spPr bwMode="auto">
            <a:xfrm>
              <a:off x="223838" y="29098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7218" name="Rectangle 125"/>
            <p:cNvSpPr>
              <a:spLocks noChangeArrowheads="1"/>
            </p:cNvSpPr>
            <p:nvPr/>
          </p:nvSpPr>
          <p:spPr bwMode="auto">
            <a:xfrm>
              <a:off x="125413" y="23606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7219" name="ZoneTexte 86"/>
            <p:cNvSpPr txBox="1">
              <a:spLocks noChangeArrowheads="1"/>
            </p:cNvSpPr>
            <p:nvPr/>
          </p:nvSpPr>
          <p:spPr bwMode="auto">
            <a:xfrm>
              <a:off x="844550" y="2174875"/>
              <a:ext cx="111125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  <a:latin typeface="Calibri" pitchFamily="34" charset="0"/>
                </a:rPr>
                <a:t>&lt; 400 c/mL</a:t>
              </a:r>
            </a:p>
          </p:txBody>
        </p:sp>
        <p:sp>
          <p:nvSpPr>
            <p:cNvPr id="7220" name="ZoneTexte 89"/>
            <p:cNvSpPr txBox="1">
              <a:spLocks noChangeArrowheads="1"/>
            </p:cNvSpPr>
            <p:nvPr/>
          </p:nvSpPr>
          <p:spPr bwMode="auto">
            <a:xfrm>
              <a:off x="2266950" y="2174875"/>
              <a:ext cx="100806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7221" name="ZoneTexte 90"/>
            <p:cNvSpPr txBox="1">
              <a:spLocks noChangeArrowheads="1"/>
            </p:cNvSpPr>
            <p:nvPr/>
          </p:nvSpPr>
          <p:spPr bwMode="auto">
            <a:xfrm>
              <a:off x="3644900" y="2174875"/>
              <a:ext cx="1008063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7222" name="ZoneTexte 91"/>
            <p:cNvSpPr txBox="1">
              <a:spLocks noChangeArrowheads="1"/>
            </p:cNvSpPr>
            <p:nvPr/>
          </p:nvSpPr>
          <p:spPr bwMode="auto">
            <a:xfrm>
              <a:off x="4964113" y="2174875"/>
              <a:ext cx="1008062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  <a:latin typeface="Calibri" pitchFamily="34" charset="0"/>
                </a:rPr>
                <a:t>&lt; 50 c/mL</a:t>
              </a:r>
            </a:p>
          </p:txBody>
        </p:sp>
        <p:sp>
          <p:nvSpPr>
            <p:cNvPr id="7223" name="AutoShape 165"/>
            <p:cNvSpPr>
              <a:spLocks noChangeArrowheads="1"/>
            </p:cNvSpPr>
            <p:nvPr/>
          </p:nvSpPr>
          <p:spPr bwMode="auto">
            <a:xfrm>
              <a:off x="2214563" y="1849438"/>
              <a:ext cx="2092325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224" name="Rectangle 3"/>
            <p:cNvSpPr>
              <a:spLocks noChangeArrowheads="1"/>
            </p:cNvSpPr>
            <p:nvPr/>
          </p:nvSpPr>
          <p:spPr bwMode="auto">
            <a:xfrm>
              <a:off x="2355850" y="1946275"/>
              <a:ext cx="177800" cy="144463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225" name="Rectangle 4"/>
            <p:cNvSpPr>
              <a:spLocks noChangeArrowheads="1"/>
            </p:cNvSpPr>
            <p:nvPr/>
          </p:nvSpPr>
          <p:spPr bwMode="auto">
            <a:xfrm>
              <a:off x="3322638" y="1946275"/>
              <a:ext cx="177800" cy="144463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226" name="ZoneTexte 84"/>
            <p:cNvSpPr txBox="1">
              <a:spLocks noChangeArrowheads="1"/>
            </p:cNvSpPr>
            <p:nvPr/>
          </p:nvSpPr>
          <p:spPr bwMode="auto">
            <a:xfrm>
              <a:off x="2500313" y="1827213"/>
              <a:ext cx="7254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FPV/r</a:t>
              </a:r>
            </a:p>
          </p:txBody>
        </p:sp>
        <p:sp>
          <p:nvSpPr>
            <p:cNvPr id="7227" name="ZoneTexte 85"/>
            <p:cNvSpPr txBox="1">
              <a:spLocks noChangeArrowheads="1"/>
            </p:cNvSpPr>
            <p:nvPr/>
          </p:nvSpPr>
          <p:spPr bwMode="auto">
            <a:xfrm>
              <a:off x="3503613" y="1828800"/>
              <a:ext cx="7175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LPV/r</a:t>
              </a:r>
            </a:p>
          </p:txBody>
        </p:sp>
        <p:sp>
          <p:nvSpPr>
            <p:cNvPr id="7228" name="Text Box 65"/>
            <p:cNvSpPr txBox="1">
              <a:spLocks noChangeArrowheads="1"/>
            </p:cNvSpPr>
            <p:nvPr/>
          </p:nvSpPr>
          <p:spPr bwMode="auto">
            <a:xfrm>
              <a:off x="927100" y="4922838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434</a:t>
              </a:r>
            </a:p>
          </p:txBody>
        </p:sp>
        <p:sp>
          <p:nvSpPr>
            <p:cNvPr id="7229" name="ZoneTexte 80"/>
            <p:cNvSpPr txBox="1">
              <a:spLocks noChangeArrowheads="1"/>
            </p:cNvSpPr>
            <p:nvPr/>
          </p:nvSpPr>
          <p:spPr bwMode="auto">
            <a:xfrm>
              <a:off x="560388" y="4922838"/>
              <a:ext cx="400050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i="0">
                  <a:solidFill>
                    <a:srgbClr val="000066"/>
                  </a:solidFill>
                </a:rPr>
                <a:t>n =</a:t>
              </a:r>
            </a:p>
          </p:txBody>
        </p:sp>
        <p:sp>
          <p:nvSpPr>
            <p:cNvPr id="7230" name="Text Box 65"/>
            <p:cNvSpPr txBox="1">
              <a:spLocks noChangeArrowheads="1"/>
            </p:cNvSpPr>
            <p:nvPr/>
          </p:nvSpPr>
          <p:spPr bwMode="auto">
            <a:xfrm>
              <a:off x="1408113" y="4922838"/>
              <a:ext cx="4365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444</a:t>
              </a:r>
            </a:p>
          </p:txBody>
        </p:sp>
        <p:sp>
          <p:nvSpPr>
            <p:cNvPr id="7231" name="Text Box 65"/>
            <p:cNvSpPr txBox="1">
              <a:spLocks noChangeArrowheads="1"/>
            </p:cNvSpPr>
            <p:nvPr/>
          </p:nvSpPr>
          <p:spPr bwMode="auto">
            <a:xfrm>
              <a:off x="2281238" y="4922838"/>
              <a:ext cx="4365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434</a:t>
              </a:r>
            </a:p>
          </p:txBody>
        </p:sp>
        <p:sp>
          <p:nvSpPr>
            <p:cNvPr id="7232" name="Text Box 65"/>
            <p:cNvSpPr txBox="1">
              <a:spLocks noChangeArrowheads="1"/>
            </p:cNvSpPr>
            <p:nvPr/>
          </p:nvSpPr>
          <p:spPr bwMode="auto">
            <a:xfrm>
              <a:off x="2776538" y="4922838"/>
              <a:ext cx="4365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444</a:t>
              </a:r>
            </a:p>
          </p:txBody>
        </p:sp>
        <p:sp>
          <p:nvSpPr>
            <p:cNvPr id="7233" name="Text Box 65"/>
            <p:cNvSpPr txBox="1">
              <a:spLocks noChangeArrowheads="1"/>
            </p:cNvSpPr>
            <p:nvPr/>
          </p:nvSpPr>
          <p:spPr bwMode="auto">
            <a:xfrm>
              <a:off x="5016500" y="4922838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328</a:t>
              </a:r>
            </a:p>
          </p:txBody>
        </p:sp>
        <p:sp>
          <p:nvSpPr>
            <p:cNvPr id="7234" name="Text Box 65"/>
            <p:cNvSpPr txBox="1">
              <a:spLocks noChangeArrowheads="1"/>
            </p:cNvSpPr>
            <p:nvPr/>
          </p:nvSpPr>
          <p:spPr bwMode="auto">
            <a:xfrm>
              <a:off x="5511800" y="4922838"/>
              <a:ext cx="436563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200" b="1" i="0">
                  <a:solidFill>
                    <a:srgbClr val="000066"/>
                  </a:solidFill>
                </a:rPr>
                <a:t>341</a:t>
              </a:r>
            </a:p>
          </p:txBody>
        </p:sp>
      </p:grpSp>
      <p:sp>
        <p:nvSpPr>
          <p:cNvPr id="7235" name="Espace réservé du contenu 2"/>
          <p:cNvSpPr>
            <a:spLocks/>
          </p:cNvSpPr>
          <p:nvPr/>
        </p:nvSpPr>
        <p:spPr bwMode="auto">
          <a:xfrm>
            <a:off x="6127750" y="2060575"/>
            <a:ext cx="3016250" cy="42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7800" indent="-1778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>
                <a:solidFill>
                  <a:srgbClr val="000066"/>
                </a:solidFill>
              </a:rPr>
              <a:t>% HIV RNA &lt; 50 c/mL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(ITT-E, TLOVR) fue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similar entre FPV/r y 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LPV/r en todos los subgrupos según baja o alta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carga viral, bajos o altos CD4 basales</a:t>
            </a:r>
          </a:p>
          <a:p>
            <a:pPr marL="177800" indent="-1778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>
                <a:solidFill>
                  <a:srgbClr val="000066"/>
                </a:solidFill>
              </a:rPr>
              <a:t>Mediana  de aumento de CD4 a S48: 176/mm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 (FPV/r)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>
                <a:solidFill>
                  <a:srgbClr val="000066"/>
                </a:solidFill>
              </a:rPr>
              <a:t>vs 191/mm</a:t>
            </a:r>
            <a:r>
              <a:rPr lang="es-ES" sz="1600" i="0" baseline="30000">
                <a:solidFill>
                  <a:srgbClr val="000066"/>
                </a:solidFill>
              </a:rPr>
              <a:t>3</a:t>
            </a:r>
            <a:r>
              <a:rPr lang="es-ES" sz="1600" i="0">
                <a:solidFill>
                  <a:srgbClr val="000066"/>
                </a:solidFill>
              </a:rPr>
              <a:t>(LPV/r)</a:t>
            </a:r>
          </a:p>
          <a:p>
            <a:pPr marL="177800" indent="-1778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>
                <a:solidFill>
                  <a:srgbClr val="000066"/>
                </a:solidFill>
              </a:rPr>
              <a:t>Fallo virológico a S48 (Análisis TLOVR): 26 (FPV/r) vs 30 (LPV/r), incluyendo carga viral no confirmada </a:t>
            </a:r>
            <a:br>
              <a:rPr lang="es-ES" sz="1600" i="0">
                <a:solidFill>
                  <a:srgbClr val="000066"/>
                </a:solidFill>
              </a:rPr>
            </a:br>
            <a:r>
              <a:rPr lang="es-ES" sz="1600" i="0" u="sng">
                <a:solidFill>
                  <a:srgbClr val="000066"/>
                </a:solidFill>
              </a:rPr>
              <a:t>&gt;</a:t>
            </a:r>
            <a:r>
              <a:rPr lang="es-ES" sz="1600" i="0">
                <a:solidFill>
                  <a:srgbClr val="000066"/>
                </a:solidFill>
              </a:rPr>
              <a:t> 400 c/mL en la visita final</a:t>
            </a:r>
          </a:p>
        </p:txBody>
      </p:sp>
      <p:sp>
        <p:nvSpPr>
          <p:cNvPr id="7236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  <p:sp>
        <p:nvSpPr>
          <p:cNvPr id="212040" name="Text Box 72"/>
          <p:cNvSpPr txBox="1">
            <a:spLocks noChangeArrowheads="1"/>
          </p:cNvSpPr>
          <p:nvPr/>
        </p:nvSpPr>
        <p:spPr bwMode="auto">
          <a:xfrm>
            <a:off x="1985963" y="6100763"/>
            <a:ext cx="3630612" cy="47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37931725" indent="-374745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lnSpc>
                <a:spcPct val="90000"/>
              </a:lnSpc>
              <a:defRPr/>
            </a:pPr>
            <a:r>
              <a:rPr lang="es-ES" sz="1400" smtClean="0">
                <a:solidFill>
                  <a:srgbClr val="0066CC"/>
                </a:solidFill>
              </a:rPr>
              <a:t>ITT-E : ITT-expuestos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es-ES" sz="1400" smtClean="0">
                <a:solidFill>
                  <a:srgbClr val="0066CC"/>
                </a:solidFill>
              </a:rPr>
              <a:t>ITT, M/D=F : ITT falta/discontinuación= fallo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sp>
        <p:nvSpPr>
          <p:cNvPr id="8195" name="Rectangle 61"/>
          <p:cNvSpPr>
            <a:spLocks noGrp="1" noChangeArrowheads="1"/>
          </p:cNvSpPr>
          <p:nvPr>
            <p:ph type="body" idx="1"/>
          </p:nvPr>
        </p:nvSpPr>
        <p:spPr>
          <a:xfrm>
            <a:off x="50800" y="1171575"/>
            <a:ext cx="9024938" cy="1408113"/>
          </a:xfrm>
        </p:spPr>
        <p:txBody>
          <a:bodyPr/>
          <a:lstStyle/>
          <a:p>
            <a:pPr marL="381000" indent="-381000" eaLnBrk="1" hangingPunct="1"/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>Resistencia:</a:t>
            </a:r>
          </a:p>
          <a:p>
            <a:pPr marL="800100" lvl="1" indent="-342900" eaLnBrk="1" hangingPunct="1"/>
            <a:r>
              <a:rPr lang="es-ES" sz="1600" smtClean="0">
                <a:ea typeface="ＭＳ Ｐゴシック" pitchFamily="-107" charset="-128"/>
              </a:rPr>
              <a:t>Se efectuó genotipificación y fenotipificación en caso de fallo virológico:</a:t>
            </a:r>
          </a:p>
          <a:p>
            <a:pPr lvl="2" eaLnBrk="1" hangingPunct="1">
              <a:buClr>
                <a:srgbClr val="000066"/>
              </a:buClr>
              <a:buFontTx/>
              <a:buAutoNum type="arabicParenR"/>
            </a:pPr>
            <a:r>
              <a:rPr lang="es-ES" sz="1400" smtClean="0">
                <a:ea typeface="ＭＳ Ｐゴシック" pitchFamily="-107" charset="-128"/>
              </a:rPr>
              <a:t>Rebote viral (2 CV consecutivas HIV RNA </a:t>
            </a:r>
            <a:r>
              <a:rPr lang="es-ES" sz="1400" u="sng" smtClean="0">
                <a:ea typeface="ＭＳ Ｐゴシック" pitchFamily="-107" charset="-128"/>
              </a:rPr>
              <a:t>&gt;</a:t>
            </a:r>
            <a:r>
              <a:rPr lang="es-ES" sz="1400" smtClean="0">
                <a:ea typeface="ＭＳ Ｐゴシック" pitchFamily="-107" charset="-128"/>
              </a:rPr>
              <a:t> 400 c/mL después de alcanzar &lt; 400 c/mL</a:t>
            </a:r>
          </a:p>
          <a:p>
            <a:pPr lvl="2" eaLnBrk="1" hangingPunct="1">
              <a:buClr>
                <a:srgbClr val="000066"/>
              </a:buClr>
              <a:buFontTx/>
              <a:buAutoNum type="arabicParenR"/>
            </a:pPr>
            <a:r>
              <a:rPr lang="es-ES" sz="1400" smtClean="0">
                <a:ea typeface="ＭＳ Ｐゴシック" pitchFamily="-107" charset="-128"/>
              </a:rPr>
              <a:t>HIV RNA &gt; 400 c/mL a S24</a:t>
            </a:r>
          </a:p>
        </p:txBody>
      </p:sp>
      <p:graphicFrame>
        <p:nvGraphicFramePr>
          <p:cNvPr id="214091" name="Group 75"/>
          <p:cNvGraphicFramePr>
            <a:graphicFrameLocks noGrp="1"/>
          </p:cNvGraphicFramePr>
          <p:nvPr>
            <p:ph idx="4294967295"/>
          </p:nvPr>
        </p:nvGraphicFramePr>
        <p:xfrm>
          <a:off x="814388" y="2601913"/>
          <a:ext cx="7486650" cy="3565544"/>
        </p:xfrm>
        <a:graphic>
          <a:graphicData uri="http://schemas.openxmlformats.org/drawingml/2006/table">
            <a:tbl>
              <a:tblPr/>
              <a:tblGrid>
                <a:gridCol w="290512"/>
                <a:gridCol w="4668838"/>
                <a:gridCol w="1371600"/>
                <a:gridCol w="1155700"/>
              </a:tblGrid>
              <a:tr h="57909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FPV/r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434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444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079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virológico confirmado según protocolo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 (4%)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 (5%)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9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Rebote confirmado después de alcanzar&lt; 400 c/mL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Fallo de alcanzar &lt; 400 c/mL en semana 24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1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Muestras estudiadas para mutaciones emergentes </a:t>
                      </a:r>
                      <a:b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en el tratamiento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9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Ninguna mutación emergente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M41L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95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M184I/V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Mutación de resistencia a INNTR 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(V106A)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Mutación de resistencia a IP 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(K20R = 1, I54L = 2, I62V = 1)</a:t>
                      </a:r>
                    </a:p>
                  </a:txBody>
                  <a:tcPr marT="45715" marB="4571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2*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2*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249" name="ZoneTexte 10"/>
          <p:cNvSpPr txBox="1">
            <a:spLocks noChangeArrowheads="1"/>
          </p:cNvSpPr>
          <p:nvPr/>
        </p:nvSpPr>
        <p:spPr bwMode="auto">
          <a:xfrm>
            <a:off x="776288" y="6178550"/>
            <a:ext cx="61610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* Sin reducción de susceptibilidad fenotípica ni aparición de mutaciones mayores para IP</a:t>
            </a:r>
          </a:p>
        </p:txBody>
      </p:sp>
      <p:grpSp>
        <p:nvGrpSpPr>
          <p:cNvPr id="8250" name="Group 61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25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53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sp>
        <p:nvSpPr>
          <p:cNvPr id="8251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84275"/>
            <a:ext cx="9024938" cy="53038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Seguridad y tolerabilidad: FPV/r vs LPV/r</a:t>
            </a:r>
            <a:br>
              <a:rPr lang="es-ES" sz="2800" b="1" smtClean="0">
                <a:latin typeface="Calibri" pitchFamily="34" charset="0"/>
                <a:ea typeface="ＭＳ Ｐゴシック" pitchFamily="-107" charset="-128"/>
              </a:rPr>
            </a:br>
            <a:endParaRPr lang="es-ES" sz="2800" b="1" smtClean="0">
              <a:latin typeface="Calibri" pitchFamily="34" charset="0"/>
              <a:ea typeface="ＭＳ Ｐゴシック" pitchFamily="-107" charset="-128"/>
            </a:endParaRPr>
          </a:p>
          <a:p>
            <a:pPr lvl="1"/>
            <a:r>
              <a:rPr lang="es-ES" sz="2000" smtClean="0">
                <a:ea typeface="ＭＳ Ｐゴシック" pitchFamily="-107" charset="-128"/>
              </a:rPr>
              <a:t>Similar frecuencia de discontinuaciones prematuras por eventos adversos: 12% vs 10%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Frecuencia similar de eventos adversos clínicos grado 2 a 4 y anomalías de laboratorio grado 3 a 4 en ambos grupos</a:t>
            </a:r>
          </a:p>
          <a:p>
            <a:pPr lvl="2"/>
            <a:r>
              <a:rPr lang="es-ES" sz="1800" smtClean="0">
                <a:ea typeface="ＭＳ Ｐゴシック" pitchFamily="-107" charset="-128"/>
              </a:rPr>
              <a:t>diarrea fue el evento adverso mas común, y llevo a la discontinuación del tratamiento en 1% y 2% de los casos, respectivamente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Similar frecuencia de sospecha de reacción al abacavir 7% vs 5%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Similar frecuencia de elevación grado 3-4 de la alanin-transaminasa (ALT): 12% de pacientes con hepatitis B y/o C vs 1% en ausencia de coinfección</a:t>
            </a:r>
          </a:p>
          <a:p>
            <a:pPr lvl="1"/>
            <a:r>
              <a:rPr lang="es-ES" sz="2000" smtClean="0">
                <a:ea typeface="ＭＳ Ｐゴシック" pitchFamily="-107" charset="-128"/>
              </a:rPr>
              <a:t>Similares cambios en lípidos en ayunas a S48, incluyendo triglicéridos. Uso de agentes hipolipemiantes durante el estudio: 11% en ambos grupos</a:t>
            </a:r>
          </a:p>
        </p:txBody>
      </p:sp>
      <p:sp>
        <p:nvSpPr>
          <p:cNvPr id="92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grpSp>
        <p:nvGrpSpPr>
          <p:cNvPr id="9220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sp>
        <p:nvSpPr>
          <p:cNvPr id="9221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KLEAN: FPV/r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ABC/3TC</a:t>
            </a: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50800" y="1244600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5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- Conclusiones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En combinación con ABC/3TC QD, FPV/r BID fue no inferior a LPV/r BID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Resultados virológicos e inmunológicos a S48 fueron similares con FPV/r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y LPV/r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En pacientes con alta carga viral basal y bajos CD4 basales, se evidenció similar potencia antiviral de los 2 IP/r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Tolerabilidad, seguridad, numero de discontinuaciones de tratamiento, así como los incrementos en los lípidos en ayunas fueron similares para FPV/r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y LPV/r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El fallo virológico confirmado fue infrecuente en ambos grupos, sin emergencia de mutaciones mayores de resistencia en ningún grupo</a:t>
            </a:r>
          </a:p>
          <a:p>
            <a:pPr lvl="1">
              <a:lnSpc>
                <a:spcPct val="90000"/>
              </a:lnSpc>
              <a:spcAft>
                <a:spcPts val="1500"/>
              </a:spcAft>
            </a:pPr>
            <a:r>
              <a:rPr lang="es-ES" sz="1800" smtClean="0">
                <a:ea typeface="ＭＳ Ｐゴシック" pitchFamily="-107" charset="-128"/>
              </a:rPr>
              <a:t>En pacientes naïve, FPV/r BID provee similar eficacia antiviral, respuesta inmunológica, seguridad y tolerabilidad que LPV/r, ambos en combinación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con ABC/3TC QD</a:t>
            </a:r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0246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247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40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KLEAN</a:t>
              </a:r>
            </a:p>
          </p:txBody>
        </p:sp>
      </p:grpSp>
      <p:sp>
        <p:nvSpPr>
          <p:cNvPr id="10245" name="ZoneTexte 69"/>
          <p:cNvSpPr txBox="1">
            <a:spLocks noChangeArrowheads="1"/>
          </p:cNvSpPr>
          <p:nvPr/>
        </p:nvSpPr>
        <p:spPr bwMode="auto">
          <a:xfrm>
            <a:off x="6653213" y="6532563"/>
            <a:ext cx="2354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Eron J. Lancet 2006;368:467-82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33329</TotalTime>
  <Words>569</Words>
  <Application>Microsoft Office PowerPoint</Application>
  <PresentationFormat>Affichage à l'écran (4:3)</PresentationFormat>
  <Paragraphs>194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ARV_trials_2010</vt:lpstr>
      <vt:lpstr>1_ARV_trials_2010</vt:lpstr>
      <vt:lpstr>2_ARV_trials_2010</vt:lpstr>
      <vt:lpstr>Comparación de IP vs IP</vt:lpstr>
      <vt:lpstr>Estudio KLEAN: FPV/r BID vs LPV/r BID, en combinación con ABC/3TC</vt:lpstr>
      <vt:lpstr>Estudio KLEAN: FPV/r BID vs LPV/r BID, en combinación con ABC/3TC</vt:lpstr>
      <vt:lpstr>Estudio KLEAN: FPV/r BID vs LPV/r BID, en combinación con ABC/3TC</vt:lpstr>
      <vt:lpstr>Estudio KLEAN: FPV/r BID vs LPV/r BID, en combinación con ABC/3TC</vt:lpstr>
      <vt:lpstr>Estudio KLEAN: FPV/r BID vs LPV/r BID, en combinación con ABC/3TC</vt:lpstr>
      <vt:lpstr>Estudio KLEAN: FPV/r BID vs LPV/r BID, en combinación con ABC/3TC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1587</cp:revision>
  <cp:lastPrinted>2009-11-19T07:51:26Z</cp:lastPrinted>
  <dcterms:created xsi:type="dcterms:W3CDTF">2010-03-17T20:56:56Z</dcterms:created>
  <dcterms:modified xsi:type="dcterms:W3CDTF">2015-09-24T08:33:04Z</dcterms:modified>
</cp:coreProperties>
</file>