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11"/>
  </p:notesMasterIdLst>
  <p:handoutMasterIdLst>
    <p:handoutMasterId r:id="rId12"/>
  </p:handoutMasterIdLst>
  <p:sldIdLst>
    <p:sldId id="862" r:id="rId4"/>
    <p:sldId id="807" r:id="rId5"/>
    <p:sldId id="808" r:id="rId6"/>
    <p:sldId id="809" r:id="rId7"/>
    <p:sldId id="810" r:id="rId8"/>
    <p:sldId id="860" r:id="rId9"/>
    <p:sldId id="812" r:id="rId10"/>
  </p:sldIdLst>
  <p:sldSz cx="9144000" cy="6858000" type="screen4x3"/>
  <p:notesSz cx="7099300" cy="10234613"/>
  <p:custDataLst>
    <p:tags r:id="rId13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333399"/>
    <a:srgbClr val="C0C0C0"/>
    <a:srgbClr val="FF00FF"/>
    <a:srgbClr val="800080"/>
    <a:srgbClr val="FF66FF"/>
    <a:srgbClr val="660033"/>
    <a:srgbClr val="008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6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2058" y="-378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9BE0C07D-CCE1-4DB5-ACF1-32D453E51386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250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9BA3402-B302-454C-AB14-9A0E7CFF9C7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415855470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F5172FF-55B7-49BE-8D6C-606B3B0D87F7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CF18433-0649-4DED-960B-9BE89840B365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82" tIns="47740" rIns="95482" bIns="47740" anchor="b"/>
          <a:lstStyle/>
          <a:p>
            <a:pPr algn="r" defTabSz="954088"/>
            <a:fld id="{BC357893-41F8-4C01-AA67-281F1311DC4D}" type="slidenum">
              <a:rPr lang="fr-FR" sz="1300" i="0"/>
              <a:pPr algn="r" defTabSz="954088"/>
              <a:t>4</a:t>
            </a:fld>
            <a:endParaRPr lang="fr-FR" sz="1300" i="0"/>
          </a:p>
        </p:txBody>
      </p:sp>
      <p:sp>
        <p:nvSpPr>
          <p:cNvPr id="1536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9CC21D5-374F-4FA6-9612-021AE3A41E41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B662ED5-05D8-45EA-91CC-91EA51D14BAE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104449F-472F-4E36-B4FE-594F1A373A87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2F5E807-EC4D-4204-9374-72C830DD23B1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BID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>
                <a:solidFill>
                  <a:srgbClr val="C0C0C0"/>
                </a:solidFill>
                <a:latin typeface="Calibri" pitchFamily="-1" charset="0"/>
              </a:rPr>
              <a:t> LPV/r			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Johnson MA. JAIDS 2006;43:153-60</a:t>
            </a:r>
          </a:p>
        </p:txBody>
      </p:sp>
      <p:grpSp>
        <p:nvGrpSpPr>
          <p:cNvPr id="5123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5137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38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5124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M02-418: LPV/r QD vs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</a:t>
            </a:r>
          </a:p>
        </p:txBody>
      </p:sp>
      <p:sp>
        <p:nvSpPr>
          <p:cNvPr id="5125" name="AutoShape 162"/>
          <p:cNvSpPr>
            <a:spLocks noChangeArrowheads="1"/>
          </p:cNvSpPr>
          <p:nvPr/>
        </p:nvSpPr>
        <p:spPr bwMode="auto">
          <a:xfrm>
            <a:off x="395288" y="2841625"/>
            <a:ext cx="3171825" cy="1185863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Adultos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ARV-naïve o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 dias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uso previo ART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1,000 c/mL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limite de CD4</a:t>
            </a:r>
          </a:p>
        </p:txBody>
      </p:sp>
      <p:sp>
        <p:nvSpPr>
          <p:cNvPr id="5126" name="AutoShape 14"/>
          <p:cNvSpPr>
            <a:spLocks noChangeArrowheads="1"/>
          </p:cNvSpPr>
          <p:nvPr/>
        </p:nvSpPr>
        <p:spPr bwMode="auto">
          <a:xfrm>
            <a:off x="5256213" y="2708275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800" b="1" i="0">
                <a:latin typeface="Calibri" pitchFamily="34" charset="0"/>
              </a:rPr>
              <a:t>LPV/r 800/200 mg QD + </a:t>
            </a:r>
          </a:p>
          <a:p>
            <a:pPr eaLnBrk="0" hangingPunct="0">
              <a:lnSpc>
                <a:spcPct val="95000"/>
              </a:lnSpc>
            </a:pPr>
            <a:r>
              <a:rPr lang="es-ES" sz="1800" b="1" i="0">
                <a:latin typeface="Calibri" pitchFamily="34" charset="0"/>
              </a:rPr>
              <a:t>TDF 300 mg + FTC 200 mg QD</a:t>
            </a:r>
          </a:p>
        </p:txBody>
      </p:sp>
      <p:sp>
        <p:nvSpPr>
          <p:cNvPr id="5127" name="AutoShape 14"/>
          <p:cNvSpPr>
            <a:spLocks noChangeArrowheads="1"/>
          </p:cNvSpPr>
          <p:nvPr/>
        </p:nvSpPr>
        <p:spPr bwMode="auto">
          <a:xfrm>
            <a:off x="5256213" y="3498850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800" b="1" i="0">
                <a:solidFill>
                  <a:srgbClr val="000066"/>
                </a:solidFill>
                <a:latin typeface="Calibri" pitchFamily="34" charset="0"/>
              </a:rPr>
              <a:t>LPV/r 400/100 mg BID + </a:t>
            </a:r>
          </a:p>
          <a:p>
            <a:pPr eaLnBrk="0" hangingPunct="0">
              <a:lnSpc>
                <a:spcPct val="95000"/>
              </a:lnSpc>
            </a:pPr>
            <a:r>
              <a:rPr lang="es-ES" sz="1800" b="1" i="0">
                <a:solidFill>
                  <a:srgbClr val="000066"/>
                </a:solidFill>
                <a:latin typeface="Calibri" pitchFamily="34" charset="0"/>
              </a:rPr>
              <a:t>TDF 300 mg + FTC 200 mg QD</a:t>
            </a:r>
          </a:p>
        </p:txBody>
      </p:sp>
      <p:cxnSp>
        <p:nvCxnSpPr>
          <p:cNvPr id="5128" name="AutoShape 27"/>
          <p:cNvCxnSpPr>
            <a:cxnSpLocks noChangeShapeType="1"/>
          </p:cNvCxnSpPr>
          <p:nvPr/>
        </p:nvCxnSpPr>
        <p:spPr bwMode="auto">
          <a:xfrm rot="10800000" flipH="1" flipV="1">
            <a:off x="5260975" y="3016250"/>
            <a:ext cx="1588" cy="801688"/>
          </a:xfrm>
          <a:prstGeom prst="bentConnector3">
            <a:avLst>
              <a:gd name="adj1" fmla="val -592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29" name="Rectangle 10"/>
          <p:cNvSpPr>
            <a:spLocks noChangeArrowheads="1"/>
          </p:cNvSpPr>
          <p:nvPr/>
        </p:nvSpPr>
        <p:spPr bwMode="auto">
          <a:xfrm>
            <a:off x="4323869" y="3486150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75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323140" y="2681288"/>
            <a:ext cx="87395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115 </a:t>
            </a:r>
          </a:p>
        </p:txBody>
      </p:sp>
      <p:cxnSp>
        <p:nvCxnSpPr>
          <p:cNvPr id="5131" name="Connecteur droit 66"/>
          <p:cNvCxnSpPr>
            <a:cxnSpLocks noChangeShapeType="1"/>
          </p:cNvCxnSpPr>
          <p:nvPr/>
        </p:nvCxnSpPr>
        <p:spPr bwMode="auto">
          <a:xfrm rot="5400000">
            <a:off x="3698082" y="261223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32" name="Oval 170"/>
          <p:cNvSpPr>
            <a:spLocks noChangeArrowheads="1"/>
          </p:cNvSpPr>
          <p:nvPr/>
        </p:nvSpPr>
        <p:spPr bwMode="auto">
          <a:xfrm>
            <a:off x="2827338" y="1398588"/>
            <a:ext cx="2128837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3:2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5133" name="Line 34"/>
          <p:cNvSpPr>
            <a:spLocks noChangeShapeType="1"/>
          </p:cNvSpPr>
          <p:nvPr/>
        </p:nvSpPr>
        <p:spPr bwMode="auto">
          <a:xfrm>
            <a:off x="3567113" y="3427413"/>
            <a:ext cx="74136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34" name="Espace réservé du contenu 2"/>
          <p:cNvSpPr txBox="1">
            <a:spLocks/>
          </p:cNvSpPr>
          <p:nvPr/>
        </p:nvSpPr>
        <p:spPr bwMode="auto">
          <a:xfrm>
            <a:off x="50800" y="11001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sp>
        <p:nvSpPr>
          <p:cNvPr id="5135" name="Rectangle 37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4683125"/>
            <a:ext cx="9024938" cy="1731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b="1" dirty="0" smtClean="0">
                <a:latin typeface="Calibri" pitchFamily="34" charset="0"/>
                <a:ea typeface="ＭＳ Ｐゴシック" pitchFamily="-107" charset="-128"/>
              </a:rPr>
              <a:t>Objetivos</a:t>
            </a:r>
          </a:p>
          <a:p>
            <a:pPr lvl="1">
              <a:lnSpc>
                <a:spcPct val="90000"/>
              </a:lnSpc>
            </a:pPr>
            <a:r>
              <a:rPr lang="es-ES" sz="2000" dirty="0" smtClean="0">
                <a:ea typeface="ＭＳ Ｐゴシック" pitchFamily="-107" charset="-128"/>
                <a:cs typeface="Arial" charset="0"/>
              </a:rPr>
              <a:t>Punto final primario : HIV RNA &lt; 50 c/</a:t>
            </a:r>
            <a:r>
              <a:rPr lang="es-ES" sz="2000" dirty="0" err="1" smtClean="0">
                <a:ea typeface="ＭＳ Ｐゴシック" pitchFamily="-107" charset="-128"/>
                <a:cs typeface="Arial" charset="0"/>
              </a:rPr>
              <a:t>mL</a:t>
            </a:r>
            <a:r>
              <a:rPr lang="es-ES" sz="2000" dirty="0" smtClean="0">
                <a:ea typeface="ＭＳ Ｐゴシック" pitchFamily="-107" charset="-128"/>
                <a:cs typeface="Arial" charset="0"/>
              </a:rPr>
              <a:t> a semana 48 (ITT, NC=F)* </a:t>
            </a:r>
          </a:p>
          <a:p>
            <a:pPr lvl="1">
              <a:lnSpc>
                <a:spcPct val="90000"/>
              </a:lnSpc>
            </a:pPr>
            <a:r>
              <a:rPr lang="es-ES" sz="2000" dirty="0" smtClean="0">
                <a:ea typeface="ＭＳ Ｐゴシック" pitchFamily="-107" charset="-128"/>
                <a:cs typeface="Arial" charset="0"/>
              </a:rPr>
              <a:t>No-inferioridad de LPV/r QD vs BID , margen inferior del IC95% </a:t>
            </a:r>
            <a:br>
              <a:rPr lang="es-ES" sz="2000" dirty="0" smtClean="0">
                <a:ea typeface="ＭＳ Ｐゴシック" pitchFamily="-107" charset="-128"/>
                <a:cs typeface="Arial" charset="0"/>
              </a:rPr>
            </a:br>
            <a:r>
              <a:rPr lang="es-ES" sz="2000" dirty="0" smtClean="0">
                <a:ea typeface="ＭＳ Ｐゴシック" pitchFamily="-107" charset="-128"/>
                <a:cs typeface="Arial" charset="0"/>
              </a:rPr>
              <a:t>para la diferencia = - 15% (poder &gt; 60%)</a:t>
            </a:r>
          </a:p>
        </p:txBody>
      </p:sp>
      <p:sp>
        <p:nvSpPr>
          <p:cNvPr id="171026" name="Text Box 18"/>
          <p:cNvSpPr txBox="1">
            <a:spLocks noChangeArrowheads="1"/>
          </p:cNvSpPr>
          <p:nvPr/>
        </p:nvSpPr>
        <p:spPr bwMode="auto">
          <a:xfrm>
            <a:off x="628650" y="6110288"/>
            <a:ext cx="4327525" cy="3048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333399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s-ES" sz="1400" i="0">
                <a:solidFill>
                  <a:srgbClr val="0066CC"/>
                </a:solidFill>
                <a:cs typeface="Arial" charset="0"/>
              </a:rPr>
              <a:t>*(ITT, NC=F): intención de tratar, abandono = fallo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M02-418: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</a:t>
            </a:r>
          </a:p>
        </p:txBody>
      </p:sp>
      <p:graphicFrame>
        <p:nvGraphicFramePr>
          <p:cNvPr id="173137" name="Group 81"/>
          <p:cNvGraphicFramePr>
            <a:graphicFrameLocks noGrp="1"/>
          </p:cNvGraphicFramePr>
          <p:nvPr>
            <p:ph idx="1"/>
          </p:nvPr>
        </p:nvGraphicFramePr>
        <p:xfrm>
          <a:off x="433388" y="1706563"/>
          <a:ext cx="8261350" cy="4427537"/>
        </p:xfrm>
        <a:graphic>
          <a:graphicData uri="http://schemas.openxmlformats.org/drawingml/2006/table">
            <a:tbl>
              <a:tblPr/>
              <a:tblGrid>
                <a:gridCol w="481012"/>
                <a:gridCol w="3340100"/>
                <a:gridCol w="2146300"/>
                <a:gridCol w="2293938"/>
              </a:tblGrid>
              <a:tr h="3231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QD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BID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80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Randomizados, n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Elegibles, tratados, n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80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 edad, años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39.2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11.1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37.7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9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25%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80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Blancos/Negros/Otros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57% / 27% / 16%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51% / 36% / 13%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23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&gt; 100,000 c/mL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29% (p = 0.047 vs QD)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80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&lt;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47%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HBsAg+ y/o HCV Ab+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20%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80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previa a semana 48, n (%)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 (20%)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 (29%)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eventos adversos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8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fallo virológico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211" name="ZoneTexte 9"/>
          <p:cNvSpPr txBox="1">
            <a:spLocks noChangeArrowheads="1"/>
          </p:cNvSpPr>
          <p:nvPr/>
        </p:nvSpPr>
        <p:spPr bwMode="auto">
          <a:xfrm>
            <a:off x="349250" y="6134100"/>
            <a:ext cx="4222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  <a:cs typeface="Arial" charset="0"/>
              </a:rPr>
              <a:t>Nota: LPV/r fue administrado capsulas blandas</a:t>
            </a:r>
          </a:p>
        </p:txBody>
      </p:sp>
      <p:sp>
        <p:nvSpPr>
          <p:cNvPr id="6212" name="Rectangle 8"/>
          <p:cNvSpPr>
            <a:spLocks noChangeArrowheads="1"/>
          </p:cNvSpPr>
          <p:nvPr/>
        </p:nvSpPr>
        <p:spPr bwMode="auto">
          <a:xfrm>
            <a:off x="954088" y="1270000"/>
            <a:ext cx="721201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Disposición y características basales</a:t>
            </a:r>
          </a:p>
        </p:txBody>
      </p:sp>
      <p:grpSp>
        <p:nvGrpSpPr>
          <p:cNvPr id="6213" name="Group 7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6215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16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6214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633538" y="1150938"/>
            <a:ext cx="58531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Respuesta al tratamiento a semana 48</a:t>
            </a:r>
          </a:p>
        </p:txBody>
      </p:sp>
      <p:grpSp>
        <p:nvGrpSpPr>
          <p:cNvPr id="7171" name="Group 70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7235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36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7172" name="Rectangle 6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M02-418: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</a:t>
            </a:r>
          </a:p>
        </p:txBody>
      </p:sp>
      <p:grpSp>
        <p:nvGrpSpPr>
          <p:cNvPr id="70" name="Groupe 69"/>
          <p:cNvGrpSpPr/>
          <p:nvPr/>
        </p:nvGrpSpPr>
        <p:grpSpPr>
          <a:xfrm>
            <a:off x="6419850" y="1916113"/>
            <a:ext cx="2428875" cy="3614737"/>
            <a:chOff x="6419850" y="1916113"/>
            <a:chExt cx="2428875" cy="3614737"/>
          </a:xfrm>
        </p:grpSpPr>
        <p:sp>
          <p:nvSpPr>
            <p:cNvPr id="7174" name="Rectangle 32"/>
            <p:cNvSpPr>
              <a:spLocks noChangeArrowheads="1"/>
            </p:cNvSpPr>
            <p:nvPr/>
          </p:nvSpPr>
          <p:spPr bwMode="auto">
            <a:xfrm>
              <a:off x="7334250" y="2601913"/>
              <a:ext cx="590550" cy="2360612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5" name="Rectangle 34"/>
            <p:cNvSpPr>
              <a:spLocks noChangeArrowheads="1"/>
            </p:cNvSpPr>
            <p:nvPr/>
          </p:nvSpPr>
          <p:spPr bwMode="auto">
            <a:xfrm>
              <a:off x="7923213" y="2532063"/>
              <a:ext cx="590550" cy="2430462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6" name="Rectangle 47"/>
            <p:cNvSpPr>
              <a:spLocks noChangeArrowheads="1"/>
            </p:cNvSpPr>
            <p:nvPr/>
          </p:nvSpPr>
          <p:spPr bwMode="auto">
            <a:xfrm>
              <a:off x="7481888" y="2362200"/>
              <a:ext cx="295275" cy="211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00"/>
                  </a:solidFill>
                </a:rPr>
                <a:t>185</a:t>
              </a:r>
              <a:endParaRPr lang="es-ES" sz="4000" i="0">
                <a:solidFill>
                  <a:srgbClr val="993300"/>
                </a:solidFill>
              </a:endParaRPr>
            </a:p>
          </p:txBody>
        </p:sp>
        <p:sp>
          <p:nvSpPr>
            <p:cNvPr id="7177" name="Rectangle 49"/>
            <p:cNvSpPr>
              <a:spLocks noChangeArrowheads="1"/>
            </p:cNvSpPr>
            <p:nvPr/>
          </p:nvSpPr>
          <p:spPr bwMode="auto">
            <a:xfrm>
              <a:off x="8070850" y="2335213"/>
              <a:ext cx="295275" cy="211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196</a:t>
              </a:r>
              <a:endParaRPr lang="es-ES" sz="4000" i="0">
                <a:solidFill>
                  <a:srgbClr val="000066"/>
                </a:solidFill>
              </a:endParaRPr>
            </a:p>
          </p:txBody>
        </p:sp>
        <p:sp>
          <p:nvSpPr>
            <p:cNvPr id="7178" name="Text Box 74"/>
            <p:cNvSpPr txBox="1">
              <a:spLocks noChangeArrowheads="1"/>
            </p:cNvSpPr>
            <p:nvPr/>
          </p:nvSpPr>
          <p:spPr bwMode="auto">
            <a:xfrm>
              <a:off x="7391400" y="1916113"/>
              <a:ext cx="925513" cy="334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</a:rPr>
                <a:t>p = 0.67</a:t>
              </a:r>
            </a:p>
          </p:txBody>
        </p:sp>
        <p:sp>
          <p:nvSpPr>
            <p:cNvPr id="7179" name="Text Box 62"/>
            <p:cNvSpPr txBox="1">
              <a:spLocks noChangeArrowheads="1"/>
            </p:cNvSpPr>
            <p:nvPr/>
          </p:nvSpPr>
          <p:spPr bwMode="auto">
            <a:xfrm>
              <a:off x="7377113" y="5013325"/>
              <a:ext cx="1090612" cy="517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Media CD4</a:t>
              </a:r>
            </a:p>
            <a:p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aumento</a:t>
              </a:r>
            </a:p>
          </p:txBody>
        </p:sp>
        <p:sp>
          <p:nvSpPr>
            <p:cNvPr id="7180" name="Line 85"/>
            <p:cNvSpPr>
              <a:spLocks noChangeShapeType="1"/>
            </p:cNvSpPr>
            <p:nvPr/>
          </p:nvSpPr>
          <p:spPr bwMode="auto">
            <a:xfrm>
              <a:off x="7058025" y="2417763"/>
              <a:ext cx="0" cy="25463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" name="Line 86"/>
            <p:cNvSpPr>
              <a:spLocks noChangeShapeType="1"/>
            </p:cNvSpPr>
            <p:nvPr/>
          </p:nvSpPr>
          <p:spPr bwMode="auto">
            <a:xfrm>
              <a:off x="7023100" y="4964113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" name="Line 87"/>
            <p:cNvSpPr>
              <a:spLocks noChangeShapeType="1"/>
            </p:cNvSpPr>
            <p:nvPr/>
          </p:nvSpPr>
          <p:spPr bwMode="auto">
            <a:xfrm>
              <a:off x="7023100" y="4454525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" name="Line 88"/>
            <p:cNvSpPr>
              <a:spLocks noChangeShapeType="1"/>
            </p:cNvSpPr>
            <p:nvPr/>
          </p:nvSpPr>
          <p:spPr bwMode="auto">
            <a:xfrm>
              <a:off x="7023100" y="3943350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4" name="Line 89"/>
            <p:cNvSpPr>
              <a:spLocks noChangeShapeType="1"/>
            </p:cNvSpPr>
            <p:nvPr/>
          </p:nvSpPr>
          <p:spPr bwMode="auto">
            <a:xfrm>
              <a:off x="7023100" y="3440113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5" name="Line 90"/>
            <p:cNvSpPr>
              <a:spLocks noChangeShapeType="1"/>
            </p:cNvSpPr>
            <p:nvPr/>
          </p:nvSpPr>
          <p:spPr bwMode="auto">
            <a:xfrm>
              <a:off x="7023100" y="2928938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6" name="Line 91"/>
            <p:cNvSpPr>
              <a:spLocks noChangeShapeType="1"/>
            </p:cNvSpPr>
            <p:nvPr/>
          </p:nvSpPr>
          <p:spPr bwMode="auto">
            <a:xfrm>
              <a:off x="7023100" y="2417763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7" name="Line 92"/>
            <p:cNvSpPr>
              <a:spLocks noChangeShapeType="1"/>
            </p:cNvSpPr>
            <p:nvPr/>
          </p:nvSpPr>
          <p:spPr bwMode="auto">
            <a:xfrm>
              <a:off x="7058025" y="4964113"/>
              <a:ext cx="17795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8" name="Line 93"/>
            <p:cNvSpPr>
              <a:spLocks noChangeShapeType="1"/>
            </p:cNvSpPr>
            <p:nvPr/>
          </p:nvSpPr>
          <p:spPr bwMode="auto">
            <a:xfrm flipV="1">
              <a:off x="7058025" y="496411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9" name="Line 94"/>
            <p:cNvSpPr>
              <a:spLocks noChangeShapeType="1"/>
            </p:cNvSpPr>
            <p:nvPr/>
          </p:nvSpPr>
          <p:spPr bwMode="auto">
            <a:xfrm flipV="1">
              <a:off x="8848725" y="496411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0" name="Rectangle 97"/>
            <p:cNvSpPr>
              <a:spLocks noChangeArrowheads="1"/>
            </p:cNvSpPr>
            <p:nvPr/>
          </p:nvSpPr>
          <p:spPr bwMode="auto">
            <a:xfrm>
              <a:off x="6840538" y="4864100"/>
              <a:ext cx="100012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191" name="Rectangle 98"/>
            <p:cNvSpPr>
              <a:spLocks noChangeArrowheads="1"/>
            </p:cNvSpPr>
            <p:nvPr/>
          </p:nvSpPr>
          <p:spPr bwMode="auto">
            <a:xfrm>
              <a:off x="6743700" y="435292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192" name="Rectangle 99"/>
            <p:cNvSpPr>
              <a:spLocks noChangeArrowheads="1"/>
            </p:cNvSpPr>
            <p:nvPr/>
          </p:nvSpPr>
          <p:spPr bwMode="auto">
            <a:xfrm>
              <a:off x="6743700" y="38417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193" name="Rectangle 100"/>
            <p:cNvSpPr>
              <a:spLocks noChangeArrowheads="1"/>
            </p:cNvSpPr>
            <p:nvPr/>
          </p:nvSpPr>
          <p:spPr bwMode="auto">
            <a:xfrm>
              <a:off x="6645275" y="3338513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120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194" name="Rectangle 101"/>
            <p:cNvSpPr>
              <a:spLocks noChangeArrowheads="1"/>
            </p:cNvSpPr>
            <p:nvPr/>
          </p:nvSpPr>
          <p:spPr bwMode="auto">
            <a:xfrm>
              <a:off x="6645275" y="2827338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160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195" name="Rectangle 102"/>
            <p:cNvSpPr>
              <a:spLocks noChangeArrowheads="1"/>
            </p:cNvSpPr>
            <p:nvPr/>
          </p:nvSpPr>
          <p:spPr bwMode="auto">
            <a:xfrm>
              <a:off x="6645275" y="2317750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200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196" name="Text Box 77"/>
            <p:cNvSpPr txBox="1">
              <a:spLocks noChangeArrowheads="1"/>
            </p:cNvSpPr>
            <p:nvPr/>
          </p:nvSpPr>
          <p:spPr bwMode="auto">
            <a:xfrm>
              <a:off x="6419850" y="1952625"/>
              <a:ext cx="7127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800" i="0">
                  <a:solidFill>
                    <a:srgbClr val="000066"/>
                  </a:solidFill>
                </a:rPr>
                <a:t>/mm</a:t>
              </a:r>
              <a:r>
                <a:rPr lang="es-ES" sz="1800" i="0" baseline="30000">
                  <a:solidFill>
                    <a:srgbClr val="000066"/>
                  </a:solidFill>
                </a:rPr>
                <a:t>3</a:t>
              </a:r>
            </a:p>
          </p:txBody>
        </p:sp>
      </p:grpSp>
      <p:grpSp>
        <p:nvGrpSpPr>
          <p:cNvPr id="69" name="Groupe 68"/>
          <p:cNvGrpSpPr/>
          <p:nvPr/>
        </p:nvGrpSpPr>
        <p:grpSpPr>
          <a:xfrm>
            <a:off x="684213" y="1773242"/>
            <a:ext cx="5480050" cy="4521196"/>
            <a:chOff x="684213" y="1773242"/>
            <a:chExt cx="5480050" cy="4521196"/>
          </a:xfrm>
        </p:grpSpPr>
        <p:grpSp>
          <p:nvGrpSpPr>
            <p:cNvPr id="7173" name="Group 69"/>
            <p:cNvGrpSpPr>
              <a:grpSpLocks/>
            </p:cNvGrpSpPr>
            <p:nvPr/>
          </p:nvGrpSpPr>
          <p:grpSpPr bwMode="auto">
            <a:xfrm>
              <a:off x="2990850" y="1773242"/>
              <a:ext cx="3173413" cy="371476"/>
              <a:chOff x="1884" y="1117"/>
              <a:chExt cx="1999" cy="234"/>
            </a:xfrm>
          </p:grpSpPr>
          <p:sp>
            <p:nvSpPr>
              <p:cNvPr id="7229" name="AutoShape 165"/>
              <p:cNvSpPr>
                <a:spLocks noChangeArrowheads="1"/>
              </p:cNvSpPr>
              <p:nvPr/>
            </p:nvSpPr>
            <p:spPr bwMode="auto">
              <a:xfrm>
                <a:off x="1884" y="1131"/>
                <a:ext cx="1992" cy="212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l"/>
                <a:endParaRPr lang="es-ES" sz="2800" i="0">
                  <a:solidFill>
                    <a:srgbClr val="000066"/>
                  </a:solidFill>
                </a:endParaRPr>
              </a:p>
            </p:txBody>
          </p:sp>
          <p:grpSp>
            <p:nvGrpSpPr>
              <p:cNvPr id="7230" name="Group 68"/>
              <p:cNvGrpSpPr>
                <a:grpSpLocks/>
              </p:cNvGrpSpPr>
              <p:nvPr/>
            </p:nvGrpSpPr>
            <p:grpSpPr bwMode="auto">
              <a:xfrm>
                <a:off x="1973" y="1117"/>
                <a:ext cx="1910" cy="234"/>
                <a:chOff x="1973" y="1117"/>
                <a:chExt cx="1910" cy="234"/>
              </a:xfrm>
            </p:grpSpPr>
            <p:sp>
              <p:nvSpPr>
                <p:cNvPr id="7231" name="Rectangle 3"/>
                <p:cNvSpPr>
                  <a:spLocks noChangeArrowheads="1"/>
                </p:cNvSpPr>
                <p:nvPr/>
              </p:nvSpPr>
              <p:spPr bwMode="auto">
                <a:xfrm>
                  <a:off x="1973" y="1193"/>
                  <a:ext cx="112" cy="91"/>
                </a:xfrm>
                <a:prstGeom prst="rect">
                  <a:avLst/>
                </a:prstGeom>
                <a:solidFill>
                  <a:srgbClr val="A50021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l"/>
                  <a:endParaRPr lang="es-ES" i="0">
                    <a:solidFill>
                      <a:srgbClr val="000066"/>
                    </a:solidFill>
                  </a:endParaRPr>
                </a:p>
              </p:txBody>
            </p:sp>
            <p:sp>
              <p:nvSpPr>
                <p:cNvPr id="7232" name="Rectangle 4"/>
                <p:cNvSpPr>
                  <a:spLocks noChangeArrowheads="1"/>
                </p:cNvSpPr>
                <p:nvPr/>
              </p:nvSpPr>
              <p:spPr bwMode="auto">
                <a:xfrm>
                  <a:off x="2934" y="1192"/>
                  <a:ext cx="112" cy="91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l"/>
                  <a:endParaRPr lang="es-ES" i="0">
                    <a:solidFill>
                      <a:srgbClr val="000066"/>
                    </a:solidFill>
                  </a:endParaRPr>
                </a:p>
              </p:txBody>
            </p:sp>
            <p:sp>
              <p:nvSpPr>
                <p:cNvPr id="7233" name="ZoneTexte 84"/>
                <p:cNvSpPr txBox="1">
                  <a:spLocks noChangeArrowheads="1"/>
                </p:cNvSpPr>
                <p:nvPr/>
              </p:nvSpPr>
              <p:spPr bwMode="auto">
                <a:xfrm>
                  <a:off x="2064" y="1117"/>
                  <a:ext cx="889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es-ES" sz="1800" b="1" i="0" dirty="0">
                      <a:solidFill>
                        <a:srgbClr val="333399"/>
                      </a:solidFill>
                      <a:latin typeface="Calibri" pitchFamily="34" charset="0"/>
                    </a:rPr>
                    <a:t>QD </a:t>
                  </a:r>
                  <a:r>
                    <a:rPr lang="es-ES" sz="1800" b="1" i="0" dirty="0" smtClean="0">
                      <a:solidFill>
                        <a:srgbClr val="333399"/>
                      </a:solidFill>
                      <a:latin typeface="Calibri" pitchFamily="34" charset="0"/>
                    </a:rPr>
                    <a:t>(N </a:t>
                  </a:r>
                  <a:r>
                    <a:rPr lang="es-ES" sz="1800" b="1" i="0" dirty="0">
                      <a:solidFill>
                        <a:srgbClr val="333399"/>
                      </a:solidFill>
                      <a:latin typeface="Calibri" pitchFamily="34" charset="0"/>
                    </a:rPr>
                    <a:t>= 115)</a:t>
                  </a:r>
                </a:p>
              </p:txBody>
            </p:sp>
            <p:sp>
              <p:nvSpPr>
                <p:cNvPr id="7234" name="ZoneTexte 85"/>
                <p:cNvSpPr txBox="1">
                  <a:spLocks noChangeArrowheads="1"/>
                </p:cNvSpPr>
                <p:nvPr/>
              </p:nvSpPr>
              <p:spPr bwMode="auto">
                <a:xfrm>
                  <a:off x="3048" y="1118"/>
                  <a:ext cx="835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es-ES" sz="1800" b="1" i="0" dirty="0">
                      <a:solidFill>
                        <a:srgbClr val="333399"/>
                      </a:solidFill>
                      <a:latin typeface="Calibri" pitchFamily="34" charset="0"/>
                    </a:rPr>
                    <a:t>BID </a:t>
                  </a:r>
                  <a:r>
                    <a:rPr lang="es-ES" sz="1800" b="1" i="0" dirty="0" smtClean="0">
                      <a:solidFill>
                        <a:srgbClr val="333399"/>
                      </a:solidFill>
                      <a:latin typeface="Calibri" pitchFamily="34" charset="0"/>
                    </a:rPr>
                    <a:t>(N = </a:t>
                  </a:r>
                  <a:r>
                    <a:rPr lang="es-ES" sz="1800" b="1" i="0" dirty="0">
                      <a:solidFill>
                        <a:srgbClr val="333399"/>
                      </a:solidFill>
                      <a:latin typeface="Calibri" pitchFamily="34" charset="0"/>
                    </a:rPr>
                    <a:t>75)</a:t>
                  </a:r>
                </a:p>
              </p:txBody>
            </p:sp>
          </p:grpSp>
        </p:grpSp>
        <p:sp>
          <p:nvSpPr>
            <p:cNvPr id="7197" name="Rectangle 7"/>
            <p:cNvSpPr>
              <a:spLocks noChangeArrowheads="1"/>
            </p:cNvSpPr>
            <p:nvPr/>
          </p:nvSpPr>
          <p:spPr bwMode="auto">
            <a:xfrm>
              <a:off x="1441450" y="3178175"/>
              <a:ext cx="590550" cy="1790700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98" name="Rectangle 8"/>
            <p:cNvSpPr>
              <a:spLocks noChangeArrowheads="1"/>
            </p:cNvSpPr>
            <p:nvPr/>
          </p:nvSpPr>
          <p:spPr bwMode="auto">
            <a:xfrm>
              <a:off x="3170238" y="3160713"/>
              <a:ext cx="590550" cy="1808162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99" name="Rectangle 9"/>
            <p:cNvSpPr>
              <a:spLocks noChangeArrowheads="1"/>
            </p:cNvSpPr>
            <p:nvPr/>
          </p:nvSpPr>
          <p:spPr bwMode="auto">
            <a:xfrm>
              <a:off x="2028825" y="3319463"/>
              <a:ext cx="590550" cy="1649412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200" name="Rectangle 10"/>
            <p:cNvSpPr>
              <a:spLocks noChangeArrowheads="1"/>
            </p:cNvSpPr>
            <p:nvPr/>
          </p:nvSpPr>
          <p:spPr bwMode="auto">
            <a:xfrm>
              <a:off x="3757613" y="3306763"/>
              <a:ext cx="590550" cy="1662112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201" name="Line 12"/>
            <p:cNvSpPr>
              <a:spLocks noChangeShapeType="1"/>
            </p:cNvSpPr>
            <p:nvPr/>
          </p:nvSpPr>
          <p:spPr bwMode="auto">
            <a:xfrm>
              <a:off x="1106488" y="4959350"/>
              <a:ext cx="34480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2" name="Rectangle 22"/>
            <p:cNvSpPr>
              <a:spLocks noChangeArrowheads="1"/>
            </p:cNvSpPr>
            <p:nvPr/>
          </p:nvSpPr>
          <p:spPr bwMode="auto">
            <a:xfrm>
              <a:off x="1576388" y="2928938"/>
              <a:ext cx="3206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993300"/>
                  </a:solidFill>
                </a:rPr>
                <a:t>70</a:t>
              </a:r>
              <a:endParaRPr lang="es-ES" sz="4000" i="0">
                <a:solidFill>
                  <a:srgbClr val="993300"/>
                </a:solidFill>
              </a:endParaRPr>
            </a:p>
          </p:txBody>
        </p:sp>
        <p:sp>
          <p:nvSpPr>
            <p:cNvPr id="7203" name="Rectangle 23"/>
            <p:cNvSpPr>
              <a:spLocks noChangeArrowheads="1"/>
            </p:cNvSpPr>
            <p:nvPr/>
          </p:nvSpPr>
          <p:spPr bwMode="auto">
            <a:xfrm>
              <a:off x="3305175" y="2916238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993300"/>
                  </a:solidFill>
                </a:rPr>
                <a:t>71</a:t>
              </a:r>
              <a:endParaRPr lang="es-ES" sz="4000" i="0">
                <a:solidFill>
                  <a:srgbClr val="993300"/>
                </a:solidFill>
              </a:endParaRPr>
            </a:p>
          </p:txBody>
        </p:sp>
        <p:sp>
          <p:nvSpPr>
            <p:cNvPr id="7204" name="Rectangle 24"/>
            <p:cNvSpPr>
              <a:spLocks noChangeArrowheads="1"/>
            </p:cNvSpPr>
            <p:nvPr/>
          </p:nvSpPr>
          <p:spPr bwMode="auto">
            <a:xfrm>
              <a:off x="2163763" y="3078163"/>
              <a:ext cx="3190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64</a:t>
              </a:r>
              <a:endParaRPr lang="es-ES" sz="4000" i="0">
                <a:solidFill>
                  <a:srgbClr val="000066"/>
                </a:solidFill>
              </a:endParaRPr>
            </a:p>
          </p:txBody>
        </p:sp>
        <p:sp>
          <p:nvSpPr>
            <p:cNvPr id="7205" name="Rectangle 25"/>
            <p:cNvSpPr>
              <a:spLocks noChangeArrowheads="1"/>
            </p:cNvSpPr>
            <p:nvPr/>
          </p:nvSpPr>
          <p:spPr bwMode="auto">
            <a:xfrm>
              <a:off x="3892550" y="3057525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65</a:t>
              </a:r>
              <a:endParaRPr lang="es-ES" sz="4000" i="0">
                <a:solidFill>
                  <a:srgbClr val="000066"/>
                </a:solidFill>
              </a:endParaRPr>
            </a:p>
          </p:txBody>
        </p:sp>
        <p:sp>
          <p:nvSpPr>
            <p:cNvPr id="7206" name="Text Box 57"/>
            <p:cNvSpPr txBox="1">
              <a:spLocks noChangeArrowheads="1"/>
            </p:cNvSpPr>
            <p:nvPr/>
          </p:nvSpPr>
          <p:spPr bwMode="auto">
            <a:xfrm>
              <a:off x="1116013" y="4995863"/>
              <a:ext cx="18161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</a:rPr>
                <a:t>ITT, NC = F</a:t>
              </a:r>
            </a:p>
          </p:txBody>
        </p:sp>
        <p:sp>
          <p:nvSpPr>
            <p:cNvPr id="7207" name="Text Box 58"/>
            <p:cNvSpPr txBox="1">
              <a:spLocks noChangeArrowheads="1"/>
            </p:cNvSpPr>
            <p:nvPr/>
          </p:nvSpPr>
          <p:spPr bwMode="auto">
            <a:xfrm>
              <a:off x="2936875" y="4995863"/>
              <a:ext cx="163353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</a:rPr>
                <a:t>TLOVR</a:t>
              </a:r>
            </a:p>
          </p:txBody>
        </p:sp>
        <p:sp>
          <p:nvSpPr>
            <p:cNvPr id="7208" name="ZoneTexte 87"/>
            <p:cNvSpPr txBox="1">
              <a:spLocks noChangeArrowheads="1"/>
            </p:cNvSpPr>
            <p:nvPr/>
          </p:nvSpPr>
          <p:spPr bwMode="auto">
            <a:xfrm>
              <a:off x="1285875" y="2055813"/>
              <a:ext cx="1516063" cy="677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sz="1600" i="0">
                  <a:solidFill>
                    <a:srgbClr val="000066"/>
                  </a:solidFill>
                </a:rPr>
                <a:t>Puntos finales </a:t>
              </a:r>
              <a:br>
                <a:rPr lang="es-ES" sz="1600" i="0">
                  <a:solidFill>
                    <a:srgbClr val="000066"/>
                  </a:solidFill>
                </a:rPr>
              </a:br>
              <a:r>
                <a:rPr lang="es-ES" sz="1600" i="0">
                  <a:solidFill>
                    <a:srgbClr val="000066"/>
                  </a:solidFill>
                </a:rPr>
                <a:t>primarios</a:t>
              </a:r>
              <a:br>
                <a:rPr lang="es-ES" sz="1600" i="0">
                  <a:solidFill>
                    <a:srgbClr val="000066"/>
                  </a:solidFill>
                </a:rPr>
              </a:br>
              <a:r>
                <a:rPr lang="es-ES" sz="1600" i="0">
                  <a:solidFill>
                    <a:srgbClr val="000066"/>
                  </a:solidFill>
                </a:rPr>
                <a:t>de eficacia</a:t>
              </a:r>
            </a:p>
          </p:txBody>
        </p:sp>
        <p:sp>
          <p:nvSpPr>
            <p:cNvPr id="7209" name="Line 150"/>
            <p:cNvSpPr>
              <a:spLocks noChangeShapeType="1"/>
            </p:cNvSpPr>
            <p:nvPr/>
          </p:nvSpPr>
          <p:spPr bwMode="auto">
            <a:xfrm flipV="1">
              <a:off x="2892425" y="49561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0" name="Line 150"/>
            <p:cNvSpPr>
              <a:spLocks noChangeShapeType="1"/>
            </p:cNvSpPr>
            <p:nvPr/>
          </p:nvSpPr>
          <p:spPr bwMode="auto">
            <a:xfrm flipV="1">
              <a:off x="4546600" y="49561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1" name="Text Box 76"/>
            <p:cNvSpPr txBox="1">
              <a:spLocks noChangeArrowheads="1"/>
            </p:cNvSpPr>
            <p:nvPr/>
          </p:nvSpPr>
          <p:spPr bwMode="auto">
            <a:xfrm>
              <a:off x="684213" y="1952625"/>
              <a:ext cx="533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212" name="Line 141"/>
            <p:cNvSpPr>
              <a:spLocks noChangeShapeType="1"/>
            </p:cNvSpPr>
            <p:nvPr/>
          </p:nvSpPr>
          <p:spPr bwMode="auto">
            <a:xfrm>
              <a:off x="1182688" y="2417763"/>
              <a:ext cx="0" cy="253841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3" name="Line 142"/>
            <p:cNvSpPr>
              <a:spLocks noChangeShapeType="1"/>
            </p:cNvSpPr>
            <p:nvPr/>
          </p:nvSpPr>
          <p:spPr bwMode="auto">
            <a:xfrm>
              <a:off x="1116013" y="49561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4" name="Line 143"/>
            <p:cNvSpPr>
              <a:spLocks noChangeShapeType="1"/>
            </p:cNvSpPr>
            <p:nvPr/>
          </p:nvSpPr>
          <p:spPr bwMode="auto">
            <a:xfrm>
              <a:off x="1116013" y="44481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5" name="Line 144"/>
            <p:cNvSpPr>
              <a:spLocks noChangeShapeType="1"/>
            </p:cNvSpPr>
            <p:nvPr/>
          </p:nvSpPr>
          <p:spPr bwMode="auto">
            <a:xfrm>
              <a:off x="1116013" y="393858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6" name="Line 145"/>
            <p:cNvSpPr>
              <a:spLocks noChangeShapeType="1"/>
            </p:cNvSpPr>
            <p:nvPr/>
          </p:nvSpPr>
          <p:spPr bwMode="auto">
            <a:xfrm>
              <a:off x="1116013" y="34369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7" name="Line 146"/>
            <p:cNvSpPr>
              <a:spLocks noChangeShapeType="1"/>
            </p:cNvSpPr>
            <p:nvPr/>
          </p:nvSpPr>
          <p:spPr bwMode="auto">
            <a:xfrm>
              <a:off x="1116013" y="29273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8" name="Line 147"/>
            <p:cNvSpPr>
              <a:spLocks noChangeShapeType="1"/>
            </p:cNvSpPr>
            <p:nvPr/>
          </p:nvSpPr>
          <p:spPr bwMode="auto">
            <a:xfrm>
              <a:off x="1116013" y="24177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9" name="Line 149"/>
            <p:cNvSpPr>
              <a:spLocks noChangeShapeType="1"/>
            </p:cNvSpPr>
            <p:nvPr/>
          </p:nvSpPr>
          <p:spPr bwMode="auto">
            <a:xfrm flipV="1">
              <a:off x="1182688" y="49561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0" name="Rectangle 159"/>
            <p:cNvSpPr>
              <a:spLocks noChangeArrowheads="1"/>
            </p:cNvSpPr>
            <p:nvPr/>
          </p:nvSpPr>
          <p:spPr bwMode="auto">
            <a:xfrm>
              <a:off x="944563" y="4857750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21" name="Rectangle 160"/>
            <p:cNvSpPr>
              <a:spLocks noChangeArrowheads="1"/>
            </p:cNvSpPr>
            <p:nvPr/>
          </p:nvSpPr>
          <p:spPr bwMode="auto">
            <a:xfrm>
              <a:off x="846138" y="43465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20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22" name="Rectangle 161"/>
            <p:cNvSpPr>
              <a:spLocks noChangeArrowheads="1"/>
            </p:cNvSpPr>
            <p:nvPr/>
          </p:nvSpPr>
          <p:spPr bwMode="auto">
            <a:xfrm>
              <a:off x="846138" y="38385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23" name="Rectangle 162"/>
            <p:cNvSpPr>
              <a:spLocks noChangeArrowheads="1"/>
            </p:cNvSpPr>
            <p:nvPr/>
          </p:nvSpPr>
          <p:spPr bwMode="auto">
            <a:xfrm>
              <a:off x="846138" y="333692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60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24" name="Rectangle 163"/>
            <p:cNvSpPr>
              <a:spLocks noChangeArrowheads="1"/>
            </p:cNvSpPr>
            <p:nvPr/>
          </p:nvSpPr>
          <p:spPr bwMode="auto">
            <a:xfrm>
              <a:off x="846138" y="282733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25" name="Rectangle 164"/>
            <p:cNvSpPr>
              <a:spLocks noChangeArrowheads="1"/>
            </p:cNvSpPr>
            <p:nvPr/>
          </p:nvSpPr>
          <p:spPr bwMode="auto">
            <a:xfrm>
              <a:off x="747713" y="2317750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100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26" name="ZoneTexte 86"/>
            <p:cNvSpPr txBox="1">
              <a:spLocks noChangeArrowheads="1"/>
            </p:cNvSpPr>
            <p:nvPr/>
          </p:nvSpPr>
          <p:spPr bwMode="auto">
            <a:xfrm>
              <a:off x="1220788" y="5516563"/>
              <a:ext cx="1649412" cy="777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5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500" i="0" dirty="0">
                  <a:solidFill>
                    <a:srgbClr val="000066"/>
                  </a:solidFill>
                </a:rPr>
                <a:t>%</a:t>
              </a:r>
            </a:p>
            <a:p>
              <a:r>
                <a:rPr lang="es-ES" sz="1500" i="0" dirty="0">
                  <a:solidFill>
                    <a:srgbClr val="000066"/>
                  </a:solidFill>
                </a:rPr>
                <a:t>para la diferencia</a:t>
              </a:r>
            </a:p>
            <a:p>
              <a:r>
                <a:rPr lang="es-ES" sz="1500" i="0" dirty="0">
                  <a:solidFill>
                    <a:srgbClr val="000066"/>
                  </a:solidFill>
                </a:rPr>
                <a:t>= - </a:t>
              </a:r>
              <a:r>
                <a:rPr lang="es-ES" sz="1500" i="0" dirty="0" smtClean="0">
                  <a:solidFill>
                    <a:srgbClr val="000066"/>
                  </a:solidFill>
                </a:rPr>
                <a:t>7 ; </a:t>
              </a:r>
              <a:r>
                <a:rPr lang="es-ES" sz="1500" i="0" dirty="0">
                  <a:solidFill>
                    <a:srgbClr val="000066"/>
                  </a:solidFill>
                </a:rPr>
                <a:t>20 </a:t>
              </a:r>
            </a:p>
          </p:txBody>
        </p:sp>
        <p:sp>
          <p:nvSpPr>
            <p:cNvPr id="7227" name="ZoneTexte 86"/>
            <p:cNvSpPr txBox="1">
              <a:spLocks noChangeArrowheads="1"/>
            </p:cNvSpPr>
            <p:nvPr/>
          </p:nvSpPr>
          <p:spPr bwMode="auto">
            <a:xfrm>
              <a:off x="2997200" y="5516563"/>
              <a:ext cx="1543050" cy="777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5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500" i="0" dirty="0">
                  <a:solidFill>
                    <a:srgbClr val="000066"/>
                  </a:solidFill>
                </a:rPr>
                <a:t>%</a:t>
              </a:r>
            </a:p>
            <a:p>
              <a:r>
                <a:rPr lang="es-ES" sz="1500" i="0" dirty="0">
                  <a:solidFill>
                    <a:srgbClr val="000066"/>
                  </a:solidFill>
                </a:rPr>
                <a:t>par la </a:t>
              </a:r>
              <a:r>
                <a:rPr lang="es-ES" sz="15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500" i="0" dirty="0">
                <a:solidFill>
                  <a:srgbClr val="000066"/>
                </a:solidFill>
              </a:endParaRPr>
            </a:p>
            <a:p>
              <a:r>
                <a:rPr lang="es-ES" sz="1500" i="0" dirty="0">
                  <a:solidFill>
                    <a:srgbClr val="000066"/>
                  </a:solidFill>
                </a:rPr>
                <a:t>= - </a:t>
              </a:r>
              <a:r>
                <a:rPr lang="es-ES" sz="1500" i="0" dirty="0" smtClean="0">
                  <a:solidFill>
                    <a:srgbClr val="000066"/>
                  </a:solidFill>
                </a:rPr>
                <a:t>8 ; </a:t>
              </a:r>
              <a:r>
                <a:rPr lang="es-ES" sz="1500" i="0" dirty="0">
                  <a:solidFill>
                    <a:srgbClr val="000066"/>
                  </a:solidFill>
                </a:rPr>
                <a:t>20 </a:t>
              </a:r>
            </a:p>
          </p:txBody>
        </p:sp>
      </p:grpSp>
      <p:sp>
        <p:nvSpPr>
          <p:cNvPr id="7228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90763" y="1150938"/>
            <a:ext cx="4511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Farmacocinética y resistencia</a:t>
            </a:r>
          </a:p>
        </p:txBody>
      </p:sp>
      <p:graphicFrame>
        <p:nvGraphicFramePr>
          <p:cNvPr id="177204" name="Group 52"/>
          <p:cNvGraphicFramePr>
            <a:graphicFrameLocks noGrp="1"/>
          </p:cNvGraphicFramePr>
          <p:nvPr/>
        </p:nvGraphicFramePr>
        <p:xfrm>
          <a:off x="4368800" y="2636838"/>
          <a:ext cx="4672013" cy="2540000"/>
        </p:xfrm>
        <a:graphic>
          <a:graphicData uri="http://schemas.openxmlformats.org/drawingml/2006/table">
            <a:tbl>
              <a:tblPr/>
              <a:tblGrid>
                <a:gridCol w="395288"/>
                <a:gridCol w="1703387"/>
                <a:gridCol w="1287463"/>
                <a:gridCol w="1285875"/>
              </a:tblGrid>
              <a:tr h="31070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  <a:cs typeface="Arial" charset="0"/>
                        </a:rPr>
                        <a:t>LPV/r QD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  <a:cs typeface="Arial" charset="0"/>
                        </a:rPr>
                        <a:t>LPV/r BID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5134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Con  criterio para test de resistencia 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 = 11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 = 11 *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070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Amplificación fallida **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 = 3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 = 3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7309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Emergencia de resistencia al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10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LPV/r ***</a:t>
                      </a:r>
                    </a:p>
                  </a:txBody>
                  <a:tcPr marL="54000" marR="54000" marT="54002" marB="5400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0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0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0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TDF</a:t>
                      </a:r>
                    </a:p>
                  </a:txBody>
                  <a:tcPr marL="54000" marR="54000" marT="54002" marB="5400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0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0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07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FTC</a:t>
                      </a:r>
                    </a:p>
                  </a:txBody>
                  <a:tcPr marL="54000" marR="54000" marT="54002" marB="5400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2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1</a:t>
                      </a:r>
                    </a:p>
                  </a:txBody>
                  <a:tcPr marL="54000" marR="54000" marT="54002" marB="5400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8232" name="ZoneTexte 7"/>
          <p:cNvSpPr txBox="1">
            <a:spLocks noChangeArrowheads="1"/>
          </p:cNvSpPr>
          <p:nvPr/>
        </p:nvSpPr>
        <p:spPr bwMode="auto">
          <a:xfrm>
            <a:off x="717550" y="5897563"/>
            <a:ext cx="35242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  <a:cs typeface="Arial" charset="0"/>
              </a:rPr>
              <a:t>*IC</a:t>
            </a:r>
            <a:r>
              <a:rPr lang="es-ES" sz="1400" i="0" baseline="-25000">
                <a:solidFill>
                  <a:srgbClr val="000066"/>
                </a:solidFill>
                <a:cs typeface="Arial" charset="0"/>
              </a:rPr>
              <a:t>50 </a:t>
            </a:r>
            <a:r>
              <a:rPr lang="es-ES" sz="1400" i="0">
                <a:solidFill>
                  <a:srgbClr val="000066"/>
                </a:solidFill>
                <a:ea typeface="Arial Unicode MS" pitchFamily="34" charset="-128"/>
                <a:cs typeface="Arial Unicode MS" pitchFamily="34" charset="-128"/>
              </a:rPr>
              <a:t>ajustada para unión a proteínas</a:t>
            </a:r>
            <a:r>
              <a:rPr lang="es-ES" sz="1400" i="0" baseline="-25000">
                <a:solidFill>
                  <a:srgbClr val="000066"/>
                </a:solidFill>
                <a:cs typeface="Arial" charset="0"/>
              </a:rPr>
              <a:t> </a:t>
            </a:r>
            <a:br>
              <a:rPr lang="es-ES" sz="1400" i="0" baseline="-25000">
                <a:solidFill>
                  <a:srgbClr val="000066"/>
                </a:solidFill>
                <a:cs typeface="Arial" charset="0"/>
              </a:rPr>
            </a:br>
            <a:r>
              <a:rPr lang="es-ES" sz="1400" i="0">
                <a:solidFill>
                  <a:srgbClr val="000066"/>
                </a:solidFill>
                <a:cs typeface="Arial" charset="0"/>
              </a:rPr>
              <a:t>para cepa salvaje HIV-1 = 0.07 mg/mL</a:t>
            </a:r>
          </a:p>
        </p:txBody>
      </p:sp>
      <p:sp>
        <p:nvSpPr>
          <p:cNvPr id="8233" name="ZoneTexte 9"/>
          <p:cNvSpPr txBox="1">
            <a:spLocks noChangeArrowheads="1"/>
          </p:cNvSpPr>
          <p:nvPr/>
        </p:nvSpPr>
        <p:spPr bwMode="auto">
          <a:xfrm>
            <a:off x="4279900" y="5194300"/>
            <a:ext cx="48180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</a:rPr>
              <a:t>* </a:t>
            </a:r>
            <a:r>
              <a:rPr lang="es-ES" sz="1400" i="0">
                <a:solidFill>
                  <a:srgbClr val="000066"/>
                </a:solidFill>
                <a:cs typeface="Arial" charset="0"/>
              </a:rPr>
              <a:t>Ausencia de muestra en 1</a:t>
            </a:r>
          </a:p>
          <a:p>
            <a:pPr algn="l"/>
            <a:r>
              <a:rPr lang="es-ES" sz="1400" i="0">
                <a:solidFill>
                  <a:srgbClr val="000066"/>
                </a:solidFill>
                <a:cs typeface="Arial" charset="0"/>
              </a:rPr>
              <a:t>** Mediana HIV RNA = 625 c/mL</a:t>
            </a:r>
          </a:p>
          <a:p>
            <a:pPr marL="0" lvl="1" algn="l"/>
            <a:r>
              <a:rPr lang="es-ES" sz="1400" i="0">
                <a:solidFill>
                  <a:srgbClr val="000066"/>
                </a:solidFill>
              </a:rPr>
              <a:t>*** Cualquier mutación  primara o mutación activa </a:t>
            </a:r>
            <a:br>
              <a:rPr lang="es-ES" sz="1400" i="0">
                <a:solidFill>
                  <a:srgbClr val="000066"/>
                </a:solidFill>
              </a:rPr>
            </a:br>
            <a:r>
              <a:rPr lang="es-ES" sz="1400" i="0">
                <a:solidFill>
                  <a:srgbClr val="000066"/>
                </a:solidFill>
              </a:rPr>
              <a:t>para IP en codones 8, 30, 32, 46, 47, 48, 50, 82, 84, 90, con reducción en la sensibilidad fenotípica al LPV </a:t>
            </a:r>
            <a:r>
              <a:rPr lang="es-ES" sz="1400" i="0" u="sng">
                <a:solidFill>
                  <a:srgbClr val="000066"/>
                </a:solidFill>
              </a:rPr>
              <a:t>&gt;</a:t>
            </a:r>
            <a:r>
              <a:rPr lang="es-ES" sz="1400" i="0">
                <a:solidFill>
                  <a:srgbClr val="000066"/>
                </a:solidFill>
              </a:rPr>
              <a:t> 2.5 veces</a:t>
            </a:r>
          </a:p>
        </p:txBody>
      </p:sp>
      <p:grpSp>
        <p:nvGrpSpPr>
          <p:cNvPr id="8234" name="Group 49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8240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41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8235" name="Rectangle 5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M02-418: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</a:t>
            </a:r>
          </a:p>
        </p:txBody>
      </p:sp>
      <p:sp>
        <p:nvSpPr>
          <p:cNvPr id="8236" name="ZoneTexte 11"/>
          <p:cNvSpPr txBox="1">
            <a:spLocks noChangeArrowheads="1"/>
          </p:cNvSpPr>
          <p:nvPr/>
        </p:nvSpPr>
        <p:spPr bwMode="auto">
          <a:xfrm>
            <a:off x="4456113" y="1752600"/>
            <a:ext cx="464185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s-ES" sz="1800" b="1" i="0">
                <a:solidFill>
                  <a:schemeClr val="accent2"/>
                </a:solidFill>
                <a:latin typeface="Calibri" pitchFamily="34" charset="0"/>
              </a:rPr>
              <a:t>Genotipo y fenotipo efectuado</a:t>
            </a:r>
          </a:p>
          <a:p>
            <a:pPr>
              <a:lnSpc>
                <a:spcPct val="90000"/>
              </a:lnSpc>
            </a:pPr>
            <a:r>
              <a:rPr lang="es-ES" sz="1800" b="1" i="0">
                <a:solidFill>
                  <a:schemeClr val="accent2"/>
                </a:solidFill>
                <a:latin typeface="Calibri" pitchFamily="34" charset="0"/>
              </a:rPr>
              <a:t>en todas las  muestras con HIV RNA &gt; 500 c/mL</a:t>
            </a:r>
            <a:br>
              <a:rPr lang="es-ES" sz="1800" b="1" i="0">
                <a:solidFill>
                  <a:schemeClr val="accent2"/>
                </a:solidFill>
                <a:latin typeface="Calibri" pitchFamily="34" charset="0"/>
              </a:rPr>
            </a:br>
            <a:r>
              <a:rPr lang="es-ES" sz="1800" b="1" i="0">
                <a:solidFill>
                  <a:schemeClr val="accent2"/>
                </a:solidFill>
                <a:latin typeface="Calibri" pitchFamily="34" charset="0"/>
              </a:rPr>
              <a:t>de semana 12 a 48 </a:t>
            </a:r>
          </a:p>
        </p:txBody>
      </p:sp>
      <p:sp>
        <p:nvSpPr>
          <p:cNvPr id="8237" name="ZoneTexte 11"/>
          <p:cNvSpPr txBox="1">
            <a:spLocks noChangeArrowheads="1"/>
          </p:cNvSpPr>
          <p:nvPr/>
        </p:nvSpPr>
        <p:spPr bwMode="auto">
          <a:xfrm>
            <a:off x="1084263" y="1752600"/>
            <a:ext cx="1998662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s-ES" sz="1800" b="1" i="0">
                <a:solidFill>
                  <a:schemeClr val="accent2"/>
                </a:solidFill>
                <a:latin typeface="Calibri" pitchFamily="34" charset="0"/>
              </a:rPr>
              <a:t>Semana 4 PK LPV</a:t>
            </a:r>
            <a:br>
              <a:rPr lang="es-ES" sz="1800" b="1" i="0">
                <a:solidFill>
                  <a:schemeClr val="accent2"/>
                </a:solidFill>
                <a:latin typeface="Calibri" pitchFamily="34" charset="0"/>
              </a:rPr>
            </a:br>
            <a:r>
              <a:rPr lang="es-ES" sz="1800" b="1" i="0">
                <a:solidFill>
                  <a:schemeClr val="accent2"/>
                </a:solidFill>
                <a:latin typeface="Calibri" pitchFamily="34" charset="0"/>
              </a:rPr>
              <a:t>(en estado estable)</a:t>
            </a:r>
          </a:p>
        </p:txBody>
      </p:sp>
      <p:sp>
        <p:nvSpPr>
          <p:cNvPr id="8238" name="Rectangle 56"/>
          <p:cNvSpPr>
            <a:spLocks noChangeArrowheads="1"/>
          </p:cNvSpPr>
          <p:nvPr/>
        </p:nvSpPr>
        <p:spPr bwMode="auto">
          <a:xfrm>
            <a:off x="50800" y="2757488"/>
            <a:ext cx="4318000" cy="326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800" b="1" i="0">
                <a:solidFill>
                  <a:srgbClr val="CC3300"/>
                </a:solidFill>
                <a:latin typeface="Calibri" pitchFamily="34" charset="0"/>
              </a:rPr>
              <a:t>Grupo BID (n = 24) vs QD (n = 13)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ES" sz="1600" i="0">
                <a:solidFill>
                  <a:srgbClr val="000066"/>
                </a:solidFill>
              </a:rPr>
              <a:t>C</a:t>
            </a:r>
            <a:r>
              <a:rPr lang="es-ES" sz="1600" i="0" baseline="-25000">
                <a:solidFill>
                  <a:srgbClr val="000066"/>
                </a:solidFill>
              </a:rPr>
              <a:t>max</a:t>
            </a:r>
            <a:r>
              <a:rPr lang="es-ES" sz="1600" i="0">
                <a:solidFill>
                  <a:srgbClr val="000066"/>
                </a:solidFill>
              </a:rPr>
              <a:t> y AUC</a:t>
            </a:r>
            <a:r>
              <a:rPr lang="es-ES" sz="1600" i="0" baseline="-25000">
                <a:solidFill>
                  <a:srgbClr val="000066"/>
                </a:solidFill>
              </a:rPr>
              <a:t>24</a:t>
            </a:r>
            <a:r>
              <a:rPr lang="es-ES" sz="1600" i="0">
                <a:solidFill>
                  <a:srgbClr val="000066"/>
                </a:solidFill>
              </a:rPr>
              <a:t> no significativamente diferentes 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ES" sz="1600" i="0">
                <a:solidFill>
                  <a:srgbClr val="000066"/>
                </a:solidFill>
              </a:rPr>
              <a:t>Significativamente menor C</a:t>
            </a:r>
            <a:r>
              <a:rPr lang="es-ES" sz="1600" i="0" baseline="-25000">
                <a:solidFill>
                  <a:srgbClr val="000066"/>
                </a:solidFill>
              </a:rPr>
              <a:t>valle</a:t>
            </a:r>
            <a:r>
              <a:rPr lang="es-ES" sz="1600" i="0">
                <a:solidFill>
                  <a:srgbClr val="000066"/>
                </a:solidFill>
              </a:rPr>
              <a:t> y C</a:t>
            </a:r>
            <a:r>
              <a:rPr lang="es-ES" sz="1600" i="0" baseline="-25000">
                <a:solidFill>
                  <a:srgbClr val="000066"/>
                </a:solidFill>
              </a:rPr>
              <a:t>min</a:t>
            </a:r>
            <a:r>
              <a:rPr lang="es-ES" sz="1600" i="0">
                <a:solidFill>
                  <a:srgbClr val="000066"/>
                </a:solidFill>
              </a:rPr>
              <a:t/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para el grupo QD (p &lt; 0.003)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ES" sz="1600" i="0">
                <a:solidFill>
                  <a:srgbClr val="000066"/>
                </a:solidFill>
              </a:rPr>
              <a:t>Mediana C</a:t>
            </a:r>
            <a:r>
              <a:rPr lang="es-ES" sz="1600" i="0" baseline="-25000">
                <a:solidFill>
                  <a:srgbClr val="000066"/>
                </a:solidFill>
              </a:rPr>
              <a:t>valle</a:t>
            </a:r>
            <a:r>
              <a:rPr lang="es-ES" sz="1600" i="0">
                <a:solidFill>
                  <a:srgbClr val="000066"/>
                </a:solidFill>
              </a:rPr>
              <a:t>: 4.37 µg/mL para QD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vs 6.64 µg/mL para BID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ES" sz="1600" i="0">
                <a:solidFill>
                  <a:srgbClr val="000066"/>
                </a:solidFill>
              </a:rPr>
              <a:t>Mediana IQ (C</a:t>
            </a:r>
            <a:r>
              <a:rPr lang="es-ES" sz="1600" i="0" baseline="-25000">
                <a:solidFill>
                  <a:srgbClr val="000066"/>
                </a:solidFill>
              </a:rPr>
              <a:t>valle</a:t>
            </a:r>
            <a:r>
              <a:rPr lang="es-ES" sz="1600" i="0">
                <a:solidFill>
                  <a:srgbClr val="000066"/>
                </a:solidFill>
              </a:rPr>
              <a:t>/IC</a:t>
            </a:r>
            <a:r>
              <a:rPr lang="es-ES" sz="1600" i="0" baseline="-25000">
                <a:solidFill>
                  <a:srgbClr val="000066"/>
                </a:solidFill>
              </a:rPr>
              <a:t>50</a:t>
            </a:r>
            <a:r>
              <a:rPr lang="es-ES" sz="1600" i="0">
                <a:solidFill>
                  <a:srgbClr val="000066"/>
                </a:solidFill>
              </a:rPr>
              <a:t>*) significativamente menor 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para el grupo  QD  (48.1) vs BID 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(86.5; p &lt; 0.001)</a:t>
            </a:r>
          </a:p>
        </p:txBody>
      </p:sp>
      <p:sp>
        <p:nvSpPr>
          <p:cNvPr id="8239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289175" y="1154113"/>
            <a:ext cx="4543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Seguridad y </a:t>
            </a:r>
            <a:r>
              <a:rPr lang="es-ES" b="1" i="0">
                <a:solidFill>
                  <a:srgbClr val="CC3300"/>
                </a:solidFill>
              </a:rPr>
              <a:t>eventos</a:t>
            </a:r>
            <a:r>
              <a:rPr lang="es-ES"/>
              <a:t> </a:t>
            </a: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adversos</a:t>
            </a:r>
          </a:p>
        </p:txBody>
      </p:sp>
      <p:graphicFrame>
        <p:nvGraphicFramePr>
          <p:cNvPr id="179280" name="Group 80"/>
          <p:cNvGraphicFramePr>
            <a:graphicFrameLocks noGrp="1"/>
          </p:cNvGraphicFramePr>
          <p:nvPr/>
        </p:nvGraphicFramePr>
        <p:xfrm>
          <a:off x="458788" y="1676400"/>
          <a:ext cx="8434387" cy="2856060"/>
        </p:xfrm>
        <a:graphic>
          <a:graphicData uri="http://schemas.openxmlformats.org/drawingml/2006/table">
            <a:tbl>
              <a:tblPr/>
              <a:tblGrid>
                <a:gridCol w="368300"/>
                <a:gridCol w="3313112"/>
                <a:gridCol w="2016125"/>
                <a:gridCol w="1944688"/>
                <a:gridCol w="792162"/>
              </a:tblGrid>
              <a:tr h="2855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  <a:cs typeface="Arial" charset="0"/>
                        </a:rPr>
                        <a:t>LPV/r QD (N = 115)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  <a:cs typeface="Arial" charset="0"/>
                        </a:rPr>
                        <a:t>LPV/r BID (N = 75)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  <a:cs typeface="Arial" charset="0"/>
                        </a:rPr>
                        <a:t>p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285591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 Eventos adversos de al menos severidad moderada relacionada a la droga del estudio 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855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Diarrea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18 (16%)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4 (5%)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 0.036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5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Nausea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10 (9%)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6 (8%)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5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Vómitos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4 (3%)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3 (4%)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5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*Anormalidades de laboratorio grado 3-4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 = 111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 = 74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2855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AST &gt; 5 x limite superior normal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5 (5%)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2 (3%)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5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ALT &gt; 5 x limite superior normal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4 (4%)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2 (3%)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5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Triglicéridos &gt; 750 mg/dL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5 (5%)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3 (4%)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5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  <a:cs typeface="Arial" charset="0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Amilasa &gt; 2 x limite superior normal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8 (7%)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4 (5%)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283" name="Rectangle 6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M02-418: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</a:t>
            </a:r>
          </a:p>
        </p:txBody>
      </p:sp>
      <p:sp>
        <p:nvSpPr>
          <p:cNvPr id="9284" name="Espace réservé du contenu 8"/>
          <p:cNvSpPr>
            <a:spLocks noGrp="1"/>
          </p:cNvSpPr>
          <p:nvPr>
            <p:ph idx="1"/>
          </p:nvPr>
        </p:nvSpPr>
        <p:spPr>
          <a:xfrm>
            <a:off x="203200" y="4838700"/>
            <a:ext cx="8940800" cy="1676400"/>
          </a:xfrm>
        </p:spPr>
        <p:txBody>
          <a:bodyPr/>
          <a:lstStyle/>
          <a:p>
            <a:pPr marL="250825" indent="-250825"/>
            <a:r>
              <a:rPr lang="es-ES" sz="1300" smtClean="0">
                <a:solidFill>
                  <a:srgbClr val="000066"/>
                </a:solidFill>
                <a:ea typeface="ＭＳ Ｐゴシック" pitchFamily="-107" charset="-128"/>
                <a:cs typeface="Arial" charset="0"/>
              </a:rPr>
              <a:t>Discontinuación por eventos adversos gastro-intestinales : QD (n = 9) vs BID (n = 2)</a:t>
            </a:r>
          </a:p>
          <a:p>
            <a:pPr marL="250825" indent="-250825"/>
            <a:r>
              <a:rPr lang="es-ES" sz="1300" smtClean="0">
                <a:solidFill>
                  <a:srgbClr val="000066"/>
                </a:solidFill>
                <a:ea typeface="ＭＳ Ｐゴシック" pitchFamily="-107" charset="-128"/>
                <a:cs typeface="Arial" charset="0"/>
              </a:rPr>
              <a:t>1 muerte en grupo BID, no relacionada a la droga en estudio (adenocarcinoma)</a:t>
            </a:r>
          </a:p>
          <a:p>
            <a:pPr marL="250825" indent="-250825"/>
            <a:r>
              <a:rPr lang="es-ES" sz="1300" smtClean="0">
                <a:solidFill>
                  <a:srgbClr val="000066"/>
                </a:solidFill>
                <a:ea typeface="ＭＳ Ｐゴシック" pitchFamily="-107" charset="-128"/>
                <a:cs typeface="Arial" charset="0"/>
              </a:rPr>
              <a:t>Aumento a S48: LDL-colesterol + 14 mg/dL en ambos grupos; HDL-colesterol: QD + 3 mg/dL vs BID + 6 mg/dL</a:t>
            </a:r>
          </a:p>
          <a:p>
            <a:pPr marL="250825" indent="-250825"/>
            <a:r>
              <a:rPr lang="es-ES" sz="1300" smtClean="0">
                <a:solidFill>
                  <a:srgbClr val="000066"/>
                </a:solidFill>
                <a:ea typeface="ＭＳ Ｐゴシック" pitchFamily="-107" charset="-128"/>
                <a:cs typeface="Arial" charset="0"/>
              </a:rPr>
              <a:t>LDL-colesterol &gt; 130 mg/dL: 14% en el basal vs 26% a S48 (los 2 grupos combinados)</a:t>
            </a:r>
          </a:p>
          <a:p>
            <a:pPr marL="250825" indent="-250825"/>
            <a:r>
              <a:rPr lang="es-ES" sz="1300" smtClean="0">
                <a:solidFill>
                  <a:srgbClr val="000066"/>
                </a:solidFill>
                <a:ea typeface="ＭＳ Ｐゴシック" pitchFamily="-107" charset="-128"/>
                <a:cs typeface="Arial" charset="0"/>
              </a:rPr>
              <a:t>HDL-colesterol &lt; 40 mg/dL: 58% en el basal vs 42% a S48 (los 2 grupos combinados)</a:t>
            </a:r>
          </a:p>
          <a:p>
            <a:pPr marL="250825" indent="-250825"/>
            <a:r>
              <a:rPr lang="es-ES" sz="1300" smtClean="0">
                <a:solidFill>
                  <a:srgbClr val="000066"/>
                </a:solidFill>
                <a:ea typeface="ＭＳ Ｐゴシック" pitchFamily="-107" charset="-128"/>
                <a:cs typeface="Arial" charset="0"/>
              </a:rPr>
              <a:t>FG (MDRD [mL/min/1.73 m</a:t>
            </a:r>
            <a:r>
              <a:rPr lang="es-ES" sz="1300" baseline="30000" smtClean="0">
                <a:solidFill>
                  <a:srgbClr val="000066"/>
                </a:solidFill>
                <a:ea typeface="ＭＳ Ｐゴシック" pitchFamily="-107" charset="-128"/>
                <a:cs typeface="Arial" charset="0"/>
              </a:rPr>
              <a:t>2</a:t>
            </a:r>
            <a:r>
              <a:rPr lang="es-ES" sz="1300" smtClean="0">
                <a:solidFill>
                  <a:srgbClr val="000066"/>
                </a:solidFill>
                <a:ea typeface="ＭＳ Ｐゴシック" pitchFamily="-107" charset="-128"/>
                <a:cs typeface="Arial" charset="0"/>
              </a:rPr>
              <a:t>)]: 120 en el basal, 104 a S48 (los 2 grupos combinados), p &lt; 0.001, sin diferencia entre grupos. 1 caso de fallo renal agudo en cada grupo</a:t>
            </a:r>
          </a:p>
        </p:txBody>
      </p:sp>
      <p:sp>
        <p:nvSpPr>
          <p:cNvPr id="9285" name="Rectangle 8"/>
          <p:cNvSpPr>
            <a:spLocks noChangeArrowheads="1"/>
          </p:cNvSpPr>
          <p:nvPr/>
        </p:nvSpPr>
        <p:spPr bwMode="auto">
          <a:xfrm>
            <a:off x="411163" y="4556125"/>
            <a:ext cx="2882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* Encontrados en </a:t>
            </a:r>
            <a:r>
              <a:rPr lang="es-ES" sz="1200" i="0" u="sng">
                <a:solidFill>
                  <a:srgbClr val="000066"/>
                </a:solidFill>
              </a:rPr>
              <a:t>&gt;</a:t>
            </a:r>
            <a:r>
              <a:rPr lang="es-ES" sz="1200" i="0">
                <a:solidFill>
                  <a:srgbClr val="000066"/>
                </a:solidFill>
              </a:rPr>
              <a:t> 3% de los pacientes</a:t>
            </a:r>
          </a:p>
        </p:txBody>
      </p:sp>
      <p:grpSp>
        <p:nvGrpSpPr>
          <p:cNvPr id="9286" name="Group 73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9288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89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9287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M02-418: LPV/r QD vs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 + FTC</a:t>
            </a:r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50800" y="1125538"/>
            <a:ext cx="9024938" cy="5303837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Resumen - Conclusiones</a:t>
            </a:r>
          </a:p>
          <a:p>
            <a:pPr marL="584200" lvl="1" indent="-228600">
              <a:lnSpc>
                <a:spcPct val="95000"/>
              </a:lnSpc>
            </a:pPr>
            <a:r>
              <a:rPr lang="es-ES" sz="1800" smtClean="0">
                <a:ea typeface="ＭＳ Ｐゴシック" pitchFamily="-107" charset="-128"/>
              </a:rPr>
              <a:t>En adultos HIV+ vírgenes de tratamiento,  </a:t>
            </a:r>
            <a: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  <a:t>LPV/r en capsulas blandas </a:t>
            </a:r>
            <a:b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  <a:t>800/200 mg QD fue no inferior a LPV/r 400/100 mg BID</a:t>
            </a:r>
            <a:r>
              <a:rPr lang="es-ES" sz="1800" smtClean="0">
                <a:ea typeface="ＭＳ Ｐゴシック" pitchFamily="-107" charset="-128"/>
              </a:rPr>
              <a:t>, en combinación con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TDF +  FTC QD</a:t>
            </a:r>
          </a:p>
          <a:p>
            <a:pPr marL="584200" lvl="1" indent="-228600">
              <a:lnSpc>
                <a:spcPct val="95000"/>
              </a:lnSpc>
            </a:pPr>
            <a:r>
              <a:rPr lang="es-ES" sz="1800" smtClean="0">
                <a:ea typeface="ＭＳ Ｐゴシック" pitchFamily="-107" charset="-128"/>
              </a:rPr>
              <a:t>La tasa de respuesta virológica a semana 48 (HIV RNA &lt; 50 c/mL) fue 70%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en el grupo QD grupo y 64% en el grupo BID</a:t>
            </a:r>
          </a:p>
          <a:p>
            <a:pPr marL="584200" lvl="1" indent="-228600">
              <a:lnSpc>
                <a:spcPct val="95000"/>
              </a:lnSpc>
            </a:pPr>
            <a: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  <a:t>La recuperación inmunológica fue similar </a:t>
            </a:r>
            <a:r>
              <a:rPr lang="es-ES" sz="1800" smtClean="0">
                <a:ea typeface="ＭＳ Ｐゴシック" pitchFamily="-107" charset="-128"/>
              </a:rPr>
              <a:t>en las 2 ramas de tratamiento </a:t>
            </a:r>
          </a:p>
          <a:p>
            <a:pPr marL="584200" lvl="1" indent="-228600">
              <a:lnSpc>
                <a:spcPct val="95000"/>
              </a:lnSpc>
            </a:pPr>
            <a:r>
              <a:rPr lang="es-ES" sz="1800" smtClean="0">
                <a:ea typeface="ＭＳ Ｐゴシック" pitchFamily="-107" charset="-128"/>
              </a:rPr>
              <a:t>Hubo </a:t>
            </a:r>
            <a: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  <a:t>mayor numero de discontinuaciones por eventos adversos </a:t>
            </a:r>
            <a:r>
              <a:rPr lang="es-ES" sz="1800" smtClean="0">
                <a:ea typeface="ＭＳ Ｐゴシック" pitchFamily="-107" charset="-128"/>
              </a:rPr>
              <a:t>(principalmente gastrointestinales) y una tasa significativamente mayor de diarrea </a:t>
            </a:r>
            <a: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  <a:t>en el grupo QD</a:t>
            </a:r>
          </a:p>
          <a:p>
            <a:pPr marL="584200" lvl="1" indent="-228600">
              <a:lnSpc>
                <a:spcPct val="95000"/>
              </a:lnSpc>
            </a:pPr>
            <a: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  <a:t>No hubo diferencias significativas respecto de cambios en los lípidos</a:t>
            </a:r>
            <a:r>
              <a:rPr lang="es-ES" sz="1800" smtClean="0">
                <a:ea typeface="ＭＳ Ｐゴシック" pitchFamily="-107" charset="-128"/>
              </a:rPr>
              <a:t> entre los 2 grupos</a:t>
            </a:r>
          </a:p>
          <a:p>
            <a:pPr marL="1150938" lvl="2">
              <a:lnSpc>
                <a:spcPct val="95000"/>
              </a:lnSpc>
            </a:pPr>
            <a:r>
              <a:rPr lang="es-ES" sz="1800" smtClean="0">
                <a:ea typeface="ＭＳ Ｐゴシック" pitchFamily="-107" charset="-128"/>
              </a:rPr>
              <a:t>El efecto mas pronunciado fue el aumento de triglicéridos </a:t>
            </a:r>
          </a:p>
          <a:p>
            <a:pPr marL="1150938" lvl="2">
              <a:lnSpc>
                <a:spcPct val="95000"/>
              </a:lnSpc>
            </a:pPr>
            <a:r>
              <a:rPr lang="es-ES" sz="1800" smtClean="0">
                <a:ea typeface="ＭＳ Ｐゴシック" pitchFamily="-107" charset="-128"/>
              </a:rPr>
              <a:t>El incremento en los lípidos fue menor al observado con LPV/r + análogos timidinicos</a:t>
            </a:r>
          </a:p>
          <a:p>
            <a:pPr marL="584200" lvl="1" indent="-228600">
              <a:lnSpc>
                <a:spcPct val="95000"/>
              </a:lnSpc>
            </a:pPr>
            <a: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  <a:t>No hubo emergencia de resistencia a LPV resistencia </a:t>
            </a:r>
            <a:r>
              <a:rPr lang="es-ES" sz="1800" smtClean="0">
                <a:ea typeface="ＭＳ Ｐゴシック" pitchFamily="-107" charset="-128"/>
              </a:rPr>
              <a:t>en ninguna de las ramas </a:t>
            </a:r>
          </a:p>
          <a:p>
            <a:pPr marL="584200" lvl="1" indent="-228600">
              <a:lnSpc>
                <a:spcPct val="95000"/>
              </a:lnSpc>
            </a:pPr>
            <a: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  <a:t>La menor C</a:t>
            </a:r>
            <a:r>
              <a:rPr lang="es-ES" sz="1800" baseline="-25000" smtClean="0">
                <a:solidFill>
                  <a:srgbClr val="0066FF"/>
                </a:solidFill>
                <a:ea typeface="ＭＳ Ｐゴシック" pitchFamily="-107" charset="-128"/>
              </a:rPr>
              <a:t>valle  </a:t>
            </a:r>
            <a:r>
              <a:rPr lang="es-ES" sz="1800" smtClean="0">
                <a:solidFill>
                  <a:srgbClr val="0066FF"/>
                </a:solidFill>
                <a:ea typeface="ＭＳ Ｐゴシック" pitchFamily="-107" charset="-128"/>
              </a:rPr>
              <a:t>con LPV/r QD</a:t>
            </a:r>
            <a:r>
              <a:rPr lang="es-ES" sz="1800" smtClean="0">
                <a:ea typeface="ＭＳ Ｐゴシック" pitchFamily="-107" charset="-128"/>
              </a:rPr>
              <a:t>, no se asocio con respuesta virológica reducida</a:t>
            </a:r>
          </a:p>
          <a:p>
            <a:pPr marL="584200" lvl="1" indent="-228600">
              <a:lnSpc>
                <a:spcPct val="95000"/>
              </a:lnSpc>
            </a:pPr>
            <a:r>
              <a:rPr lang="es-ES" sz="1800" smtClean="0">
                <a:ea typeface="ＭＳ Ｐゴシック" pitchFamily="-107" charset="-128"/>
              </a:rPr>
              <a:t>Limitación del estudio: poder de solo 60% para determinar no inferioridad de LPV/r QD</a:t>
            </a:r>
          </a:p>
        </p:txBody>
      </p:sp>
      <p:grpSp>
        <p:nvGrpSpPr>
          <p:cNvPr id="10244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0246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247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10245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33330</TotalTime>
  <Words>828</Words>
  <Application>Microsoft Office PowerPoint</Application>
  <PresentationFormat>Affichage à l'écran (4:3)</PresentationFormat>
  <Paragraphs>226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ARV_trials_2010</vt:lpstr>
      <vt:lpstr>1_ARV_trials_2010</vt:lpstr>
      <vt:lpstr>2_ARV_trials_2010</vt:lpstr>
      <vt:lpstr>Comparación de IP vs IP</vt:lpstr>
      <vt:lpstr>Estudio M02-418: LPV/r QD vs BID, en combinación con TDF + FTC</vt:lpstr>
      <vt:lpstr>Estudio M02-418: LPV/r QD vs BID,  en combinación con TDF + FTC</vt:lpstr>
      <vt:lpstr>Estudio M02-418: LPV/r QD vs BID,  en combinación con TDF + FTC</vt:lpstr>
      <vt:lpstr>Estudio M02-418: LPV/r QD vs BID,  en combinación con TDF + FTC</vt:lpstr>
      <vt:lpstr>Estudio M02-418: LPV/r QD vs BID,  en combinación con TDF + FTC</vt:lpstr>
      <vt:lpstr>Estudio M02-418: LPV/r QD vs BID,  en combinación con TDF + FTC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1588</cp:revision>
  <cp:lastPrinted>2009-11-19T07:51:26Z</cp:lastPrinted>
  <dcterms:created xsi:type="dcterms:W3CDTF">2010-03-17T20:56:56Z</dcterms:created>
  <dcterms:modified xsi:type="dcterms:W3CDTF">2015-09-24T08:33:31Z</dcterms:modified>
</cp:coreProperties>
</file>