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0"/>
  </p:notesMasterIdLst>
  <p:handoutMasterIdLst>
    <p:handoutMasterId r:id="rId11"/>
  </p:handoutMasterIdLst>
  <p:sldIdLst>
    <p:sldId id="820" r:id="rId4"/>
    <p:sldId id="814" r:id="rId5"/>
    <p:sldId id="815" r:id="rId6"/>
    <p:sldId id="816" r:id="rId7"/>
    <p:sldId id="817" r:id="rId8"/>
    <p:sldId id="818" r:id="rId9"/>
  </p:sldIdLst>
  <p:sldSz cx="9144000" cy="6858000" type="screen4x3"/>
  <p:notesSz cx="7099300" cy="10234613"/>
  <p:custDataLst>
    <p:tags r:id="rId12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18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58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072F53E8-158A-4165-8EA1-73533D472145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909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8E21D5E-20D7-4A04-A055-8039D52245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84393568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87EDF60-DB83-4504-9B67-339E78C7F7F7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B9045E3-4C4A-4429-81D2-E50431D3D629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35DBA26-1637-41F1-A868-2FD502035B13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5C4F4CC-0D6B-49FC-8C04-7C19E91BB5D5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15DEB24-01AF-4511-BF8B-30B062CAC78F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M05-730: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 QD</a:t>
            </a:r>
          </a:p>
        </p:txBody>
      </p:sp>
      <p:sp>
        <p:nvSpPr>
          <p:cNvPr id="5123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Gathe J. JAIDS 2009;50:474-81</a:t>
            </a:r>
          </a:p>
        </p:txBody>
      </p:sp>
      <p:sp>
        <p:nvSpPr>
          <p:cNvPr id="5124" name="Line 31"/>
          <p:cNvSpPr>
            <a:spLocks noChangeShapeType="1"/>
          </p:cNvSpPr>
          <p:nvPr/>
        </p:nvSpPr>
        <p:spPr bwMode="auto">
          <a:xfrm flipV="1">
            <a:off x="7856538" y="3108325"/>
            <a:ext cx="8636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5" name="Line 33"/>
          <p:cNvSpPr>
            <a:spLocks noChangeShapeType="1"/>
          </p:cNvSpPr>
          <p:nvPr/>
        </p:nvSpPr>
        <p:spPr bwMode="auto">
          <a:xfrm flipV="1">
            <a:off x="7856538" y="4200525"/>
            <a:ext cx="8636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Oval 171"/>
          <p:cNvSpPr>
            <a:spLocks noChangeArrowheads="1"/>
          </p:cNvSpPr>
          <p:nvPr/>
        </p:nvSpPr>
        <p:spPr bwMode="auto">
          <a:xfrm>
            <a:off x="7572375" y="177323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27" name="Line 172"/>
          <p:cNvSpPr>
            <a:spLocks noChangeShapeType="1"/>
          </p:cNvSpPr>
          <p:nvPr/>
        </p:nvSpPr>
        <p:spPr bwMode="auto">
          <a:xfrm>
            <a:off x="7861300" y="2332038"/>
            <a:ext cx="0" cy="25193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" name="Oval 173"/>
          <p:cNvSpPr>
            <a:spLocks noChangeArrowheads="1"/>
          </p:cNvSpPr>
          <p:nvPr/>
        </p:nvSpPr>
        <p:spPr bwMode="auto">
          <a:xfrm>
            <a:off x="8410575" y="177323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29" name="Line 174"/>
          <p:cNvSpPr>
            <a:spLocks noChangeShapeType="1"/>
          </p:cNvSpPr>
          <p:nvPr/>
        </p:nvSpPr>
        <p:spPr bwMode="auto">
          <a:xfrm>
            <a:off x="8699500" y="2332038"/>
            <a:ext cx="0" cy="25193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3" name="Oval 171"/>
          <p:cNvSpPr>
            <a:spLocks noChangeArrowheads="1"/>
          </p:cNvSpPr>
          <p:nvPr/>
        </p:nvSpPr>
        <p:spPr bwMode="auto">
          <a:xfrm>
            <a:off x="5722938" y="17732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31" name="Line 172"/>
          <p:cNvSpPr>
            <a:spLocks noChangeShapeType="1"/>
          </p:cNvSpPr>
          <p:nvPr/>
        </p:nvSpPr>
        <p:spPr bwMode="auto">
          <a:xfrm>
            <a:off x="6010275" y="2300288"/>
            <a:ext cx="17463" cy="252095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5132" name="Group 38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5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59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5133" name="AutoShape 162"/>
          <p:cNvSpPr>
            <a:spLocks noChangeArrowheads="1"/>
          </p:cNvSpPr>
          <p:nvPr/>
        </p:nvSpPr>
        <p:spPr bwMode="auto">
          <a:xfrm>
            <a:off x="179388" y="3225800"/>
            <a:ext cx="2357437" cy="11842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664 pacientes</a:t>
            </a:r>
            <a:b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1,000 c/mL</a:t>
            </a:r>
          </a:p>
        </p:txBody>
      </p:sp>
      <p:cxnSp>
        <p:nvCxnSpPr>
          <p:cNvPr id="5134" name="AutoShape 44"/>
          <p:cNvCxnSpPr>
            <a:cxnSpLocks noChangeShapeType="1"/>
            <a:stCxn id="5144" idx="1"/>
            <a:endCxn id="5143" idx="1"/>
          </p:cNvCxnSpPr>
          <p:nvPr/>
        </p:nvCxnSpPr>
        <p:spPr bwMode="auto">
          <a:xfrm rot="10800000" flipH="1" flipV="1">
            <a:off x="3719513" y="2767013"/>
            <a:ext cx="1587" cy="2098675"/>
          </a:xfrm>
          <a:prstGeom prst="bentConnector3">
            <a:avLst>
              <a:gd name="adj1" fmla="val -536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35" name="Rectangle 10"/>
          <p:cNvSpPr>
            <a:spLocks noChangeArrowheads="1"/>
          </p:cNvSpPr>
          <p:nvPr/>
        </p:nvSpPr>
        <p:spPr bwMode="auto">
          <a:xfrm>
            <a:off x="2875565" y="3865563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167</a:t>
            </a:r>
          </a:p>
        </p:txBody>
      </p:sp>
      <p:sp>
        <p:nvSpPr>
          <p:cNvPr id="5136" name="Rectangle 10"/>
          <p:cNvSpPr>
            <a:spLocks noChangeArrowheads="1"/>
          </p:cNvSpPr>
          <p:nvPr/>
        </p:nvSpPr>
        <p:spPr bwMode="auto">
          <a:xfrm>
            <a:off x="2853115" y="2457450"/>
            <a:ext cx="87395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166 </a:t>
            </a:r>
          </a:p>
        </p:txBody>
      </p:sp>
      <p:cxnSp>
        <p:nvCxnSpPr>
          <p:cNvPr id="5137" name="Connecteur droit 66"/>
          <p:cNvCxnSpPr>
            <a:cxnSpLocks noChangeShapeType="1"/>
          </p:cNvCxnSpPr>
          <p:nvPr/>
        </p:nvCxnSpPr>
        <p:spPr bwMode="auto">
          <a:xfrm>
            <a:off x="2600325" y="2420938"/>
            <a:ext cx="0" cy="6953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8" name="Oval 170"/>
          <p:cNvSpPr>
            <a:spLocks noChangeArrowheads="1"/>
          </p:cNvSpPr>
          <p:nvPr/>
        </p:nvSpPr>
        <p:spPr bwMode="auto">
          <a:xfrm>
            <a:off x="1841500" y="1412875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1:1:1:1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39" name="Espace réservé du contenu 2"/>
          <p:cNvSpPr txBox="1">
            <a:spLocks/>
          </p:cNvSpPr>
          <p:nvPr/>
        </p:nvSpPr>
        <p:spPr bwMode="auto">
          <a:xfrm>
            <a:off x="50800" y="11128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40" name="Rectangle 10"/>
          <p:cNvSpPr>
            <a:spLocks noChangeArrowheads="1"/>
          </p:cNvSpPr>
          <p:nvPr/>
        </p:nvSpPr>
        <p:spPr bwMode="auto">
          <a:xfrm>
            <a:off x="2853115" y="3106738"/>
            <a:ext cx="87395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165 </a:t>
            </a:r>
          </a:p>
        </p:txBody>
      </p:sp>
      <p:sp>
        <p:nvSpPr>
          <p:cNvPr id="5141" name="Line 58"/>
          <p:cNvSpPr>
            <a:spLocks noChangeShapeType="1"/>
          </p:cNvSpPr>
          <p:nvPr/>
        </p:nvSpPr>
        <p:spPr bwMode="auto">
          <a:xfrm>
            <a:off x="2535238" y="3832225"/>
            <a:ext cx="32385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2" name="AutoShape 14"/>
          <p:cNvSpPr>
            <a:spLocks noChangeArrowheads="1"/>
          </p:cNvSpPr>
          <p:nvPr/>
        </p:nvSpPr>
        <p:spPr bwMode="auto">
          <a:xfrm>
            <a:off x="3719513" y="3856038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600" b="1" i="0">
                <a:latin typeface="Calibri" pitchFamily="34" charset="0"/>
              </a:rPr>
              <a:t>LPV/r tabletas QD 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>
                <a:latin typeface="Calibri" pitchFamily="34" charset="0"/>
              </a:rPr>
              <a:t>+ TDF + FTC</a:t>
            </a:r>
          </a:p>
        </p:txBody>
      </p:sp>
      <p:sp>
        <p:nvSpPr>
          <p:cNvPr id="5143" name="AutoShape 14"/>
          <p:cNvSpPr>
            <a:spLocks noChangeArrowheads="1"/>
          </p:cNvSpPr>
          <p:nvPr/>
        </p:nvSpPr>
        <p:spPr bwMode="auto">
          <a:xfrm>
            <a:off x="3719513" y="4540250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600" b="1" i="0">
                <a:latin typeface="Calibri" pitchFamily="34" charset="0"/>
              </a:rPr>
              <a:t>LPV/r SGC QD 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>
                <a:latin typeface="Calibri" pitchFamily="34" charset="0"/>
              </a:rPr>
              <a:t>+ TDF + FTC</a:t>
            </a:r>
          </a:p>
        </p:txBody>
      </p:sp>
      <p:sp>
        <p:nvSpPr>
          <p:cNvPr id="5144" name="AutoShape 14"/>
          <p:cNvSpPr>
            <a:spLocks noChangeArrowheads="1"/>
          </p:cNvSpPr>
          <p:nvPr/>
        </p:nvSpPr>
        <p:spPr bwMode="auto">
          <a:xfrm>
            <a:off x="3719513" y="2441575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</a:rPr>
              <a:t>LPV/r tabletas BID 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</a:rPr>
              <a:t>+ TDF + FTC</a:t>
            </a:r>
          </a:p>
        </p:txBody>
      </p:sp>
      <p:sp>
        <p:nvSpPr>
          <p:cNvPr id="5145" name="AutoShape 14"/>
          <p:cNvSpPr>
            <a:spLocks noChangeArrowheads="1"/>
          </p:cNvSpPr>
          <p:nvPr/>
        </p:nvSpPr>
        <p:spPr bwMode="auto">
          <a:xfrm>
            <a:off x="3719513" y="3138488"/>
            <a:ext cx="1685925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</a:rPr>
              <a:t>LPV/r SGC BID 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</a:rPr>
              <a:t>+ TDF + FTC</a:t>
            </a:r>
          </a:p>
        </p:txBody>
      </p:sp>
      <p:sp>
        <p:nvSpPr>
          <p:cNvPr id="5146" name="Line 31"/>
          <p:cNvSpPr>
            <a:spLocks noChangeShapeType="1"/>
          </p:cNvSpPr>
          <p:nvPr/>
        </p:nvSpPr>
        <p:spPr bwMode="auto">
          <a:xfrm flipV="1">
            <a:off x="2868613" y="3454400"/>
            <a:ext cx="8128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47" name="Line 31"/>
          <p:cNvSpPr>
            <a:spLocks noChangeShapeType="1"/>
          </p:cNvSpPr>
          <p:nvPr/>
        </p:nvSpPr>
        <p:spPr bwMode="auto">
          <a:xfrm flipV="1">
            <a:off x="2868613" y="4187825"/>
            <a:ext cx="8128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48" name="Rectangle 10"/>
          <p:cNvSpPr>
            <a:spLocks noChangeArrowheads="1"/>
          </p:cNvSpPr>
          <p:nvPr/>
        </p:nvSpPr>
        <p:spPr bwMode="auto">
          <a:xfrm>
            <a:off x="2853115" y="4532313"/>
            <a:ext cx="87395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166 </a:t>
            </a:r>
          </a:p>
        </p:txBody>
      </p:sp>
      <p:cxnSp>
        <p:nvCxnSpPr>
          <p:cNvPr id="5149" name="AutoShape 69"/>
          <p:cNvCxnSpPr>
            <a:cxnSpLocks noChangeShapeType="1"/>
            <a:stCxn id="5142" idx="3"/>
            <a:endCxn id="5143" idx="3"/>
          </p:cNvCxnSpPr>
          <p:nvPr/>
        </p:nvCxnSpPr>
        <p:spPr bwMode="auto">
          <a:xfrm>
            <a:off x="5405438" y="4181475"/>
            <a:ext cx="1587" cy="684213"/>
          </a:xfrm>
          <a:prstGeom prst="bentConnector3">
            <a:avLst>
              <a:gd name="adj1" fmla="val 14400000"/>
            </a:avLst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</p:spPr>
      </p:cxnSp>
      <p:cxnSp>
        <p:nvCxnSpPr>
          <p:cNvPr id="5150" name="AutoShape 71"/>
          <p:cNvCxnSpPr>
            <a:cxnSpLocks noChangeShapeType="1"/>
            <a:stCxn id="5144" idx="3"/>
            <a:endCxn id="5145" idx="3"/>
          </p:cNvCxnSpPr>
          <p:nvPr/>
        </p:nvCxnSpPr>
        <p:spPr bwMode="auto">
          <a:xfrm>
            <a:off x="5405438" y="2767013"/>
            <a:ext cx="1587" cy="696912"/>
          </a:xfrm>
          <a:prstGeom prst="bentConnector3">
            <a:avLst>
              <a:gd name="adj1" fmla="val 14400000"/>
            </a:avLst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</p:spPr>
      </p:cxnSp>
      <p:sp>
        <p:nvSpPr>
          <p:cNvPr id="5151" name="AutoShape 14"/>
          <p:cNvSpPr>
            <a:spLocks noChangeArrowheads="1"/>
          </p:cNvSpPr>
          <p:nvPr/>
        </p:nvSpPr>
        <p:spPr bwMode="auto">
          <a:xfrm>
            <a:off x="6100763" y="4064000"/>
            <a:ext cx="1685925" cy="904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600" b="1" i="0" dirty="0">
                <a:latin typeface="Calibri" pitchFamily="34" charset="0"/>
              </a:rPr>
              <a:t>LPV/r tabletas QD 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 dirty="0">
                <a:latin typeface="Calibri" pitchFamily="34" charset="0"/>
              </a:rPr>
              <a:t>+ TDF + FTC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 dirty="0" smtClean="0">
                <a:latin typeface="Calibri" pitchFamily="34" charset="0"/>
              </a:rPr>
              <a:t>N </a:t>
            </a:r>
            <a:r>
              <a:rPr lang="es-ES" sz="1600" b="1" i="0" dirty="0">
                <a:latin typeface="Calibri" pitchFamily="34" charset="0"/>
              </a:rPr>
              <a:t>= 333</a:t>
            </a:r>
          </a:p>
        </p:txBody>
      </p:sp>
      <p:sp>
        <p:nvSpPr>
          <p:cNvPr id="5152" name="Line 31"/>
          <p:cNvSpPr>
            <a:spLocks noChangeShapeType="1"/>
          </p:cNvSpPr>
          <p:nvPr/>
        </p:nvSpPr>
        <p:spPr bwMode="auto">
          <a:xfrm flipV="1">
            <a:off x="5626100" y="4518025"/>
            <a:ext cx="4953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53" name="AutoShape 14"/>
          <p:cNvSpPr>
            <a:spLocks noChangeArrowheads="1"/>
          </p:cNvSpPr>
          <p:nvPr/>
        </p:nvSpPr>
        <p:spPr bwMode="auto">
          <a:xfrm>
            <a:off x="6100763" y="2646363"/>
            <a:ext cx="1685925" cy="904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600" b="1" i="0" dirty="0">
                <a:solidFill>
                  <a:srgbClr val="000066"/>
                </a:solidFill>
                <a:latin typeface="Calibri" pitchFamily="34" charset="0"/>
              </a:rPr>
              <a:t>LPV/r tabletas BID 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 dirty="0">
                <a:solidFill>
                  <a:srgbClr val="000066"/>
                </a:solidFill>
                <a:latin typeface="Calibri" pitchFamily="34" charset="0"/>
              </a:rPr>
              <a:t>+ TDF + FTC</a:t>
            </a:r>
          </a:p>
          <a:p>
            <a:pPr eaLnBrk="0" hangingPunct="0">
              <a:lnSpc>
                <a:spcPct val="95000"/>
              </a:lnSpc>
            </a:pPr>
            <a:r>
              <a:rPr lang="es-ES" sz="1600" b="1" i="0" dirty="0" smtClean="0">
                <a:solidFill>
                  <a:srgbClr val="000066"/>
                </a:solidFill>
                <a:latin typeface="Calibri" pitchFamily="34" charset="0"/>
              </a:rPr>
              <a:t>N </a:t>
            </a:r>
            <a:r>
              <a:rPr lang="es-ES" sz="1600" b="1" i="0" dirty="0">
                <a:solidFill>
                  <a:srgbClr val="000066"/>
                </a:solidFill>
                <a:latin typeface="Calibri" pitchFamily="34" charset="0"/>
              </a:rPr>
              <a:t>= 331</a:t>
            </a:r>
          </a:p>
        </p:txBody>
      </p:sp>
      <p:sp>
        <p:nvSpPr>
          <p:cNvPr id="5154" name="Line 31"/>
          <p:cNvSpPr>
            <a:spLocks noChangeShapeType="1"/>
          </p:cNvSpPr>
          <p:nvPr/>
        </p:nvSpPr>
        <p:spPr bwMode="auto">
          <a:xfrm flipV="1">
            <a:off x="5626100" y="3108325"/>
            <a:ext cx="4953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55" name="Rectangle 79"/>
          <p:cNvSpPr>
            <a:spLocks noChangeArrowheads="1"/>
          </p:cNvSpPr>
          <p:nvPr/>
        </p:nvSpPr>
        <p:spPr bwMode="auto">
          <a:xfrm>
            <a:off x="50800" y="5154613"/>
            <a:ext cx="9024938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800" i="0">
                <a:solidFill>
                  <a:srgbClr val="000066"/>
                </a:solidFill>
                <a:cs typeface="Arial" charset="0"/>
              </a:rPr>
              <a:t>Endpoint primarios : HIV RNA &lt; 50 c/mL a S48 (ITT, NC=F) 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800" i="0">
                <a:solidFill>
                  <a:srgbClr val="000066"/>
                </a:solidFill>
                <a:cs typeface="Arial" charset="0"/>
              </a:rPr>
              <a:t>No inferioridad de LPV/r QD vs BID si el margen inferior de la diferencia </a:t>
            </a:r>
            <a:br>
              <a:rPr lang="es-ES" sz="1800" i="0">
                <a:solidFill>
                  <a:srgbClr val="000066"/>
                </a:solidFill>
                <a:cs typeface="Arial" charset="0"/>
              </a:rPr>
            </a:br>
            <a:r>
              <a:rPr lang="es-ES" sz="1800" i="0">
                <a:solidFill>
                  <a:srgbClr val="000066"/>
                </a:solidFill>
                <a:cs typeface="Arial" charset="0"/>
              </a:rPr>
              <a:t>para el IC de 95% CI era = - 12% (poder &gt; 90%)</a:t>
            </a:r>
          </a:p>
        </p:txBody>
      </p:sp>
      <p:sp>
        <p:nvSpPr>
          <p:cNvPr id="160805" name="Text Box 37"/>
          <p:cNvSpPr txBox="1">
            <a:spLocks noChangeArrowheads="1"/>
          </p:cNvSpPr>
          <p:nvPr/>
        </p:nvSpPr>
        <p:spPr bwMode="auto">
          <a:xfrm>
            <a:off x="3489325" y="5191125"/>
            <a:ext cx="4467225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37931725" indent="-374745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eaLnBrk="1" hangingPunct="1">
              <a:defRPr/>
            </a:pPr>
            <a:r>
              <a:rPr lang="es-ES" sz="1600" smtClean="0">
                <a:solidFill>
                  <a:srgbClr val="000066"/>
                </a:solidFill>
                <a:cs typeface="Arial" charset="0"/>
              </a:rPr>
              <a:t>LPV/r dosis: 400/100 mg BID o 800/200 mg QD</a:t>
            </a:r>
          </a:p>
        </p:txBody>
      </p:sp>
      <p:sp>
        <p:nvSpPr>
          <p:cNvPr id="185383" name="Text Box 39"/>
          <p:cNvSpPr txBox="1">
            <a:spLocks noChangeArrowheads="1"/>
          </p:cNvSpPr>
          <p:nvPr/>
        </p:nvSpPr>
        <p:spPr bwMode="auto">
          <a:xfrm>
            <a:off x="1127125" y="6583363"/>
            <a:ext cx="2560638" cy="2746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333399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1200">
                <a:solidFill>
                  <a:srgbClr val="0066FF"/>
                </a:solidFill>
              </a:rPr>
              <a:t>BID: cada 12 hs; QD: 1 dosis diaria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M05-730: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 QD</a:t>
            </a:r>
          </a:p>
        </p:txBody>
      </p:sp>
      <p:graphicFrame>
        <p:nvGraphicFramePr>
          <p:cNvPr id="187470" name="Group 78"/>
          <p:cNvGraphicFramePr>
            <a:graphicFrameLocks noGrp="1"/>
          </p:cNvGraphicFramePr>
          <p:nvPr>
            <p:ph idx="1"/>
          </p:nvPr>
        </p:nvGraphicFramePr>
        <p:xfrm>
          <a:off x="446088" y="1685925"/>
          <a:ext cx="8253412" cy="4691062"/>
        </p:xfrm>
        <a:graphic>
          <a:graphicData uri="http://schemas.openxmlformats.org/drawingml/2006/table">
            <a:tbl>
              <a:tblPr/>
              <a:tblGrid>
                <a:gridCol w="328612"/>
                <a:gridCol w="3429000"/>
                <a:gridCol w="1905000"/>
                <a:gridCol w="2590800"/>
              </a:tblGrid>
              <a:tr h="37184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QD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BID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Randomizados, 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337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elegibles tratados, n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333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331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 de edad, años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38.5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9.7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38.9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4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20.1%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23.3%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78% / 17%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73% / 20%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4.93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5.05 (p = 0.02 vs QD)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48%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58.3% (p = 0.008 vs QD)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46%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S48, n (%)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49 (15%)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55 (17%)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9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eventos adversos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fallo virológico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Perdida de seguimiento/salida voluntaria/</a:t>
                      </a:r>
                      <a:b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</a:b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no adherencia/muerte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10/16/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5/2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17/13/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9/1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12" name="Rectangle 6"/>
          <p:cNvSpPr>
            <a:spLocks noChangeArrowheads="1"/>
          </p:cNvSpPr>
          <p:nvPr/>
        </p:nvSpPr>
        <p:spPr bwMode="auto">
          <a:xfrm>
            <a:off x="954088" y="1284288"/>
            <a:ext cx="721201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Disposición y  características basales</a:t>
            </a:r>
          </a:p>
        </p:txBody>
      </p:sp>
      <p:grpSp>
        <p:nvGrpSpPr>
          <p:cNvPr id="6213" name="Group 180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215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16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6214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M05-730: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 QD</a:t>
            </a:r>
            <a:endParaRPr lang="es-ES" sz="1600" smtClean="0">
              <a:solidFill>
                <a:srgbClr val="000066"/>
              </a:solidFill>
              <a:ea typeface="ＭＳ Ｐゴシック" pitchFamily="-107" charset="-128"/>
              <a:cs typeface="Arial" charset="0"/>
            </a:endParaRP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633538" y="1150938"/>
            <a:ext cx="5853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a semana 48</a:t>
            </a:r>
          </a:p>
        </p:txBody>
      </p:sp>
      <p:grpSp>
        <p:nvGrpSpPr>
          <p:cNvPr id="7172" name="Group 45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11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12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395288" y="1751013"/>
            <a:ext cx="3908425" cy="4957762"/>
            <a:chOff x="395288" y="1751013"/>
            <a:chExt cx="3908425" cy="4957762"/>
          </a:xfrm>
        </p:grpSpPr>
        <p:sp>
          <p:nvSpPr>
            <p:cNvPr id="7173" name="AutoShape 165"/>
            <p:cNvSpPr>
              <a:spLocks noChangeArrowheads="1"/>
            </p:cNvSpPr>
            <p:nvPr/>
          </p:nvSpPr>
          <p:spPr bwMode="auto">
            <a:xfrm>
              <a:off x="844550" y="1773238"/>
              <a:ext cx="3238500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4" name="Rectangle 3"/>
            <p:cNvSpPr>
              <a:spLocks noChangeArrowheads="1"/>
            </p:cNvSpPr>
            <p:nvPr/>
          </p:nvSpPr>
          <p:spPr bwMode="auto">
            <a:xfrm>
              <a:off x="985838" y="1871663"/>
              <a:ext cx="177800" cy="144462"/>
            </a:xfrm>
            <a:prstGeom prst="rect">
              <a:avLst/>
            </a:prstGeom>
            <a:solidFill>
              <a:srgbClr val="A5002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175" name="Rectangle 4"/>
            <p:cNvSpPr>
              <a:spLocks noChangeArrowheads="1"/>
            </p:cNvSpPr>
            <p:nvPr/>
          </p:nvSpPr>
          <p:spPr bwMode="auto">
            <a:xfrm>
              <a:off x="2511425" y="1870075"/>
              <a:ext cx="177800" cy="144463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176" name="ZoneTexte 84"/>
            <p:cNvSpPr txBox="1">
              <a:spLocks noChangeArrowheads="1"/>
            </p:cNvSpPr>
            <p:nvPr/>
          </p:nvSpPr>
          <p:spPr bwMode="auto">
            <a:xfrm>
              <a:off x="1130300" y="1751013"/>
              <a:ext cx="14109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QD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333)</a:t>
              </a:r>
            </a:p>
          </p:txBody>
        </p:sp>
        <p:sp>
          <p:nvSpPr>
            <p:cNvPr id="7177" name="ZoneTexte 85"/>
            <p:cNvSpPr txBox="1">
              <a:spLocks noChangeArrowheads="1"/>
            </p:cNvSpPr>
            <p:nvPr/>
          </p:nvSpPr>
          <p:spPr bwMode="auto">
            <a:xfrm>
              <a:off x="2692400" y="1752600"/>
              <a:ext cx="144302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BID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331)</a:t>
              </a:r>
            </a:p>
          </p:txBody>
        </p:sp>
        <p:sp>
          <p:nvSpPr>
            <p:cNvPr id="7178" name="Rectangle 7"/>
            <p:cNvSpPr>
              <a:spLocks noChangeArrowheads="1"/>
            </p:cNvSpPr>
            <p:nvPr/>
          </p:nvSpPr>
          <p:spPr bwMode="auto">
            <a:xfrm>
              <a:off x="1152525" y="3525838"/>
              <a:ext cx="590550" cy="1974850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9" name="Rectangle 8"/>
            <p:cNvSpPr>
              <a:spLocks noChangeArrowheads="1"/>
            </p:cNvSpPr>
            <p:nvPr/>
          </p:nvSpPr>
          <p:spPr bwMode="auto">
            <a:xfrm>
              <a:off x="2881313" y="3286125"/>
              <a:ext cx="590550" cy="2214563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80" name="Rectangle 9"/>
            <p:cNvSpPr>
              <a:spLocks noChangeArrowheads="1"/>
            </p:cNvSpPr>
            <p:nvPr/>
          </p:nvSpPr>
          <p:spPr bwMode="auto">
            <a:xfrm>
              <a:off x="1746250" y="3552825"/>
              <a:ext cx="590550" cy="1947863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81" name="Rectangle 10"/>
            <p:cNvSpPr>
              <a:spLocks noChangeArrowheads="1"/>
            </p:cNvSpPr>
            <p:nvPr/>
          </p:nvSpPr>
          <p:spPr bwMode="auto">
            <a:xfrm>
              <a:off x="3468688" y="3197225"/>
              <a:ext cx="590550" cy="2303463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82" name="Line 12"/>
            <p:cNvSpPr>
              <a:spLocks noChangeShapeType="1"/>
            </p:cNvSpPr>
            <p:nvPr/>
          </p:nvSpPr>
          <p:spPr bwMode="auto">
            <a:xfrm>
              <a:off x="817563" y="5491163"/>
              <a:ext cx="3448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" name="Rectangle 22"/>
            <p:cNvSpPr>
              <a:spLocks noChangeArrowheads="1"/>
            </p:cNvSpPr>
            <p:nvPr/>
          </p:nvSpPr>
          <p:spPr bwMode="auto">
            <a:xfrm>
              <a:off x="1287463" y="3267075"/>
              <a:ext cx="3206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993300"/>
                  </a:solidFill>
                </a:rPr>
                <a:t>77</a:t>
              </a:r>
              <a:endParaRPr lang="es-ES" sz="4000" i="0">
                <a:solidFill>
                  <a:srgbClr val="993300"/>
                </a:solidFill>
              </a:endParaRPr>
            </a:p>
          </p:txBody>
        </p:sp>
        <p:sp>
          <p:nvSpPr>
            <p:cNvPr id="7184" name="Rectangle 23"/>
            <p:cNvSpPr>
              <a:spLocks noChangeArrowheads="1"/>
            </p:cNvSpPr>
            <p:nvPr/>
          </p:nvSpPr>
          <p:spPr bwMode="auto">
            <a:xfrm>
              <a:off x="3016250" y="3027363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993300"/>
                  </a:solidFill>
                </a:rPr>
                <a:t>87</a:t>
              </a:r>
              <a:endParaRPr lang="es-ES" sz="4000" i="0">
                <a:solidFill>
                  <a:srgbClr val="993300"/>
                </a:solidFill>
              </a:endParaRPr>
            </a:p>
          </p:txBody>
        </p:sp>
        <p:sp>
          <p:nvSpPr>
            <p:cNvPr id="7185" name="Rectangle 24"/>
            <p:cNvSpPr>
              <a:spLocks noChangeArrowheads="1"/>
            </p:cNvSpPr>
            <p:nvPr/>
          </p:nvSpPr>
          <p:spPr bwMode="auto">
            <a:xfrm>
              <a:off x="1874838" y="3292475"/>
              <a:ext cx="3190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76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186" name="Rectangle 25"/>
            <p:cNvSpPr>
              <a:spLocks noChangeArrowheads="1"/>
            </p:cNvSpPr>
            <p:nvPr/>
          </p:nvSpPr>
          <p:spPr bwMode="auto">
            <a:xfrm>
              <a:off x="3603625" y="2930525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90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187" name="Text Box 57"/>
            <p:cNvSpPr txBox="1">
              <a:spLocks noChangeArrowheads="1"/>
            </p:cNvSpPr>
            <p:nvPr/>
          </p:nvSpPr>
          <p:spPr bwMode="auto">
            <a:xfrm>
              <a:off x="827088" y="5464175"/>
              <a:ext cx="18161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ITT, NC=F</a:t>
              </a:r>
            </a:p>
          </p:txBody>
        </p:sp>
        <p:sp>
          <p:nvSpPr>
            <p:cNvPr id="7188" name="Text Box 58"/>
            <p:cNvSpPr txBox="1">
              <a:spLocks noChangeArrowheads="1"/>
            </p:cNvSpPr>
            <p:nvPr/>
          </p:nvSpPr>
          <p:spPr bwMode="auto">
            <a:xfrm>
              <a:off x="2647950" y="5464175"/>
              <a:ext cx="1633538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Datos observados</a:t>
              </a:r>
            </a:p>
          </p:txBody>
        </p:sp>
        <p:sp>
          <p:nvSpPr>
            <p:cNvPr id="7189" name="ZoneTexte 87"/>
            <p:cNvSpPr txBox="1">
              <a:spLocks noChangeArrowheads="1"/>
            </p:cNvSpPr>
            <p:nvPr/>
          </p:nvSpPr>
          <p:spPr bwMode="auto">
            <a:xfrm>
              <a:off x="914400" y="2346325"/>
              <a:ext cx="1516063" cy="677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600" i="0">
                  <a:solidFill>
                    <a:srgbClr val="000066"/>
                  </a:solidFill>
                </a:rPr>
                <a:t>Puntos finales </a:t>
              </a:r>
              <a:br>
                <a:rPr lang="es-ES" sz="1600" i="0">
                  <a:solidFill>
                    <a:srgbClr val="000066"/>
                  </a:solidFill>
                </a:rPr>
              </a:br>
              <a:r>
                <a:rPr lang="es-ES" sz="1600" i="0">
                  <a:solidFill>
                    <a:srgbClr val="000066"/>
                  </a:solidFill>
                </a:rPr>
                <a:t>primarios </a:t>
              </a:r>
              <a:br>
                <a:rPr lang="es-ES" sz="1600" i="0">
                  <a:solidFill>
                    <a:srgbClr val="000066"/>
                  </a:solidFill>
                </a:rPr>
              </a:br>
              <a:r>
                <a:rPr lang="es-ES" sz="1600" i="0">
                  <a:solidFill>
                    <a:srgbClr val="000066"/>
                  </a:solidFill>
                </a:rPr>
                <a:t>de eficacia</a:t>
              </a:r>
            </a:p>
          </p:txBody>
        </p:sp>
        <p:sp>
          <p:nvSpPr>
            <p:cNvPr id="7190" name="Line 150"/>
            <p:cNvSpPr>
              <a:spLocks noChangeShapeType="1"/>
            </p:cNvSpPr>
            <p:nvPr/>
          </p:nvSpPr>
          <p:spPr bwMode="auto">
            <a:xfrm flipV="1">
              <a:off x="2603500" y="548798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1" name="Line 150"/>
            <p:cNvSpPr>
              <a:spLocks noChangeShapeType="1"/>
            </p:cNvSpPr>
            <p:nvPr/>
          </p:nvSpPr>
          <p:spPr bwMode="auto">
            <a:xfrm flipV="1">
              <a:off x="4257675" y="548798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2" name="Text Box 76"/>
            <p:cNvSpPr txBox="1">
              <a:spLocks noChangeArrowheads="1"/>
            </p:cNvSpPr>
            <p:nvPr/>
          </p:nvSpPr>
          <p:spPr bwMode="auto">
            <a:xfrm>
              <a:off x="395288" y="2484438"/>
              <a:ext cx="5334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193" name="Line 141"/>
            <p:cNvSpPr>
              <a:spLocks noChangeShapeType="1"/>
            </p:cNvSpPr>
            <p:nvPr/>
          </p:nvSpPr>
          <p:spPr bwMode="auto">
            <a:xfrm>
              <a:off x="893763" y="2949575"/>
              <a:ext cx="0" cy="253841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4" name="Line 142"/>
            <p:cNvSpPr>
              <a:spLocks noChangeShapeType="1"/>
            </p:cNvSpPr>
            <p:nvPr/>
          </p:nvSpPr>
          <p:spPr bwMode="auto">
            <a:xfrm>
              <a:off x="827088" y="54879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5" name="Line 143"/>
            <p:cNvSpPr>
              <a:spLocks noChangeShapeType="1"/>
            </p:cNvSpPr>
            <p:nvPr/>
          </p:nvSpPr>
          <p:spPr bwMode="auto">
            <a:xfrm>
              <a:off x="827088" y="49799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6" name="Line 144"/>
            <p:cNvSpPr>
              <a:spLocks noChangeShapeType="1"/>
            </p:cNvSpPr>
            <p:nvPr/>
          </p:nvSpPr>
          <p:spPr bwMode="auto">
            <a:xfrm>
              <a:off x="827088" y="44704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7" name="Line 145"/>
            <p:cNvSpPr>
              <a:spLocks noChangeShapeType="1"/>
            </p:cNvSpPr>
            <p:nvPr/>
          </p:nvSpPr>
          <p:spPr bwMode="auto">
            <a:xfrm>
              <a:off x="827088" y="39687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8" name="Line 146"/>
            <p:cNvSpPr>
              <a:spLocks noChangeShapeType="1"/>
            </p:cNvSpPr>
            <p:nvPr/>
          </p:nvSpPr>
          <p:spPr bwMode="auto">
            <a:xfrm>
              <a:off x="827088" y="34591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9" name="Line 147"/>
            <p:cNvSpPr>
              <a:spLocks noChangeShapeType="1"/>
            </p:cNvSpPr>
            <p:nvPr/>
          </p:nvSpPr>
          <p:spPr bwMode="auto">
            <a:xfrm>
              <a:off x="827088" y="29495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0" name="Line 149"/>
            <p:cNvSpPr>
              <a:spLocks noChangeShapeType="1"/>
            </p:cNvSpPr>
            <p:nvPr/>
          </p:nvSpPr>
          <p:spPr bwMode="auto">
            <a:xfrm flipV="1">
              <a:off x="893763" y="548798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1" name="Rectangle 159"/>
            <p:cNvSpPr>
              <a:spLocks noChangeArrowheads="1"/>
            </p:cNvSpPr>
            <p:nvPr/>
          </p:nvSpPr>
          <p:spPr bwMode="auto">
            <a:xfrm>
              <a:off x="655638" y="5389563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2" name="Rectangle 160"/>
            <p:cNvSpPr>
              <a:spLocks noChangeArrowheads="1"/>
            </p:cNvSpPr>
            <p:nvPr/>
          </p:nvSpPr>
          <p:spPr bwMode="auto">
            <a:xfrm>
              <a:off x="557213" y="48783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3" name="Rectangle 161"/>
            <p:cNvSpPr>
              <a:spLocks noChangeArrowheads="1"/>
            </p:cNvSpPr>
            <p:nvPr/>
          </p:nvSpPr>
          <p:spPr bwMode="auto">
            <a:xfrm>
              <a:off x="557213" y="43703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4" name="Rectangle 162"/>
            <p:cNvSpPr>
              <a:spLocks noChangeArrowheads="1"/>
            </p:cNvSpPr>
            <p:nvPr/>
          </p:nvSpPr>
          <p:spPr bwMode="auto">
            <a:xfrm>
              <a:off x="557213" y="38687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5" name="Rectangle 163"/>
            <p:cNvSpPr>
              <a:spLocks noChangeArrowheads="1"/>
            </p:cNvSpPr>
            <p:nvPr/>
          </p:nvSpPr>
          <p:spPr bwMode="auto">
            <a:xfrm>
              <a:off x="557213" y="33591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6" name="Rectangle 164"/>
            <p:cNvSpPr>
              <a:spLocks noChangeArrowheads="1"/>
            </p:cNvSpPr>
            <p:nvPr/>
          </p:nvSpPr>
          <p:spPr bwMode="auto">
            <a:xfrm>
              <a:off x="458788" y="284956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7" name="ZoneTexte 86"/>
            <p:cNvSpPr txBox="1">
              <a:spLocks noChangeArrowheads="1"/>
            </p:cNvSpPr>
            <p:nvPr/>
          </p:nvSpPr>
          <p:spPr bwMode="auto">
            <a:xfrm>
              <a:off x="930275" y="5930900"/>
              <a:ext cx="1649413" cy="7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 </a:t>
              </a:r>
              <a:br>
                <a:rPr lang="es-ES" sz="1500" i="0" dirty="0">
                  <a:solidFill>
                    <a:srgbClr val="000066"/>
                  </a:solidFill>
                </a:rPr>
              </a:br>
              <a:r>
                <a:rPr lang="es-ES" sz="1500" i="0" dirty="0">
                  <a:solidFill>
                    <a:srgbClr val="000066"/>
                  </a:solidFill>
                </a:rPr>
                <a:t>para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= -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5 ; </a:t>
              </a:r>
              <a:r>
                <a:rPr lang="es-ES" sz="1500" i="0" dirty="0">
                  <a:solidFill>
                    <a:srgbClr val="000066"/>
                  </a:solidFill>
                </a:rPr>
                <a:t>8 </a:t>
              </a:r>
            </a:p>
          </p:txBody>
        </p:sp>
        <p:sp>
          <p:nvSpPr>
            <p:cNvPr id="7208" name="ZoneTexte 86"/>
            <p:cNvSpPr txBox="1">
              <a:spLocks noChangeArrowheads="1"/>
            </p:cNvSpPr>
            <p:nvPr/>
          </p:nvSpPr>
          <p:spPr bwMode="auto">
            <a:xfrm>
              <a:off x="2654300" y="5930900"/>
              <a:ext cx="1649413" cy="7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</a:t>
              </a: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para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= -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8 ; </a:t>
              </a:r>
              <a:r>
                <a:rPr lang="es-ES" sz="1500" i="0" dirty="0">
                  <a:solidFill>
                    <a:srgbClr val="000066"/>
                  </a:solidFill>
                </a:rPr>
                <a:t>3 </a:t>
              </a:r>
            </a:p>
          </p:txBody>
        </p:sp>
      </p:grpSp>
      <p:sp>
        <p:nvSpPr>
          <p:cNvPr id="7209" name="Espace réservé du contenu 8"/>
          <p:cNvSpPr>
            <a:spLocks/>
          </p:cNvSpPr>
          <p:nvPr/>
        </p:nvSpPr>
        <p:spPr bwMode="auto">
          <a:xfrm>
            <a:off x="4303713" y="1700213"/>
            <a:ext cx="4814887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7800" indent="-177800" algn="l" eaLnBrk="0" hangingPunct="0">
              <a:lnSpc>
                <a:spcPct val="105000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Media de </a:t>
            </a:r>
            <a:r>
              <a:rPr lang="es-ES" sz="1800" i="0" dirty="0" smtClean="0">
                <a:solidFill>
                  <a:srgbClr val="000066"/>
                </a:solidFill>
                <a:cs typeface="Arial" charset="0"/>
              </a:rPr>
              <a:t>aumento 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de CD4 a </a:t>
            </a:r>
            <a:r>
              <a:rPr lang="es-ES" sz="1800" i="0" dirty="0" smtClean="0">
                <a:solidFill>
                  <a:srgbClr val="000066"/>
                </a:solidFill>
                <a:cs typeface="Arial" charset="0"/>
              </a:rPr>
              <a:t>S48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: </a:t>
            </a:r>
            <a:r>
              <a:rPr lang="es-ES" sz="1800" i="0" dirty="0" smtClean="0">
                <a:solidFill>
                  <a:srgbClr val="000066"/>
                </a:solidFill>
                <a:cs typeface="Arial" charset="0"/>
              </a:rPr>
              <a:t/>
            </a:r>
            <a:br>
              <a:rPr lang="es-ES" sz="1800" i="0" dirty="0" smtClean="0">
                <a:solidFill>
                  <a:srgbClr val="000066"/>
                </a:solidFill>
                <a:cs typeface="Arial" charset="0"/>
              </a:rPr>
            </a:br>
            <a:r>
              <a:rPr lang="es-ES" sz="1800" i="0" dirty="0" smtClean="0">
                <a:solidFill>
                  <a:srgbClr val="000066"/>
                </a:solidFill>
                <a:cs typeface="Arial" charset="0"/>
              </a:rPr>
              <a:t>186/mm</a:t>
            </a:r>
            <a:r>
              <a:rPr lang="es-ES" sz="1800" i="0" baseline="30000" dirty="0" smtClean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800" i="0" dirty="0" smtClean="0">
                <a:solidFill>
                  <a:srgbClr val="000066"/>
                </a:solidFill>
                <a:cs typeface="Arial" charset="0"/>
              </a:rPr>
              <a:t> 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(QD) vs 198/mm</a:t>
            </a:r>
            <a:r>
              <a:rPr lang="es-ES" sz="1800" i="0" baseline="30000" dirty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 (BID) </a:t>
            </a:r>
            <a:r>
              <a:rPr lang="es-ES" sz="1400" i="0" dirty="0">
                <a:solidFill>
                  <a:srgbClr val="000066"/>
                </a:solidFill>
                <a:cs typeface="Arial" charset="0"/>
              </a:rPr>
              <a:t>(p = 0.32)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/>
            </a:r>
            <a:br>
              <a:rPr lang="es-ES" sz="1800" i="0" dirty="0">
                <a:solidFill>
                  <a:srgbClr val="000066"/>
                </a:solidFill>
                <a:cs typeface="Arial" charset="0"/>
              </a:rPr>
            </a:br>
            <a:endParaRPr lang="es-ES" sz="1800" i="0" dirty="0">
              <a:solidFill>
                <a:srgbClr val="000066"/>
              </a:solidFill>
              <a:cs typeface="Arial" charset="0"/>
            </a:endParaRPr>
          </a:p>
          <a:p>
            <a:pPr marL="177800" indent="-177800" algn="l" eaLnBrk="0" hangingPunct="0">
              <a:lnSpc>
                <a:spcPct val="105000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Análisis de sensibilidad ITT, NC=F,  ajustando para </a:t>
            </a:r>
            <a:r>
              <a:rPr lang="es-ES" sz="1800" i="0" dirty="0" err="1">
                <a:solidFill>
                  <a:srgbClr val="000066"/>
                </a:solidFill>
                <a:cs typeface="Arial" charset="0"/>
              </a:rPr>
              <a:t>disbalance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 basal en la carga viral confirma la no inferioridad en la respuesta virológica 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(IC 95% para la diferencia = - 6; 7)</a:t>
            </a:r>
            <a:br>
              <a:rPr lang="es-ES" sz="1600" i="0" dirty="0">
                <a:solidFill>
                  <a:srgbClr val="000066"/>
                </a:solidFill>
                <a:cs typeface="Arial" charset="0"/>
              </a:rPr>
            </a:br>
            <a:endParaRPr lang="es-ES" sz="1600" i="0" dirty="0">
              <a:solidFill>
                <a:srgbClr val="000066"/>
              </a:solidFill>
              <a:cs typeface="Arial" charset="0"/>
            </a:endParaRPr>
          </a:p>
          <a:p>
            <a:pPr marL="177800" indent="-177800" algn="l" eaLnBrk="0" hangingPunct="0">
              <a:lnSpc>
                <a:spcPct val="105000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Análisis post hoc de subgrupos :</a:t>
            </a:r>
          </a:p>
          <a:p>
            <a:pPr marL="368300" lvl="1" indent="-177800" algn="l" eaLnBrk="0" hangingPunct="0">
              <a:lnSpc>
                <a:spcPct val="105000"/>
              </a:lnSpc>
              <a:buClr>
                <a:srgbClr val="CC3300"/>
              </a:buClr>
              <a:buFontTx/>
              <a:buChar char="–"/>
            </a:pP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% carga viral &lt; 50 c/</a:t>
            </a:r>
            <a:r>
              <a:rPr lang="es-ES" sz="1600" i="0" dirty="0" err="1">
                <a:solidFill>
                  <a:srgbClr val="000066"/>
                </a:solidFill>
                <a:cs typeface="Arial" charset="0"/>
              </a:rPr>
              <a:t>mL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similar en S48 con LPV/r QD y BID, en subgrupos según HIV RNA (&lt; o </a:t>
            </a:r>
            <a:r>
              <a:rPr lang="es-ES" sz="1600" i="0" u="sng" dirty="0">
                <a:solidFill>
                  <a:srgbClr val="000066"/>
                </a:solidFill>
                <a:cs typeface="Arial" charset="0"/>
              </a:rPr>
              <a:t>&gt;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100,000 c/</a:t>
            </a:r>
            <a:r>
              <a:rPr lang="es-ES" sz="1600" i="0" dirty="0" err="1">
                <a:solidFill>
                  <a:srgbClr val="000066"/>
                </a:solidFill>
                <a:cs typeface="Arial" charset="0"/>
              </a:rPr>
              <a:t>mL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) o recuento de CD4  </a:t>
            </a:r>
            <a:br>
              <a:rPr lang="es-ES" sz="1600" i="0" dirty="0">
                <a:solidFill>
                  <a:srgbClr val="000066"/>
                </a:solidFill>
                <a:cs typeface="Arial" charset="0"/>
              </a:rPr>
            </a:b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(&lt; 50, 50 a &lt; 200 o </a:t>
            </a:r>
            <a:r>
              <a:rPr lang="es-ES" sz="1600" i="0" u="sng" dirty="0">
                <a:solidFill>
                  <a:srgbClr val="000066"/>
                </a:solidFill>
                <a:cs typeface="Arial" charset="0"/>
              </a:rPr>
              <a:t>&gt;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200/mm</a:t>
            </a:r>
            <a:r>
              <a:rPr lang="es-ES" sz="1600" i="0" baseline="30000" dirty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)</a:t>
            </a:r>
          </a:p>
          <a:p>
            <a:pPr marL="368300" lvl="1" indent="-177800" algn="l" eaLnBrk="0" hangingPunct="0">
              <a:lnSpc>
                <a:spcPct val="105000"/>
              </a:lnSpc>
              <a:buClr>
                <a:srgbClr val="CC3300"/>
              </a:buClr>
              <a:buFontTx/>
              <a:buChar char="–"/>
            </a:pP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Para pacientes con CV basal</a:t>
            </a:r>
            <a:br>
              <a:rPr lang="es-ES" sz="1600" i="0" dirty="0">
                <a:solidFill>
                  <a:srgbClr val="000066"/>
                </a:solidFill>
                <a:cs typeface="Arial" charset="0"/>
              </a:rPr>
            </a:br>
            <a:r>
              <a:rPr lang="es-ES" sz="1600" i="0" u="sng" dirty="0">
                <a:solidFill>
                  <a:srgbClr val="000066"/>
                </a:solidFill>
                <a:cs typeface="Arial" charset="0"/>
              </a:rPr>
              <a:t>&gt;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100,000 c/</a:t>
            </a:r>
            <a:r>
              <a:rPr lang="es-ES" sz="1600" i="0" dirty="0" err="1">
                <a:solidFill>
                  <a:srgbClr val="000066"/>
                </a:solidFill>
                <a:cs typeface="Arial" charset="0"/>
              </a:rPr>
              <a:t>mL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 y CD4 &lt; 200/mm</a:t>
            </a:r>
            <a:r>
              <a:rPr lang="es-ES" sz="1600" i="0" baseline="30000" dirty="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,</a:t>
            </a:r>
            <a:br>
              <a:rPr lang="es-ES" sz="1600" i="0" dirty="0">
                <a:solidFill>
                  <a:srgbClr val="000066"/>
                </a:solidFill>
                <a:cs typeface="Arial" charset="0"/>
              </a:rPr>
            </a:br>
            <a:r>
              <a:rPr lang="es-ES" sz="1600" i="0" dirty="0">
                <a:solidFill>
                  <a:srgbClr val="000066"/>
                </a:solidFill>
                <a:cs typeface="Arial" charset="0"/>
              </a:rPr>
              <a:t>HIV RNA &lt; 50 c/ml = 74% QD vs 73 % BID</a:t>
            </a:r>
          </a:p>
        </p:txBody>
      </p:sp>
      <p:sp>
        <p:nvSpPr>
          <p:cNvPr id="7210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M05-730: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 QD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type="body" idx="1"/>
          </p:nvPr>
        </p:nvSpPr>
        <p:spPr>
          <a:xfrm>
            <a:off x="50800" y="4781550"/>
            <a:ext cx="9024938" cy="17954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1800" b="1" smtClean="0">
                <a:latin typeface="Calibri" pitchFamily="34" charset="0"/>
                <a:ea typeface="ＭＳ Ｐゴシック" pitchFamily="-107" charset="-128"/>
              </a:rPr>
              <a:t>Durante las primeras 8 semanas de tratamiento</a:t>
            </a:r>
          </a:p>
          <a:p>
            <a:pPr lvl="1">
              <a:lnSpc>
                <a:spcPct val="90000"/>
              </a:lnSpc>
            </a:pPr>
            <a:r>
              <a:rPr lang="es-ES" sz="1400" smtClean="0">
                <a:ea typeface="ＭＳ Ｐゴシック" pitchFamily="-107" charset="-128"/>
              </a:rPr>
              <a:t>Eventos clínicos (gastrointestinales) y de laboratorio (lípidos): tolerabilidad similar para capsulas blandas y tabletas</a:t>
            </a:r>
          </a:p>
          <a:p>
            <a:pPr>
              <a:lnSpc>
                <a:spcPct val="90000"/>
              </a:lnSpc>
            </a:pPr>
            <a:r>
              <a:rPr lang="es-ES" sz="1800" b="1" smtClean="0">
                <a:latin typeface="Calibri" pitchFamily="34" charset="0"/>
                <a:ea typeface="ＭＳ Ｐゴシック" pitchFamily="-107" charset="-128"/>
              </a:rPr>
              <a:t>Resistencia</a:t>
            </a:r>
          </a:p>
          <a:p>
            <a:pPr lvl="1">
              <a:lnSpc>
                <a:spcPct val="90000"/>
              </a:lnSpc>
            </a:pPr>
            <a:r>
              <a:rPr lang="es-ES" sz="1400" smtClean="0">
                <a:ea typeface="ＭＳ Ｐゴシック" pitchFamily="-107" charset="-128"/>
              </a:rPr>
              <a:t>En 17 pacientes (10 QD y 7 BID) testeados para resistencia (HIV RNA &gt; 50 c/mL en o  después de  S24 y CV  confirmada &gt; 400 c/mL en 4 semanas): no emergencia de mutaciones de resistencia a IP </a:t>
            </a:r>
            <a:br>
              <a:rPr lang="es-ES" sz="1400" smtClean="0">
                <a:ea typeface="ＭＳ Ｐゴシック" pitchFamily="-107" charset="-128"/>
              </a:rPr>
            </a:br>
            <a:r>
              <a:rPr lang="es-ES" sz="1400" smtClean="0">
                <a:ea typeface="ＭＳ Ｐゴシック" pitchFamily="-107" charset="-128"/>
              </a:rPr>
              <a:t>o TDF  M184V emergió en 3 pacientes (2 QD, 1 BID)</a:t>
            </a:r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2220913" y="1154113"/>
            <a:ext cx="4659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Eventos adversos y resistencia</a:t>
            </a:r>
          </a:p>
        </p:txBody>
      </p:sp>
      <p:graphicFrame>
        <p:nvGraphicFramePr>
          <p:cNvPr id="191567" name="Group 79"/>
          <p:cNvGraphicFramePr>
            <a:graphicFrameLocks noGrp="1"/>
          </p:cNvGraphicFramePr>
          <p:nvPr/>
        </p:nvGraphicFramePr>
        <p:xfrm>
          <a:off x="331788" y="1673225"/>
          <a:ext cx="8418512" cy="2973386"/>
        </p:xfrm>
        <a:graphic>
          <a:graphicData uri="http://schemas.openxmlformats.org/drawingml/2006/table">
            <a:tbl>
              <a:tblPr/>
              <a:tblGrid>
                <a:gridCol w="209550"/>
                <a:gridCol w="3267075"/>
                <a:gridCol w="1990725"/>
                <a:gridCol w="1992312"/>
                <a:gridCol w="958850"/>
              </a:tblGrid>
              <a:tr h="3747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LPV/r QD (N = 333)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LPV/r BID (N = 331)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p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13129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Eventos adversos de al menos moderada severidad relacionada a la droga en estudio 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Diarrea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17%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15%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Nausea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7%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5%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Vómitos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3%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4%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69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Anomalías de laboratorio grado 3/4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AST &gt; 5 x LSN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1%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Colesterol &gt; 300 mg/dL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4%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3%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Triglicéridos &gt; 750 mg/dL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3%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6%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0.063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6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Clearance de creatinina &lt; 50 mL/min</a:t>
                      </a:r>
                    </a:p>
                  </a:txBody>
                  <a:tcPr marL="90000" marR="90000" marT="46811" marB="468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2%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11" marB="468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261" name="Group 7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26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64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8262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M05-730: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 QD</a:t>
            </a:r>
          </a:p>
        </p:txBody>
      </p:sp>
      <p:sp>
        <p:nvSpPr>
          <p:cNvPr id="9219" name="Espace réservé du contenu 4"/>
          <p:cNvSpPr>
            <a:spLocks noGrp="1"/>
          </p:cNvSpPr>
          <p:nvPr>
            <p:ph idx="1"/>
          </p:nvPr>
        </p:nvSpPr>
        <p:spPr>
          <a:xfrm>
            <a:off x="50800" y="1103313"/>
            <a:ext cx="9024938" cy="5303837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- Conclusiones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En adultos vírgenes de ARV, LPV/r QD fue virologicamente no inferior a </a:t>
            </a:r>
            <a:br>
              <a:rPr lang="es-ES" sz="1900" smtClean="0">
                <a:ea typeface="ＭＳ Ｐゴシック" pitchFamily="-107" charset="-128"/>
              </a:rPr>
            </a:br>
            <a:r>
              <a:rPr lang="es-ES" sz="1900" smtClean="0">
                <a:ea typeface="ＭＳ Ｐゴシック" pitchFamily="-107" charset="-128"/>
              </a:rPr>
              <a:t>las 48 semanas al LPV/r BID, administrado en combinación con TDF y FTC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Durante las primeras 48 semanas de terapia, no hubo diferencias significativas en la seguridad o tolerabilidad de LPV/r QD vs BID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Este estudio usó tabletas de LPV/r, y no mostró diferencias en la incidencia de diarrea entre las posologías QD y BID 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En subgrupos con alta carga viral basal y/o bajo recuento de CD4, la eficacia de LPV/r QD y BID fue similar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Ausencia de emergencia de resistencia al LPV/r o TDF, en ambos grupos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Impacto limitado y similar en lípidos con ambas posologías de LPV/r 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Los pacientes  prefirieron la tableta sobre la capsula blanda</a:t>
            </a:r>
          </a:p>
          <a:p>
            <a:pPr lvl="1">
              <a:spcAft>
                <a:spcPct val="20000"/>
              </a:spcAft>
            </a:pPr>
            <a:r>
              <a:rPr lang="es-ES" sz="1900" smtClean="0">
                <a:ea typeface="ＭＳ Ｐゴシック" pitchFamily="-107" charset="-128"/>
              </a:rPr>
              <a:t>Los resultados fundamentan el uso de LPV/r QD en combinación con TDF y FTC en pacientes naïve de ARV</a:t>
            </a:r>
          </a:p>
        </p:txBody>
      </p:sp>
      <p:grpSp>
        <p:nvGrpSpPr>
          <p:cNvPr id="9220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922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23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M05-730</a:t>
              </a:r>
            </a:p>
          </p:txBody>
        </p:sp>
      </p:grpSp>
      <p:sp>
        <p:nvSpPr>
          <p:cNvPr id="9221" name="ZoneTexte 69"/>
          <p:cNvSpPr txBox="1">
            <a:spLocks noChangeArrowheads="1"/>
          </p:cNvSpPr>
          <p:nvPr/>
        </p:nvSpPr>
        <p:spPr bwMode="auto">
          <a:xfrm>
            <a:off x="6638925" y="6527800"/>
            <a:ext cx="2339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Gathe J. JAIDS 2009;50:474-81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33330</TotalTime>
  <Words>572</Words>
  <Application>Microsoft Office PowerPoint</Application>
  <PresentationFormat>Affichage à l'écran (4:3)</PresentationFormat>
  <Paragraphs>189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ARV_trials_2010</vt:lpstr>
      <vt:lpstr>1_ARV_trials_2010</vt:lpstr>
      <vt:lpstr>2_ARV_trials_2010</vt:lpstr>
      <vt:lpstr>Comparación de IP vs IP</vt:lpstr>
      <vt:lpstr>Estudio M05-730: LPV/r QD vs BID,  en combinación con TDF + FTC QD</vt:lpstr>
      <vt:lpstr>Estudio M05-730: LPV/r QD vs BID,  en combinación con TDF + FTC QD</vt:lpstr>
      <vt:lpstr>Estudio M05-730: LPV/r QD vs BID,  en combinación con TDF + FTC QD</vt:lpstr>
      <vt:lpstr>Estudio M05-730: LPV/r QD vs BID,  en combinación con TDF + FTC QD</vt:lpstr>
      <vt:lpstr>Estudio M05-730: LPV/r QD vs BID,  en combinación con TDF + FTC QD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1588</cp:revision>
  <cp:lastPrinted>2009-11-19T07:51:26Z</cp:lastPrinted>
  <dcterms:created xsi:type="dcterms:W3CDTF">2010-03-17T20:56:56Z</dcterms:created>
  <dcterms:modified xsi:type="dcterms:W3CDTF">2015-09-24T08:33:26Z</dcterms:modified>
</cp:coreProperties>
</file>