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Lst>
  <p:notesMasterIdLst>
    <p:notesMasterId r:id="rId12"/>
  </p:notesMasterIdLst>
  <p:handoutMasterIdLst>
    <p:handoutMasterId r:id="rId13"/>
  </p:handoutMasterIdLst>
  <p:sldIdLst>
    <p:sldId id="911" r:id="rId4"/>
    <p:sldId id="885" r:id="rId5"/>
    <p:sldId id="886" r:id="rId6"/>
    <p:sldId id="887" r:id="rId7"/>
    <p:sldId id="888" r:id="rId8"/>
    <p:sldId id="889" r:id="rId9"/>
    <p:sldId id="890" r:id="rId10"/>
    <p:sldId id="891" r:id="rId11"/>
  </p:sldIdLst>
  <p:sldSz cx="9144000" cy="6858000" type="screen4x3"/>
  <p:notesSz cx="7099300" cy="10234613"/>
  <p:custDataLst>
    <p:tags r:id="rId14"/>
  </p:custDataLst>
  <p:defaultTextStyle>
    <a:defPPr>
      <a:defRPr lang="fr-FR"/>
    </a:defPPr>
    <a:lvl1pPr algn="ctr" rtl="0" fontAlgn="base">
      <a:spcBef>
        <a:spcPct val="0"/>
      </a:spcBef>
      <a:spcAft>
        <a:spcPct val="0"/>
      </a:spcAft>
      <a:defRPr sz="2400" i="1" kern="1200">
        <a:solidFill>
          <a:schemeClr val="bg1"/>
        </a:solidFill>
        <a:latin typeface="Arial" charset="0"/>
        <a:ea typeface="ＭＳ Ｐゴシック" pitchFamily="-107" charset="-128"/>
        <a:cs typeface="+mn-cs"/>
      </a:defRPr>
    </a:lvl1pPr>
    <a:lvl2pPr marL="457200" algn="ctr" rtl="0" fontAlgn="base">
      <a:spcBef>
        <a:spcPct val="0"/>
      </a:spcBef>
      <a:spcAft>
        <a:spcPct val="0"/>
      </a:spcAft>
      <a:defRPr sz="2400" i="1" kern="1200">
        <a:solidFill>
          <a:schemeClr val="bg1"/>
        </a:solidFill>
        <a:latin typeface="Arial" charset="0"/>
        <a:ea typeface="ＭＳ Ｐゴシック" pitchFamily="-107" charset="-128"/>
        <a:cs typeface="+mn-cs"/>
      </a:defRPr>
    </a:lvl2pPr>
    <a:lvl3pPr marL="914400" algn="ctr" rtl="0" fontAlgn="base">
      <a:spcBef>
        <a:spcPct val="0"/>
      </a:spcBef>
      <a:spcAft>
        <a:spcPct val="0"/>
      </a:spcAft>
      <a:defRPr sz="2400" i="1" kern="1200">
        <a:solidFill>
          <a:schemeClr val="bg1"/>
        </a:solidFill>
        <a:latin typeface="Arial" charset="0"/>
        <a:ea typeface="ＭＳ Ｐゴシック" pitchFamily="-107" charset="-128"/>
        <a:cs typeface="+mn-cs"/>
      </a:defRPr>
    </a:lvl3pPr>
    <a:lvl4pPr marL="1371600" algn="ctr" rtl="0" fontAlgn="base">
      <a:spcBef>
        <a:spcPct val="0"/>
      </a:spcBef>
      <a:spcAft>
        <a:spcPct val="0"/>
      </a:spcAft>
      <a:defRPr sz="2400" i="1" kern="1200">
        <a:solidFill>
          <a:schemeClr val="bg1"/>
        </a:solidFill>
        <a:latin typeface="Arial" charset="0"/>
        <a:ea typeface="ＭＳ Ｐゴシック" pitchFamily="-107" charset="-128"/>
        <a:cs typeface="+mn-cs"/>
      </a:defRPr>
    </a:lvl4pPr>
    <a:lvl5pPr marL="1828800" algn="ctr" rtl="0" fontAlgn="base">
      <a:spcBef>
        <a:spcPct val="0"/>
      </a:spcBef>
      <a:spcAft>
        <a:spcPct val="0"/>
      </a:spcAft>
      <a:defRPr sz="2400" i="1" kern="1200">
        <a:solidFill>
          <a:schemeClr val="bg1"/>
        </a:solidFill>
        <a:latin typeface="Arial" charset="0"/>
        <a:ea typeface="ＭＳ Ｐゴシック" pitchFamily="-107" charset="-128"/>
        <a:cs typeface="+mn-cs"/>
      </a:defRPr>
    </a:lvl5pPr>
    <a:lvl6pPr marL="2286000" algn="l" defTabSz="914400" rtl="0" eaLnBrk="1" latinLnBrk="0" hangingPunct="1">
      <a:defRPr sz="2400" i="1" kern="1200">
        <a:solidFill>
          <a:schemeClr val="bg1"/>
        </a:solidFill>
        <a:latin typeface="Arial" charset="0"/>
        <a:ea typeface="ＭＳ Ｐゴシック" pitchFamily="-107" charset="-128"/>
        <a:cs typeface="+mn-cs"/>
      </a:defRPr>
    </a:lvl6pPr>
    <a:lvl7pPr marL="2743200" algn="l" defTabSz="914400" rtl="0" eaLnBrk="1" latinLnBrk="0" hangingPunct="1">
      <a:defRPr sz="2400" i="1" kern="1200">
        <a:solidFill>
          <a:schemeClr val="bg1"/>
        </a:solidFill>
        <a:latin typeface="Arial" charset="0"/>
        <a:ea typeface="ＭＳ Ｐゴシック" pitchFamily="-107" charset="-128"/>
        <a:cs typeface="+mn-cs"/>
      </a:defRPr>
    </a:lvl7pPr>
    <a:lvl8pPr marL="3200400" algn="l" defTabSz="914400" rtl="0" eaLnBrk="1" latinLnBrk="0" hangingPunct="1">
      <a:defRPr sz="2400" i="1" kern="1200">
        <a:solidFill>
          <a:schemeClr val="bg1"/>
        </a:solidFill>
        <a:latin typeface="Arial" charset="0"/>
        <a:ea typeface="ＭＳ Ｐゴシック" pitchFamily="-107" charset="-128"/>
        <a:cs typeface="+mn-cs"/>
      </a:defRPr>
    </a:lvl8pPr>
    <a:lvl9pPr marL="3657600" algn="l" defTabSz="914400" rtl="0" eaLnBrk="1" latinLnBrk="0" hangingPunct="1">
      <a:defRPr sz="2400" i="1" kern="1200">
        <a:solidFill>
          <a:schemeClr val="bg1"/>
        </a:solidFill>
        <a:latin typeface="Arial" charset="0"/>
        <a:ea typeface="ＭＳ Ｐゴシック" pitchFamily="-107"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333399"/>
    <a:srgbClr val="FF00FF"/>
    <a:srgbClr val="800080"/>
    <a:srgbClr val="FF66FF"/>
    <a:srgbClr val="660033"/>
    <a:srgbClr val="008000"/>
    <a:srgbClr val="0066CC"/>
    <a:srgbClr val="3399FF"/>
    <a:srgbClr val="000066"/>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20"/>
    <p:restoredTop sz="94660"/>
  </p:normalViewPr>
  <p:slideViewPr>
    <p:cSldViewPr snapToGrid="0" snapToObjects="1" showGuides="1">
      <p:cViewPr>
        <p:scale>
          <a:sx n="75" d="100"/>
          <a:sy n="75" d="100"/>
        </p:scale>
        <p:origin x="-1140" y="-366"/>
      </p:cViewPr>
      <p:guideLst>
        <p:guide orient="horz" pos="4319"/>
        <p:guide pos="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showGuides="1">
      <p:cViewPr>
        <p:scale>
          <a:sx n="66" d="100"/>
          <a:sy n="66" d="100"/>
        </p:scale>
        <p:origin x="-1746" y="252"/>
      </p:cViewPr>
      <p:guideLst>
        <p:guide orient="horz" pos="3224"/>
        <p:guide pos="223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3890" name="Rectangle 8"/>
          <p:cNvSpPr txBox="1">
            <a:spLocks noGrp="1" noChangeArrowheads="1"/>
          </p:cNvSpPr>
          <p:nvPr/>
        </p:nvSpPr>
        <p:spPr bwMode="auto">
          <a:xfrm>
            <a:off x="0" y="0"/>
            <a:ext cx="3321050" cy="292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9992" tIns="49996" rIns="99992" bIns="49996"/>
          <a:lstStyle>
            <a:lvl1pPr defTabSz="1000125" eaLnBrk="0" hangingPunct="0">
              <a:defRPr sz="2400" i="1">
                <a:solidFill>
                  <a:schemeClr val="bg1"/>
                </a:solidFill>
                <a:latin typeface="Arial" charset="0"/>
                <a:ea typeface="ＭＳ Ｐゴシック" pitchFamily="-107" charset="-128"/>
              </a:defRPr>
            </a:lvl1pPr>
            <a:lvl2pPr marL="742950" indent="-285750" defTabSz="1000125" eaLnBrk="0" hangingPunct="0">
              <a:defRPr sz="2400" i="1">
                <a:solidFill>
                  <a:schemeClr val="bg1"/>
                </a:solidFill>
                <a:latin typeface="Arial" charset="0"/>
                <a:ea typeface="ＭＳ Ｐゴシック" pitchFamily="-107" charset="-128"/>
              </a:defRPr>
            </a:lvl2pPr>
            <a:lvl3pPr marL="1143000" indent="-228600" defTabSz="1000125" eaLnBrk="0" hangingPunct="0">
              <a:defRPr sz="2400" i="1">
                <a:solidFill>
                  <a:schemeClr val="bg1"/>
                </a:solidFill>
                <a:latin typeface="Arial" charset="0"/>
                <a:ea typeface="ＭＳ Ｐゴシック" pitchFamily="-107" charset="-128"/>
              </a:defRPr>
            </a:lvl3pPr>
            <a:lvl4pPr marL="1600200" indent="-228600" defTabSz="1000125" eaLnBrk="0" hangingPunct="0">
              <a:defRPr sz="2400" i="1">
                <a:solidFill>
                  <a:schemeClr val="bg1"/>
                </a:solidFill>
                <a:latin typeface="Arial" charset="0"/>
                <a:ea typeface="ＭＳ Ｐゴシック" pitchFamily="-107" charset="-128"/>
              </a:defRPr>
            </a:lvl4pPr>
            <a:lvl5pPr marL="2057400" indent="-228600" defTabSz="1000125" eaLnBrk="0" hangingPunct="0">
              <a:defRPr sz="2400" i="1">
                <a:solidFill>
                  <a:schemeClr val="bg1"/>
                </a:solidFill>
                <a:latin typeface="Arial" charset="0"/>
                <a:ea typeface="ＭＳ Ｐゴシック" pitchFamily="-107" charset="-128"/>
              </a:defRPr>
            </a:lvl5pPr>
            <a:lvl6pPr marL="2514600" indent="-228600" algn="ctr" defTabSz="1000125" eaLnBrk="0" fontAlgn="base" hangingPunct="0">
              <a:spcBef>
                <a:spcPct val="0"/>
              </a:spcBef>
              <a:spcAft>
                <a:spcPct val="0"/>
              </a:spcAft>
              <a:defRPr sz="2400" i="1">
                <a:solidFill>
                  <a:schemeClr val="bg1"/>
                </a:solidFill>
                <a:latin typeface="Arial" charset="0"/>
                <a:ea typeface="ＭＳ Ｐゴシック" pitchFamily="-107" charset="-128"/>
              </a:defRPr>
            </a:lvl6pPr>
            <a:lvl7pPr marL="2971800" indent="-228600" algn="ctr" defTabSz="1000125" eaLnBrk="0" fontAlgn="base" hangingPunct="0">
              <a:spcBef>
                <a:spcPct val="0"/>
              </a:spcBef>
              <a:spcAft>
                <a:spcPct val="0"/>
              </a:spcAft>
              <a:defRPr sz="2400" i="1">
                <a:solidFill>
                  <a:schemeClr val="bg1"/>
                </a:solidFill>
                <a:latin typeface="Arial" charset="0"/>
                <a:ea typeface="ＭＳ Ｐゴシック" pitchFamily="-107" charset="-128"/>
              </a:defRPr>
            </a:lvl7pPr>
            <a:lvl8pPr marL="3429000" indent="-228600" algn="ctr" defTabSz="1000125" eaLnBrk="0" fontAlgn="base" hangingPunct="0">
              <a:spcBef>
                <a:spcPct val="0"/>
              </a:spcBef>
              <a:spcAft>
                <a:spcPct val="0"/>
              </a:spcAft>
              <a:defRPr sz="2400" i="1">
                <a:solidFill>
                  <a:schemeClr val="bg1"/>
                </a:solidFill>
                <a:latin typeface="Arial" charset="0"/>
                <a:ea typeface="ＭＳ Ｐゴシック" pitchFamily="-107" charset="-128"/>
              </a:defRPr>
            </a:lvl8pPr>
            <a:lvl9pPr marL="3886200" indent="-228600" algn="ctr" defTabSz="1000125" eaLnBrk="0" fontAlgn="base" hangingPunct="0">
              <a:spcBef>
                <a:spcPct val="0"/>
              </a:spcBef>
              <a:spcAft>
                <a:spcPct val="0"/>
              </a:spcAft>
              <a:defRPr sz="2400" i="1">
                <a:solidFill>
                  <a:schemeClr val="bg1"/>
                </a:solidFill>
                <a:latin typeface="Arial" charset="0"/>
                <a:ea typeface="ＭＳ Ｐゴシック" pitchFamily="-107" charset="-128"/>
              </a:defRPr>
            </a:lvl9pPr>
          </a:lstStyle>
          <a:p>
            <a:pPr algn="l" eaLnBrk="1" hangingPunct="1">
              <a:defRPr/>
            </a:pPr>
            <a:r>
              <a:rPr lang="fr-FR" sz="1400" i="0" smtClean="0">
                <a:solidFill>
                  <a:schemeClr val="tx1"/>
                </a:solidFill>
                <a:latin typeface="Trebuchet MS" pitchFamily="34" charset="0"/>
              </a:rPr>
              <a:t>ARV-trial.com</a:t>
            </a:r>
          </a:p>
        </p:txBody>
      </p:sp>
      <p:sp>
        <p:nvSpPr>
          <p:cNvPr id="13316" name="Rectangle 7"/>
          <p:cNvSpPr txBox="1">
            <a:spLocks noGrp="1" noChangeArrowheads="1"/>
          </p:cNvSpPr>
          <p:nvPr/>
        </p:nvSpPr>
        <p:spPr bwMode="auto">
          <a:xfrm>
            <a:off x="3741738" y="9429750"/>
            <a:ext cx="3073400" cy="5127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61" tIns="46030" rIns="92061" bIns="46030" anchor="b"/>
          <a:lstStyle>
            <a:lvl1pPr defTabSz="922338" eaLnBrk="0" hangingPunct="0">
              <a:defRPr sz="2400" i="1">
                <a:solidFill>
                  <a:schemeClr val="bg1"/>
                </a:solidFill>
                <a:latin typeface="Arial" charset="0"/>
                <a:ea typeface="ＭＳ Ｐゴシック" pitchFamily="-107" charset="-128"/>
              </a:defRPr>
            </a:lvl1pPr>
            <a:lvl2pPr marL="742950" indent="-285750" defTabSz="922338" eaLnBrk="0" hangingPunct="0">
              <a:defRPr sz="2400" i="1">
                <a:solidFill>
                  <a:schemeClr val="bg1"/>
                </a:solidFill>
                <a:latin typeface="Arial" charset="0"/>
                <a:ea typeface="ＭＳ Ｐゴシック" pitchFamily="-107" charset="-128"/>
              </a:defRPr>
            </a:lvl2pPr>
            <a:lvl3pPr marL="1143000" indent="-228600" defTabSz="922338" eaLnBrk="0" hangingPunct="0">
              <a:defRPr sz="2400" i="1">
                <a:solidFill>
                  <a:schemeClr val="bg1"/>
                </a:solidFill>
                <a:latin typeface="Arial" charset="0"/>
                <a:ea typeface="ＭＳ Ｐゴシック" pitchFamily="-107" charset="-128"/>
              </a:defRPr>
            </a:lvl3pPr>
            <a:lvl4pPr marL="1600200" indent="-228600" defTabSz="922338" eaLnBrk="0" hangingPunct="0">
              <a:defRPr sz="2400" i="1">
                <a:solidFill>
                  <a:schemeClr val="bg1"/>
                </a:solidFill>
                <a:latin typeface="Arial" charset="0"/>
                <a:ea typeface="ＭＳ Ｐゴシック" pitchFamily="-107" charset="-128"/>
              </a:defRPr>
            </a:lvl4pPr>
            <a:lvl5pPr marL="2057400" indent="-228600" defTabSz="922338" eaLnBrk="0" hangingPunct="0">
              <a:defRPr sz="2400" i="1">
                <a:solidFill>
                  <a:schemeClr val="bg1"/>
                </a:solidFill>
                <a:latin typeface="Arial" charset="0"/>
                <a:ea typeface="ＭＳ Ｐゴシック" pitchFamily="-107" charset="-128"/>
              </a:defRPr>
            </a:lvl5pPr>
            <a:lvl6pPr marL="2514600" indent="-228600" algn="ctr" defTabSz="922338" eaLnBrk="0" fontAlgn="base" hangingPunct="0">
              <a:spcBef>
                <a:spcPct val="0"/>
              </a:spcBef>
              <a:spcAft>
                <a:spcPct val="0"/>
              </a:spcAft>
              <a:defRPr sz="2400" i="1">
                <a:solidFill>
                  <a:schemeClr val="bg1"/>
                </a:solidFill>
                <a:latin typeface="Arial" charset="0"/>
                <a:ea typeface="ＭＳ Ｐゴシック" pitchFamily="-107" charset="-128"/>
              </a:defRPr>
            </a:lvl6pPr>
            <a:lvl7pPr marL="2971800" indent="-228600" algn="ctr" defTabSz="922338" eaLnBrk="0" fontAlgn="base" hangingPunct="0">
              <a:spcBef>
                <a:spcPct val="0"/>
              </a:spcBef>
              <a:spcAft>
                <a:spcPct val="0"/>
              </a:spcAft>
              <a:defRPr sz="2400" i="1">
                <a:solidFill>
                  <a:schemeClr val="bg1"/>
                </a:solidFill>
                <a:latin typeface="Arial" charset="0"/>
                <a:ea typeface="ＭＳ Ｐゴシック" pitchFamily="-107" charset="-128"/>
              </a:defRPr>
            </a:lvl7pPr>
            <a:lvl8pPr marL="3429000" indent="-228600" algn="ctr" defTabSz="922338" eaLnBrk="0" fontAlgn="base" hangingPunct="0">
              <a:spcBef>
                <a:spcPct val="0"/>
              </a:spcBef>
              <a:spcAft>
                <a:spcPct val="0"/>
              </a:spcAft>
              <a:defRPr sz="2400" i="1">
                <a:solidFill>
                  <a:schemeClr val="bg1"/>
                </a:solidFill>
                <a:latin typeface="Arial" charset="0"/>
                <a:ea typeface="ＭＳ Ｐゴシック" pitchFamily="-107" charset="-128"/>
              </a:defRPr>
            </a:lvl8pPr>
            <a:lvl9pPr marL="3886200" indent="-228600" algn="ctr" defTabSz="922338" eaLnBrk="0" fontAlgn="base" hangingPunct="0">
              <a:spcBef>
                <a:spcPct val="0"/>
              </a:spcBef>
              <a:spcAft>
                <a:spcPct val="0"/>
              </a:spcAft>
              <a:defRPr sz="2400" i="1">
                <a:solidFill>
                  <a:schemeClr val="bg1"/>
                </a:solidFill>
                <a:latin typeface="Arial" charset="0"/>
                <a:ea typeface="ＭＳ Ｐゴシック" pitchFamily="-107" charset="-128"/>
              </a:defRPr>
            </a:lvl9pPr>
          </a:lstStyle>
          <a:p>
            <a:pPr algn="r" eaLnBrk="1" hangingPunct="1">
              <a:defRPr/>
            </a:pPr>
            <a:fld id="{6DDBFF6B-538D-4433-A922-D4A25228D0EA}" type="slidenum">
              <a:rPr lang="fr-FR" sz="1300" i="0" smtClean="0">
                <a:solidFill>
                  <a:schemeClr val="tx1"/>
                </a:solidFill>
              </a:rPr>
              <a:pPr algn="r" eaLnBrk="1" hangingPunct="1">
                <a:defRPr/>
              </a:pPr>
              <a:t>‹N°›</a:t>
            </a:fld>
            <a:endParaRPr lang="fr-FR" sz="1300" i="0" smtClean="0">
              <a:solidFill>
                <a:schemeClr val="tx1"/>
              </a:solidFill>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4"/>
          <p:cNvSpPr>
            <a:spLocks noGrp="1" noRot="1" noChangeAspect="1" noChangeArrowheads="1" noTextEdit="1"/>
          </p:cNvSpPr>
          <p:nvPr>
            <p:ph type="sldImg" idx="2"/>
          </p:nvPr>
        </p:nvSpPr>
        <p:spPr bwMode="auto">
          <a:xfrm>
            <a:off x="992188" y="768350"/>
            <a:ext cx="5116512" cy="3836988"/>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887413" y="4860925"/>
            <a:ext cx="5326062" cy="4605338"/>
          </a:xfrm>
          <a:prstGeom prst="rect">
            <a:avLst/>
          </a:prstGeom>
          <a:noFill/>
          <a:ln w="9525">
            <a:noFill/>
            <a:miter lim="800000"/>
            <a:headEnd/>
            <a:tailEnd/>
          </a:ln>
          <a:effectLst/>
        </p:spPr>
        <p:txBody>
          <a:bodyPr vert="horz" wrap="square" lIns="95500" tIns="47750" rIns="95500" bIns="4775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8439" name="Rectangle 7"/>
          <p:cNvSpPr>
            <a:spLocks noGrp="1" noChangeArrowheads="1"/>
          </p:cNvSpPr>
          <p:nvPr>
            <p:ph type="sldNum" sz="quarter" idx="5"/>
          </p:nvPr>
        </p:nvSpPr>
        <p:spPr bwMode="auto">
          <a:xfrm>
            <a:off x="4022725" y="9720263"/>
            <a:ext cx="3074988" cy="512762"/>
          </a:xfrm>
          <a:prstGeom prst="rect">
            <a:avLst/>
          </a:prstGeom>
          <a:noFill/>
          <a:ln w="9525">
            <a:noFill/>
            <a:miter lim="800000"/>
            <a:headEnd/>
            <a:tailEnd/>
          </a:ln>
          <a:effectLst/>
        </p:spPr>
        <p:txBody>
          <a:bodyPr vert="horz" wrap="square" lIns="95500" tIns="47750" rIns="95500" bIns="47750" numCol="1" anchor="b" anchorCtr="0" compatLnSpc="1">
            <a:prstTxWarp prst="textNoShape">
              <a:avLst/>
            </a:prstTxWarp>
          </a:bodyPr>
          <a:lstStyle>
            <a:lvl1pPr algn="r" defTabSz="955675">
              <a:defRPr sz="1300" i="0">
                <a:solidFill>
                  <a:schemeClr val="tx1"/>
                </a:solidFill>
              </a:defRPr>
            </a:lvl1pPr>
          </a:lstStyle>
          <a:p>
            <a:pPr>
              <a:defRPr/>
            </a:pPr>
            <a:fld id="{F43CBFB4-EAA4-4CAA-837F-699A70E456CF}" type="slidenum">
              <a:rPr lang="fr-FR"/>
              <a:pPr>
                <a:defRPr/>
              </a:pPr>
              <a:t>‹N°›</a:t>
            </a:fld>
            <a:endParaRPr lang="fr-FR"/>
          </a:p>
        </p:txBody>
      </p:sp>
      <p:sp>
        <p:nvSpPr>
          <p:cNvPr id="148485" name="Rectangle 8"/>
          <p:cNvSpPr txBox="1">
            <a:spLocks noGrp="1" noChangeArrowheads="1"/>
          </p:cNvSpPr>
          <p:nvPr/>
        </p:nvSpPr>
        <p:spPr bwMode="auto">
          <a:xfrm>
            <a:off x="0" y="0"/>
            <a:ext cx="3321050" cy="292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9992" tIns="49996" rIns="99992" bIns="49996"/>
          <a:lstStyle>
            <a:lvl1pPr defTabSz="1000125" eaLnBrk="0" hangingPunct="0">
              <a:defRPr sz="2400" i="1">
                <a:solidFill>
                  <a:schemeClr val="bg1"/>
                </a:solidFill>
                <a:latin typeface="Arial" charset="0"/>
                <a:ea typeface="ＭＳ Ｐゴシック" pitchFamily="-107" charset="-128"/>
              </a:defRPr>
            </a:lvl1pPr>
            <a:lvl2pPr marL="742950" indent="-285750" defTabSz="1000125" eaLnBrk="0" hangingPunct="0">
              <a:defRPr sz="2400" i="1">
                <a:solidFill>
                  <a:schemeClr val="bg1"/>
                </a:solidFill>
                <a:latin typeface="Arial" charset="0"/>
                <a:ea typeface="ＭＳ Ｐゴシック" pitchFamily="-107" charset="-128"/>
              </a:defRPr>
            </a:lvl2pPr>
            <a:lvl3pPr marL="1143000" indent="-228600" defTabSz="1000125" eaLnBrk="0" hangingPunct="0">
              <a:defRPr sz="2400" i="1">
                <a:solidFill>
                  <a:schemeClr val="bg1"/>
                </a:solidFill>
                <a:latin typeface="Arial" charset="0"/>
                <a:ea typeface="ＭＳ Ｐゴシック" pitchFamily="-107" charset="-128"/>
              </a:defRPr>
            </a:lvl3pPr>
            <a:lvl4pPr marL="1600200" indent="-228600" defTabSz="1000125" eaLnBrk="0" hangingPunct="0">
              <a:defRPr sz="2400" i="1">
                <a:solidFill>
                  <a:schemeClr val="bg1"/>
                </a:solidFill>
                <a:latin typeface="Arial" charset="0"/>
                <a:ea typeface="ＭＳ Ｐゴシック" pitchFamily="-107" charset="-128"/>
              </a:defRPr>
            </a:lvl4pPr>
            <a:lvl5pPr marL="2057400" indent="-228600" defTabSz="1000125" eaLnBrk="0" hangingPunct="0">
              <a:defRPr sz="2400" i="1">
                <a:solidFill>
                  <a:schemeClr val="bg1"/>
                </a:solidFill>
                <a:latin typeface="Arial" charset="0"/>
                <a:ea typeface="ＭＳ Ｐゴシック" pitchFamily="-107" charset="-128"/>
              </a:defRPr>
            </a:lvl5pPr>
            <a:lvl6pPr marL="2514600" indent="-228600" algn="ctr" defTabSz="1000125" eaLnBrk="0" fontAlgn="base" hangingPunct="0">
              <a:spcBef>
                <a:spcPct val="0"/>
              </a:spcBef>
              <a:spcAft>
                <a:spcPct val="0"/>
              </a:spcAft>
              <a:defRPr sz="2400" i="1">
                <a:solidFill>
                  <a:schemeClr val="bg1"/>
                </a:solidFill>
                <a:latin typeface="Arial" charset="0"/>
                <a:ea typeface="ＭＳ Ｐゴシック" pitchFamily="-107" charset="-128"/>
              </a:defRPr>
            </a:lvl6pPr>
            <a:lvl7pPr marL="2971800" indent="-228600" algn="ctr" defTabSz="1000125" eaLnBrk="0" fontAlgn="base" hangingPunct="0">
              <a:spcBef>
                <a:spcPct val="0"/>
              </a:spcBef>
              <a:spcAft>
                <a:spcPct val="0"/>
              </a:spcAft>
              <a:defRPr sz="2400" i="1">
                <a:solidFill>
                  <a:schemeClr val="bg1"/>
                </a:solidFill>
                <a:latin typeface="Arial" charset="0"/>
                <a:ea typeface="ＭＳ Ｐゴシック" pitchFamily="-107" charset="-128"/>
              </a:defRPr>
            </a:lvl7pPr>
            <a:lvl8pPr marL="3429000" indent="-228600" algn="ctr" defTabSz="1000125" eaLnBrk="0" fontAlgn="base" hangingPunct="0">
              <a:spcBef>
                <a:spcPct val="0"/>
              </a:spcBef>
              <a:spcAft>
                <a:spcPct val="0"/>
              </a:spcAft>
              <a:defRPr sz="2400" i="1">
                <a:solidFill>
                  <a:schemeClr val="bg1"/>
                </a:solidFill>
                <a:latin typeface="Arial" charset="0"/>
                <a:ea typeface="ＭＳ Ｐゴシック" pitchFamily="-107" charset="-128"/>
              </a:defRPr>
            </a:lvl8pPr>
            <a:lvl9pPr marL="3886200" indent="-228600" algn="ctr" defTabSz="1000125" eaLnBrk="0" fontAlgn="base" hangingPunct="0">
              <a:spcBef>
                <a:spcPct val="0"/>
              </a:spcBef>
              <a:spcAft>
                <a:spcPct val="0"/>
              </a:spcAft>
              <a:defRPr sz="2400" i="1">
                <a:solidFill>
                  <a:schemeClr val="bg1"/>
                </a:solidFill>
                <a:latin typeface="Arial" charset="0"/>
                <a:ea typeface="ＭＳ Ｐゴシック" pitchFamily="-107" charset="-128"/>
              </a:defRPr>
            </a:lvl9pPr>
          </a:lstStyle>
          <a:p>
            <a:pPr algn="l" eaLnBrk="1" hangingPunct="1">
              <a:defRPr/>
            </a:pPr>
            <a:r>
              <a:rPr lang="fr-FR" sz="1400" i="0" smtClean="0">
                <a:solidFill>
                  <a:schemeClr val="tx1"/>
                </a:solidFill>
                <a:latin typeface="Trebuchet MS" pitchFamily="34" charset="0"/>
              </a:rPr>
              <a:t>ARV-trial.com</a:t>
            </a:r>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000" kern="1200">
        <a:solidFill>
          <a:schemeClr val="tx1"/>
        </a:solidFill>
        <a:latin typeface="Arial" charset="0"/>
        <a:ea typeface="ＭＳ Ｐゴシック" pitchFamily="-109" charset="-128"/>
        <a:cs typeface="ＭＳ Ｐゴシック" pitchFamily="-109" charset="-128"/>
      </a:defRPr>
    </a:lvl1pPr>
    <a:lvl2pPr marL="457200" algn="l" rtl="0" eaLnBrk="0" fontAlgn="base" hangingPunct="0">
      <a:spcBef>
        <a:spcPct val="30000"/>
      </a:spcBef>
      <a:spcAft>
        <a:spcPct val="0"/>
      </a:spcAft>
      <a:defRPr sz="1000" kern="1200">
        <a:solidFill>
          <a:schemeClr val="tx1"/>
        </a:solidFill>
        <a:latin typeface="Arial" charset="0"/>
        <a:ea typeface="ＭＳ Ｐゴシック" pitchFamily="-109" charset="-128"/>
        <a:cs typeface="+mn-cs"/>
      </a:defRPr>
    </a:lvl2pPr>
    <a:lvl3pPr marL="914400" algn="l" rtl="0" eaLnBrk="0" fontAlgn="base" hangingPunct="0">
      <a:spcBef>
        <a:spcPct val="30000"/>
      </a:spcBef>
      <a:spcAft>
        <a:spcPct val="0"/>
      </a:spcAft>
      <a:defRPr sz="1000" kern="1200">
        <a:solidFill>
          <a:schemeClr val="tx1"/>
        </a:solidFill>
        <a:latin typeface="Arial" charset="0"/>
        <a:ea typeface="ＭＳ Ｐゴシック" pitchFamily="-109" charset="-128"/>
        <a:cs typeface="+mn-cs"/>
      </a:defRPr>
    </a:lvl3pPr>
    <a:lvl4pPr marL="1371600" algn="l" rtl="0" eaLnBrk="0" fontAlgn="base" hangingPunct="0">
      <a:spcBef>
        <a:spcPct val="30000"/>
      </a:spcBef>
      <a:spcAft>
        <a:spcPct val="0"/>
      </a:spcAft>
      <a:defRPr sz="1000" kern="1200">
        <a:solidFill>
          <a:schemeClr val="tx1"/>
        </a:solidFill>
        <a:latin typeface="Arial" charset="0"/>
        <a:ea typeface="ＭＳ Ｐゴシック" pitchFamily="-109" charset="-128"/>
        <a:cs typeface="+mn-cs"/>
      </a:defRPr>
    </a:lvl4pPr>
    <a:lvl5pPr marL="1828800" algn="l" rtl="0" eaLnBrk="0" fontAlgn="base" hangingPunct="0">
      <a:spcBef>
        <a:spcPct val="30000"/>
      </a:spcBef>
      <a:spcAft>
        <a:spcPct val="0"/>
      </a:spcAft>
      <a:defRPr sz="1000" kern="1200">
        <a:solidFill>
          <a:schemeClr val="tx1"/>
        </a:solidFill>
        <a:latin typeface="Arial" charset="0"/>
        <a:ea typeface="ＭＳ Ｐゴシック" pitchFamily="-109"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a:noFill/>
          <a:ln/>
        </p:spPr>
        <p:txBody>
          <a:bodyPr/>
          <a:lstStyle/>
          <a:p>
            <a:endParaRPr lang="en-GB" smtClean="0">
              <a:ea typeface="ＭＳ Ｐゴシック" pitchFamily="-107" charset="-128"/>
            </a:endParaRPr>
          </a:p>
        </p:txBody>
      </p:sp>
      <p:sp>
        <p:nvSpPr>
          <p:cNvPr id="13316" name="Rectangle 8"/>
          <p:cNvSpPr txBox="1">
            <a:spLocks noGrp="1" noChangeArrowheads="1"/>
          </p:cNvSpPr>
          <p:nvPr/>
        </p:nvSpPr>
        <p:spPr bwMode="auto">
          <a:xfrm>
            <a:off x="0" y="0"/>
            <a:ext cx="3321050" cy="292100"/>
          </a:xfrm>
          <a:prstGeom prst="rect">
            <a:avLst/>
          </a:prstGeom>
          <a:noFill/>
          <a:ln w="9525">
            <a:noFill/>
            <a:miter lim="800000"/>
            <a:headEnd/>
            <a:tailEnd/>
          </a:ln>
        </p:spPr>
        <p:txBody>
          <a:bodyPr lIns="99992" tIns="49996" rIns="99992" bIns="49996"/>
          <a:lstStyle/>
          <a:p>
            <a:pPr algn="l" defTabSz="1000125"/>
            <a:r>
              <a:rPr lang="fr-FR" sz="1400" i="0">
                <a:solidFill>
                  <a:schemeClr val="tx1"/>
                </a:solidFill>
                <a:latin typeface="Trebuchet MS" pitchFamily="34" charset="0"/>
              </a:rPr>
              <a:t>ARV-trial.com</a:t>
            </a:r>
          </a:p>
        </p:txBody>
      </p:sp>
      <p:sp>
        <p:nvSpPr>
          <p:cNvPr id="13317" name="Rectangle 7"/>
          <p:cNvSpPr txBox="1">
            <a:spLocks noGrp="1" noChangeArrowheads="1"/>
          </p:cNvSpPr>
          <p:nvPr/>
        </p:nvSpPr>
        <p:spPr bwMode="auto">
          <a:xfrm>
            <a:off x="3741738" y="9429750"/>
            <a:ext cx="3073400" cy="512763"/>
          </a:xfrm>
          <a:prstGeom prst="rect">
            <a:avLst/>
          </a:prstGeom>
          <a:noFill/>
          <a:ln w="9525">
            <a:noFill/>
            <a:miter lim="800000"/>
            <a:headEnd/>
            <a:tailEnd/>
          </a:ln>
        </p:spPr>
        <p:txBody>
          <a:bodyPr lIns="92061" tIns="46030" rIns="92061" bIns="46030" anchor="b"/>
          <a:lstStyle/>
          <a:p>
            <a:pPr algn="r" defTabSz="922338"/>
            <a:fld id="{C9910BD4-B98A-4981-8997-9B096B857222}" type="slidenum">
              <a:rPr lang="fr-FR" sz="1300" i="0">
                <a:solidFill>
                  <a:schemeClr val="tx1"/>
                </a:solidFill>
              </a:rPr>
              <a:pPr algn="r" defTabSz="922338"/>
              <a:t>1</a:t>
            </a:fld>
            <a:endParaRPr lang="fr-FR" sz="1300" i="0">
              <a:solidFill>
                <a:schemeClr val="tx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noFill/>
          <a:ln/>
        </p:spPr>
        <p:txBody>
          <a:bodyPr/>
          <a:lstStyle/>
          <a:p>
            <a:endParaRPr lang="en-GB" smtClean="0">
              <a:ea typeface="ＭＳ Ｐゴシック" pitchFamily="-107" charset="-128"/>
            </a:endParaRPr>
          </a:p>
        </p:txBody>
      </p:sp>
      <p:sp>
        <p:nvSpPr>
          <p:cNvPr id="14340" name="Rectangle 8"/>
          <p:cNvSpPr txBox="1">
            <a:spLocks noGrp="1" noChangeArrowheads="1"/>
          </p:cNvSpPr>
          <p:nvPr/>
        </p:nvSpPr>
        <p:spPr bwMode="auto">
          <a:xfrm>
            <a:off x="0" y="0"/>
            <a:ext cx="3321050" cy="292100"/>
          </a:xfrm>
          <a:prstGeom prst="rect">
            <a:avLst/>
          </a:prstGeom>
          <a:noFill/>
          <a:ln w="9525">
            <a:noFill/>
            <a:miter lim="800000"/>
            <a:headEnd/>
            <a:tailEnd/>
          </a:ln>
        </p:spPr>
        <p:txBody>
          <a:bodyPr lIns="99992" tIns="49996" rIns="99992" bIns="49996"/>
          <a:lstStyle/>
          <a:p>
            <a:pPr algn="l" defTabSz="1000125"/>
            <a:r>
              <a:rPr lang="fr-FR" sz="1400" i="0">
                <a:solidFill>
                  <a:schemeClr val="tx1"/>
                </a:solidFill>
                <a:latin typeface="Trebuchet MS" pitchFamily="34" charset="0"/>
              </a:rPr>
              <a:t>ARV-trial.com</a:t>
            </a:r>
          </a:p>
        </p:txBody>
      </p:sp>
      <p:sp>
        <p:nvSpPr>
          <p:cNvPr id="14341" name="Rectangle 7"/>
          <p:cNvSpPr txBox="1">
            <a:spLocks noGrp="1" noChangeArrowheads="1"/>
          </p:cNvSpPr>
          <p:nvPr/>
        </p:nvSpPr>
        <p:spPr bwMode="auto">
          <a:xfrm>
            <a:off x="3741738" y="9429750"/>
            <a:ext cx="3073400" cy="512763"/>
          </a:xfrm>
          <a:prstGeom prst="rect">
            <a:avLst/>
          </a:prstGeom>
          <a:noFill/>
          <a:ln w="9525">
            <a:noFill/>
            <a:miter lim="800000"/>
            <a:headEnd/>
            <a:tailEnd/>
          </a:ln>
        </p:spPr>
        <p:txBody>
          <a:bodyPr lIns="92061" tIns="46030" rIns="92061" bIns="46030" anchor="b"/>
          <a:lstStyle/>
          <a:p>
            <a:pPr algn="r" defTabSz="922338"/>
            <a:fld id="{8C5B63F4-BD5E-48D6-82AE-4932DE149666}" type="slidenum">
              <a:rPr lang="fr-FR" sz="1300" i="0">
                <a:solidFill>
                  <a:schemeClr val="tx1"/>
                </a:solidFill>
              </a:rPr>
              <a:pPr algn="r" defTabSz="922338"/>
              <a:t>2</a:t>
            </a:fld>
            <a:endParaRPr lang="fr-FR" sz="1300" i="0">
              <a:solidFill>
                <a:schemeClr val="tx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a:noFill/>
          <a:ln/>
        </p:spPr>
        <p:txBody>
          <a:bodyPr/>
          <a:lstStyle/>
          <a:p>
            <a:endParaRPr lang="en-GB" smtClean="0">
              <a:ea typeface="ＭＳ Ｐゴシック" pitchFamily="-107" charset="-128"/>
            </a:endParaRPr>
          </a:p>
        </p:txBody>
      </p:sp>
      <p:sp>
        <p:nvSpPr>
          <p:cNvPr id="15364" name="Rectangle 8"/>
          <p:cNvSpPr txBox="1">
            <a:spLocks noGrp="1" noChangeArrowheads="1"/>
          </p:cNvSpPr>
          <p:nvPr/>
        </p:nvSpPr>
        <p:spPr bwMode="auto">
          <a:xfrm>
            <a:off x="0" y="0"/>
            <a:ext cx="3321050" cy="292100"/>
          </a:xfrm>
          <a:prstGeom prst="rect">
            <a:avLst/>
          </a:prstGeom>
          <a:noFill/>
          <a:ln w="9525">
            <a:noFill/>
            <a:miter lim="800000"/>
            <a:headEnd/>
            <a:tailEnd/>
          </a:ln>
        </p:spPr>
        <p:txBody>
          <a:bodyPr lIns="99992" tIns="49996" rIns="99992" bIns="49996"/>
          <a:lstStyle/>
          <a:p>
            <a:pPr algn="l" defTabSz="1000125"/>
            <a:r>
              <a:rPr lang="fr-FR" sz="1400" i="0">
                <a:solidFill>
                  <a:schemeClr val="tx1"/>
                </a:solidFill>
                <a:latin typeface="Trebuchet MS" pitchFamily="34" charset="0"/>
              </a:rPr>
              <a:t>ARV-trial.com</a:t>
            </a:r>
          </a:p>
        </p:txBody>
      </p:sp>
      <p:sp>
        <p:nvSpPr>
          <p:cNvPr id="15365" name="Rectangle 7"/>
          <p:cNvSpPr txBox="1">
            <a:spLocks noGrp="1" noChangeArrowheads="1"/>
          </p:cNvSpPr>
          <p:nvPr/>
        </p:nvSpPr>
        <p:spPr bwMode="auto">
          <a:xfrm>
            <a:off x="3741738" y="9429750"/>
            <a:ext cx="3073400" cy="512763"/>
          </a:xfrm>
          <a:prstGeom prst="rect">
            <a:avLst/>
          </a:prstGeom>
          <a:noFill/>
          <a:ln w="9525">
            <a:noFill/>
            <a:miter lim="800000"/>
            <a:headEnd/>
            <a:tailEnd/>
          </a:ln>
        </p:spPr>
        <p:txBody>
          <a:bodyPr lIns="92061" tIns="46030" rIns="92061" bIns="46030" anchor="b"/>
          <a:lstStyle/>
          <a:p>
            <a:pPr algn="r" defTabSz="922338"/>
            <a:fld id="{A104C2FD-76BE-4A5D-B764-2D9798BD7D4F}" type="slidenum">
              <a:rPr lang="fr-FR" sz="1300" i="0">
                <a:solidFill>
                  <a:schemeClr val="tx1"/>
                </a:solidFill>
              </a:rPr>
              <a:pPr algn="r" defTabSz="922338"/>
              <a:t>3</a:t>
            </a:fld>
            <a:endParaRPr lang="fr-FR" sz="1300" i="0">
              <a:solidFill>
                <a:schemeClr val="tx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endParaRPr lang="en-GB" smtClean="0">
              <a:ea typeface="ＭＳ Ｐゴシック" pitchFamily="-107" charset="-128"/>
            </a:endParaRPr>
          </a:p>
        </p:txBody>
      </p:sp>
      <p:sp>
        <p:nvSpPr>
          <p:cNvPr id="16388" name="Rectangle 8"/>
          <p:cNvSpPr txBox="1">
            <a:spLocks noGrp="1" noChangeArrowheads="1"/>
          </p:cNvSpPr>
          <p:nvPr/>
        </p:nvSpPr>
        <p:spPr bwMode="auto">
          <a:xfrm>
            <a:off x="0" y="0"/>
            <a:ext cx="3321050" cy="292100"/>
          </a:xfrm>
          <a:prstGeom prst="rect">
            <a:avLst/>
          </a:prstGeom>
          <a:noFill/>
          <a:ln w="9525">
            <a:noFill/>
            <a:miter lim="800000"/>
            <a:headEnd/>
            <a:tailEnd/>
          </a:ln>
        </p:spPr>
        <p:txBody>
          <a:bodyPr lIns="99992" tIns="49996" rIns="99992" bIns="49996"/>
          <a:lstStyle/>
          <a:p>
            <a:pPr algn="l" defTabSz="1000125"/>
            <a:r>
              <a:rPr lang="fr-FR" sz="1400" i="0">
                <a:solidFill>
                  <a:schemeClr val="tx1"/>
                </a:solidFill>
                <a:latin typeface="Trebuchet MS" pitchFamily="34" charset="0"/>
              </a:rPr>
              <a:t>ARV-trial.com</a:t>
            </a:r>
          </a:p>
        </p:txBody>
      </p:sp>
      <p:sp>
        <p:nvSpPr>
          <p:cNvPr id="16389" name="Rectangle 7"/>
          <p:cNvSpPr txBox="1">
            <a:spLocks noGrp="1" noChangeArrowheads="1"/>
          </p:cNvSpPr>
          <p:nvPr/>
        </p:nvSpPr>
        <p:spPr bwMode="auto">
          <a:xfrm>
            <a:off x="3741738" y="9429750"/>
            <a:ext cx="3073400" cy="512763"/>
          </a:xfrm>
          <a:prstGeom prst="rect">
            <a:avLst/>
          </a:prstGeom>
          <a:noFill/>
          <a:ln w="9525">
            <a:noFill/>
            <a:miter lim="800000"/>
            <a:headEnd/>
            <a:tailEnd/>
          </a:ln>
        </p:spPr>
        <p:txBody>
          <a:bodyPr lIns="92061" tIns="46030" rIns="92061" bIns="46030" anchor="b"/>
          <a:lstStyle/>
          <a:p>
            <a:pPr algn="r" defTabSz="922338"/>
            <a:fld id="{3A1633E5-02B6-4838-B120-F66E47B66740}" type="slidenum">
              <a:rPr lang="fr-FR" sz="1300" i="0">
                <a:solidFill>
                  <a:schemeClr val="tx1"/>
                </a:solidFill>
              </a:rPr>
              <a:pPr algn="r" defTabSz="922338"/>
              <a:t>4</a:t>
            </a:fld>
            <a:endParaRPr lang="fr-FR" sz="1300" i="0">
              <a:solidFill>
                <a:schemeClr val="tx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a:ln/>
        </p:spPr>
        <p:txBody>
          <a:bodyPr/>
          <a:lstStyle/>
          <a:p>
            <a:endParaRPr lang="en-GB" smtClean="0">
              <a:ea typeface="ＭＳ Ｐゴシック" pitchFamily="-107" charset="-128"/>
            </a:endParaRPr>
          </a:p>
        </p:txBody>
      </p:sp>
      <p:sp>
        <p:nvSpPr>
          <p:cNvPr id="17412" name="Rectangle 8"/>
          <p:cNvSpPr txBox="1">
            <a:spLocks noGrp="1" noChangeArrowheads="1"/>
          </p:cNvSpPr>
          <p:nvPr/>
        </p:nvSpPr>
        <p:spPr bwMode="auto">
          <a:xfrm>
            <a:off x="0" y="0"/>
            <a:ext cx="3321050" cy="292100"/>
          </a:xfrm>
          <a:prstGeom prst="rect">
            <a:avLst/>
          </a:prstGeom>
          <a:noFill/>
          <a:ln w="9525">
            <a:noFill/>
            <a:miter lim="800000"/>
            <a:headEnd/>
            <a:tailEnd/>
          </a:ln>
        </p:spPr>
        <p:txBody>
          <a:bodyPr lIns="99992" tIns="49996" rIns="99992" bIns="49996"/>
          <a:lstStyle/>
          <a:p>
            <a:pPr algn="l" defTabSz="1000125"/>
            <a:r>
              <a:rPr lang="fr-FR" sz="1400" i="0">
                <a:solidFill>
                  <a:schemeClr val="tx1"/>
                </a:solidFill>
                <a:latin typeface="Trebuchet MS" pitchFamily="34" charset="0"/>
              </a:rPr>
              <a:t>ARV-trial.com</a:t>
            </a:r>
          </a:p>
        </p:txBody>
      </p:sp>
      <p:sp>
        <p:nvSpPr>
          <p:cNvPr id="17413" name="Rectangle 7"/>
          <p:cNvSpPr txBox="1">
            <a:spLocks noGrp="1" noChangeArrowheads="1"/>
          </p:cNvSpPr>
          <p:nvPr/>
        </p:nvSpPr>
        <p:spPr bwMode="auto">
          <a:xfrm>
            <a:off x="3741738" y="9429750"/>
            <a:ext cx="3073400" cy="512763"/>
          </a:xfrm>
          <a:prstGeom prst="rect">
            <a:avLst/>
          </a:prstGeom>
          <a:noFill/>
          <a:ln w="9525">
            <a:noFill/>
            <a:miter lim="800000"/>
            <a:headEnd/>
            <a:tailEnd/>
          </a:ln>
        </p:spPr>
        <p:txBody>
          <a:bodyPr lIns="92061" tIns="46030" rIns="92061" bIns="46030" anchor="b"/>
          <a:lstStyle/>
          <a:p>
            <a:pPr algn="r" defTabSz="922338"/>
            <a:fld id="{192C3602-1D20-415C-863D-EA78F7B9F241}" type="slidenum">
              <a:rPr lang="fr-FR" sz="1300" i="0">
                <a:solidFill>
                  <a:schemeClr val="tx1"/>
                </a:solidFill>
              </a:rPr>
              <a:pPr algn="r" defTabSz="922338"/>
              <a:t>5</a:t>
            </a:fld>
            <a:endParaRPr lang="fr-FR" sz="1300" i="0">
              <a:solidFill>
                <a:schemeClr val="tx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endParaRPr lang="en-GB" smtClean="0">
              <a:ea typeface="ＭＳ Ｐゴシック" pitchFamily="-107" charset="-128"/>
            </a:endParaRPr>
          </a:p>
        </p:txBody>
      </p:sp>
      <p:sp>
        <p:nvSpPr>
          <p:cNvPr id="18436" name="Rectangle 8"/>
          <p:cNvSpPr txBox="1">
            <a:spLocks noGrp="1" noChangeArrowheads="1"/>
          </p:cNvSpPr>
          <p:nvPr/>
        </p:nvSpPr>
        <p:spPr bwMode="auto">
          <a:xfrm>
            <a:off x="0" y="0"/>
            <a:ext cx="3321050" cy="292100"/>
          </a:xfrm>
          <a:prstGeom prst="rect">
            <a:avLst/>
          </a:prstGeom>
          <a:noFill/>
          <a:ln w="9525">
            <a:noFill/>
            <a:miter lim="800000"/>
            <a:headEnd/>
            <a:tailEnd/>
          </a:ln>
        </p:spPr>
        <p:txBody>
          <a:bodyPr lIns="99992" tIns="49996" rIns="99992" bIns="49996"/>
          <a:lstStyle/>
          <a:p>
            <a:pPr algn="l" defTabSz="1000125"/>
            <a:r>
              <a:rPr lang="fr-FR" sz="1400" i="0">
                <a:solidFill>
                  <a:schemeClr val="tx1"/>
                </a:solidFill>
                <a:latin typeface="Trebuchet MS" pitchFamily="34" charset="0"/>
              </a:rPr>
              <a:t>ARV-trial.com</a:t>
            </a:r>
          </a:p>
        </p:txBody>
      </p:sp>
      <p:sp>
        <p:nvSpPr>
          <p:cNvPr id="18437" name="Rectangle 7"/>
          <p:cNvSpPr txBox="1">
            <a:spLocks noGrp="1" noChangeArrowheads="1"/>
          </p:cNvSpPr>
          <p:nvPr/>
        </p:nvSpPr>
        <p:spPr bwMode="auto">
          <a:xfrm>
            <a:off x="3741738" y="9429750"/>
            <a:ext cx="3073400" cy="512763"/>
          </a:xfrm>
          <a:prstGeom prst="rect">
            <a:avLst/>
          </a:prstGeom>
          <a:noFill/>
          <a:ln w="9525">
            <a:noFill/>
            <a:miter lim="800000"/>
            <a:headEnd/>
            <a:tailEnd/>
          </a:ln>
        </p:spPr>
        <p:txBody>
          <a:bodyPr lIns="92061" tIns="46030" rIns="92061" bIns="46030" anchor="b"/>
          <a:lstStyle/>
          <a:p>
            <a:pPr algn="r" defTabSz="922338"/>
            <a:fld id="{353685AD-201F-47E2-938F-1CD43ECDC730}" type="slidenum">
              <a:rPr lang="fr-FR" sz="1300" i="0">
                <a:solidFill>
                  <a:schemeClr val="tx1"/>
                </a:solidFill>
              </a:rPr>
              <a:pPr algn="r" defTabSz="922338"/>
              <a:t>6</a:t>
            </a:fld>
            <a:endParaRPr lang="fr-FR" sz="1300" i="0">
              <a:solidFill>
                <a:schemeClr val="tx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endParaRPr lang="en-GB" smtClean="0">
              <a:ea typeface="ＭＳ Ｐゴシック" pitchFamily="-107" charset="-128"/>
            </a:endParaRPr>
          </a:p>
        </p:txBody>
      </p:sp>
      <p:sp>
        <p:nvSpPr>
          <p:cNvPr id="19460" name="Rectangle 8"/>
          <p:cNvSpPr txBox="1">
            <a:spLocks noGrp="1" noChangeArrowheads="1"/>
          </p:cNvSpPr>
          <p:nvPr/>
        </p:nvSpPr>
        <p:spPr bwMode="auto">
          <a:xfrm>
            <a:off x="0" y="0"/>
            <a:ext cx="3321050" cy="292100"/>
          </a:xfrm>
          <a:prstGeom prst="rect">
            <a:avLst/>
          </a:prstGeom>
          <a:noFill/>
          <a:ln w="9525">
            <a:noFill/>
            <a:miter lim="800000"/>
            <a:headEnd/>
            <a:tailEnd/>
          </a:ln>
        </p:spPr>
        <p:txBody>
          <a:bodyPr lIns="99992" tIns="49996" rIns="99992" bIns="49996"/>
          <a:lstStyle/>
          <a:p>
            <a:pPr algn="l" defTabSz="1000125"/>
            <a:r>
              <a:rPr lang="fr-FR" sz="1400" i="0">
                <a:solidFill>
                  <a:schemeClr val="tx1"/>
                </a:solidFill>
                <a:latin typeface="Trebuchet MS" pitchFamily="34" charset="0"/>
              </a:rPr>
              <a:t>ARV-trial.com</a:t>
            </a:r>
          </a:p>
        </p:txBody>
      </p:sp>
      <p:sp>
        <p:nvSpPr>
          <p:cNvPr id="19461" name="Rectangle 7"/>
          <p:cNvSpPr txBox="1">
            <a:spLocks noGrp="1" noChangeArrowheads="1"/>
          </p:cNvSpPr>
          <p:nvPr/>
        </p:nvSpPr>
        <p:spPr bwMode="auto">
          <a:xfrm>
            <a:off x="3741738" y="9429750"/>
            <a:ext cx="3073400" cy="512763"/>
          </a:xfrm>
          <a:prstGeom prst="rect">
            <a:avLst/>
          </a:prstGeom>
          <a:noFill/>
          <a:ln w="9525">
            <a:noFill/>
            <a:miter lim="800000"/>
            <a:headEnd/>
            <a:tailEnd/>
          </a:ln>
        </p:spPr>
        <p:txBody>
          <a:bodyPr lIns="92061" tIns="46030" rIns="92061" bIns="46030" anchor="b"/>
          <a:lstStyle/>
          <a:p>
            <a:pPr algn="r" defTabSz="922338"/>
            <a:fld id="{AC5C3F7D-90F7-4098-A3A7-504042E4E104}" type="slidenum">
              <a:rPr lang="fr-FR" sz="1300" i="0">
                <a:solidFill>
                  <a:schemeClr val="tx1"/>
                </a:solidFill>
              </a:rPr>
              <a:pPr algn="r" defTabSz="922338"/>
              <a:t>7</a:t>
            </a:fld>
            <a:endParaRPr lang="fr-FR" sz="1300" i="0">
              <a:solidFill>
                <a:schemeClr val="tx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endParaRPr lang="en-GB" smtClean="0">
              <a:ea typeface="ＭＳ Ｐゴシック" pitchFamily="-107" charset="-128"/>
            </a:endParaRPr>
          </a:p>
        </p:txBody>
      </p:sp>
      <p:sp>
        <p:nvSpPr>
          <p:cNvPr id="20484" name="Rectangle 8"/>
          <p:cNvSpPr txBox="1">
            <a:spLocks noGrp="1" noChangeArrowheads="1"/>
          </p:cNvSpPr>
          <p:nvPr/>
        </p:nvSpPr>
        <p:spPr bwMode="auto">
          <a:xfrm>
            <a:off x="0" y="0"/>
            <a:ext cx="3321050" cy="292100"/>
          </a:xfrm>
          <a:prstGeom prst="rect">
            <a:avLst/>
          </a:prstGeom>
          <a:noFill/>
          <a:ln w="9525">
            <a:noFill/>
            <a:miter lim="800000"/>
            <a:headEnd/>
            <a:tailEnd/>
          </a:ln>
        </p:spPr>
        <p:txBody>
          <a:bodyPr lIns="99992" tIns="49996" rIns="99992" bIns="49996"/>
          <a:lstStyle/>
          <a:p>
            <a:pPr algn="l" defTabSz="1000125"/>
            <a:r>
              <a:rPr lang="fr-FR" sz="1400" i="0">
                <a:solidFill>
                  <a:schemeClr val="tx1"/>
                </a:solidFill>
                <a:latin typeface="Trebuchet MS" pitchFamily="34" charset="0"/>
              </a:rPr>
              <a:t>ARV-trial.com</a:t>
            </a:r>
          </a:p>
        </p:txBody>
      </p:sp>
      <p:sp>
        <p:nvSpPr>
          <p:cNvPr id="20485" name="Rectangle 7"/>
          <p:cNvSpPr txBox="1">
            <a:spLocks noGrp="1" noChangeArrowheads="1"/>
          </p:cNvSpPr>
          <p:nvPr/>
        </p:nvSpPr>
        <p:spPr bwMode="auto">
          <a:xfrm>
            <a:off x="3741738" y="9429750"/>
            <a:ext cx="3073400" cy="512763"/>
          </a:xfrm>
          <a:prstGeom prst="rect">
            <a:avLst/>
          </a:prstGeom>
          <a:noFill/>
          <a:ln w="9525">
            <a:noFill/>
            <a:miter lim="800000"/>
            <a:headEnd/>
            <a:tailEnd/>
          </a:ln>
        </p:spPr>
        <p:txBody>
          <a:bodyPr lIns="92061" tIns="46030" rIns="92061" bIns="46030" anchor="b"/>
          <a:lstStyle/>
          <a:p>
            <a:pPr algn="r" defTabSz="922338"/>
            <a:fld id="{0DFAF250-89F1-43FC-9FB7-B14170104F38}" type="slidenum">
              <a:rPr lang="fr-FR" sz="1300" i="0">
                <a:solidFill>
                  <a:schemeClr val="tx1"/>
                </a:solidFill>
              </a:rPr>
              <a:pPr algn="r" defTabSz="922338"/>
              <a:t>8</a:t>
            </a:fld>
            <a:endParaRPr lang="fr-FR" sz="1300" i="0">
              <a:solidFill>
                <a:schemeClr val="tx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19900" y="44450"/>
            <a:ext cx="2255838" cy="666908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50800" y="44450"/>
            <a:ext cx="6616700" cy="66690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50800" y="1409700"/>
            <a:ext cx="4435475" cy="5303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38675" y="1409700"/>
            <a:ext cx="4437063" cy="5303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19900" y="44450"/>
            <a:ext cx="2255838" cy="666908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50800" y="44450"/>
            <a:ext cx="6616700" cy="666908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50800" y="1409700"/>
            <a:ext cx="4435475" cy="5303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38675" y="1409700"/>
            <a:ext cx="4437063" cy="5303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19900" y="44450"/>
            <a:ext cx="2255838" cy="666908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50800" y="44450"/>
            <a:ext cx="6616700" cy="666908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50800" y="1409700"/>
            <a:ext cx="4435475" cy="5303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38675" y="1409700"/>
            <a:ext cx="4437063" cy="5303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800" y="44450"/>
            <a:ext cx="8193088" cy="11064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50800" y="1409700"/>
            <a:ext cx="9024938" cy="53038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l" rtl="0" eaLnBrk="0" fontAlgn="base" hangingPunct="0">
        <a:spcBef>
          <a:spcPct val="0"/>
        </a:spcBef>
        <a:spcAft>
          <a:spcPct val="0"/>
        </a:spcAft>
        <a:defRPr sz="2800" b="1">
          <a:solidFill>
            <a:srgbClr val="333399"/>
          </a:solidFill>
          <a:latin typeface="+mj-lt"/>
          <a:ea typeface="ＭＳ Ｐゴシック" pitchFamily="-109" charset="-128"/>
          <a:cs typeface="ＭＳ Ｐゴシック" pitchFamily="-109" charset="-128"/>
        </a:defRPr>
      </a:lvl1pPr>
      <a:lvl2pPr algn="l" rtl="0" eaLnBrk="0" fontAlgn="base" hangingPunct="0">
        <a:spcBef>
          <a:spcPct val="0"/>
        </a:spcBef>
        <a:spcAft>
          <a:spcPct val="0"/>
        </a:spcAft>
        <a:defRPr sz="2800" b="1">
          <a:solidFill>
            <a:srgbClr val="333399"/>
          </a:solidFill>
          <a:latin typeface="Calibri" pitchFamily="-109" charset="0"/>
          <a:ea typeface="ＭＳ Ｐゴシック" pitchFamily="-109" charset="-128"/>
          <a:cs typeface="ＭＳ Ｐゴシック" pitchFamily="-109" charset="-128"/>
        </a:defRPr>
      </a:lvl2pPr>
      <a:lvl3pPr algn="l" rtl="0" eaLnBrk="0" fontAlgn="base" hangingPunct="0">
        <a:spcBef>
          <a:spcPct val="0"/>
        </a:spcBef>
        <a:spcAft>
          <a:spcPct val="0"/>
        </a:spcAft>
        <a:defRPr sz="2800" b="1">
          <a:solidFill>
            <a:srgbClr val="333399"/>
          </a:solidFill>
          <a:latin typeface="Calibri" pitchFamily="-109" charset="0"/>
          <a:ea typeface="ＭＳ Ｐゴシック" pitchFamily="-109" charset="-128"/>
          <a:cs typeface="ＭＳ Ｐゴシック" pitchFamily="-109" charset="-128"/>
        </a:defRPr>
      </a:lvl3pPr>
      <a:lvl4pPr algn="l" rtl="0" eaLnBrk="0" fontAlgn="base" hangingPunct="0">
        <a:spcBef>
          <a:spcPct val="0"/>
        </a:spcBef>
        <a:spcAft>
          <a:spcPct val="0"/>
        </a:spcAft>
        <a:defRPr sz="2800" b="1">
          <a:solidFill>
            <a:srgbClr val="333399"/>
          </a:solidFill>
          <a:latin typeface="Calibri" pitchFamily="-109" charset="0"/>
          <a:ea typeface="ＭＳ Ｐゴシック" pitchFamily="-109" charset="-128"/>
          <a:cs typeface="ＭＳ Ｐゴシック" pitchFamily="-109" charset="-128"/>
        </a:defRPr>
      </a:lvl4pPr>
      <a:lvl5pPr algn="l" rtl="0" eaLnBrk="0" fontAlgn="base" hangingPunct="0">
        <a:spcBef>
          <a:spcPct val="0"/>
        </a:spcBef>
        <a:spcAft>
          <a:spcPct val="0"/>
        </a:spcAft>
        <a:defRPr sz="2800" b="1">
          <a:solidFill>
            <a:srgbClr val="333399"/>
          </a:solidFill>
          <a:latin typeface="Calibri" pitchFamily="-109" charset="0"/>
          <a:ea typeface="ＭＳ Ｐゴシック" pitchFamily="-109" charset="-128"/>
          <a:cs typeface="ＭＳ Ｐゴシック" pitchFamily="-109" charset="-128"/>
        </a:defRPr>
      </a:lvl5pPr>
      <a:lvl6pPr marL="457200" algn="l" rtl="0" fontAlgn="base">
        <a:spcBef>
          <a:spcPct val="0"/>
        </a:spcBef>
        <a:spcAft>
          <a:spcPct val="0"/>
        </a:spcAft>
        <a:defRPr sz="2800" b="1">
          <a:solidFill>
            <a:srgbClr val="333399"/>
          </a:solidFill>
          <a:latin typeface="Calibri" pitchFamily="-109" charset="0"/>
        </a:defRPr>
      </a:lvl6pPr>
      <a:lvl7pPr marL="914400" algn="l" rtl="0" fontAlgn="base">
        <a:spcBef>
          <a:spcPct val="0"/>
        </a:spcBef>
        <a:spcAft>
          <a:spcPct val="0"/>
        </a:spcAft>
        <a:defRPr sz="2800" b="1">
          <a:solidFill>
            <a:srgbClr val="333399"/>
          </a:solidFill>
          <a:latin typeface="Calibri" pitchFamily="-109" charset="0"/>
        </a:defRPr>
      </a:lvl7pPr>
      <a:lvl8pPr marL="1371600" algn="l" rtl="0" fontAlgn="base">
        <a:spcBef>
          <a:spcPct val="0"/>
        </a:spcBef>
        <a:spcAft>
          <a:spcPct val="0"/>
        </a:spcAft>
        <a:defRPr sz="2800" b="1">
          <a:solidFill>
            <a:srgbClr val="333399"/>
          </a:solidFill>
          <a:latin typeface="Calibri" pitchFamily="-109" charset="0"/>
        </a:defRPr>
      </a:lvl8pPr>
      <a:lvl9pPr marL="1828800" algn="l" rtl="0" fontAlgn="base">
        <a:spcBef>
          <a:spcPct val="0"/>
        </a:spcBef>
        <a:spcAft>
          <a:spcPct val="0"/>
        </a:spcAft>
        <a:defRPr sz="2800" b="1">
          <a:solidFill>
            <a:srgbClr val="333399"/>
          </a:solidFill>
          <a:latin typeface="Calibri" pitchFamily="-109" charset="0"/>
        </a:defRPr>
      </a:lvl9pPr>
    </p:titleStyle>
    <p:bodyStyle>
      <a:lvl1pPr marL="342900" indent="-342900" algn="l" rtl="0" eaLnBrk="0" fontAlgn="base" hangingPunct="0">
        <a:spcBef>
          <a:spcPct val="20000"/>
        </a:spcBef>
        <a:spcAft>
          <a:spcPct val="0"/>
        </a:spcAft>
        <a:buClr>
          <a:srgbClr val="CC3300"/>
        </a:buClr>
        <a:buFont typeface="Wingdings" pitchFamily="2" charset="2"/>
        <a:buChar char="§"/>
        <a:defRPr sz="2000">
          <a:solidFill>
            <a:srgbClr val="CC3300"/>
          </a:solidFill>
          <a:latin typeface="+mn-lt"/>
          <a:ea typeface="ＭＳ Ｐゴシック" pitchFamily="-109" charset="-128"/>
          <a:cs typeface="ＭＳ Ｐゴシック" pitchFamily="-109" charset="-128"/>
        </a:defRPr>
      </a:lvl1pPr>
      <a:lvl2pPr marL="742950" indent="-285750" algn="l" rtl="0" eaLnBrk="0" fontAlgn="base" hangingPunct="0">
        <a:spcBef>
          <a:spcPct val="20000"/>
        </a:spcBef>
        <a:spcAft>
          <a:spcPct val="0"/>
        </a:spcAft>
        <a:buClr>
          <a:srgbClr val="CC3300"/>
        </a:buClr>
        <a:buChar char="–"/>
        <a:defRPr sz="2800">
          <a:solidFill>
            <a:srgbClr val="000066"/>
          </a:solidFill>
          <a:latin typeface="+mn-lt"/>
          <a:ea typeface="ＭＳ Ｐゴシック" pitchFamily="-109" charset="-128"/>
        </a:defRPr>
      </a:lvl2pPr>
      <a:lvl3pPr marL="1143000" indent="-228600" algn="l" rtl="0" eaLnBrk="0" fontAlgn="base" hangingPunct="0">
        <a:spcBef>
          <a:spcPct val="20000"/>
        </a:spcBef>
        <a:spcAft>
          <a:spcPct val="0"/>
        </a:spcAft>
        <a:buClr>
          <a:srgbClr val="CC3300"/>
        </a:buClr>
        <a:buChar char="•"/>
        <a:defRPr sz="1600">
          <a:solidFill>
            <a:srgbClr val="000066"/>
          </a:solidFill>
          <a:latin typeface="+mn-lt"/>
          <a:ea typeface="ＭＳ Ｐゴシック" pitchFamily="-109" charset="-128"/>
        </a:defRPr>
      </a:lvl3pPr>
      <a:lvl4pPr marL="16002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4pPr>
      <a:lvl5pPr marL="2057400" indent="-228600" algn="l" rtl="0" eaLnBrk="0" fontAlgn="base" hangingPunct="0">
        <a:spcBef>
          <a:spcPct val="20000"/>
        </a:spcBef>
        <a:spcAft>
          <a:spcPct val="0"/>
        </a:spcAft>
        <a:buClr>
          <a:srgbClr val="CC3300"/>
        </a:buClr>
        <a:buChar char="»"/>
        <a:defRPr sz="1400">
          <a:solidFill>
            <a:srgbClr val="000066"/>
          </a:solidFill>
          <a:latin typeface="+mn-lt"/>
          <a:ea typeface="ＭＳ Ｐゴシック" pitchFamily="-109" charset="-128"/>
        </a:defRPr>
      </a:lvl5pPr>
      <a:lvl6pPr marL="25146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6pPr>
      <a:lvl7pPr marL="29718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7pPr>
      <a:lvl8pPr marL="34290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8pPr>
      <a:lvl9pPr marL="3886200" indent="-228600" algn="l" rtl="0" fontAlgn="base">
        <a:spcBef>
          <a:spcPct val="20000"/>
        </a:spcBef>
        <a:spcAft>
          <a:spcPct val="0"/>
        </a:spcAft>
        <a:buClr>
          <a:srgbClr val="CC3300"/>
        </a:buClr>
        <a:buChar char="»"/>
        <a:defRPr sz="1400">
          <a:solidFill>
            <a:srgbClr val="000066"/>
          </a:solidFill>
          <a:latin typeface="+mn-lt"/>
          <a:ea typeface="ＭＳ Ｐゴシック" pitchFamily="-109" charset="-128"/>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50800" y="44450"/>
            <a:ext cx="8193088" cy="11064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2051" name="Rectangle 3"/>
          <p:cNvSpPr>
            <a:spLocks noGrp="1" noChangeArrowheads="1"/>
          </p:cNvSpPr>
          <p:nvPr>
            <p:ph type="body" idx="1"/>
          </p:nvPr>
        </p:nvSpPr>
        <p:spPr bwMode="auto">
          <a:xfrm>
            <a:off x="50800" y="1409700"/>
            <a:ext cx="9024938" cy="53038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Tree>
  </p:cSld>
  <p:clrMap bg1="lt1" tx1="dk1" bg2="lt2" tx2="dk2" accent1="accent1" accent2="accent2" accent3="accent3" accent4="accent4" accent5="accent5" accent6="accent6" hlink="hlink" folHlink="folHlink"/>
  <p:sldLayoutIdLst>
    <p:sldLayoutId id="2147483673" r:id="rId1"/>
    <p:sldLayoutId id="2147483672" r:id="rId2"/>
    <p:sldLayoutId id="2147483671" r:id="rId3"/>
    <p:sldLayoutId id="2147483670" r:id="rId4"/>
    <p:sldLayoutId id="2147483669" r:id="rId5"/>
    <p:sldLayoutId id="2147483668" r:id="rId6"/>
    <p:sldLayoutId id="2147483667" r:id="rId7"/>
    <p:sldLayoutId id="2147483666" r:id="rId8"/>
    <p:sldLayoutId id="2147483665" r:id="rId9"/>
    <p:sldLayoutId id="2147483664" r:id="rId10"/>
    <p:sldLayoutId id="2147483663" r:id="rId11"/>
  </p:sldLayoutIdLst>
  <p:txStyles>
    <p:titleStyle>
      <a:lvl1pPr algn="l" rtl="0" eaLnBrk="0" fontAlgn="base" hangingPunct="0">
        <a:spcBef>
          <a:spcPct val="0"/>
        </a:spcBef>
        <a:spcAft>
          <a:spcPct val="0"/>
        </a:spcAft>
        <a:defRPr sz="2800" b="1">
          <a:solidFill>
            <a:srgbClr val="333399"/>
          </a:solidFill>
          <a:latin typeface="+mj-lt"/>
          <a:ea typeface="+mj-ea"/>
          <a:cs typeface="+mj-cs"/>
        </a:defRPr>
      </a:lvl1pPr>
      <a:lvl2pPr algn="l" rtl="0" eaLnBrk="0" fontAlgn="base" hangingPunct="0">
        <a:spcBef>
          <a:spcPct val="0"/>
        </a:spcBef>
        <a:spcAft>
          <a:spcPct val="0"/>
        </a:spcAft>
        <a:defRPr sz="2800" b="1">
          <a:solidFill>
            <a:srgbClr val="333399"/>
          </a:solidFill>
          <a:latin typeface="Calibri" pitchFamily="34" charset="0"/>
          <a:ea typeface="ＭＳ Ｐゴシック" pitchFamily="-107" charset="-128"/>
        </a:defRPr>
      </a:lvl2pPr>
      <a:lvl3pPr algn="l" rtl="0" eaLnBrk="0" fontAlgn="base" hangingPunct="0">
        <a:spcBef>
          <a:spcPct val="0"/>
        </a:spcBef>
        <a:spcAft>
          <a:spcPct val="0"/>
        </a:spcAft>
        <a:defRPr sz="2800" b="1">
          <a:solidFill>
            <a:srgbClr val="333399"/>
          </a:solidFill>
          <a:latin typeface="Calibri" pitchFamily="34" charset="0"/>
          <a:ea typeface="ＭＳ Ｐゴシック" pitchFamily="-107" charset="-128"/>
        </a:defRPr>
      </a:lvl3pPr>
      <a:lvl4pPr algn="l" rtl="0" eaLnBrk="0" fontAlgn="base" hangingPunct="0">
        <a:spcBef>
          <a:spcPct val="0"/>
        </a:spcBef>
        <a:spcAft>
          <a:spcPct val="0"/>
        </a:spcAft>
        <a:defRPr sz="2800" b="1">
          <a:solidFill>
            <a:srgbClr val="333399"/>
          </a:solidFill>
          <a:latin typeface="Calibri" pitchFamily="34" charset="0"/>
          <a:ea typeface="ＭＳ Ｐゴシック" pitchFamily="-107" charset="-128"/>
        </a:defRPr>
      </a:lvl4pPr>
      <a:lvl5pPr algn="l" rtl="0" eaLnBrk="0" fontAlgn="base" hangingPunct="0">
        <a:spcBef>
          <a:spcPct val="0"/>
        </a:spcBef>
        <a:spcAft>
          <a:spcPct val="0"/>
        </a:spcAft>
        <a:defRPr sz="2800" b="1">
          <a:solidFill>
            <a:srgbClr val="333399"/>
          </a:solidFill>
          <a:latin typeface="Calibri" pitchFamily="34" charset="0"/>
          <a:ea typeface="ＭＳ Ｐゴシック" pitchFamily="-107" charset="-128"/>
        </a:defRPr>
      </a:lvl5pPr>
      <a:lvl6pPr marL="457200" algn="l" rtl="0" fontAlgn="base">
        <a:spcBef>
          <a:spcPct val="0"/>
        </a:spcBef>
        <a:spcAft>
          <a:spcPct val="0"/>
        </a:spcAft>
        <a:defRPr sz="2800" b="1">
          <a:solidFill>
            <a:srgbClr val="333399"/>
          </a:solidFill>
          <a:latin typeface="Calibri" pitchFamily="34" charset="0"/>
          <a:ea typeface="ＭＳ Ｐゴシック" pitchFamily="-107" charset="-128"/>
        </a:defRPr>
      </a:lvl6pPr>
      <a:lvl7pPr marL="914400" algn="l" rtl="0" fontAlgn="base">
        <a:spcBef>
          <a:spcPct val="0"/>
        </a:spcBef>
        <a:spcAft>
          <a:spcPct val="0"/>
        </a:spcAft>
        <a:defRPr sz="2800" b="1">
          <a:solidFill>
            <a:srgbClr val="333399"/>
          </a:solidFill>
          <a:latin typeface="Calibri" pitchFamily="34" charset="0"/>
          <a:ea typeface="ＭＳ Ｐゴシック" pitchFamily="-107" charset="-128"/>
        </a:defRPr>
      </a:lvl7pPr>
      <a:lvl8pPr marL="1371600" algn="l" rtl="0" fontAlgn="base">
        <a:spcBef>
          <a:spcPct val="0"/>
        </a:spcBef>
        <a:spcAft>
          <a:spcPct val="0"/>
        </a:spcAft>
        <a:defRPr sz="2800" b="1">
          <a:solidFill>
            <a:srgbClr val="333399"/>
          </a:solidFill>
          <a:latin typeface="Calibri" pitchFamily="34" charset="0"/>
          <a:ea typeface="ＭＳ Ｐゴシック" pitchFamily="-107" charset="-128"/>
        </a:defRPr>
      </a:lvl8pPr>
      <a:lvl9pPr marL="1828800" algn="l" rtl="0" fontAlgn="base">
        <a:spcBef>
          <a:spcPct val="0"/>
        </a:spcBef>
        <a:spcAft>
          <a:spcPct val="0"/>
        </a:spcAft>
        <a:defRPr sz="2800" b="1">
          <a:solidFill>
            <a:srgbClr val="333399"/>
          </a:solidFill>
          <a:latin typeface="Calibri" pitchFamily="34" charset="0"/>
          <a:ea typeface="ＭＳ Ｐゴシック" pitchFamily="-107" charset="-128"/>
        </a:defRPr>
      </a:lvl9pPr>
    </p:titleStyle>
    <p:bodyStyle>
      <a:lvl1pPr marL="342900" indent="-342900" algn="l" rtl="0" eaLnBrk="0" fontAlgn="base" hangingPunct="0">
        <a:spcBef>
          <a:spcPct val="20000"/>
        </a:spcBef>
        <a:spcAft>
          <a:spcPct val="0"/>
        </a:spcAft>
        <a:buClr>
          <a:srgbClr val="CC3300"/>
        </a:buClr>
        <a:buFont typeface="Wingdings" pitchFamily="2" charset="2"/>
        <a:buChar char="§"/>
        <a:defRPr sz="2000">
          <a:solidFill>
            <a:srgbClr val="CC3300"/>
          </a:solidFill>
          <a:latin typeface="+mn-lt"/>
          <a:ea typeface="+mn-ea"/>
          <a:cs typeface="+mn-cs"/>
        </a:defRPr>
      </a:lvl1pPr>
      <a:lvl2pPr marL="742950" indent="-285750" algn="l" rtl="0" eaLnBrk="0" fontAlgn="base" hangingPunct="0">
        <a:spcBef>
          <a:spcPct val="20000"/>
        </a:spcBef>
        <a:spcAft>
          <a:spcPct val="0"/>
        </a:spcAft>
        <a:buClr>
          <a:srgbClr val="CC3300"/>
        </a:buClr>
        <a:buChar char="–"/>
        <a:defRPr sz="2800">
          <a:solidFill>
            <a:srgbClr val="000066"/>
          </a:solidFill>
          <a:latin typeface="+mn-lt"/>
          <a:ea typeface="+mn-ea"/>
        </a:defRPr>
      </a:lvl2pPr>
      <a:lvl3pPr marL="1143000" indent="-228600" algn="l" rtl="0" eaLnBrk="0" fontAlgn="base" hangingPunct="0">
        <a:spcBef>
          <a:spcPct val="20000"/>
        </a:spcBef>
        <a:spcAft>
          <a:spcPct val="0"/>
        </a:spcAft>
        <a:buClr>
          <a:srgbClr val="CC3300"/>
        </a:buClr>
        <a:buChar char="•"/>
        <a:defRPr sz="1600">
          <a:solidFill>
            <a:srgbClr val="000066"/>
          </a:solidFill>
          <a:latin typeface="+mn-lt"/>
          <a:ea typeface="+mn-ea"/>
        </a:defRPr>
      </a:lvl3pPr>
      <a:lvl4pPr marL="1600200" indent="-228600" algn="l" rtl="0" eaLnBrk="0" fontAlgn="base" hangingPunct="0">
        <a:spcBef>
          <a:spcPct val="20000"/>
        </a:spcBef>
        <a:spcAft>
          <a:spcPct val="0"/>
        </a:spcAft>
        <a:buClr>
          <a:srgbClr val="CC3300"/>
        </a:buClr>
        <a:buChar char="–"/>
        <a:defRPr sz="1400">
          <a:solidFill>
            <a:srgbClr val="000066"/>
          </a:solidFill>
          <a:latin typeface="+mn-lt"/>
          <a:ea typeface="+mn-ea"/>
        </a:defRPr>
      </a:lvl4pPr>
      <a:lvl5pPr marL="2057400" indent="-228600" algn="l" rtl="0" eaLnBrk="0" fontAlgn="base" hangingPunct="0">
        <a:spcBef>
          <a:spcPct val="20000"/>
        </a:spcBef>
        <a:spcAft>
          <a:spcPct val="0"/>
        </a:spcAft>
        <a:buClr>
          <a:srgbClr val="CC3300"/>
        </a:buClr>
        <a:buChar char="»"/>
        <a:defRPr sz="1400">
          <a:solidFill>
            <a:srgbClr val="000066"/>
          </a:solidFill>
          <a:latin typeface="+mn-lt"/>
          <a:ea typeface="+mn-ea"/>
        </a:defRPr>
      </a:lvl5pPr>
      <a:lvl6pPr marL="2514600" indent="-228600" algn="l" rtl="0" fontAlgn="base">
        <a:spcBef>
          <a:spcPct val="20000"/>
        </a:spcBef>
        <a:spcAft>
          <a:spcPct val="0"/>
        </a:spcAft>
        <a:buClr>
          <a:srgbClr val="CC3300"/>
        </a:buClr>
        <a:buChar char="»"/>
        <a:defRPr sz="1400">
          <a:solidFill>
            <a:srgbClr val="000066"/>
          </a:solidFill>
          <a:latin typeface="+mn-lt"/>
          <a:ea typeface="+mn-ea"/>
        </a:defRPr>
      </a:lvl6pPr>
      <a:lvl7pPr marL="2971800" indent="-228600" algn="l" rtl="0" fontAlgn="base">
        <a:spcBef>
          <a:spcPct val="20000"/>
        </a:spcBef>
        <a:spcAft>
          <a:spcPct val="0"/>
        </a:spcAft>
        <a:buClr>
          <a:srgbClr val="CC3300"/>
        </a:buClr>
        <a:buChar char="»"/>
        <a:defRPr sz="1400">
          <a:solidFill>
            <a:srgbClr val="000066"/>
          </a:solidFill>
          <a:latin typeface="+mn-lt"/>
          <a:ea typeface="+mn-ea"/>
        </a:defRPr>
      </a:lvl7pPr>
      <a:lvl8pPr marL="3429000" indent="-228600" algn="l" rtl="0" fontAlgn="base">
        <a:spcBef>
          <a:spcPct val="20000"/>
        </a:spcBef>
        <a:spcAft>
          <a:spcPct val="0"/>
        </a:spcAft>
        <a:buClr>
          <a:srgbClr val="CC3300"/>
        </a:buClr>
        <a:buChar char="»"/>
        <a:defRPr sz="1400">
          <a:solidFill>
            <a:srgbClr val="000066"/>
          </a:solidFill>
          <a:latin typeface="+mn-lt"/>
          <a:ea typeface="+mn-ea"/>
        </a:defRPr>
      </a:lvl8pPr>
      <a:lvl9pPr marL="3886200" indent="-228600" algn="l" rtl="0" fontAlgn="base">
        <a:spcBef>
          <a:spcPct val="20000"/>
        </a:spcBef>
        <a:spcAft>
          <a:spcPct val="0"/>
        </a:spcAft>
        <a:buClr>
          <a:srgbClr val="CC3300"/>
        </a:buClr>
        <a:buChar char="»"/>
        <a:defRPr sz="1400">
          <a:solidFill>
            <a:srgbClr val="000066"/>
          </a:solidFill>
          <a:latin typeface="+mn-lt"/>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50800" y="44450"/>
            <a:ext cx="8193088" cy="11064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3075" name="Rectangle 3"/>
          <p:cNvSpPr>
            <a:spLocks noGrp="1" noChangeArrowheads="1"/>
          </p:cNvSpPr>
          <p:nvPr>
            <p:ph type="body" idx="1"/>
          </p:nvPr>
        </p:nvSpPr>
        <p:spPr bwMode="auto">
          <a:xfrm>
            <a:off x="50800" y="1409700"/>
            <a:ext cx="9024938" cy="53038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2" r:id="rId3"/>
    <p:sldLayoutId id="2147483681" r:id="rId4"/>
    <p:sldLayoutId id="2147483680" r:id="rId5"/>
    <p:sldLayoutId id="2147483679" r:id="rId6"/>
    <p:sldLayoutId id="2147483678" r:id="rId7"/>
    <p:sldLayoutId id="2147483677" r:id="rId8"/>
    <p:sldLayoutId id="2147483676" r:id="rId9"/>
    <p:sldLayoutId id="2147483675" r:id="rId10"/>
    <p:sldLayoutId id="2147483674" r:id="rId11"/>
  </p:sldLayoutIdLst>
  <p:txStyles>
    <p:titleStyle>
      <a:lvl1pPr algn="l" rtl="0" eaLnBrk="0" fontAlgn="base" hangingPunct="0">
        <a:spcBef>
          <a:spcPct val="0"/>
        </a:spcBef>
        <a:spcAft>
          <a:spcPct val="0"/>
        </a:spcAft>
        <a:defRPr sz="2800" b="1">
          <a:solidFill>
            <a:srgbClr val="333399"/>
          </a:solidFill>
          <a:latin typeface="+mj-lt"/>
          <a:ea typeface="+mj-ea"/>
          <a:cs typeface="+mj-cs"/>
        </a:defRPr>
      </a:lvl1pPr>
      <a:lvl2pPr algn="l" rtl="0" eaLnBrk="0" fontAlgn="base" hangingPunct="0">
        <a:spcBef>
          <a:spcPct val="0"/>
        </a:spcBef>
        <a:spcAft>
          <a:spcPct val="0"/>
        </a:spcAft>
        <a:defRPr sz="2800" b="1">
          <a:solidFill>
            <a:srgbClr val="333399"/>
          </a:solidFill>
          <a:latin typeface="Calibri" pitchFamily="34" charset="0"/>
          <a:ea typeface="ＭＳ Ｐゴシック" pitchFamily="-107" charset="-128"/>
        </a:defRPr>
      </a:lvl2pPr>
      <a:lvl3pPr algn="l" rtl="0" eaLnBrk="0" fontAlgn="base" hangingPunct="0">
        <a:spcBef>
          <a:spcPct val="0"/>
        </a:spcBef>
        <a:spcAft>
          <a:spcPct val="0"/>
        </a:spcAft>
        <a:defRPr sz="2800" b="1">
          <a:solidFill>
            <a:srgbClr val="333399"/>
          </a:solidFill>
          <a:latin typeface="Calibri" pitchFamily="34" charset="0"/>
          <a:ea typeface="ＭＳ Ｐゴシック" pitchFamily="-107" charset="-128"/>
        </a:defRPr>
      </a:lvl3pPr>
      <a:lvl4pPr algn="l" rtl="0" eaLnBrk="0" fontAlgn="base" hangingPunct="0">
        <a:spcBef>
          <a:spcPct val="0"/>
        </a:spcBef>
        <a:spcAft>
          <a:spcPct val="0"/>
        </a:spcAft>
        <a:defRPr sz="2800" b="1">
          <a:solidFill>
            <a:srgbClr val="333399"/>
          </a:solidFill>
          <a:latin typeface="Calibri" pitchFamily="34" charset="0"/>
          <a:ea typeface="ＭＳ Ｐゴシック" pitchFamily="-107" charset="-128"/>
        </a:defRPr>
      </a:lvl4pPr>
      <a:lvl5pPr algn="l" rtl="0" eaLnBrk="0" fontAlgn="base" hangingPunct="0">
        <a:spcBef>
          <a:spcPct val="0"/>
        </a:spcBef>
        <a:spcAft>
          <a:spcPct val="0"/>
        </a:spcAft>
        <a:defRPr sz="2800" b="1">
          <a:solidFill>
            <a:srgbClr val="333399"/>
          </a:solidFill>
          <a:latin typeface="Calibri" pitchFamily="34" charset="0"/>
          <a:ea typeface="ＭＳ Ｐゴシック" pitchFamily="-107" charset="-128"/>
        </a:defRPr>
      </a:lvl5pPr>
      <a:lvl6pPr marL="457200" algn="l" rtl="0" fontAlgn="base">
        <a:spcBef>
          <a:spcPct val="0"/>
        </a:spcBef>
        <a:spcAft>
          <a:spcPct val="0"/>
        </a:spcAft>
        <a:defRPr sz="2800" b="1">
          <a:solidFill>
            <a:srgbClr val="333399"/>
          </a:solidFill>
          <a:latin typeface="Calibri" pitchFamily="34" charset="0"/>
          <a:ea typeface="ＭＳ Ｐゴシック" pitchFamily="-107" charset="-128"/>
        </a:defRPr>
      </a:lvl6pPr>
      <a:lvl7pPr marL="914400" algn="l" rtl="0" fontAlgn="base">
        <a:spcBef>
          <a:spcPct val="0"/>
        </a:spcBef>
        <a:spcAft>
          <a:spcPct val="0"/>
        </a:spcAft>
        <a:defRPr sz="2800" b="1">
          <a:solidFill>
            <a:srgbClr val="333399"/>
          </a:solidFill>
          <a:latin typeface="Calibri" pitchFamily="34" charset="0"/>
          <a:ea typeface="ＭＳ Ｐゴシック" pitchFamily="-107" charset="-128"/>
        </a:defRPr>
      </a:lvl7pPr>
      <a:lvl8pPr marL="1371600" algn="l" rtl="0" fontAlgn="base">
        <a:spcBef>
          <a:spcPct val="0"/>
        </a:spcBef>
        <a:spcAft>
          <a:spcPct val="0"/>
        </a:spcAft>
        <a:defRPr sz="2800" b="1">
          <a:solidFill>
            <a:srgbClr val="333399"/>
          </a:solidFill>
          <a:latin typeface="Calibri" pitchFamily="34" charset="0"/>
          <a:ea typeface="ＭＳ Ｐゴシック" pitchFamily="-107" charset="-128"/>
        </a:defRPr>
      </a:lvl8pPr>
      <a:lvl9pPr marL="1828800" algn="l" rtl="0" fontAlgn="base">
        <a:spcBef>
          <a:spcPct val="0"/>
        </a:spcBef>
        <a:spcAft>
          <a:spcPct val="0"/>
        </a:spcAft>
        <a:defRPr sz="2800" b="1">
          <a:solidFill>
            <a:srgbClr val="333399"/>
          </a:solidFill>
          <a:latin typeface="Calibri" pitchFamily="34" charset="0"/>
          <a:ea typeface="ＭＳ Ｐゴシック" pitchFamily="-107" charset="-128"/>
        </a:defRPr>
      </a:lvl9pPr>
    </p:titleStyle>
    <p:bodyStyle>
      <a:lvl1pPr marL="342900" indent="-342900" algn="l" rtl="0" eaLnBrk="0" fontAlgn="base" hangingPunct="0">
        <a:spcBef>
          <a:spcPct val="20000"/>
        </a:spcBef>
        <a:spcAft>
          <a:spcPct val="0"/>
        </a:spcAft>
        <a:buClr>
          <a:srgbClr val="CC3300"/>
        </a:buClr>
        <a:buFont typeface="Wingdings" pitchFamily="2" charset="2"/>
        <a:buChar char="§"/>
        <a:defRPr sz="2000">
          <a:solidFill>
            <a:srgbClr val="CC3300"/>
          </a:solidFill>
          <a:latin typeface="+mn-lt"/>
          <a:ea typeface="+mn-ea"/>
          <a:cs typeface="+mn-cs"/>
        </a:defRPr>
      </a:lvl1pPr>
      <a:lvl2pPr marL="742950" indent="-285750" algn="l" rtl="0" eaLnBrk="0" fontAlgn="base" hangingPunct="0">
        <a:spcBef>
          <a:spcPct val="20000"/>
        </a:spcBef>
        <a:spcAft>
          <a:spcPct val="0"/>
        </a:spcAft>
        <a:buClr>
          <a:srgbClr val="CC3300"/>
        </a:buClr>
        <a:buChar char="–"/>
        <a:defRPr sz="2800">
          <a:solidFill>
            <a:srgbClr val="000066"/>
          </a:solidFill>
          <a:latin typeface="+mn-lt"/>
          <a:ea typeface="+mn-ea"/>
        </a:defRPr>
      </a:lvl2pPr>
      <a:lvl3pPr marL="1143000" indent="-228600" algn="l" rtl="0" eaLnBrk="0" fontAlgn="base" hangingPunct="0">
        <a:spcBef>
          <a:spcPct val="20000"/>
        </a:spcBef>
        <a:spcAft>
          <a:spcPct val="0"/>
        </a:spcAft>
        <a:buClr>
          <a:srgbClr val="CC3300"/>
        </a:buClr>
        <a:buChar char="•"/>
        <a:defRPr sz="1600">
          <a:solidFill>
            <a:srgbClr val="000066"/>
          </a:solidFill>
          <a:latin typeface="+mn-lt"/>
          <a:ea typeface="+mn-ea"/>
        </a:defRPr>
      </a:lvl3pPr>
      <a:lvl4pPr marL="1600200" indent="-228600" algn="l" rtl="0" eaLnBrk="0" fontAlgn="base" hangingPunct="0">
        <a:spcBef>
          <a:spcPct val="20000"/>
        </a:spcBef>
        <a:spcAft>
          <a:spcPct val="0"/>
        </a:spcAft>
        <a:buClr>
          <a:srgbClr val="CC3300"/>
        </a:buClr>
        <a:buChar char="–"/>
        <a:defRPr sz="1400">
          <a:solidFill>
            <a:srgbClr val="000066"/>
          </a:solidFill>
          <a:latin typeface="+mn-lt"/>
          <a:ea typeface="+mn-ea"/>
        </a:defRPr>
      </a:lvl4pPr>
      <a:lvl5pPr marL="2057400" indent="-228600" algn="l" rtl="0" eaLnBrk="0" fontAlgn="base" hangingPunct="0">
        <a:spcBef>
          <a:spcPct val="20000"/>
        </a:spcBef>
        <a:spcAft>
          <a:spcPct val="0"/>
        </a:spcAft>
        <a:buClr>
          <a:srgbClr val="CC3300"/>
        </a:buClr>
        <a:buChar char="»"/>
        <a:defRPr sz="1400">
          <a:solidFill>
            <a:srgbClr val="000066"/>
          </a:solidFill>
          <a:latin typeface="+mn-lt"/>
          <a:ea typeface="+mn-ea"/>
        </a:defRPr>
      </a:lvl5pPr>
      <a:lvl6pPr marL="2514600" indent="-228600" algn="l" rtl="0" fontAlgn="base">
        <a:spcBef>
          <a:spcPct val="20000"/>
        </a:spcBef>
        <a:spcAft>
          <a:spcPct val="0"/>
        </a:spcAft>
        <a:buClr>
          <a:srgbClr val="CC3300"/>
        </a:buClr>
        <a:buChar char="»"/>
        <a:defRPr sz="1400">
          <a:solidFill>
            <a:srgbClr val="000066"/>
          </a:solidFill>
          <a:latin typeface="+mn-lt"/>
          <a:ea typeface="+mn-ea"/>
        </a:defRPr>
      </a:lvl6pPr>
      <a:lvl7pPr marL="2971800" indent="-228600" algn="l" rtl="0" fontAlgn="base">
        <a:spcBef>
          <a:spcPct val="20000"/>
        </a:spcBef>
        <a:spcAft>
          <a:spcPct val="0"/>
        </a:spcAft>
        <a:buClr>
          <a:srgbClr val="CC3300"/>
        </a:buClr>
        <a:buChar char="»"/>
        <a:defRPr sz="1400">
          <a:solidFill>
            <a:srgbClr val="000066"/>
          </a:solidFill>
          <a:latin typeface="+mn-lt"/>
          <a:ea typeface="+mn-ea"/>
        </a:defRPr>
      </a:lvl7pPr>
      <a:lvl8pPr marL="3429000" indent="-228600" algn="l" rtl="0" fontAlgn="base">
        <a:spcBef>
          <a:spcPct val="20000"/>
        </a:spcBef>
        <a:spcAft>
          <a:spcPct val="0"/>
        </a:spcAft>
        <a:buClr>
          <a:srgbClr val="CC3300"/>
        </a:buClr>
        <a:buChar char="»"/>
        <a:defRPr sz="1400">
          <a:solidFill>
            <a:srgbClr val="000066"/>
          </a:solidFill>
          <a:latin typeface="+mn-lt"/>
          <a:ea typeface="+mn-ea"/>
        </a:defRPr>
      </a:lvl8pPr>
      <a:lvl9pPr marL="3886200" indent="-228600" algn="l" rtl="0" fontAlgn="base">
        <a:spcBef>
          <a:spcPct val="20000"/>
        </a:spcBef>
        <a:spcAft>
          <a:spcPct val="0"/>
        </a:spcAft>
        <a:buClr>
          <a:srgbClr val="CC3300"/>
        </a:buClr>
        <a:buChar char="»"/>
        <a:defRPr sz="1400">
          <a:solidFill>
            <a:srgbClr val="000066"/>
          </a:solidFill>
          <a:latin typeface="+mn-lt"/>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re 1"/>
          <p:cNvSpPr>
            <a:spLocks noGrp="1"/>
          </p:cNvSpPr>
          <p:nvPr>
            <p:ph type="title"/>
          </p:nvPr>
        </p:nvSpPr>
        <p:spPr/>
        <p:txBody>
          <a:bodyPr/>
          <a:lstStyle/>
          <a:p>
            <a:r>
              <a:rPr lang="es-ES" sz="3200" smtClean="0">
                <a:ea typeface="ＭＳ Ｐゴシック" pitchFamily="-107" charset="-128"/>
              </a:rPr>
              <a:t>Comparación de EFV vs MVC</a:t>
            </a:r>
          </a:p>
        </p:txBody>
      </p:sp>
      <p:sp>
        <p:nvSpPr>
          <p:cNvPr id="4099" name="Espace réservé du contenu 2"/>
          <p:cNvSpPr>
            <a:spLocks noGrp="1"/>
          </p:cNvSpPr>
          <p:nvPr>
            <p:ph idx="1"/>
          </p:nvPr>
        </p:nvSpPr>
        <p:spPr/>
        <p:txBody>
          <a:bodyPr/>
          <a:lstStyle/>
          <a:p>
            <a:r>
              <a:rPr lang="es-ES" sz="2800" b="1" dirty="0" smtClean="0">
                <a:latin typeface="Calibri" pitchFamily="34" charset="0"/>
                <a:ea typeface="ＭＳ Ｐゴシック" pitchFamily="-107" charset="-128"/>
              </a:rPr>
              <a:t>MERIT </a:t>
            </a:r>
            <a:endParaRPr lang="es-ES" sz="2800" b="1" dirty="0" smtClean="0">
              <a:latin typeface="Calibri" pitchFamily="34" charset="0"/>
              <a:ea typeface="ＭＳ Ｐゴシック" pitchFamily="-107" charset="-128"/>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contenu 2"/>
          <p:cNvSpPr txBox="1">
            <a:spLocks/>
          </p:cNvSpPr>
          <p:nvPr/>
        </p:nvSpPr>
        <p:spPr bwMode="auto">
          <a:xfrm>
            <a:off x="9525" y="1125538"/>
            <a:ext cx="1811338" cy="579437"/>
          </a:xfrm>
          <a:prstGeom prst="rect">
            <a:avLst/>
          </a:prstGeom>
          <a:noFill/>
          <a:ln w="9525">
            <a:noFill/>
            <a:miter lim="800000"/>
            <a:headEnd/>
            <a:tailEnd/>
          </a:ln>
        </p:spPr>
        <p:txBody>
          <a:bodyPr/>
          <a:lstStyle/>
          <a:p>
            <a:pPr marL="342900" indent="-342900" algn="l">
              <a:spcBef>
                <a:spcPct val="20000"/>
              </a:spcBef>
              <a:buClr>
                <a:srgbClr val="CC3300"/>
              </a:buClr>
              <a:buFont typeface="Wingdings" pitchFamily="2" charset="2"/>
              <a:buChar char="§"/>
            </a:pPr>
            <a:r>
              <a:rPr lang="es-ES" sz="2800" b="1" i="0">
                <a:solidFill>
                  <a:srgbClr val="CC3300"/>
                </a:solidFill>
                <a:latin typeface="Calibri" pitchFamily="34" charset="0"/>
              </a:rPr>
              <a:t>Diseño</a:t>
            </a:r>
          </a:p>
        </p:txBody>
      </p:sp>
      <p:sp>
        <p:nvSpPr>
          <p:cNvPr id="5123" name="Rectangle 4"/>
          <p:cNvSpPr>
            <a:spLocks noChangeArrowheads="1"/>
          </p:cNvSpPr>
          <p:nvPr/>
        </p:nvSpPr>
        <p:spPr bwMode="auto">
          <a:xfrm>
            <a:off x="3272440" y="3452813"/>
            <a:ext cx="827471" cy="338554"/>
          </a:xfrm>
          <a:prstGeom prst="rect">
            <a:avLst/>
          </a:prstGeom>
          <a:noFill/>
          <a:ln w="9525">
            <a:noFill/>
            <a:miter lim="800000"/>
            <a:headEnd/>
            <a:tailEnd/>
          </a:ln>
        </p:spPr>
        <p:txBody>
          <a:bodyPr wrap="none">
            <a:spAutoFit/>
          </a:bodyPr>
          <a:lstStyle/>
          <a:p>
            <a:r>
              <a:rPr lang="es-ES" sz="1600" b="1" i="0" dirty="0" smtClean="0">
                <a:solidFill>
                  <a:srgbClr val="C00000"/>
                </a:solidFill>
                <a:latin typeface="Calibri" pitchFamily="34" charset="0"/>
                <a:cs typeface="Arial" charset="0"/>
              </a:rPr>
              <a:t>N </a:t>
            </a:r>
            <a:r>
              <a:rPr lang="es-ES" sz="1600" b="1" i="0" dirty="0">
                <a:solidFill>
                  <a:srgbClr val="C00000"/>
                </a:solidFill>
                <a:latin typeface="Calibri" pitchFamily="34" charset="0"/>
                <a:cs typeface="Arial" charset="0"/>
              </a:rPr>
              <a:t>= 361</a:t>
            </a:r>
          </a:p>
        </p:txBody>
      </p:sp>
      <p:sp>
        <p:nvSpPr>
          <p:cNvPr id="5124" name="Rectangle 8"/>
          <p:cNvSpPr>
            <a:spLocks noChangeArrowheads="1"/>
          </p:cNvSpPr>
          <p:nvPr/>
        </p:nvSpPr>
        <p:spPr bwMode="auto">
          <a:xfrm>
            <a:off x="3272440" y="2446338"/>
            <a:ext cx="827471" cy="338554"/>
          </a:xfrm>
          <a:prstGeom prst="rect">
            <a:avLst/>
          </a:prstGeom>
          <a:noFill/>
          <a:ln w="9525">
            <a:noFill/>
            <a:miter lim="800000"/>
            <a:headEnd/>
            <a:tailEnd/>
          </a:ln>
        </p:spPr>
        <p:txBody>
          <a:bodyPr wrap="none">
            <a:spAutoFit/>
          </a:bodyPr>
          <a:lstStyle/>
          <a:p>
            <a:r>
              <a:rPr lang="es-ES" sz="1600" b="1" i="0" dirty="0" smtClean="0">
                <a:solidFill>
                  <a:srgbClr val="C00000"/>
                </a:solidFill>
                <a:latin typeface="Calibri" pitchFamily="34" charset="0"/>
                <a:cs typeface="Arial" charset="0"/>
              </a:rPr>
              <a:t>N </a:t>
            </a:r>
            <a:r>
              <a:rPr lang="es-ES" sz="1600" b="1" i="0" dirty="0">
                <a:solidFill>
                  <a:srgbClr val="C00000"/>
                </a:solidFill>
                <a:latin typeface="Calibri" pitchFamily="34" charset="0"/>
                <a:cs typeface="Arial" charset="0"/>
              </a:rPr>
              <a:t>= 360</a:t>
            </a:r>
          </a:p>
        </p:txBody>
      </p:sp>
      <p:sp>
        <p:nvSpPr>
          <p:cNvPr id="5125" name="Espace réservé du contenu 2"/>
          <p:cNvSpPr>
            <a:spLocks/>
          </p:cNvSpPr>
          <p:nvPr/>
        </p:nvSpPr>
        <p:spPr bwMode="auto">
          <a:xfrm>
            <a:off x="9525" y="4789488"/>
            <a:ext cx="9134475" cy="1447800"/>
          </a:xfrm>
          <a:prstGeom prst="rect">
            <a:avLst/>
          </a:prstGeom>
          <a:noFill/>
          <a:ln w="9525">
            <a:noFill/>
            <a:miter lim="800000"/>
            <a:headEnd/>
            <a:tailEnd/>
          </a:ln>
        </p:spPr>
        <p:txBody>
          <a:bodyPr/>
          <a:lstStyle/>
          <a:p>
            <a:pPr marL="357188" indent="-357188" algn="l">
              <a:spcBef>
                <a:spcPct val="20000"/>
              </a:spcBef>
              <a:buClr>
                <a:srgbClr val="CC3300"/>
              </a:buClr>
              <a:buFont typeface="Wingdings" pitchFamily="2" charset="2"/>
              <a:buChar char="§"/>
            </a:pPr>
            <a:r>
              <a:rPr lang="es-ES" sz="2800" b="1" i="0" dirty="0">
                <a:solidFill>
                  <a:srgbClr val="CC3300"/>
                </a:solidFill>
                <a:latin typeface="Calibri" pitchFamily="34" charset="0"/>
              </a:rPr>
              <a:t>Objetivos</a:t>
            </a:r>
          </a:p>
          <a:p>
            <a:pPr marL="714375" lvl="1" indent="-177800" algn="l">
              <a:spcBef>
                <a:spcPct val="20000"/>
              </a:spcBef>
              <a:buClr>
                <a:srgbClr val="CC3300"/>
              </a:buClr>
              <a:buFont typeface="Arial" charset="0"/>
              <a:buChar char="–"/>
            </a:pPr>
            <a:r>
              <a:rPr lang="es-ES" sz="1700" i="0" dirty="0">
                <a:solidFill>
                  <a:srgbClr val="000066"/>
                </a:solidFill>
              </a:rPr>
              <a:t>No inferioridad de MVC vs EFV: % HIV RNA &lt; 400 c/</a:t>
            </a:r>
            <a:r>
              <a:rPr lang="es-ES" sz="1700" i="0" dirty="0" err="1">
                <a:solidFill>
                  <a:srgbClr val="000066"/>
                </a:solidFill>
              </a:rPr>
              <a:t>mL</a:t>
            </a:r>
            <a:r>
              <a:rPr lang="es-ES" sz="1700" i="0" dirty="0">
                <a:solidFill>
                  <a:srgbClr val="000066"/>
                </a:solidFill>
              </a:rPr>
              <a:t> y &lt; 50 c/</a:t>
            </a:r>
            <a:r>
              <a:rPr lang="es-ES" sz="1700" i="0" dirty="0" err="1">
                <a:solidFill>
                  <a:srgbClr val="000066"/>
                </a:solidFill>
              </a:rPr>
              <a:t>mL</a:t>
            </a:r>
            <a:r>
              <a:rPr lang="es-ES" sz="1700" i="0" dirty="0">
                <a:solidFill>
                  <a:srgbClr val="000066"/>
                </a:solidFill>
              </a:rPr>
              <a:t/>
            </a:r>
            <a:br>
              <a:rPr lang="es-ES" sz="1700" i="0" dirty="0">
                <a:solidFill>
                  <a:srgbClr val="000066"/>
                </a:solidFill>
              </a:rPr>
            </a:br>
            <a:r>
              <a:rPr lang="es-ES" sz="1700" i="0" dirty="0">
                <a:solidFill>
                  <a:srgbClr val="000066"/>
                </a:solidFill>
              </a:rPr>
              <a:t>(puntos finales primarios) a S48, por análisis ITT (Margen inferior del </a:t>
            </a:r>
            <a:r>
              <a:rPr lang="es-ES" sz="1700" i="0" dirty="0" smtClean="0">
                <a:solidFill>
                  <a:srgbClr val="000066"/>
                </a:solidFill>
              </a:rPr>
              <a:t>IC97.5</a:t>
            </a:r>
            <a:r>
              <a:rPr lang="es-ES" sz="1700" i="0" dirty="0">
                <a:solidFill>
                  <a:srgbClr val="000066"/>
                </a:solidFill>
              </a:rPr>
              <a:t>% </a:t>
            </a:r>
            <a:r>
              <a:rPr lang="es-ES" sz="1700" i="0" dirty="0" smtClean="0">
                <a:solidFill>
                  <a:srgbClr val="000066"/>
                </a:solidFill>
              </a:rPr>
              <a:t/>
            </a:r>
            <a:br>
              <a:rPr lang="es-ES" sz="1700" i="0" dirty="0" smtClean="0">
                <a:solidFill>
                  <a:srgbClr val="000066"/>
                </a:solidFill>
              </a:rPr>
            </a:br>
            <a:r>
              <a:rPr lang="es-ES" sz="1700" i="0" dirty="0" smtClean="0">
                <a:solidFill>
                  <a:srgbClr val="000066"/>
                </a:solidFill>
              </a:rPr>
              <a:t>de 1-cola </a:t>
            </a:r>
            <a:r>
              <a:rPr lang="es-ES" sz="1700" i="0" dirty="0">
                <a:solidFill>
                  <a:srgbClr val="000066"/>
                </a:solidFill>
              </a:rPr>
              <a:t>para la diferencia = - 10%)</a:t>
            </a:r>
            <a:r>
              <a:rPr lang="es-ES" sz="1700" dirty="0"/>
              <a:t> </a:t>
            </a:r>
            <a:r>
              <a:rPr lang="es-ES" sz="1700" i="0" dirty="0">
                <a:solidFill>
                  <a:srgbClr val="000066"/>
                </a:solidFill>
              </a:rPr>
              <a:t>[valores faltantes imputados como fallos]</a:t>
            </a:r>
          </a:p>
        </p:txBody>
      </p:sp>
      <p:graphicFrame>
        <p:nvGraphicFramePr>
          <p:cNvPr id="280613" name="Group 37"/>
          <p:cNvGraphicFramePr>
            <a:graphicFrameLocks noGrp="1"/>
          </p:cNvGraphicFramePr>
          <p:nvPr/>
        </p:nvGraphicFramePr>
        <p:xfrm>
          <a:off x="4051300" y="2474913"/>
          <a:ext cx="3041650" cy="639996"/>
        </p:xfrm>
        <a:graphic>
          <a:graphicData uri="http://schemas.openxmlformats.org/drawingml/2006/table">
            <a:tbl>
              <a:tblPr/>
              <a:tblGrid>
                <a:gridCol w="3041650"/>
              </a:tblGrid>
              <a:tr h="639762">
                <a:tc>
                  <a:txBody>
                    <a:bodyPr/>
                    <a:lstStyle/>
                    <a:p>
                      <a:pPr marL="0" marR="0" lvl="0" indent="0" algn="l" defTabSz="914400" rtl="0" eaLnBrk="1" fontAlgn="base" latinLnBrk="0" hangingPunct="1">
                        <a:lnSpc>
                          <a:spcPct val="100000"/>
                        </a:lnSpc>
                        <a:spcBef>
                          <a:spcPct val="0"/>
                        </a:spcBef>
                        <a:spcAft>
                          <a:spcPct val="0"/>
                        </a:spcAft>
                        <a:buClrTx/>
                        <a:buSzTx/>
                        <a:buFont typeface="Wingdings" charset="2"/>
                        <a:buNone/>
                        <a:tabLst/>
                      </a:pPr>
                      <a:r>
                        <a:rPr kumimoji="0" lang="en-GB" sz="1800" b="1" i="0" u="none" strike="noStrike" cap="none" normalizeH="0" baseline="0">
                          <a:ln>
                            <a:noFill/>
                          </a:ln>
                          <a:solidFill>
                            <a:srgbClr val="F8F8F8"/>
                          </a:solidFill>
                          <a:effectLst/>
                          <a:latin typeface="Calibri" charset="0"/>
                          <a:ea typeface="ＭＳ Ｐゴシック" charset="-128"/>
                          <a:cs typeface="ＭＳ Ｐゴシック" charset="-128"/>
                        </a:rPr>
                        <a:t>MVC 300 mg BID * </a:t>
                      </a:r>
                      <a:br>
                        <a:rPr kumimoji="0" lang="en-GB" sz="1800" b="1" i="0" u="none" strike="noStrike" cap="none" normalizeH="0" baseline="0">
                          <a:ln>
                            <a:noFill/>
                          </a:ln>
                          <a:solidFill>
                            <a:srgbClr val="F8F8F8"/>
                          </a:solidFill>
                          <a:effectLst/>
                          <a:latin typeface="Calibri" charset="0"/>
                          <a:ea typeface="ＭＳ Ｐゴシック" charset="-128"/>
                          <a:cs typeface="ＭＳ Ｐゴシック" charset="-128"/>
                        </a:rPr>
                      </a:br>
                      <a:r>
                        <a:rPr kumimoji="0" lang="en-GB" sz="1800" b="1" i="0" u="none" strike="noStrike" cap="none" normalizeH="0" baseline="0">
                          <a:ln>
                            <a:noFill/>
                          </a:ln>
                          <a:solidFill>
                            <a:srgbClr val="F8F8F8"/>
                          </a:solidFill>
                          <a:effectLst/>
                          <a:latin typeface="Calibri" charset="0"/>
                          <a:ea typeface="ＭＳ Ｐゴシック" charset="-128"/>
                          <a:cs typeface="ＭＳ Ｐゴシック" charset="-128"/>
                        </a:rPr>
                        <a:t>+ ZDV/3TC BID</a:t>
                      </a:r>
                    </a:p>
                  </a:txBody>
                  <a:tcPr marT="45678" marB="45678"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660033"/>
                    </a:solidFill>
                  </a:tcPr>
                </a:tc>
              </a:tr>
            </a:tbl>
          </a:graphicData>
        </a:graphic>
      </p:graphicFrame>
      <p:graphicFrame>
        <p:nvGraphicFramePr>
          <p:cNvPr id="280612" name="Group 36"/>
          <p:cNvGraphicFramePr>
            <a:graphicFrameLocks noGrp="1"/>
          </p:cNvGraphicFramePr>
          <p:nvPr/>
        </p:nvGraphicFramePr>
        <p:xfrm>
          <a:off x="4054475" y="3462338"/>
          <a:ext cx="3041650" cy="639996"/>
        </p:xfrm>
        <a:graphic>
          <a:graphicData uri="http://schemas.openxmlformats.org/drawingml/2006/table">
            <a:tbl>
              <a:tblPr/>
              <a:tblGrid>
                <a:gridCol w="3041650"/>
              </a:tblGrid>
              <a:tr h="639762">
                <a:tc>
                  <a:txBody>
                    <a:bodyPr/>
                    <a:lstStyle/>
                    <a:p>
                      <a:pPr marL="0" marR="0" lvl="0" indent="0" algn="l" defTabSz="914400" rtl="0" eaLnBrk="1" fontAlgn="base" latinLnBrk="0" hangingPunct="1">
                        <a:lnSpc>
                          <a:spcPct val="100000"/>
                        </a:lnSpc>
                        <a:spcBef>
                          <a:spcPct val="0"/>
                        </a:spcBef>
                        <a:spcAft>
                          <a:spcPct val="0"/>
                        </a:spcAft>
                        <a:buClrTx/>
                        <a:buSzTx/>
                        <a:buFont typeface="Wingdings" charset="2"/>
                        <a:buNone/>
                        <a:tabLst/>
                      </a:pPr>
                      <a:r>
                        <a:rPr kumimoji="0" lang="fr-FR" sz="1800" b="1" i="0" u="none" strike="noStrike" cap="none" normalizeH="0" baseline="0">
                          <a:ln>
                            <a:noFill/>
                          </a:ln>
                          <a:solidFill>
                            <a:schemeClr val="bg1"/>
                          </a:solidFill>
                          <a:effectLst/>
                          <a:latin typeface="Calibri" charset="0"/>
                          <a:ea typeface="ＭＳ Ｐゴシック" charset="-128"/>
                          <a:cs typeface="ＭＳ Ｐゴシック" charset="-128"/>
                        </a:rPr>
                        <a:t>EFV 600 mg QD </a:t>
                      </a:r>
                      <a:br>
                        <a:rPr kumimoji="0" lang="fr-FR" sz="1800" b="1" i="0" u="none" strike="noStrike" cap="none" normalizeH="0" baseline="0">
                          <a:ln>
                            <a:noFill/>
                          </a:ln>
                          <a:solidFill>
                            <a:schemeClr val="bg1"/>
                          </a:solidFill>
                          <a:effectLst/>
                          <a:latin typeface="Calibri" charset="0"/>
                          <a:ea typeface="ＭＳ Ｐゴシック" charset="-128"/>
                          <a:cs typeface="ＭＳ Ｐゴシック" charset="-128"/>
                        </a:rPr>
                      </a:br>
                      <a:r>
                        <a:rPr kumimoji="0" lang="fr-FR" sz="1800" b="1" i="0" u="none" strike="noStrike" cap="none" normalizeH="0" baseline="0">
                          <a:ln>
                            <a:noFill/>
                          </a:ln>
                          <a:solidFill>
                            <a:schemeClr val="bg1"/>
                          </a:solidFill>
                          <a:effectLst/>
                          <a:latin typeface="Calibri" charset="0"/>
                          <a:ea typeface="ＭＳ Ｐゴシック" charset="-128"/>
                          <a:cs typeface="ＭＳ Ｐゴシック" charset="-128"/>
                        </a:rPr>
                        <a:t>+ ZDV/3TC BID</a:t>
                      </a:r>
                    </a:p>
                  </a:txBody>
                  <a:tcPr marT="45678" marB="45678"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33FF"/>
                    </a:solidFill>
                  </a:tcPr>
                </a:tc>
              </a:tr>
            </a:tbl>
          </a:graphicData>
        </a:graphic>
      </p:graphicFrame>
      <p:sp>
        <p:nvSpPr>
          <p:cNvPr id="5138" name="AutoShape 162"/>
          <p:cNvSpPr>
            <a:spLocks noChangeArrowheads="1"/>
          </p:cNvSpPr>
          <p:nvPr/>
        </p:nvSpPr>
        <p:spPr bwMode="auto">
          <a:xfrm>
            <a:off x="177800" y="2279650"/>
            <a:ext cx="2638425" cy="2259013"/>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anchor="ctr">
            <a:spAutoFit/>
          </a:bodyPr>
          <a:lstStyle/>
          <a:p>
            <a:r>
              <a:rPr lang="es-ES" sz="1600" b="1" i="0" u="sng">
                <a:solidFill>
                  <a:srgbClr val="000066"/>
                </a:solidFill>
                <a:latin typeface="Calibri" pitchFamily="34" charset="0"/>
                <a:cs typeface="Arial" charset="0"/>
              </a:rPr>
              <a:t>&gt;</a:t>
            </a:r>
            <a:r>
              <a:rPr lang="es-ES" sz="1600" b="1" i="0">
                <a:solidFill>
                  <a:srgbClr val="000066"/>
                </a:solidFill>
                <a:latin typeface="Calibri" pitchFamily="34" charset="0"/>
                <a:cs typeface="Arial" charset="0"/>
              </a:rPr>
              <a:t> 16 años</a:t>
            </a:r>
          </a:p>
          <a:p>
            <a:r>
              <a:rPr lang="es-ES" sz="1600" b="1" i="0">
                <a:solidFill>
                  <a:srgbClr val="000066"/>
                </a:solidFill>
                <a:latin typeface="Calibri" pitchFamily="34" charset="0"/>
                <a:cs typeface="Arial" charset="0"/>
              </a:rPr>
              <a:t>ARV-naïve</a:t>
            </a:r>
          </a:p>
          <a:p>
            <a:r>
              <a:rPr lang="es-ES" sz="1600" b="1" i="0">
                <a:solidFill>
                  <a:srgbClr val="000066"/>
                </a:solidFill>
                <a:latin typeface="Calibri" pitchFamily="34" charset="0"/>
                <a:cs typeface="Arial" charset="0"/>
              </a:rPr>
              <a:t> HIV RNA </a:t>
            </a:r>
            <a:r>
              <a:rPr lang="es-ES" sz="1600" b="1" i="0" u="sng">
                <a:solidFill>
                  <a:srgbClr val="000066"/>
                </a:solidFill>
                <a:latin typeface="Calibri" pitchFamily="34" charset="0"/>
                <a:cs typeface="Arial" charset="0"/>
              </a:rPr>
              <a:t>&gt;</a:t>
            </a:r>
            <a:r>
              <a:rPr lang="es-ES" sz="1600" b="1" i="0">
                <a:solidFill>
                  <a:srgbClr val="000066"/>
                </a:solidFill>
                <a:latin typeface="Calibri" pitchFamily="34" charset="0"/>
                <a:cs typeface="Arial" charset="0"/>
              </a:rPr>
              <a:t> 2,000 c/mL</a:t>
            </a:r>
          </a:p>
          <a:p>
            <a:r>
              <a:rPr lang="es-ES" sz="1600" b="1" i="0">
                <a:solidFill>
                  <a:srgbClr val="000066"/>
                </a:solidFill>
                <a:latin typeface="Calibri" pitchFamily="34" charset="0"/>
                <a:cs typeface="Arial" charset="0"/>
              </a:rPr>
              <a:t>Sin limite de  CD4 </a:t>
            </a:r>
          </a:p>
          <a:p>
            <a:r>
              <a:rPr lang="es-ES" sz="1600" b="1" i="0">
                <a:solidFill>
                  <a:srgbClr val="000066"/>
                </a:solidFill>
                <a:latin typeface="Calibri" pitchFamily="34" charset="0"/>
                <a:cs typeface="Arial" charset="0"/>
              </a:rPr>
              <a:t>Virus R5 </a:t>
            </a:r>
          </a:p>
          <a:p>
            <a:r>
              <a:rPr lang="es-ES" sz="1600" b="1" i="0">
                <a:solidFill>
                  <a:srgbClr val="000066"/>
                </a:solidFill>
                <a:latin typeface="Calibri" pitchFamily="34" charset="0"/>
                <a:cs typeface="Arial" charset="0"/>
              </a:rPr>
              <a:t> (Estudio Trofile original )</a:t>
            </a:r>
          </a:p>
          <a:p>
            <a:r>
              <a:rPr lang="es-ES" sz="1600" b="1" i="0">
                <a:solidFill>
                  <a:srgbClr val="000066"/>
                </a:solidFill>
                <a:latin typeface="Calibri" pitchFamily="34" charset="0"/>
                <a:cs typeface="Arial" charset="0"/>
              </a:rPr>
              <a:t>No resistencia a </a:t>
            </a:r>
          </a:p>
          <a:p>
            <a:r>
              <a:rPr lang="es-ES" sz="1600" b="1" i="0">
                <a:solidFill>
                  <a:srgbClr val="000066"/>
                </a:solidFill>
                <a:latin typeface="Calibri" pitchFamily="34" charset="0"/>
                <a:cs typeface="Arial" charset="0"/>
              </a:rPr>
              <a:t>EFV, ZDV o 3TC</a:t>
            </a:r>
          </a:p>
        </p:txBody>
      </p:sp>
      <p:sp>
        <p:nvSpPr>
          <p:cNvPr id="5139" name="ZoneTexte 71"/>
          <p:cNvSpPr txBox="1">
            <a:spLocks noChangeArrowheads="1"/>
          </p:cNvSpPr>
          <p:nvPr/>
        </p:nvSpPr>
        <p:spPr bwMode="auto">
          <a:xfrm>
            <a:off x="3557588" y="4200525"/>
            <a:ext cx="4581525" cy="825500"/>
          </a:xfrm>
          <a:prstGeom prst="rect">
            <a:avLst/>
          </a:prstGeom>
          <a:noFill/>
          <a:ln w="9525">
            <a:noFill/>
            <a:miter lim="800000"/>
            <a:headEnd/>
            <a:tailEnd/>
          </a:ln>
        </p:spPr>
        <p:txBody>
          <a:bodyPr wrap="none">
            <a:spAutoFit/>
          </a:bodyPr>
          <a:lstStyle/>
          <a:p>
            <a:r>
              <a:rPr lang="es-ES" sz="1600" i="0">
                <a:solidFill>
                  <a:srgbClr val="000066"/>
                </a:solidFill>
              </a:rPr>
              <a:t>*La randomización fue estratificada por cribado </a:t>
            </a:r>
          </a:p>
          <a:p>
            <a:r>
              <a:rPr lang="es-ES" sz="1600" i="0">
                <a:solidFill>
                  <a:srgbClr val="000066"/>
                </a:solidFill>
              </a:rPr>
              <a:t>HIV RNA (&lt; o </a:t>
            </a:r>
            <a:r>
              <a:rPr lang="es-ES" sz="1600" i="0" u="sng">
                <a:solidFill>
                  <a:srgbClr val="000066"/>
                </a:solidFill>
              </a:rPr>
              <a:t>&gt;</a:t>
            </a:r>
            <a:r>
              <a:rPr lang="es-ES" sz="1600" i="0">
                <a:solidFill>
                  <a:srgbClr val="000066"/>
                </a:solidFill>
              </a:rPr>
              <a:t> 100,000 c/mL) y área geográfica</a:t>
            </a:r>
          </a:p>
          <a:p>
            <a:r>
              <a:rPr lang="es-ES" sz="1600" i="0">
                <a:solidFill>
                  <a:srgbClr val="000066"/>
                </a:solidFill>
              </a:rPr>
              <a:t>( Hemisferio norte o sur)</a:t>
            </a:r>
          </a:p>
        </p:txBody>
      </p:sp>
      <p:sp>
        <p:nvSpPr>
          <p:cNvPr id="5140" name="ZoneTexte 69"/>
          <p:cNvSpPr txBox="1">
            <a:spLocks noChangeArrowheads="1"/>
          </p:cNvSpPr>
          <p:nvPr/>
        </p:nvSpPr>
        <p:spPr bwMode="auto">
          <a:xfrm>
            <a:off x="5840413" y="6532563"/>
            <a:ext cx="3200400" cy="276225"/>
          </a:xfrm>
          <a:prstGeom prst="rect">
            <a:avLst/>
          </a:prstGeom>
          <a:noFill/>
          <a:ln w="9525">
            <a:noFill/>
            <a:miter lim="800000"/>
            <a:headEnd/>
            <a:tailEnd/>
          </a:ln>
        </p:spPr>
        <p:txBody>
          <a:bodyPr>
            <a:spAutoFit/>
          </a:bodyPr>
          <a:lstStyle/>
          <a:p>
            <a:pPr algn="r"/>
            <a:r>
              <a:rPr lang="es-ES" sz="1200">
                <a:solidFill>
                  <a:srgbClr val="CC0000"/>
                </a:solidFill>
              </a:rPr>
              <a:t>Cooper DA. JID 2010;201:803-13</a:t>
            </a:r>
          </a:p>
        </p:txBody>
      </p:sp>
      <p:sp>
        <p:nvSpPr>
          <p:cNvPr id="5141" name="AutoShape 162"/>
          <p:cNvSpPr>
            <a:spLocks noChangeArrowheads="1"/>
          </p:cNvSpPr>
          <p:nvPr/>
        </p:nvSpPr>
        <p:spPr bwMode="auto">
          <a:xfrm>
            <a:off x="0" y="6570663"/>
            <a:ext cx="6096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lstStyle/>
          <a:p>
            <a:r>
              <a:rPr lang="es-ES" sz="1200" b="1">
                <a:solidFill>
                  <a:srgbClr val="333399"/>
                </a:solidFill>
                <a:latin typeface="Cambria" pitchFamily="18" charset="0"/>
                <a:cs typeface="Arial" charset="0"/>
              </a:rPr>
              <a:t>MERIT</a:t>
            </a:r>
          </a:p>
        </p:txBody>
      </p:sp>
      <p:sp>
        <p:nvSpPr>
          <p:cNvPr id="5142" name="ZoneTexte 28"/>
          <p:cNvSpPr txBox="1">
            <a:spLocks noChangeArrowheads="1"/>
          </p:cNvSpPr>
          <p:nvPr/>
        </p:nvSpPr>
        <p:spPr bwMode="auto">
          <a:xfrm>
            <a:off x="404813" y="6221413"/>
            <a:ext cx="6953250" cy="304800"/>
          </a:xfrm>
          <a:prstGeom prst="rect">
            <a:avLst/>
          </a:prstGeom>
          <a:noFill/>
          <a:ln w="9525">
            <a:noFill/>
            <a:miter lim="800000"/>
            <a:headEnd/>
            <a:tailEnd/>
          </a:ln>
        </p:spPr>
        <p:txBody>
          <a:bodyPr wrap="none">
            <a:spAutoFit/>
          </a:bodyPr>
          <a:lstStyle/>
          <a:p>
            <a:pPr algn="l"/>
            <a:r>
              <a:rPr lang="es-ES" sz="1400" i="0">
                <a:solidFill>
                  <a:srgbClr val="000066"/>
                </a:solidFill>
              </a:rPr>
              <a:t>* Una tercera rama con MVC 300 mg QD fue discontinuada por falta de eficacia a S16</a:t>
            </a:r>
          </a:p>
        </p:txBody>
      </p:sp>
      <p:sp>
        <p:nvSpPr>
          <p:cNvPr id="5143" name="Rectangle 23"/>
          <p:cNvSpPr>
            <a:spLocks noGrp="1" noChangeArrowheads="1"/>
          </p:cNvSpPr>
          <p:nvPr>
            <p:ph type="title"/>
          </p:nvPr>
        </p:nvSpPr>
        <p:spPr/>
        <p:txBody>
          <a:bodyPr/>
          <a:lstStyle/>
          <a:p>
            <a:r>
              <a:rPr lang="es-ES" sz="3200" smtClean="0">
                <a:ea typeface="ＭＳ Ｐゴシック" pitchFamily="-107" charset="-128"/>
              </a:rPr>
              <a:t>Estudio MERIT: maraviroc vs efavirenz,</a:t>
            </a:r>
            <a:br>
              <a:rPr lang="es-ES" sz="3200" smtClean="0">
                <a:ea typeface="ＭＳ Ｐゴシック" pitchFamily="-107" charset="-128"/>
              </a:rPr>
            </a:br>
            <a:r>
              <a:rPr lang="es-ES" sz="3200" smtClean="0">
                <a:ea typeface="ＭＳ Ｐゴシック" pitchFamily="-107" charset="-128"/>
              </a:rPr>
              <a:t>en combinación con ZDV/3TC</a:t>
            </a:r>
          </a:p>
        </p:txBody>
      </p:sp>
      <p:cxnSp>
        <p:nvCxnSpPr>
          <p:cNvPr id="5144" name="Connecteur droit 66"/>
          <p:cNvCxnSpPr>
            <a:cxnSpLocks noChangeShapeType="1"/>
          </p:cNvCxnSpPr>
          <p:nvPr/>
        </p:nvCxnSpPr>
        <p:spPr bwMode="auto">
          <a:xfrm rot="5400000">
            <a:off x="2864644" y="2585244"/>
            <a:ext cx="400050" cy="1588"/>
          </a:xfrm>
          <a:prstGeom prst="line">
            <a:avLst/>
          </a:prstGeom>
          <a:noFill/>
          <a:ln w="28575">
            <a:solidFill>
              <a:schemeClr val="accent2"/>
            </a:solidFill>
            <a:round/>
            <a:headEnd/>
            <a:tailEnd type="triangle" w="med" len="med"/>
          </a:ln>
        </p:spPr>
      </p:cxnSp>
      <p:sp>
        <p:nvSpPr>
          <p:cNvPr id="5145" name="Oval 170"/>
          <p:cNvSpPr>
            <a:spLocks noChangeArrowheads="1"/>
          </p:cNvSpPr>
          <p:nvPr/>
        </p:nvSpPr>
        <p:spPr bwMode="auto">
          <a:xfrm>
            <a:off x="2293938" y="1371600"/>
            <a:ext cx="1757362" cy="1014413"/>
          </a:xfrm>
          <a:prstGeom prst="ellipse">
            <a:avLst/>
          </a:prstGeom>
          <a:solidFill>
            <a:srgbClr val="E5E5F7"/>
          </a:solidFill>
          <a:ln w="9525">
            <a:noFill/>
            <a:round/>
            <a:headEnd/>
            <a:tailEnd/>
          </a:ln>
          <a:effectLst>
            <a:prstShdw prst="shdw17" dist="17961" dir="2700000">
              <a:srgbClr val="898994">
                <a:alpha val="74997"/>
              </a:srgbClr>
            </a:prstShdw>
          </a:effectLst>
        </p:spPr>
        <p:txBody>
          <a:bodyPr wrap="none" anchor="ctr"/>
          <a:lstStyle/>
          <a:p>
            <a:r>
              <a:rPr lang="es-ES" sz="1400" b="1" i="0">
                <a:solidFill>
                  <a:srgbClr val="000066"/>
                </a:solidFill>
                <a:latin typeface="Calibri" pitchFamily="34" charset="0"/>
                <a:cs typeface="Arial" charset="0"/>
              </a:rPr>
              <a:t>Randomización*</a:t>
            </a:r>
          </a:p>
          <a:p>
            <a:r>
              <a:rPr lang="es-ES" sz="1400" b="1" i="0">
                <a:solidFill>
                  <a:srgbClr val="000066"/>
                </a:solidFill>
                <a:latin typeface="Calibri" pitchFamily="34" charset="0"/>
                <a:cs typeface="Arial" charset="0"/>
              </a:rPr>
              <a:t>1 : 1</a:t>
            </a:r>
          </a:p>
          <a:p>
            <a:r>
              <a:rPr lang="es-ES" sz="1400" b="1" i="0">
                <a:solidFill>
                  <a:srgbClr val="000066"/>
                </a:solidFill>
                <a:latin typeface="Calibri" pitchFamily="34" charset="0"/>
                <a:cs typeface="Arial" charset="0"/>
              </a:rPr>
              <a:t>Etiqueta abierta</a:t>
            </a:r>
          </a:p>
        </p:txBody>
      </p:sp>
      <p:cxnSp>
        <p:nvCxnSpPr>
          <p:cNvPr id="5146" name="AutoShape 60"/>
          <p:cNvCxnSpPr>
            <a:cxnSpLocks noChangeShapeType="1"/>
          </p:cNvCxnSpPr>
          <p:nvPr/>
        </p:nvCxnSpPr>
        <p:spPr bwMode="auto">
          <a:xfrm rot="10800000" flipH="1" flipV="1">
            <a:off x="4052888" y="2794000"/>
            <a:ext cx="1587" cy="993775"/>
          </a:xfrm>
          <a:prstGeom prst="bentConnector3">
            <a:avLst>
              <a:gd name="adj1" fmla="val -48000000"/>
            </a:avLst>
          </a:prstGeom>
          <a:noFill/>
          <a:ln w="38100">
            <a:solidFill>
              <a:schemeClr val="accent2"/>
            </a:solidFill>
            <a:miter lim="800000"/>
            <a:headEnd type="triangle" w="med" len="med"/>
            <a:tailEnd type="triangle" w="med" len="med"/>
          </a:ln>
        </p:spPr>
      </p:cxnSp>
      <p:sp>
        <p:nvSpPr>
          <p:cNvPr id="5147" name="Line 63"/>
          <p:cNvSpPr>
            <a:spLocks noChangeShapeType="1"/>
          </p:cNvSpPr>
          <p:nvPr/>
        </p:nvSpPr>
        <p:spPr bwMode="auto">
          <a:xfrm>
            <a:off x="2843213" y="3284538"/>
            <a:ext cx="433387" cy="0"/>
          </a:xfrm>
          <a:prstGeom prst="line">
            <a:avLst/>
          </a:prstGeom>
          <a:noFill/>
          <a:ln w="38100">
            <a:solidFill>
              <a:srgbClr val="333399"/>
            </a:solidFill>
            <a:round/>
            <a:headEnd/>
            <a:tailEnd/>
          </a:ln>
        </p:spPr>
        <p:txBody>
          <a:bodyPr/>
          <a:lstStyle/>
          <a:p>
            <a:endParaRPr lang="fr-FR"/>
          </a:p>
        </p:txBody>
      </p:sp>
      <p:sp>
        <p:nvSpPr>
          <p:cNvPr id="28781" name="Oval 109"/>
          <p:cNvSpPr>
            <a:spLocks noChangeArrowheads="1"/>
          </p:cNvSpPr>
          <p:nvPr/>
        </p:nvSpPr>
        <p:spPr bwMode="auto">
          <a:xfrm>
            <a:off x="6804025" y="1447800"/>
            <a:ext cx="576263" cy="527050"/>
          </a:xfrm>
          <a:prstGeom prst="ellipse">
            <a:avLst/>
          </a:prstGeom>
          <a:solidFill>
            <a:schemeClr val="bg1"/>
          </a:solidFill>
          <a:ln w="9525">
            <a:solidFill>
              <a:schemeClr val="accent1"/>
            </a:solidFill>
            <a:round/>
            <a:headEnd/>
            <a:tailEnd/>
          </a:ln>
          <a:effectLst>
            <a:prstShdw prst="shdw17" dist="17961" dir="2700000">
              <a:schemeClr val="accent1">
                <a:gamma/>
                <a:shade val="60000"/>
                <a:invGamma/>
                <a:alpha val="74998"/>
              </a:schemeClr>
            </a:prstShdw>
          </a:effectLst>
        </p:spPr>
        <p:txBody>
          <a:bodyPr wrap="none" anchor="ctr"/>
          <a:lstStyle/>
          <a:p>
            <a:pPr>
              <a:defRPr/>
            </a:pPr>
            <a:r>
              <a:rPr lang="es-ES" sz="1600" b="1" i="0">
                <a:solidFill>
                  <a:srgbClr val="0066FF"/>
                </a:solidFill>
                <a:latin typeface="Calibri" pitchFamily="34" charset="0"/>
              </a:rPr>
              <a:t>S48</a:t>
            </a:r>
            <a:endParaRPr lang="es-ES" sz="1600" i="0">
              <a:solidFill>
                <a:srgbClr val="0066FF"/>
              </a:solidFill>
              <a:latin typeface="Calibri" pitchFamily="34" charset="0"/>
            </a:endParaRPr>
          </a:p>
        </p:txBody>
      </p:sp>
      <p:sp>
        <p:nvSpPr>
          <p:cNvPr id="28782" name="Oval 110"/>
          <p:cNvSpPr>
            <a:spLocks noChangeArrowheads="1"/>
          </p:cNvSpPr>
          <p:nvPr/>
        </p:nvSpPr>
        <p:spPr bwMode="auto">
          <a:xfrm>
            <a:off x="8421688" y="1447800"/>
            <a:ext cx="576262" cy="527050"/>
          </a:xfrm>
          <a:prstGeom prst="ellipse">
            <a:avLst/>
          </a:prstGeom>
          <a:solidFill>
            <a:schemeClr val="bg1"/>
          </a:solidFill>
          <a:ln w="9525">
            <a:solidFill>
              <a:schemeClr val="accent1"/>
            </a:solidFill>
            <a:round/>
            <a:headEnd/>
            <a:tailEnd/>
          </a:ln>
          <a:effectLst>
            <a:prstShdw prst="shdw17" dist="17961" dir="2700000">
              <a:schemeClr val="accent1">
                <a:gamma/>
                <a:shade val="60000"/>
                <a:invGamma/>
                <a:alpha val="74998"/>
              </a:schemeClr>
            </a:prstShdw>
          </a:effectLst>
        </p:spPr>
        <p:txBody>
          <a:bodyPr wrap="none" anchor="ctr"/>
          <a:lstStyle/>
          <a:p>
            <a:pPr>
              <a:defRPr/>
            </a:pPr>
            <a:r>
              <a:rPr lang="es-ES" sz="1600" b="1" i="0">
                <a:solidFill>
                  <a:srgbClr val="0066FF"/>
                </a:solidFill>
                <a:latin typeface="Calibri" pitchFamily="34" charset="0"/>
              </a:rPr>
              <a:t>S96</a:t>
            </a:r>
            <a:endParaRPr lang="es-ES" sz="1600" i="0">
              <a:solidFill>
                <a:srgbClr val="0066FF"/>
              </a:solidFill>
              <a:latin typeface="Calibri" pitchFamily="34" charset="0"/>
            </a:endParaRPr>
          </a:p>
        </p:txBody>
      </p:sp>
      <p:grpSp>
        <p:nvGrpSpPr>
          <p:cNvPr id="5150" name="Group 30"/>
          <p:cNvGrpSpPr>
            <a:grpSpLocks/>
          </p:cNvGrpSpPr>
          <p:nvPr/>
        </p:nvGrpSpPr>
        <p:grpSpPr bwMode="auto">
          <a:xfrm>
            <a:off x="7123113" y="1987550"/>
            <a:ext cx="1622425" cy="2151063"/>
            <a:chOff x="4471" y="1525"/>
            <a:chExt cx="1022" cy="1074"/>
          </a:xfrm>
        </p:grpSpPr>
        <p:sp>
          <p:nvSpPr>
            <p:cNvPr id="5154" name="Line 172"/>
            <p:cNvSpPr>
              <a:spLocks noChangeShapeType="1"/>
            </p:cNvSpPr>
            <p:nvPr/>
          </p:nvSpPr>
          <p:spPr bwMode="auto">
            <a:xfrm>
              <a:off x="5493" y="1525"/>
              <a:ext cx="0" cy="1074"/>
            </a:xfrm>
            <a:prstGeom prst="line">
              <a:avLst/>
            </a:prstGeom>
            <a:noFill/>
            <a:ln w="12700">
              <a:solidFill>
                <a:srgbClr val="7E7ED4"/>
              </a:solidFill>
              <a:prstDash val="dash"/>
              <a:round/>
              <a:headEnd/>
              <a:tailEnd/>
            </a:ln>
          </p:spPr>
          <p:txBody>
            <a:bodyPr/>
            <a:lstStyle/>
            <a:p>
              <a:endParaRPr lang="fr-FR"/>
            </a:p>
          </p:txBody>
        </p:sp>
        <p:sp>
          <p:nvSpPr>
            <p:cNvPr id="5155" name="Line 172"/>
            <p:cNvSpPr>
              <a:spLocks noChangeShapeType="1"/>
            </p:cNvSpPr>
            <p:nvPr/>
          </p:nvSpPr>
          <p:spPr bwMode="auto">
            <a:xfrm>
              <a:off x="4471" y="1525"/>
              <a:ext cx="0" cy="1074"/>
            </a:xfrm>
            <a:prstGeom prst="line">
              <a:avLst/>
            </a:prstGeom>
            <a:noFill/>
            <a:ln w="12700">
              <a:solidFill>
                <a:srgbClr val="7E7ED4"/>
              </a:solidFill>
              <a:prstDash val="dash"/>
              <a:round/>
              <a:headEnd/>
              <a:tailEnd/>
            </a:ln>
          </p:spPr>
          <p:txBody>
            <a:bodyPr/>
            <a:lstStyle/>
            <a:p>
              <a:endParaRPr lang="fr-FR"/>
            </a:p>
          </p:txBody>
        </p:sp>
      </p:grpSp>
      <p:grpSp>
        <p:nvGrpSpPr>
          <p:cNvPr id="5151" name="Group 33"/>
          <p:cNvGrpSpPr>
            <a:grpSpLocks/>
          </p:cNvGrpSpPr>
          <p:nvPr/>
        </p:nvGrpSpPr>
        <p:grpSpPr bwMode="auto">
          <a:xfrm>
            <a:off x="7146925" y="2800350"/>
            <a:ext cx="1574800" cy="974725"/>
            <a:chOff x="4502" y="1764"/>
            <a:chExt cx="646" cy="614"/>
          </a:xfrm>
        </p:grpSpPr>
        <p:sp>
          <p:nvSpPr>
            <p:cNvPr id="5152" name="Line 31"/>
            <p:cNvSpPr>
              <a:spLocks noChangeShapeType="1"/>
            </p:cNvSpPr>
            <p:nvPr/>
          </p:nvSpPr>
          <p:spPr bwMode="auto">
            <a:xfrm flipV="1">
              <a:off x="4502" y="1764"/>
              <a:ext cx="646" cy="0"/>
            </a:xfrm>
            <a:prstGeom prst="line">
              <a:avLst/>
            </a:prstGeom>
            <a:noFill/>
            <a:ln w="38100">
              <a:solidFill>
                <a:srgbClr val="333399"/>
              </a:solidFill>
              <a:round/>
              <a:headEnd/>
              <a:tailEnd type="triangle" w="med" len="med"/>
            </a:ln>
          </p:spPr>
          <p:txBody>
            <a:bodyPr wrap="none" anchor="ctr"/>
            <a:lstStyle/>
            <a:p>
              <a:endParaRPr lang="fr-FR"/>
            </a:p>
          </p:txBody>
        </p:sp>
        <p:sp>
          <p:nvSpPr>
            <p:cNvPr id="5153" name="Line 31"/>
            <p:cNvSpPr>
              <a:spLocks noChangeShapeType="1"/>
            </p:cNvSpPr>
            <p:nvPr/>
          </p:nvSpPr>
          <p:spPr bwMode="auto">
            <a:xfrm flipV="1">
              <a:off x="4502" y="2378"/>
              <a:ext cx="646" cy="0"/>
            </a:xfrm>
            <a:prstGeom prst="line">
              <a:avLst/>
            </a:prstGeom>
            <a:noFill/>
            <a:ln w="38100">
              <a:solidFill>
                <a:srgbClr val="333399"/>
              </a:solidFill>
              <a:round/>
              <a:headEnd/>
              <a:tailEnd type="triangle" w="med" len="med"/>
            </a:ln>
          </p:spPr>
          <p:txBody>
            <a:bodyPr wrap="none" anchor="ctr"/>
            <a:lstStyle/>
            <a:p>
              <a:endParaRPr lang="fr-F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s-ES" sz="3200" smtClean="0">
                <a:ea typeface="ＭＳ Ｐゴシック" pitchFamily="-107" charset="-128"/>
              </a:rPr>
              <a:t>Estudio MERIT: maraviroc vs efavirenz,</a:t>
            </a:r>
            <a:br>
              <a:rPr lang="es-ES" sz="3200" smtClean="0">
                <a:ea typeface="ＭＳ Ｐゴシック" pitchFamily="-107" charset="-128"/>
              </a:rPr>
            </a:br>
            <a:r>
              <a:rPr lang="es-ES" sz="3200" smtClean="0">
                <a:ea typeface="ＭＳ Ｐゴシック" pitchFamily="-107" charset="-128"/>
              </a:rPr>
              <a:t>en combinación con ZDV/3TC</a:t>
            </a:r>
          </a:p>
        </p:txBody>
      </p:sp>
      <p:graphicFrame>
        <p:nvGraphicFramePr>
          <p:cNvPr id="237637" name="Group 69"/>
          <p:cNvGraphicFramePr>
            <a:graphicFrameLocks noGrp="1"/>
          </p:cNvGraphicFramePr>
          <p:nvPr>
            <p:ph idx="4294967295"/>
          </p:nvPr>
        </p:nvGraphicFramePr>
        <p:xfrm>
          <a:off x="384175" y="1616075"/>
          <a:ext cx="8366125" cy="3900488"/>
        </p:xfrm>
        <a:graphic>
          <a:graphicData uri="http://schemas.openxmlformats.org/drawingml/2006/table">
            <a:tbl>
              <a:tblPr/>
              <a:tblGrid>
                <a:gridCol w="417513"/>
                <a:gridCol w="3841750"/>
                <a:gridCol w="2052637"/>
                <a:gridCol w="2054225"/>
              </a:tblGrid>
              <a:tr h="698500">
                <a:tc gridSpan="2">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0" lang="es-ES" sz="1800" b="1" i="0" u="none" strike="noStrike" cap="none" normalizeH="0" baseline="0" dirty="0" smtClean="0">
                        <a:ln>
                          <a:noFill/>
                        </a:ln>
                        <a:solidFill>
                          <a:srgbClr val="000066"/>
                        </a:solidFill>
                        <a:effectLst/>
                        <a:latin typeface="Calibri" pitchFamily="34" charset="0"/>
                        <a:ea typeface="ＭＳ Ｐゴシック" pitchFamily="-107" charset="-128"/>
                      </a:endParaRP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MVC</a:t>
                      </a:r>
                      <a:b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b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N </a:t>
                      </a: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 360</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660033"/>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EFV</a:t>
                      </a:r>
                      <a:b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b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N </a:t>
                      </a: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 361</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FF33FF"/>
                    </a:solidFill>
                  </a:tcPr>
                </a:tc>
              </a:tr>
              <a:tr h="400050">
                <a:tc gridSpan="2">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Media edad, años</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36.7</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37.4</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r>
              <a:tr h="400050">
                <a:tc gridSpan="2">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Mujeres</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29%</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28%</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r>
              <a:tr h="400050">
                <a:tc gridSpan="2">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Blancos/Negros/Otros</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57% / 34% / 9%</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55% / 37% / 8%</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r>
              <a:tr h="400050">
                <a:tc gridSpan="2">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HIV RNA (log</a:t>
                      </a:r>
                      <a:r>
                        <a:rPr kumimoji="0" lang="es-ES" sz="1400" b="1" i="0" u="none" strike="noStrike" cap="none" normalizeH="0" baseline="-25000" smtClean="0">
                          <a:ln>
                            <a:noFill/>
                          </a:ln>
                          <a:solidFill>
                            <a:srgbClr val="000066"/>
                          </a:solidFill>
                          <a:effectLst/>
                          <a:latin typeface="Arial" charset="0"/>
                          <a:ea typeface="ＭＳ Ｐゴシック" pitchFamily="-107" charset="-128"/>
                        </a:rPr>
                        <a:t>10</a:t>
                      </a:r>
                      <a:r>
                        <a:rPr kumimoji="0" lang="es-ES" sz="1400" b="1" i="0" u="none" strike="noStrike" cap="none" normalizeH="0" baseline="0" smtClean="0">
                          <a:ln>
                            <a:noFill/>
                          </a:ln>
                          <a:solidFill>
                            <a:srgbClr val="000066"/>
                          </a:solidFill>
                          <a:effectLst/>
                          <a:latin typeface="Arial" charset="0"/>
                          <a:ea typeface="ＭＳ Ｐゴシック" pitchFamily="-107" charset="-128"/>
                        </a:rPr>
                        <a:t> c/mL), media</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4.86</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4.88</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noFill/>
                  </a:tcPr>
                </a:tc>
              </a:tr>
              <a:tr h="401638">
                <a:tc gridSpan="2">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CD4/mm</a:t>
                      </a:r>
                      <a:r>
                        <a:rPr kumimoji="0" lang="es-ES" sz="1400" b="1" i="0" u="none" strike="noStrike" cap="none" normalizeH="0" baseline="30000" smtClean="0">
                          <a:ln>
                            <a:noFill/>
                          </a:ln>
                          <a:solidFill>
                            <a:srgbClr val="000066"/>
                          </a:solidFill>
                          <a:effectLst/>
                          <a:latin typeface="Arial" charset="0"/>
                          <a:ea typeface="ＭＳ Ｐゴシック" pitchFamily="-107" charset="-128"/>
                        </a:rPr>
                        <a:t>3</a:t>
                      </a:r>
                      <a:r>
                        <a:rPr kumimoji="0" lang="es-ES" sz="1400" b="1" i="0" u="none" strike="noStrike" cap="none" normalizeH="0" baseline="0" smtClean="0">
                          <a:ln>
                            <a:noFill/>
                          </a:ln>
                          <a:solidFill>
                            <a:srgbClr val="000066"/>
                          </a:solidFill>
                          <a:effectLst/>
                          <a:latin typeface="Arial" charset="0"/>
                          <a:ea typeface="ＭＳ Ｐゴシック" pitchFamily="-107" charset="-128"/>
                        </a:rPr>
                        <a:t>, mediana</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241</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254</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r>
              <a:tr h="400050">
                <a:tc gridSpan="2">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Discontinuación a S48</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97 (26.9%)</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91 (25.2%)</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chemeClr val="bg1"/>
                    </a:solidFill>
                  </a:tcPr>
                </a:tc>
              </a:tr>
              <a:tr h="400050">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0" lang="es-ES" sz="1400" b="1" i="0" u="none" strike="noStrike" cap="none" normalizeH="0" baseline="0" smtClean="0">
                        <a:ln>
                          <a:noFill/>
                        </a:ln>
                        <a:solidFill>
                          <a:srgbClr val="000066"/>
                        </a:solidFill>
                        <a:effectLst/>
                        <a:latin typeface="Arial" charset="0"/>
                        <a:ea typeface="ＭＳ Ｐゴシック" pitchFamily="-107" charset="-128"/>
                      </a:endParaRPr>
                    </a:p>
                  </a:txBody>
                  <a:tcPr marL="90000" marR="90000" marT="46800" marB="46800" anchor="ctr" horzOverflow="overflow">
                    <a:lnL w="12700" cap="flat" cmpd="sng" algn="ctr">
                      <a:solidFill>
                        <a:srgbClr val="D0D0F0"/>
                      </a:solidFill>
                      <a:prstDash val="solid"/>
                      <a:round/>
                      <a:headEnd type="none" w="med" len="med"/>
                      <a:tailEnd type="none" w="med" len="med"/>
                    </a:lnL>
                    <a:lnR>
                      <a:noFill/>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Por falta de eficacia</a:t>
                      </a: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43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15</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r>
              <a:tr h="400050">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0" lang="es-ES" sz="1400" b="1" i="0" u="none" strike="noStrike" cap="none" normalizeH="0" baseline="0" smtClean="0">
                        <a:ln>
                          <a:noFill/>
                        </a:ln>
                        <a:solidFill>
                          <a:srgbClr val="000066"/>
                        </a:solidFill>
                        <a:effectLst/>
                        <a:latin typeface="Arial" charset="0"/>
                        <a:ea typeface="ＭＳ Ｐゴシック" pitchFamily="-107" charset="-128"/>
                      </a:endParaRPr>
                    </a:p>
                  </a:txBody>
                  <a:tcPr marL="90000" marR="90000" marT="46800" marB="46800" anchor="ctr" horzOverflow="overflow">
                    <a:lnL w="12700" cap="flat" cmpd="sng" algn="ctr">
                      <a:solidFill>
                        <a:srgbClr val="D0D0F0"/>
                      </a:solidFill>
                      <a:prstDash val="solid"/>
                      <a:round/>
                      <a:headEnd type="none" w="med" len="med"/>
                      <a:tailEnd type="none" w="med" len="med"/>
                    </a:lnL>
                    <a:lnR>
                      <a:noFill/>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Por adversos eventos</a:t>
                      </a: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15</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49</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6350" cap="flat" cmpd="sng" algn="ctr">
                      <a:solidFill>
                        <a:srgbClr val="D0D0F0"/>
                      </a:solidFill>
                      <a:prstDash val="solid"/>
                      <a:round/>
                      <a:headEnd type="none" w="med" len="med"/>
                      <a:tailEnd type="none" w="med" len="med"/>
                    </a:lnT>
                    <a:lnB w="6350" cap="flat" cmpd="sng" algn="ctr">
                      <a:solidFill>
                        <a:srgbClr val="D0D0F0"/>
                      </a:solidFill>
                      <a:prstDash val="solid"/>
                      <a:round/>
                      <a:headEnd type="none" w="med" len="med"/>
                      <a:tailEnd type="none" w="med" len="med"/>
                    </a:lnB>
                    <a:lnTlToBr>
                      <a:noFill/>
                    </a:lnTlToBr>
                    <a:lnBlToTr>
                      <a:noFill/>
                    </a:lnBlToTr>
                    <a:solidFill>
                      <a:srgbClr val="DDDDDD"/>
                    </a:solidFill>
                  </a:tcPr>
                </a:tc>
              </a:tr>
            </a:tbl>
          </a:graphicData>
        </a:graphic>
      </p:graphicFrame>
      <p:sp>
        <p:nvSpPr>
          <p:cNvPr id="6191" name="ZoneTexte 8"/>
          <p:cNvSpPr txBox="1">
            <a:spLocks noChangeArrowheads="1"/>
          </p:cNvSpPr>
          <p:nvPr/>
        </p:nvSpPr>
        <p:spPr bwMode="auto">
          <a:xfrm>
            <a:off x="309563" y="5599113"/>
            <a:ext cx="8366125" cy="581025"/>
          </a:xfrm>
          <a:prstGeom prst="rect">
            <a:avLst/>
          </a:prstGeom>
          <a:noFill/>
          <a:ln w="9525">
            <a:noFill/>
            <a:miter lim="800000"/>
            <a:headEnd/>
            <a:tailEnd/>
          </a:ln>
        </p:spPr>
        <p:txBody>
          <a:bodyPr>
            <a:spAutoFit/>
          </a:bodyPr>
          <a:lstStyle/>
          <a:p>
            <a:pPr algn="l"/>
            <a:r>
              <a:rPr lang="es-ES" sz="1600" i="0">
                <a:solidFill>
                  <a:srgbClr val="000066"/>
                </a:solidFill>
              </a:rPr>
              <a:t>78% de pacientes de raza negra y 72% de mujeres eran del hemisferio sur</a:t>
            </a:r>
          </a:p>
          <a:p>
            <a:pPr algn="l"/>
            <a:r>
              <a:rPr lang="es-ES" sz="1600" i="0">
                <a:solidFill>
                  <a:srgbClr val="000066"/>
                </a:solidFill>
              </a:rPr>
              <a:t>CV al  cribado &gt; 100,000 c/mL: 45% en hemisferio sur vs 38% en el hemisferio norte</a:t>
            </a:r>
          </a:p>
        </p:txBody>
      </p:sp>
      <p:sp>
        <p:nvSpPr>
          <p:cNvPr id="6192" name="AutoShape 162"/>
          <p:cNvSpPr>
            <a:spLocks noChangeArrowheads="1"/>
          </p:cNvSpPr>
          <p:nvPr/>
        </p:nvSpPr>
        <p:spPr bwMode="auto">
          <a:xfrm>
            <a:off x="0" y="6570663"/>
            <a:ext cx="6096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lstStyle/>
          <a:p>
            <a:r>
              <a:rPr lang="es-ES" sz="1200" b="1">
                <a:solidFill>
                  <a:srgbClr val="333399"/>
                </a:solidFill>
                <a:latin typeface="Cambria" pitchFamily="18" charset="0"/>
                <a:cs typeface="Arial" charset="0"/>
              </a:rPr>
              <a:t>MERIT</a:t>
            </a:r>
          </a:p>
        </p:txBody>
      </p:sp>
      <p:sp>
        <p:nvSpPr>
          <p:cNvPr id="6193" name="ZoneTexte 69"/>
          <p:cNvSpPr txBox="1">
            <a:spLocks noChangeArrowheads="1"/>
          </p:cNvSpPr>
          <p:nvPr/>
        </p:nvSpPr>
        <p:spPr bwMode="auto">
          <a:xfrm>
            <a:off x="5840413" y="6532563"/>
            <a:ext cx="3200400" cy="276225"/>
          </a:xfrm>
          <a:prstGeom prst="rect">
            <a:avLst/>
          </a:prstGeom>
          <a:noFill/>
          <a:ln w="9525">
            <a:noFill/>
            <a:miter lim="800000"/>
            <a:headEnd/>
            <a:tailEnd/>
          </a:ln>
        </p:spPr>
        <p:txBody>
          <a:bodyPr>
            <a:spAutoFit/>
          </a:bodyPr>
          <a:lstStyle/>
          <a:p>
            <a:pPr algn="r"/>
            <a:r>
              <a:rPr lang="es-ES" sz="1200">
                <a:solidFill>
                  <a:srgbClr val="CC0000"/>
                </a:solidFill>
              </a:rPr>
              <a:t>Cooper DA. JID 2010;201:803-13</a:t>
            </a:r>
          </a:p>
        </p:txBody>
      </p:sp>
      <p:sp>
        <p:nvSpPr>
          <p:cNvPr id="6194" name="Text Box 2"/>
          <p:cNvSpPr txBox="1">
            <a:spLocks noChangeArrowheads="1"/>
          </p:cNvSpPr>
          <p:nvPr/>
        </p:nvSpPr>
        <p:spPr bwMode="auto">
          <a:xfrm>
            <a:off x="854075" y="1039813"/>
            <a:ext cx="7437438" cy="519112"/>
          </a:xfrm>
          <a:prstGeom prst="rect">
            <a:avLst/>
          </a:prstGeom>
          <a:noFill/>
          <a:ln w="9525">
            <a:noFill/>
            <a:miter lim="800000"/>
            <a:headEnd/>
            <a:tailEnd/>
          </a:ln>
        </p:spPr>
        <p:txBody>
          <a:bodyPr wrap="none">
            <a:spAutoFit/>
          </a:bodyPr>
          <a:lstStyle/>
          <a:p>
            <a:r>
              <a:rPr lang="es-ES" sz="2800" b="1" i="0">
                <a:solidFill>
                  <a:srgbClr val="CC3300"/>
                </a:solidFill>
                <a:latin typeface="Calibri" pitchFamily="34" charset="0"/>
              </a:rPr>
              <a:t>Características basales y disposición de pacientes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1344613" y="1125538"/>
            <a:ext cx="6445250" cy="519112"/>
          </a:xfrm>
          <a:prstGeom prst="rect">
            <a:avLst/>
          </a:prstGeom>
          <a:noFill/>
          <a:ln w="9525">
            <a:noFill/>
            <a:miter lim="800000"/>
            <a:headEnd/>
            <a:tailEnd/>
          </a:ln>
        </p:spPr>
        <p:txBody>
          <a:bodyPr wrap="none">
            <a:spAutoFit/>
          </a:bodyPr>
          <a:lstStyle/>
          <a:p>
            <a:r>
              <a:rPr lang="es-ES" sz="2800" b="1" i="0">
                <a:solidFill>
                  <a:srgbClr val="CC3300"/>
                </a:solidFill>
                <a:latin typeface="Calibri" pitchFamily="34" charset="0"/>
              </a:rPr>
              <a:t>Respuesta al tratamiento: semana 48 (ITT)</a:t>
            </a:r>
          </a:p>
        </p:txBody>
      </p:sp>
      <p:sp>
        <p:nvSpPr>
          <p:cNvPr id="7171" name="AutoShape 165"/>
          <p:cNvSpPr>
            <a:spLocks noChangeArrowheads="1"/>
          </p:cNvSpPr>
          <p:nvPr/>
        </p:nvSpPr>
        <p:spPr bwMode="auto">
          <a:xfrm>
            <a:off x="571500" y="6140450"/>
            <a:ext cx="8164513" cy="336550"/>
          </a:xfrm>
          <a:prstGeom prst="roundRect">
            <a:avLst>
              <a:gd name="adj" fmla="val 16667"/>
            </a:avLst>
          </a:prstGeom>
          <a:solidFill>
            <a:schemeClr val="bg1"/>
          </a:solidFill>
          <a:ln w="9525">
            <a:solidFill>
              <a:srgbClr val="D0D0F0"/>
            </a:solidFill>
            <a:round/>
            <a:headEnd/>
            <a:tailEnd/>
          </a:ln>
          <a:effectLst>
            <a:prstShdw prst="shdw17" dist="17961" dir="2700000">
              <a:srgbClr val="7D7D90">
                <a:alpha val="74997"/>
              </a:srgbClr>
            </a:prstShdw>
          </a:effectLst>
        </p:spPr>
        <p:txBody>
          <a:bodyPr wrap="none" anchor="ctr"/>
          <a:lstStyle/>
          <a:p>
            <a:pPr algn="l"/>
            <a:endParaRPr lang="es-ES" sz="2800" i="0">
              <a:solidFill>
                <a:srgbClr val="000066"/>
              </a:solidFill>
            </a:endParaRPr>
          </a:p>
        </p:txBody>
      </p:sp>
      <p:sp>
        <p:nvSpPr>
          <p:cNvPr id="7172" name="Text Box 179"/>
          <p:cNvSpPr txBox="1">
            <a:spLocks noChangeArrowheads="1"/>
          </p:cNvSpPr>
          <p:nvPr/>
        </p:nvSpPr>
        <p:spPr bwMode="auto">
          <a:xfrm>
            <a:off x="373063" y="6140450"/>
            <a:ext cx="8305800" cy="336550"/>
          </a:xfrm>
          <a:prstGeom prst="rect">
            <a:avLst/>
          </a:prstGeom>
          <a:noFill/>
          <a:ln w="9525">
            <a:noFill/>
            <a:miter lim="800000"/>
            <a:headEnd/>
            <a:tailEnd/>
          </a:ln>
        </p:spPr>
        <p:txBody>
          <a:bodyPr anchor="ctr">
            <a:spAutoFit/>
          </a:bodyPr>
          <a:lstStyle/>
          <a:p>
            <a:pPr>
              <a:spcBef>
                <a:spcPct val="5000"/>
              </a:spcBef>
            </a:pPr>
            <a:r>
              <a:rPr lang="es-ES" sz="1600" i="0">
                <a:solidFill>
                  <a:srgbClr val="000066"/>
                </a:solidFill>
                <a:cs typeface="Arial" charset="0"/>
              </a:rPr>
              <a:t>Media de aumento de  CD4/mm</a:t>
            </a:r>
            <a:r>
              <a:rPr lang="es-ES" sz="1600" i="0" baseline="30000">
                <a:solidFill>
                  <a:srgbClr val="000066"/>
                </a:solidFill>
                <a:cs typeface="Arial" charset="0"/>
              </a:rPr>
              <a:t>3</a:t>
            </a:r>
            <a:r>
              <a:rPr lang="es-ES" sz="1600" i="0">
                <a:solidFill>
                  <a:srgbClr val="000066"/>
                </a:solidFill>
                <a:cs typeface="Arial" charset="0"/>
              </a:rPr>
              <a:t> a S48 (LOCF): 170 (MVC) vs 144 (EFV) (p = 0.008)</a:t>
            </a:r>
          </a:p>
        </p:txBody>
      </p:sp>
      <p:sp>
        <p:nvSpPr>
          <p:cNvPr id="7173" name="AutoShape 162"/>
          <p:cNvSpPr>
            <a:spLocks noChangeArrowheads="1"/>
          </p:cNvSpPr>
          <p:nvPr/>
        </p:nvSpPr>
        <p:spPr bwMode="auto">
          <a:xfrm>
            <a:off x="0" y="6570663"/>
            <a:ext cx="6096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lstStyle/>
          <a:p>
            <a:r>
              <a:rPr lang="es-ES" sz="1200" b="1">
                <a:solidFill>
                  <a:srgbClr val="333399"/>
                </a:solidFill>
                <a:latin typeface="Cambria" pitchFamily="18" charset="0"/>
                <a:cs typeface="Arial" charset="0"/>
              </a:rPr>
              <a:t>MERIT</a:t>
            </a:r>
          </a:p>
        </p:txBody>
      </p:sp>
      <p:sp>
        <p:nvSpPr>
          <p:cNvPr id="7174" name="Rectangle 42"/>
          <p:cNvSpPr>
            <a:spLocks noGrp="1" noChangeArrowheads="1"/>
          </p:cNvSpPr>
          <p:nvPr>
            <p:ph type="title"/>
          </p:nvPr>
        </p:nvSpPr>
        <p:spPr/>
        <p:txBody>
          <a:bodyPr/>
          <a:lstStyle/>
          <a:p>
            <a:r>
              <a:rPr lang="es-ES" sz="3200" smtClean="0">
                <a:ea typeface="ＭＳ Ｐゴシック" pitchFamily="-107" charset="-128"/>
              </a:rPr>
              <a:t>Estudio MERIT: maraviroc vs efavirenz,</a:t>
            </a:r>
            <a:br>
              <a:rPr lang="es-ES" sz="3200" smtClean="0">
                <a:ea typeface="ＭＳ Ｐゴシック" pitchFamily="-107" charset="-128"/>
              </a:rPr>
            </a:br>
            <a:r>
              <a:rPr lang="es-ES" sz="3200" smtClean="0">
                <a:ea typeface="ＭＳ Ｐゴシック" pitchFamily="-107" charset="-128"/>
              </a:rPr>
              <a:t>en combinación con ZDV/3TC</a:t>
            </a:r>
          </a:p>
        </p:txBody>
      </p:sp>
      <p:grpSp>
        <p:nvGrpSpPr>
          <p:cNvPr id="7175" name="Group 6"/>
          <p:cNvGrpSpPr>
            <a:grpSpLocks/>
          </p:cNvGrpSpPr>
          <p:nvPr/>
        </p:nvGrpSpPr>
        <p:grpSpPr bwMode="auto">
          <a:xfrm>
            <a:off x="2855913" y="1676404"/>
            <a:ext cx="3467101" cy="371476"/>
            <a:chOff x="1884" y="1056"/>
            <a:chExt cx="2184" cy="234"/>
          </a:xfrm>
        </p:grpSpPr>
        <p:sp>
          <p:nvSpPr>
            <p:cNvPr id="7225" name="AutoShape 165"/>
            <p:cNvSpPr>
              <a:spLocks noChangeArrowheads="1"/>
            </p:cNvSpPr>
            <p:nvPr/>
          </p:nvSpPr>
          <p:spPr bwMode="auto">
            <a:xfrm>
              <a:off x="1884" y="1070"/>
              <a:ext cx="2149" cy="212"/>
            </a:xfrm>
            <a:prstGeom prst="roundRect">
              <a:avLst>
                <a:gd name="adj" fmla="val 16667"/>
              </a:avLst>
            </a:prstGeom>
            <a:solidFill>
              <a:schemeClr val="bg1"/>
            </a:solidFill>
            <a:ln w="9525">
              <a:solidFill>
                <a:srgbClr val="D0D0F0"/>
              </a:solidFill>
              <a:round/>
              <a:headEnd/>
              <a:tailEnd/>
            </a:ln>
            <a:effectLst>
              <a:prstShdw prst="shdw17" dist="17961" dir="2700000">
                <a:srgbClr val="7D7D90">
                  <a:alpha val="74997"/>
                </a:srgbClr>
              </a:prstShdw>
            </a:effectLst>
          </p:spPr>
          <p:txBody>
            <a:bodyPr wrap="none" anchor="ctr"/>
            <a:lstStyle/>
            <a:p>
              <a:pPr algn="l"/>
              <a:endParaRPr lang="es-ES" sz="2800" i="0">
                <a:solidFill>
                  <a:srgbClr val="000066"/>
                </a:solidFill>
              </a:endParaRPr>
            </a:p>
          </p:txBody>
        </p:sp>
        <p:sp>
          <p:nvSpPr>
            <p:cNvPr id="7226" name="Rectangle 3"/>
            <p:cNvSpPr>
              <a:spLocks noChangeArrowheads="1"/>
            </p:cNvSpPr>
            <p:nvPr/>
          </p:nvSpPr>
          <p:spPr bwMode="auto">
            <a:xfrm>
              <a:off x="1973" y="1132"/>
              <a:ext cx="112" cy="91"/>
            </a:xfrm>
            <a:prstGeom prst="rect">
              <a:avLst/>
            </a:prstGeom>
            <a:solidFill>
              <a:srgbClr val="660033"/>
            </a:solidFill>
            <a:ln w="9525">
              <a:noFill/>
              <a:miter lim="800000"/>
              <a:headEnd/>
              <a:tailEnd/>
            </a:ln>
          </p:spPr>
          <p:txBody>
            <a:bodyPr wrap="none" anchor="ctr"/>
            <a:lstStyle/>
            <a:p>
              <a:pPr algn="l"/>
              <a:endParaRPr lang="es-ES" i="0">
                <a:solidFill>
                  <a:srgbClr val="000066"/>
                </a:solidFill>
              </a:endParaRPr>
            </a:p>
          </p:txBody>
        </p:sp>
        <p:sp>
          <p:nvSpPr>
            <p:cNvPr id="7227" name="Rectangle 4"/>
            <p:cNvSpPr>
              <a:spLocks noChangeArrowheads="1"/>
            </p:cNvSpPr>
            <p:nvPr/>
          </p:nvSpPr>
          <p:spPr bwMode="auto">
            <a:xfrm>
              <a:off x="3034" y="1131"/>
              <a:ext cx="112" cy="91"/>
            </a:xfrm>
            <a:prstGeom prst="rect">
              <a:avLst/>
            </a:prstGeom>
            <a:solidFill>
              <a:srgbClr val="FF33FF"/>
            </a:solidFill>
            <a:ln w="9525">
              <a:noFill/>
              <a:miter lim="800000"/>
              <a:headEnd/>
              <a:tailEnd/>
            </a:ln>
          </p:spPr>
          <p:txBody>
            <a:bodyPr wrap="none" anchor="ctr"/>
            <a:lstStyle/>
            <a:p>
              <a:pPr algn="l"/>
              <a:endParaRPr lang="es-ES" i="0">
                <a:solidFill>
                  <a:srgbClr val="000066"/>
                </a:solidFill>
              </a:endParaRPr>
            </a:p>
          </p:txBody>
        </p:sp>
        <p:sp>
          <p:nvSpPr>
            <p:cNvPr id="7228" name="ZoneTexte 84"/>
            <p:cNvSpPr txBox="1">
              <a:spLocks noChangeArrowheads="1"/>
            </p:cNvSpPr>
            <p:nvPr/>
          </p:nvSpPr>
          <p:spPr bwMode="auto">
            <a:xfrm>
              <a:off x="2064" y="1056"/>
              <a:ext cx="984" cy="233"/>
            </a:xfrm>
            <a:prstGeom prst="rect">
              <a:avLst/>
            </a:prstGeom>
            <a:noFill/>
            <a:ln w="9525">
              <a:noFill/>
              <a:miter lim="800000"/>
              <a:headEnd/>
              <a:tailEnd/>
            </a:ln>
          </p:spPr>
          <p:txBody>
            <a:bodyPr wrap="none">
              <a:spAutoFit/>
            </a:bodyPr>
            <a:lstStyle/>
            <a:p>
              <a:pPr algn="l"/>
              <a:r>
                <a:rPr lang="es-ES" sz="1800" b="1" i="0" dirty="0">
                  <a:solidFill>
                    <a:srgbClr val="333399"/>
                  </a:solidFill>
                  <a:latin typeface="Calibri" pitchFamily="34" charset="0"/>
                </a:rPr>
                <a:t>MVC </a:t>
              </a:r>
              <a:r>
                <a:rPr lang="es-ES" sz="1800" b="1" i="0" dirty="0" smtClean="0">
                  <a:solidFill>
                    <a:srgbClr val="333399"/>
                  </a:solidFill>
                  <a:latin typeface="Calibri" pitchFamily="34" charset="0"/>
                </a:rPr>
                <a:t>(N </a:t>
              </a:r>
              <a:r>
                <a:rPr lang="es-ES" sz="1800" b="1" i="0" dirty="0">
                  <a:solidFill>
                    <a:srgbClr val="333399"/>
                  </a:solidFill>
                  <a:latin typeface="Calibri" pitchFamily="34" charset="0"/>
                </a:rPr>
                <a:t>= 360)</a:t>
              </a:r>
            </a:p>
          </p:txBody>
        </p:sp>
        <p:sp>
          <p:nvSpPr>
            <p:cNvPr id="7229" name="ZoneTexte 85"/>
            <p:cNvSpPr txBox="1">
              <a:spLocks noChangeArrowheads="1"/>
            </p:cNvSpPr>
            <p:nvPr/>
          </p:nvSpPr>
          <p:spPr bwMode="auto">
            <a:xfrm>
              <a:off x="3148" y="1057"/>
              <a:ext cx="920" cy="233"/>
            </a:xfrm>
            <a:prstGeom prst="rect">
              <a:avLst/>
            </a:prstGeom>
            <a:noFill/>
            <a:ln w="9525">
              <a:noFill/>
              <a:miter lim="800000"/>
              <a:headEnd/>
              <a:tailEnd/>
            </a:ln>
          </p:spPr>
          <p:txBody>
            <a:bodyPr wrap="none">
              <a:spAutoFit/>
            </a:bodyPr>
            <a:lstStyle/>
            <a:p>
              <a:pPr algn="l"/>
              <a:r>
                <a:rPr lang="es-ES" sz="1800" b="1" i="0" dirty="0">
                  <a:solidFill>
                    <a:srgbClr val="333399"/>
                  </a:solidFill>
                  <a:latin typeface="Calibri" pitchFamily="34" charset="0"/>
                </a:rPr>
                <a:t>EFV </a:t>
              </a:r>
              <a:r>
                <a:rPr lang="es-ES" sz="1800" b="1" i="0" dirty="0" smtClean="0">
                  <a:solidFill>
                    <a:srgbClr val="333399"/>
                  </a:solidFill>
                  <a:latin typeface="Calibri" pitchFamily="34" charset="0"/>
                </a:rPr>
                <a:t>(N </a:t>
              </a:r>
              <a:r>
                <a:rPr lang="es-ES" sz="1800" b="1" i="0" dirty="0">
                  <a:solidFill>
                    <a:srgbClr val="333399"/>
                  </a:solidFill>
                  <a:latin typeface="Calibri" pitchFamily="34" charset="0"/>
                </a:rPr>
                <a:t>= 361)</a:t>
              </a:r>
            </a:p>
          </p:txBody>
        </p:sp>
      </p:grpSp>
      <p:grpSp>
        <p:nvGrpSpPr>
          <p:cNvPr id="62" name="Groupe 61"/>
          <p:cNvGrpSpPr/>
          <p:nvPr/>
        </p:nvGrpSpPr>
        <p:grpSpPr>
          <a:xfrm>
            <a:off x="795338" y="1960563"/>
            <a:ext cx="7232650" cy="4179887"/>
            <a:chOff x="795338" y="1960563"/>
            <a:chExt cx="7232650" cy="4179887"/>
          </a:xfrm>
        </p:grpSpPr>
        <p:sp>
          <p:nvSpPr>
            <p:cNvPr id="7176" name="Text Box 58"/>
            <p:cNvSpPr txBox="1">
              <a:spLocks noChangeArrowheads="1"/>
            </p:cNvSpPr>
            <p:nvPr/>
          </p:nvSpPr>
          <p:spPr bwMode="auto">
            <a:xfrm>
              <a:off x="2867025" y="5008563"/>
              <a:ext cx="2392363" cy="284162"/>
            </a:xfrm>
            <a:prstGeom prst="rect">
              <a:avLst/>
            </a:prstGeom>
            <a:noFill/>
            <a:ln w="9525">
              <a:noFill/>
              <a:miter lim="800000"/>
              <a:headEnd/>
              <a:tailEnd/>
            </a:ln>
          </p:spPr>
          <p:txBody>
            <a:bodyPr>
              <a:spAutoFit/>
            </a:bodyPr>
            <a:lstStyle/>
            <a:p>
              <a:pPr>
                <a:lnSpc>
                  <a:spcPct val="90000"/>
                </a:lnSpc>
              </a:pPr>
              <a:r>
                <a:rPr lang="es-ES" sz="1400" b="1" i="0">
                  <a:solidFill>
                    <a:srgbClr val="000066"/>
                  </a:solidFill>
                </a:rPr>
                <a:t>Todos los pacientes</a:t>
              </a:r>
            </a:p>
          </p:txBody>
        </p:sp>
        <p:sp>
          <p:nvSpPr>
            <p:cNvPr id="7177" name="Text Box 67"/>
            <p:cNvSpPr txBox="1">
              <a:spLocks noChangeArrowheads="1"/>
            </p:cNvSpPr>
            <p:nvPr/>
          </p:nvSpPr>
          <p:spPr bwMode="auto">
            <a:xfrm>
              <a:off x="5680075" y="5475288"/>
              <a:ext cx="239713" cy="338137"/>
            </a:xfrm>
            <a:prstGeom prst="rect">
              <a:avLst/>
            </a:prstGeom>
            <a:noFill/>
            <a:ln w="9525">
              <a:noFill/>
              <a:miter lim="800000"/>
              <a:headEnd/>
              <a:tailEnd/>
            </a:ln>
          </p:spPr>
          <p:txBody>
            <a:bodyPr>
              <a:spAutoFit/>
            </a:bodyPr>
            <a:lstStyle/>
            <a:p>
              <a:endParaRPr lang="es-ES" sz="1600" i="0">
                <a:solidFill>
                  <a:srgbClr val="000066"/>
                </a:solidFill>
              </a:endParaRPr>
            </a:p>
          </p:txBody>
        </p:sp>
        <p:sp>
          <p:nvSpPr>
            <p:cNvPr id="7178" name="Text Box 76"/>
            <p:cNvSpPr txBox="1">
              <a:spLocks noChangeArrowheads="1"/>
            </p:cNvSpPr>
            <p:nvPr/>
          </p:nvSpPr>
          <p:spPr bwMode="auto">
            <a:xfrm>
              <a:off x="795338" y="1960563"/>
              <a:ext cx="533400" cy="396875"/>
            </a:xfrm>
            <a:prstGeom prst="rect">
              <a:avLst/>
            </a:prstGeom>
            <a:noFill/>
            <a:ln w="9525">
              <a:noFill/>
              <a:miter lim="800000"/>
              <a:headEnd/>
              <a:tailEnd/>
            </a:ln>
          </p:spPr>
          <p:txBody>
            <a:bodyPr>
              <a:spAutoFit/>
            </a:bodyPr>
            <a:lstStyle/>
            <a:p>
              <a:pPr algn="l"/>
              <a:r>
                <a:rPr lang="es-ES" sz="2000" i="0">
                  <a:solidFill>
                    <a:srgbClr val="000066"/>
                  </a:solidFill>
                </a:rPr>
                <a:t>%</a:t>
              </a:r>
            </a:p>
          </p:txBody>
        </p:sp>
        <p:sp>
          <p:nvSpPr>
            <p:cNvPr id="7179" name="Line 141"/>
            <p:cNvSpPr>
              <a:spLocks noChangeShapeType="1"/>
            </p:cNvSpPr>
            <p:nvPr/>
          </p:nvSpPr>
          <p:spPr bwMode="auto">
            <a:xfrm>
              <a:off x="1293813" y="2441575"/>
              <a:ext cx="0" cy="2538413"/>
            </a:xfrm>
            <a:prstGeom prst="line">
              <a:avLst/>
            </a:prstGeom>
            <a:noFill/>
            <a:ln w="19050">
              <a:solidFill>
                <a:srgbClr val="333399"/>
              </a:solidFill>
              <a:round/>
              <a:headEnd/>
              <a:tailEnd/>
            </a:ln>
          </p:spPr>
          <p:txBody>
            <a:bodyPr/>
            <a:lstStyle/>
            <a:p>
              <a:endParaRPr lang="fr-FR"/>
            </a:p>
          </p:txBody>
        </p:sp>
        <p:sp>
          <p:nvSpPr>
            <p:cNvPr id="7180" name="Line 143"/>
            <p:cNvSpPr>
              <a:spLocks noChangeShapeType="1"/>
            </p:cNvSpPr>
            <p:nvPr/>
          </p:nvSpPr>
          <p:spPr bwMode="auto">
            <a:xfrm>
              <a:off x="1227138" y="4471988"/>
              <a:ext cx="66675" cy="0"/>
            </a:xfrm>
            <a:prstGeom prst="line">
              <a:avLst/>
            </a:prstGeom>
            <a:noFill/>
            <a:ln w="19050">
              <a:solidFill>
                <a:srgbClr val="333399"/>
              </a:solidFill>
              <a:round/>
              <a:headEnd/>
              <a:tailEnd/>
            </a:ln>
          </p:spPr>
          <p:txBody>
            <a:bodyPr/>
            <a:lstStyle/>
            <a:p>
              <a:endParaRPr lang="fr-FR"/>
            </a:p>
          </p:txBody>
        </p:sp>
        <p:sp>
          <p:nvSpPr>
            <p:cNvPr id="7181" name="Line 144"/>
            <p:cNvSpPr>
              <a:spLocks noChangeShapeType="1"/>
            </p:cNvSpPr>
            <p:nvPr/>
          </p:nvSpPr>
          <p:spPr bwMode="auto">
            <a:xfrm>
              <a:off x="1227138" y="3962400"/>
              <a:ext cx="66675" cy="0"/>
            </a:xfrm>
            <a:prstGeom prst="line">
              <a:avLst/>
            </a:prstGeom>
            <a:noFill/>
            <a:ln w="19050">
              <a:solidFill>
                <a:srgbClr val="333399"/>
              </a:solidFill>
              <a:round/>
              <a:headEnd/>
              <a:tailEnd/>
            </a:ln>
          </p:spPr>
          <p:txBody>
            <a:bodyPr/>
            <a:lstStyle/>
            <a:p>
              <a:endParaRPr lang="fr-FR"/>
            </a:p>
          </p:txBody>
        </p:sp>
        <p:sp>
          <p:nvSpPr>
            <p:cNvPr id="7182" name="Line 145"/>
            <p:cNvSpPr>
              <a:spLocks noChangeShapeType="1"/>
            </p:cNvSpPr>
            <p:nvPr/>
          </p:nvSpPr>
          <p:spPr bwMode="auto">
            <a:xfrm>
              <a:off x="1227138" y="3460750"/>
              <a:ext cx="66675" cy="0"/>
            </a:xfrm>
            <a:prstGeom prst="line">
              <a:avLst/>
            </a:prstGeom>
            <a:noFill/>
            <a:ln w="19050">
              <a:solidFill>
                <a:srgbClr val="333399"/>
              </a:solidFill>
              <a:round/>
              <a:headEnd/>
              <a:tailEnd/>
            </a:ln>
          </p:spPr>
          <p:txBody>
            <a:bodyPr/>
            <a:lstStyle/>
            <a:p>
              <a:endParaRPr lang="fr-FR"/>
            </a:p>
          </p:txBody>
        </p:sp>
        <p:sp>
          <p:nvSpPr>
            <p:cNvPr id="7183" name="Line 146"/>
            <p:cNvSpPr>
              <a:spLocks noChangeShapeType="1"/>
            </p:cNvSpPr>
            <p:nvPr/>
          </p:nvSpPr>
          <p:spPr bwMode="auto">
            <a:xfrm>
              <a:off x="1227138" y="2951163"/>
              <a:ext cx="66675" cy="0"/>
            </a:xfrm>
            <a:prstGeom prst="line">
              <a:avLst/>
            </a:prstGeom>
            <a:noFill/>
            <a:ln w="19050">
              <a:solidFill>
                <a:srgbClr val="333399"/>
              </a:solidFill>
              <a:round/>
              <a:headEnd/>
              <a:tailEnd/>
            </a:ln>
          </p:spPr>
          <p:txBody>
            <a:bodyPr/>
            <a:lstStyle/>
            <a:p>
              <a:endParaRPr lang="fr-FR"/>
            </a:p>
          </p:txBody>
        </p:sp>
        <p:sp>
          <p:nvSpPr>
            <p:cNvPr id="7184" name="Line 147"/>
            <p:cNvSpPr>
              <a:spLocks noChangeShapeType="1"/>
            </p:cNvSpPr>
            <p:nvPr/>
          </p:nvSpPr>
          <p:spPr bwMode="auto">
            <a:xfrm>
              <a:off x="1227138" y="2441575"/>
              <a:ext cx="66675" cy="0"/>
            </a:xfrm>
            <a:prstGeom prst="line">
              <a:avLst/>
            </a:prstGeom>
            <a:noFill/>
            <a:ln w="19050">
              <a:solidFill>
                <a:srgbClr val="333399"/>
              </a:solidFill>
              <a:round/>
              <a:headEnd/>
              <a:tailEnd/>
            </a:ln>
          </p:spPr>
          <p:txBody>
            <a:bodyPr/>
            <a:lstStyle/>
            <a:p>
              <a:endParaRPr lang="fr-FR"/>
            </a:p>
          </p:txBody>
        </p:sp>
        <p:sp>
          <p:nvSpPr>
            <p:cNvPr id="7185" name="Line 149"/>
            <p:cNvSpPr>
              <a:spLocks noChangeShapeType="1"/>
            </p:cNvSpPr>
            <p:nvPr/>
          </p:nvSpPr>
          <p:spPr bwMode="auto">
            <a:xfrm flipV="1">
              <a:off x="1293813" y="4979988"/>
              <a:ext cx="0" cy="50800"/>
            </a:xfrm>
            <a:prstGeom prst="line">
              <a:avLst/>
            </a:prstGeom>
            <a:noFill/>
            <a:ln w="19050">
              <a:solidFill>
                <a:srgbClr val="333399"/>
              </a:solidFill>
              <a:round/>
              <a:headEnd/>
              <a:tailEnd/>
            </a:ln>
          </p:spPr>
          <p:txBody>
            <a:bodyPr/>
            <a:lstStyle/>
            <a:p>
              <a:endParaRPr lang="fr-FR"/>
            </a:p>
          </p:txBody>
        </p:sp>
        <p:sp>
          <p:nvSpPr>
            <p:cNvPr id="7186" name="Line 150"/>
            <p:cNvSpPr>
              <a:spLocks noChangeShapeType="1"/>
            </p:cNvSpPr>
            <p:nvPr/>
          </p:nvSpPr>
          <p:spPr bwMode="auto">
            <a:xfrm flipV="1">
              <a:off x="3173413" y="4979988"/>
              <a:ext cx="0" cy="50800"/>
            </a:xfrm>
            <a:prstGeom prst="line">
              <a:avLst/>
            </a:prstGeom>
            <a:noFill/>
            <a:ln w="19050">
              <a:solidFill>
                <a:srgbClr val="333399"/>
              </a:solidFill>
              <a:round/>
              <a:headEnd/>
              <a:tailEnd/>
            </a:ln>
          </p:spPr>
          <p:txBody>
            <a:bodyPr/>
            <a:lstStyle/>
            <a:p>
              <a:endParaRPr lang="fr-FR"/>
            </a:p>
          </p:txBody>
        </p:sp>
        <p:sp>
          <p:nvSpPr>
            <p:cNvPr id="7187" name="Line 151"/>
            <p:cNvSpPr>
              <a:spLocks noChangeShapeType="1"/>
            </p:cNvSpPr>
            <p:nvPr/>
          </p:nvSpPr>
          <p:spPr bwMode="auto">
            <a:xfrm flipV="1">
              <a:off x="4910138" y="4979988"/>
              <a:ext cx="0" cy="50800"/>
            </a:xfrm>
            <a:prstGeom prst="line">
              <a:avLst/>
            </a:prstGeom>
            <a:noFill/>
            <a:ln w="19050">
              <a:solidFill>
                <a:srgbClr val="333399"/>
              </a:solidFill>
              <a:round/>
              <a:headEnd/>
              <a:tailEnd/>
            </a:ln>
          </p:spPr>
          <p:txBody>
            <a:bodyPr/>
            <a:lstStyle/>
            <a:p>
              <a:endParaRPr lang="fr-FR"/>
            </a:p>
          </p:txBody>
        </p:sp>
        <p:sp>
          <p:nvSpPr>
            <p:cNvPr id="7188" name="Rectangle 153"/>
            <p:cNvSpPr>
              <a:spLocks noChangeArrowheads="1"/>
            </p:cNvSpPr>
            <p:nvPr/>
          </p:nvSpPr>
          <p:spPr bwMode="auto">
            <a:xfrm>
              <a:off x="1876425" y="2870200"/>
              <a:ext cx="344488" cy="212725"/>
            </a:xfrm>
            <a:prstGeom prst="rect">
              <a:avLst/>
            </a:prstGeom>
            <a:noFill/>
            <a:ln w="9525">
              <a:noFill/>
              <a:miter lim="800000"/>
              <a:headEnd/>
              <a:tailEnd/>
            </a:ln>
          </p:spPr>
          <p:txBody>
            <a:bodyPr wrap="none" lIns="0" tIns="0" rIns="0" bIns="0">
              <a:spAutoFit/>
            </a:bodyPr>
            <a:lstStyle/>
            <a:p>
              <a:pPr algn="l"/>
              <a:r>
                <a:rPr lang="es-ES" sz="1400" b="1" i="0">
                  <a:solidFill>
                    <a:srgbClr val="660033"/>
                  </a:solidFill>
                </a:rPr>
                <a:t>70.6</a:t>
              </a:r>
              <a:endParaRPr lang="es-ES" sz="1800" i="0">
                <a:solidFill>
                  <a:srgbClr val="660033"/>
                </a:solidFill>
              </a:endParaRPr>
            </a:p>
          </p:txBody>
        </p:sp>
        <p:sp>
          <p:nvSpPr>
            <p:cNvPr id="7189" name="Rectangle 154"/>
            <p:cNvSpPr>
              <a:spLocks noChangeArrowheads="1"/>
            </p:cNvSpPr>
            <p:nvPr/>
          </p:nvSpPr>
          <p:spPr bwMode="auto">
            <a:xfrm>
              <a:off x="3635375" y="3014663"/>
              <a:ext cx="344488" cy="212725"/>
            </a:xfrm>
            <a:prstGeom prst="rect">
              <a:avLst/>
            </a:prstGeom>
            <a:noFill/>
            <a:ln w="9525">
              <a:noFill/>
              <a:miter lim="800000"/>
              <a:headEnd/>
              <a:tailEnd/>
            </a:ln>
          </p:spPr>
          <p:txBody>
            <a:bodyPr wrap="none" lIns="0" tIns="0" rIns="0" bIns="0">
              <a:spAutoFit/>
            </a:bodyPr>
            <a:lstStyle/>
            <a:p>
              <a:pPr algn="l"/>
              <a:r>
                <a:rPr lang="es-ES" sz="1400" b="1" i="0">
                  <a:solidFill>
                    <a:srgbClr val="660033"/>
                  </a:solidFill>
                </a:rPr>
                <a:t>65.3</a:t>
              </a:r>
              <a:endParaRPr lang="es-ES" sz="1800" i="0">
                <a:solidFill>
                  <a:srgbClr val="660033"/>
                </a:solidFill>
              </a:endParaRPr>
            </a:p>
          </p:txBody>
        </p:sp>
        <p:sp>
          <p:nvSpPr>
            <p:cNvPr id="7190" name="Rectangle 155"/>
            <p:cNvSpPr>
              <a:spLocks noChangeArrowheads="1"/>
            </p:cNvSpPr>
            <p:nvPr/>
          </p:nvSpPr>
          <p:spPr bwMode="auto">
            <a:xfrm>
              <a:off x="5219700" y="2898775"/>
              <a:ext cx="344488" cy="212725"/>
            </a:xfrm>
            <a:prstGeom prst="rect">
              <a:avLst/>
            </a:prstGeom>
            <a:noFill/>
            <a:ln w="9525">
              <a:noFill/>
              <a:miter lim="800000"/>
              <a:headEnd/>
              <a:tailEnd/>
            </a:ln>
          </p:spPr>
          <p:txBody>
            <a:bodyPr wrap="none" lIns="0" tIns="0" rIns="0" bIns="0">
              <a:spAutoFit/>
            </a:bodyPr>
            <a:lstStyle/>
            <a:p>
              <a:pPr algn="l"/>
              <a:r>
                <a:rPr lang="es-ES" sz="1400" b="1" i="0">
                  <a:solidFill>
                    <a:srgbClr val="660033"/>
                  </a:solidFill>
                </a:rPr>
                <a:t>69.6</a:t>
              </a:r>
              <a:endParaRPr lang="es-ES" sz="1800" i="0">
                <a:solidFill>
                  <a:srgbClr val="660033"/>
                </a:solidFill>
              </a:endParaRPr>
            </a:p>
          </p:txBody>
        </p:sp>
        <p:sp>
          <p:nvSpPr>
            <p:cNvPr id="7191" name="Rectangle 156"/>
            <p:cNvSpPr>
              <a:spLocks noChangeArrowheads="1"/>
            </p:cNvSpPr>
            <p:nvPr/>
          </p:nvSpPr>
          <p:spPr bwMode="auto">
            <a:xfrm>
              <a:off x="2376488" y="2814638"/>
              <a:ext cx="344487" cy="212725"/>
            </a:xfrm>
            <a:prstGeom prst="rect">
              <a:avLst/>
            </a:prstGeom>
            <a:noFill/>
            <a:ln w="9525">
              <a:noFill/>
              <a:miter lim="800000"/>
              <a:headEnd/>
              <a:tailEnd/>
            </a:ln>
          </p:spPr>
          <p:txBody>
            <a:bodyPr wrap="none" lIns="0" tIns="0" rIns="0" bIns="0">
              <a:spAutoFit/>
            </a:bodyPr>
            <a:lstStyle/>
            <a:p>
              <a:pPr algn="l"/>
              <a:r>
                <a:rPr lang="es-ES" sz="1400" b="1" i="0">
                  <a:solidFill>
                    <a:srgbClr val="FF00FF"/>
                  </a:solidFill>
                </a:rPr>
                <a:t>73.1</a:t>
              </a:r>
              <a:endParaRPr lang="es-ES" sz="1800" i="0">
                <a:solidFill>
                  <a:srgbClr val="FF00FF"/>
                </a:solidFill>
              </a:endParaRPr>
            </a:p>
          </p:txBody>
        </p:sp>
        <p:sp>
          <p:nvSpPr>
            <p:cNvPr id="7192" name="Rectangle 157"/>
            <p:cNvSpPr>
              <a:spLocks noChangeArrowheads="1"/>
            </p:cNvSpPr>
            <p:nvPr/>
          </p:nvSpPr>
          <p:spPr bwMode="auto">
            <a:xfrm>
              <a:off x="4181475" y="2886075"/>
              <a:ext cx="344488" cy="212725"/>
            </a:xfrm>
            <a:prstGeom prst="rect">
              <a:avLst/>
            </a:prstGeom>
            <a:noFill/>
            <a:ln w="9525">
              <a:noFill/>
              <a:miter lim="800000"/>
              <a:headEnd/>
              <a:tailEnd/>
            </a:ln>
          </p:spPr>
          <p:txBody>
            <a:bodyPr wrap="none" lIns="0" tIns="0" rIns="0" bIns="0">
              <a:spAutoFit/>
            </a:bodyPr>
            <a:lstStyle/>
            <a:p>
              <a:pPr algn="l"/>
              <a:r>
                <a:rPr lang="es-ES" sz="1400" b="1" i="0">
                  <a:solidFill>
                    <a:srgbClr val="FF00FF"/>
                  </a:solidFill>
                </a:rPr>
                <a:t>69.3</a:t>
              </a:r>
              <a:endParaRPr lang="es-ES" sz="1800" i="0">
                <a:solidFill>
                  <a:srgbClr val="FF00FF"/>
                </a:solidFill>
              </a:endParaRPr>
            </a:p>
          </p:txBody>
        </p:sp>
        <p:sp>
          <p:nvSpPr>
            <p:cNvPr id="7193" name="Rectangle 158"/>
            <p:cNvSpPr>
              <a:spLocks noChangeArrowheads="1"/>
            </p:cNvSpPr>
            <p:nvPr/>
          </p:nvSpPr>
          <p:spPr bwMode="auto">
            <a:xfrm>
              <a:off x="5724525" y="2852738"/>
              <a:ext cx="344488" cy="212725"/>
            </a:xfrm>
            <a:prstGeom prst="rect">
              <a:avLst/>
            </a:prstGeom>
            <a:noFill/>
            <a:ln w="9525">
              <a:noFill/>
              <a:miter lim="800000"/>
              <a:headEnd/>
              <a:tailEnd/>
            </a:ln>
          </p:spPr>
          <p:txBody>
            <a:bodyPr wrap="none" lIns="0" tIns="0" rIns="0" bIns="0">
              <a:spAutoFit/>
            </a:bodyPr>
            <a:lstStyle/>
            <a:p>
              <a:pPr algn="l"/>
              <a:r>
                <a:rPr lang="es-ES" sz="1400" b="1" i="0">
                  <a:solidFill>
                    <a:srgbClr val="FF00FF"/>
                  </a:solidFill>
                </a:rPr>
                <a:t>71.6</a:t>
              </a:r>
              <a:endParaRPr lang="es-ES" sz="1800" i="0">
                <a:solidFill>
                  <a:srgbClr val="FF00FF"/>
                </a:solidFill>
              </a:endParaRPr>
            </a:p>
          </p:txBody>
        </p:sp>
        <p:sp>
          <p:nvSpPr>
            <p:cNvPr id="7194" name="Rectangle 159"/>
            <p:cNvSpPr>
              <a:spLocks noChangeArrowheads="1"/>
            </p:cNvSpPr>
            <p:nvPr/>
          </p:nvSpPr>
          <p:spPr bwMode="auto">
            <a:xfrm>
              <a:off x="1055688" y="4881563"/>
              <a:ext cx="98425"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0</a:t>
              </a:r>
              <a:endParaRPr lang="es-ES" sz="1800" i="0">
                <a:solidFill>
                  <a:srgbClr val="000066"/>
                </a:solidFill>
              </a:endParaRPr>
            </a:p>
          </p:txBody>
        </p:sp>
        <p:sp>
          <p:nvSpPr>
            <p:cNvPr id="7195" name="Rectangle 160"/>
            <p:cNvSpPr>
              <a:spLocks noChangeArrowheads="1"/>
            </p:cNvSpPr>
            <p:nvPr/>
          </p:nvSpPr>
          <p:spPr bwMode="auto">
            <a:xfrm>
              <a:off x="957263" y="4370388"/>
              <a:ext cx="196850"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20</a:t>
              </a:r>
              <a:endParaRPr lang="es-ES" sz="1800" i="0">
                <a:solidFill>
                  <a:srgbClr val="000066"/>
                </a:solidFill>
              </a:endParaRPr>
            </a:p>
          </p:txBody>
        </p:sp>
        <p:sp>
          <p:nvSpPr>
            <p:cNvPr id="7196" name="Rectangle 161"/>
            <p:cNvSpPr>
              <a:spLocks noChangeArrowheads="1"/>
            </p:cNvSpPr>
            <p:nvPr/>
          </p:nvSpPr>
          <p:spPr bwMode="auto">
            <a:xfrm>
              <a:off x="957263" y="3862388"/>
              <a:ext cx="196850"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40</a:t>
              </a:r>
              <a:endParaRPr lang="es-ES" sz="1800" i="0">
                <a:solidFill>
                  <a:srgbClr val="000066"/>
                </a:solidFill>
              </a:endParaRPr>
            </a:p>
          </p:txBody>
        </p:sp>
        <p:sp>
          <p:nvSpPr>
            <p:cNvPr id="7197" name="Rectangle 162"/>
            <p:cNvSpPr>
              <a:spLocks noChangeArrowheads="1"/>
            </p:cNvSpPr>
            <p:nvPr/>
          </p:nvSpPr>
          <p:spPr bwMode="auto">
            <a:xfrm>
              <a:off x="957263" y="3360738"/>
              <a:ext cx="196850"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60</a:t>
              </a:r>
              <a:endParaRPr lang="es-ES" sz="1800" i="0">
                <a:solidFill>
                  <a:srgbClr val="000066"/>
                </a:solidFill>
              </a:endParaRPr>
            </a:p>
          </p:txBody>
        </p:sp>
        <p:sp>
          <p:nvSpPr>
            <p:cNvPr id="7198" name="Rectangle 163"/>
            <p:cNvSpPr>
              <a:spLocks noChangeArrowheads="1"/>
            </p:cNvSpPr>
            <p:nvPr/>
          </p:nvSpPr>
          <p:spPr bwMode="auto">
            <a:xfrm>
              <a:off x="957263" y="2851150"/>
              <a:ext cx="196850"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80</a:t>
              </a:r>
              <a:endParaRPr lang="es-ES" sz="1800" i="0">
                <a:solidFill>
                  <a:srgbClr val="000066"/>
                </a:solidFill>
              </a:endParaRPr>
            </a:p>
          </p:txBody>
        </p:sp>
        <p:sp>
          <p:nvSpPr>
            <p:cNvPr id="7199" name="Rectangle 164"/>
            <p:cNvSpPr>
              <a:spLocks noChangeArrowheads="1"/>
            </p:cNvSpPr>
            <p:nvPr/>
          </p:nvSpPr>
          <p:spPr bwMode="auto">
            <a:xfrm>
              <a:off x="858838" y="2341563"/>
              <a:ext cx="295275"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100</a:t>
              </a:r>
              <a:endParaRPr lang="es-ES" sz="1800" i="0">
                <a:solidFill>
                  <a:srgbClr val="000066"/>
                </a:solidFill>
              </a:endParaRPr>
            </a:p>
          </p:txBody>
        </p:sp>
        <p:sp>
          <p:nvSpPr>
            <p:cNvPr id="7200" name="Text Box 57"/>
            <p:cNvSpPr txBox="1">
              <a:spLocks noChangeArrowheads="1"/>
            </p:cNvSpPr>
            <p:nvPr/>
          </p:nvSpPr>
          <p:spPr bwMode="auto">
            <a:xfrm>
              <a:off x="1249363" y="2235200"/>
              <a:ext cx="2147887" cy="508000"/>
            </a:xfrm>
            <a:prstGeom prst="rect">
              <a:avLst/>
            </a:prstGeom>
            <a:noFill/>
            <a:ln w="9525">
              <a:noFill/>
              <a:miter lim="800000"/>
              <a:headEnd/>
              <a:tailEnd/>
            </a:ln>
          </p:spPr>
          <p:txBody>
            <a:bodyPr>
              <a:spAutoFit/>
            </a:bodyPr>
            <a:lstStyle/>
            <a:p>
              <a:pPr>
                <a:lnSpc>
                  <a:spcPct val="85000"/>
                </a:lnSpc>
              </a:pPr>
              <a:r>
                <a:rPr lang="es-ES" sz="1600" b="1" i="0">
                  <a:solidFill>
                    <a:srgbClr val="333399"/>
                  </a:solidFill>
                  <a:latin typeface="Calibri" pitchFamily="34" charset="0"/>
                </a:rPr>
                <a:t>HIV RNA</a:t>
              </a:r>
              <a:br>
                <a:rPr lang="es-ES" sz="1600" b="1" i="0">
                  <a:solidFill>
                    <a:srgbClr val="333399"/>
                  </a:solidFill>
                  <a:latin typeface="Calibri" pitchFamily="34" charset="0"/>
                </a:rPr>
              </a:br>
              <a:r>
                <a:rPr lang="es-ES" sz="1600" b="1" i="0">
                  <a:solidFill>
                    <a:srgbClr val="333399"/>
                  </a:solidFill>
                  <a:latin typeface="Calibri" pitchFamily="34" charset="0"/>
                </a:rPr>
                <a:t>&lt; 400 c/mL</a:t>
              </a:r>
            </a:p>
          </p:txBody>
        </p:sp>
        <p:sp>
          <p:nvSpPr>
            <p:cNvPr id="7201" name="Text Box 58"/>
            <p:cNvSpPr txBox="1">
              <a:spLocks noChangeArrowheads="1"/>
            </p:cNvSpPr>
            <p:nvPr/>
          </p:nvSpPr>
          <p:spPr bwMode="auto">
            <a:xfrm>
              <a:off x="3144838" y="2235200"/>
              <a:ext cx="1841500" cy="508000"/>
            </a:xfrm>
            <a:prstGeom prst="rect">
              <a:avLst/>
            </a:prstGeom>
            <a:noFill/>
            <a:ln w="9525">
              <a:noFill/>
              <a:miter lim="800000"/>
              <a:headEnd/>
              <a:tailEnd/>
            </a:ln>
          </p:spPr>
          <p:txBody>
            <a:bodyPr>
              <a:spAutoFit/>
            </a:bodyPr>
            <a:lstStyle/>
            <a:p>
              <a:pPr>
                <a:lnSpc>
                  <a:spcPct val="85000"/>
                </a:lnSpc>
              </a:pPr>
              <a:r>
                <a:rPr lang="es-ES" sz="1600" b="1" i="0">
                  <a:solidFill>
                    <a:srgbClr val="333399"/>
                  </a:solidFill>
                  <a:latin typeface="Calibri" pitchFamily="34" charset="0"/>
                </a:rPr>
                <a:t>HIV RNA</a:t>
              </a:r>
              <a:br>
                <a:rPr lang="es-ES" sz="1600" b="1" i="0">
                  <a:solidFill>
                    <a:srgbClr val="333399"/>
                  </a:solidFill>
                  <a:latin typeface="Calibri" pitchFamily="34" charset="0"/>
                </a:rPr>
              </a:br>
              <a:r>
                <a:rPr lang="es-ES" sz="1600" b="1" i="0">
                  <a:solidFill>
                    <a:srgbClr val="333399"/>
                  </a:solidFill>
                  <a:latin typeface="Calibri" pitchFamily="34" charset="0"/>
                </a:rPr>
                <a:t>&lt; 50 c/mL</a:t>
              </a:r>
            </a:p>
          </p:txBody>
        </p:sp>
        <p:sp>
          <p:nvSpPr>
            <p:cNvPr id="7202" name="Text Box 58"/>
            <p:cNvSpPr txBox="1">
              <a:spLocks noChangeArrowheads="1"/>
            </p:cNvSpPr>
            <p:nvPr/>
          </p:nvSpPr>
          <p:spPr bwMode="auto">
            <a:xfrm>
              <a:off x="5457825" y="2235200"/>
              <a:ext cx="1865313" cy="508000"/>
            </a:xfrm>
            <a:prstGeom prst="rect">
              <a:avLst/>
            </a:prstGeom>
            <a:noFill/>
            <a:ln w="9525">
              <a:noFill/>
              <a:miter lim="800000"/>
              <a:headEnd/>
              <a:tailEnd/>
            </a:ln>
          </p:spPr>
          <p:txBody>
            <a:bodyPr>
              <a:spAutoFit/>
            </a:bodyPr>
            <a:lstStyle/>
            <a:p>
              <a:pPr>
                <a:lnSpc>
                  <a:spcPct val="85000"/>
                </a:lnSpc>
              </a:pPr>
              <a:r>
                <a:rPr lang="es-ES" sz="1600" b="1" i="0">
                  <a:solidFill>
                    <a:srgbClr val="333399"/>
                  </a:solidFill>
                  <a:latin typeface="Calibri" pitchFamily="34" charset="0"/>
                </a:rPr>
                <a:t>HIV RNA</a:t>
              </a:r>
              <a:br>
                <a:rPr lang="es-ES" sz="1600" b="1" i="0">
                  <a:solidFill>
                    <a:srgbClr val="333399"/>
                  </a:solidFill>
                  <a:latin typeface="Calibri" pitchFamily="34" charset="0"/>
                </a:rPr>
              </a:br>
              <a:r>
                <a:rPr lang="es-ES" sz="1600" b="1" i="0">
                  <a:solidFill>
                    <a:srgbClr val="333399"/>
                  </a:solidFill>
                  <a:latin typeface="Calibri" pitchFamily="34" charset="0"/>
                </a:rPr>
                <a:t>&lt; 50 c/mL</a:t>
              </a:r>
            </a:p>
          </p:txBody>
        </p:sp>
        <p:sp>
          <p:nvSpPr>
            <p:cNvPr id="7203" name="Rectangle 155"/>
            <p:cNvSpPr>
              <a:spLocks noChangeArrowheads="1"/>
            </p:cNvSpPr>
            <p:nvPr/>
          </p:nvSpPr>
          <p:spPr bwMode="auto">
            <a:xfrm>
              <a:off x="6805613" y="3159125"/>
              <a:ext cx="344487" cy="212725"/>
            </a:xfrm>
            <a:prstGeom prst="rect">
              <a:avLst/>
            </a:prstGeom>
            <a:noFill/>
            <a:ln w="9525">
              <a:noFill/>
              <a:miter lim="800000"/>
              <a:headEnd/>
              <a:tailEnd/>
            </a:ln>
          </p:spPr>
          <p:txBody>
            <a:bodyPr wrap="none" lIns="0" tIns="0" rIns="0" bIns="0">
              <a:spAutoFit/>
            </a:bodyPr>
            <a:lstStyle/>
            <a:p>
              <a:pPr algn="l"/>
              <a:r>
                <a:rPr lang="es-ES" sz="1400" b="1" i="0">
                  <a:solidFill>
                    <a:srgbClr val="660033"/>
                  </a:solidFill>
                </a:rPr>
                <a:t>59.6</a:t>
              </a:r>
              <a:endParaRPr lang="es-ES" sz="1800" i="0">
                <a:solidFill>
                  <a:srgbClr val="660033"/>
                </a:solidFill>
              </a:endParaRPr>
            </a:p>
          </p:txBody>
        </p:sp>
        <p:sp>
          <p:nvSpPr>
            <p:cNvPr id="7204" name="Rectangle 158"/>
            <p:cNvSpPr>
              <a:spLocks noChangeArrowheads="1"/>
            </p:cNvSpPr>
            <p:nvPr/>
          </p:nvSpPr>
          <p:spPr bwMode="auto">
            <a:xfrm>
              <a:off x="7332663" y="2994025"/>
              <a:ext cx="344487" cy="212725"/>
            </a:xfrm>
            <a:prstGeom prst="rect">
              <a:avLst/>
            </a:prstGeom>
            <a:noFill/>
            <a:ln w="9525">
              <a:noFill/>
              <a:miter lim="800000"/>
              <a:headEnd/>
              <a:tailEnd/>
            </a:ln>
          </p:spPr>
          <p:txBody>
            <a:bodyPr wrap="none" lIns="0" tIns="0" rIns="0" bIns="0">
              <a:spAutoFit/>
            </a:bodyPr>
            <a:lstStyle/>
            <a:p>
              <a:pPr algn="l"/>
              <a:r>
                <a:rPr lang="es-ES" sz="1400" b="1" i="0">
                  <a:solidFill>
                    <a:srgbClr val="FF00FF"/>
                  </a:solidFill>
                </a:rPr>
                <a:t>66.0</a:t>
              </a:r>
              <a:endParaRPr lang="es-ES" sz="1800" i="0">
                <a:solidFill>
                  <a:srgbClr val="FF00FF"/>
                </a:solidFill>
              </a:endParaRPr>
            </a:p>
          </p:txBody>
        </p:sp>
        <p:sp>
          <p:nvSpPr>
            <p:cNvPr id="7205" name="ZoneTexte 86"/>
            <p:cNvSpPr txBox="1">
              <a:spLocks noChangeArrowheads="1"/>
            </p:cNvSpPr>
            <p:nvPr/>
          </p:nvSpPr>
          <p:spPr bwMode="auto">
            <a:xfrm>
              <a:off x="1387475" y="5254625"/>
              <a:ext cx="1719263" cy="568325"/>
            </a:xfrm>
            <a:prstGeom prst="rect">
              <a:avLst/>
            </a:prstGeom>
            <a:noFill/>
            <a:ln w="9525">
              <a:noFill/>
              <a:miter lim="800000"/>
              <a:headEnd/>
              <a:tailEnd/>
            </a:ln>
          </p:spPr>
          <p:txBody>
            <a:bodyPr>
              <a:spAutoFit/>
            </a:bodyPr>
            <a:lstStyle/>
            <a:p>
              <a:pPr>
                <a:lnSpc>
                  <a:spcPct val="80000"/>
                </a:lnSpc>
              </a:pPr>
              <a:r>
                <a:rPr lang="es-ES" sz="1300" i="0">
                  <a:solidFill>
                    <a:srgbClr val="000066"/>
                  </a:solidFill>
                </a:rPr>
                <a:t>Margen </a:t>
              </a:r>
              <a:br>
                <a:rPr lang="es-ES" sz="1300" i="0">
                  <a:solidFill>
                    <a:srgbClr val="000066"/>
                  </a:solidFill>
                </a:rPr>
              </a:br>
              <a:r>
                <a:rPr lang="es-ES" sz="1300" i="0">
                  <a:solidFill>
                    <a:srgbClr val="000066"/>
                  </a:solidFill>
                </a:rPr>
                <a:t>inferior para el IC de 97.5% = - 9.5</a:t>
              </a:r>
            </a:p>
          </p:txBody>
        </p:sp>
        <p:sp>
          <p:nvSpPr>
            <p:cNvPr id="7206" name="ZoneTexte 86"/>
            <p:cNvSpPr txBox="1">
              <a:spLocks noChangeArrowheads="1"/>
            </p:cNvSpPr>
            <p:nvPr/>
          </p:nvSpPr>
          <p:spPr bwMode="auto">
            <a:xfrm>
              <a:off x="3106738" y="5254625"/>
              <a:ext cx="1835150" cy="885825"/>
            </a:xfrm>
            <a:prstGeom prst="rect">
              <a:avLst/>
            </a:prstGeom>
            <a:noFill/>
            <a:ln w="9525">
              <a:noFill/>
              <a:miter lim="800000"/>
              <a:headEnd/>
              <a:tailEnd/>
            </a:ln>
          </p:spPr>
          <p:txBody>
            <a:bodyPr>
              <a:spAutoFit/>
            </a:bodyPr>
            <a:lstStyle/>
            <a:p>
              <a:pPr>
                <a:lnSpc>
                  <a:spcPct val="80000"/>
                </a:lnSpc>
              </a:pPr>
              <a:r>
                <a:rPr lang="es-ES" sz="1300" i="0">
                  <a:solidFill>
                    <a:srgbClr val="000066"/>
                  </a:solidFill>
                </a:rPr>
                <a:t>Margen </a:t>
              </a:r>
              <a:br>
                <a:rPr lang="es-ES" sz="1300" i="0">
                  <a:solidFill>
                    <a:srgbClr val="000066"/>
                  </a:solidFill>
                </a:rPr>
              </a:br>
              <a:r>
                <a:rPr lang="es-ES" sz="1300" i="0">
                  <a:solidFill>
                    <a:srgbClr val="000066"/>
                  </a:solidFill>
                </a:rPr>
                <a:t>inferior para el IC de 97.5% = = - 10.9</a:t>
              </a:r>
            </a:p>
            <a:p>
              <a:pPr>
                <a:lnSpc>
                  <a:spcPct val="80000"/>
                </a:lnSpc>
              </a:pPr>
              <a:r>
                <a:rPr lang="es-ES" sz="1300" i="0">
                  <a:solidFill>
                    <a:srgbClr val="000066"/>
                  </a:solidFill>
                  <a:latin typeface="Wingdings" pitchFamily="2" charset="2"/>
                </a:rPr>
                <a:t></a:t>
              </a:r>
              <a:r>
                <a:rPr lang="es-ES" sz="1300" i="0">
                  <a:solidFill>
                    <a:srgbClr val="000066"/>
                  </a:solidFill>
                </a:rPr>
                <a:t> MVC no resultó inferior al EFV</a:t>
              </a:r>
            </a:p>
          </p:txBody>
        </p:sp>
        <p:sp>
          <p:nvSpPr>
            <p:cNvPr id="7207" name="ZoneTexte 58"/>
            <p:cNvSpPr txBox="1">
              <a:spLocks noChangeArrowheads="1"/>
            </p:cNvSpPr>
            <p:nvPr/>
          </p:nvSpPr>
          <p:spPr bwMode="auto">
            <a:xfrm>
              <a:off x="4683125" y="4652963"/>
              <a:ext cx="444500" cy="304800"/>
            </a:xfrm>
            <a:prstGeom prst="rect">
              <a:avLst/>
            </a:prstGeom>
            <a:noFill/>
            <a:ln w="9525">
              <a:noFill/>
              <a:miter lim="800000"/>
              <a:headEnd/>
              <a:tailEnd/>
            </a:ln>
          </p:spPr>
          <p:txBody>
            <a:bodyPr wrap="none">
              <a:spAutoFit/>
            </a:bodyPr>
            <a:lstStyle/>
            <a:p>
              <a:pPr algn="l"/>
              <a:r>
                <a:rPr lang="es-ES" sz="1400" b="1" i="0">
                  <a:solidFill>
                    <a:srgbClr val="000066"/>
                  </a:solidFill>
                </a:rPr>
                <a:t>n =</a:t>
              </a:r>
            </a:p>
          </p:txBody>
        </p:sp>
        <p:sp>
          <p:nvSpPr>
            <p:cNvPr id="7208" name="Rectangle 45"/>
            <p:cNvSpPr>
              <a:spLocks noChangeArrowheads="1"/>
            </p:cNvSpPr>
            <p:nvPr/>
          </p:nvSpPr>
          <p:spPr bwMode="auto">
            <a:xfrm>
              <a:off x="1763713" y="3182938"/>
              <a:ext cx="539750" cy="1806575"/>
            </a:xfrm>
            <a:prstGeom prst="rect">
              <a:avLst/>
            </a:prstGeom>
            <a:solidFill>
              <a:srgbClr val="660033"/>
            </a:solidFill>
            <a:ln w="11113">
              <a:noFill/>
              <a:miter lim="800000"/>
              <a:headEnd/>
              <a:tailEnd/>
            </a:ln>
          </p:spPr>
          <p:txBody>
            <a:bodyPr/>
            <a:lstStyle/>
            <a:p>
              <a:endParaRPr lang="es-ES" sz="2800"/>
            </a:p>
          </p:txBody>
        </p:sp>
        <p:sp>
          <p:nvSpPr>
            <p:cNvPr id="7209" name="Rectangle 46"/>
            <p:cNvSpPr>
              <a:spLocks noChangeArrowheads="1"/>
            </p:cNvSpPr>
            <p:nvPr/>
          </p:nvSpPr>
          <p:spPr bwMode="auto">
            <a:xfrm>
              <a:off x="3533775" y="3319463"/>
              <a:ext cx="539750" cy="1670050"/>
            </a:xfrm>
            <a:prstGeom prst="rect">
              <a:avLst/>
            </a:prstGeom>
            <a:solidFill>
              <a:srgbClr val="660033"/>
            </a:solidFill>
            <a:ln w="11113">
              <a:noFill/>
              <a:miter lim="800000"/>
              <a:headEnd/>
              <a:tailEnd/>
            </a:ln>
          </p:spPr>
          <p:txBody>
            <a:bodyPr/>
            <a:lstStyle/>
            <a:p>
              <a:endParaRPr lang="es-ES" sz="2800"/>
            </a:p>
          </p:txBody>
        </p:sp>
        <p:sp>
          <p:nvSpPr>
            <p:cNvPr id="7210" name="Rectangle 47"/>
            <p:cNvSpPr>
              <a:spLocks noChangeArrowheads="1"/>
            </p:cNvSpPr>
            <p:nvPr/>
          </p:nvSpPr>
          <p:spPr bwMode="auto">
            <a:xfrm>
              <a:off x="5116513" y="3206750"/>
              <a:ext cx="525462" cy="1782763"/>
            </a:xfrm>
            <a:prstGeom prst="rect">
              <a:avLst/>
            </a:prstGeom>
            <a:solidFill>
              <a:srgbClr val="660033"/>
            </a:solidFill>
            <a:ln w="11113">
              <a:noFill/>
              <a:miter lim="800000"/>
              <a:headEnd/>
              <a:tailEnd/>
            </a:ln>
          </p:spPr>
          <p:txBody>
            <a:bodyPr/>
            <a:lstStyle/>
            <a:p>
              <a:endParaRPr lang="es-ES" sz="2800"/>
            </a:p>
          </p:txBody>
        </p:sp>
        <p:sp>
          <p:nvSpPr>
            <p:cNvPr id="7211" name="Rectangle 48"/>
            <p:cNvSpPr>
              <a:spLocks noChangeArrowheads="1"/>
            </p:cNvSpPr>
            <p:nvPr/>
          </p:nvSpPr>
          <p:spPr bwMode="auto">
            <a:xfrm>
              <a:off x="6746875" y="3463925"/>
              <a:ext cx="538163" cy="1525588"/>
            </a:xfrm>
            <a:prstGeom prst="rect">
              <a:avLst/>
            </a:prstGeom>
            <a:solidFill>
              <a:srgbClr val="660033"/>
            </a:solidFill>
            <a:ln w="11113">
              <a:noFill/>
              <a:miter lim="800000"/>
              <a:headEnd/>
              <a:tailEnd/>
            </a:ln>
          </p:spPr>
          <p:txBody>
            <a:bodyPr/>
            <a:lstStyle/>
            <a:p>
              <a:endParaRPr lang="es-ES" sz="2800"/>
            </a:p>
          </p:txBody>
        </p:sp>
        <p:sp>
          <p:nvSpPr>
            <p:cNvPr id="7212" name="Rectangle 49"/>
            <p:cNvSpPr>
              <a:spLocks noChangeArrowheads="1"/>
            </p:cNvSpPr>
            <p:nvPr/>
          </p:nvSpPr>
          <p:spPr bwMode="auto">
            <a:xfrm>
              <a:off x="2300288" y="3117850"/>
              <a:ext cx="525462" cy="1871663"/>
            </a:xfrm>
            <a:prstGeom prst="rect">
              <a:avLst/>
            </a:prstGeom>
            <a:solidFill>
              <a:srgbClr val="FF33FF"/>
            </a:solidFill>
            <a:ln w="11113">
              <a:noFill/>
              <a:miter lim="800000"/>
              <a:headEnd/>
              <a:tailEnd/>
            </a:ln>
          </p:spPr>
          <p:txBody>
            <a:bodyPr/>
            <a:lstStyle/>
            <a:p>
              <a:endParaRPr lang="es-ES" sz="2800"/>
            </a:p>
          </p:txBody>
        </p:sp>
        <p:sp>
          <p:nvSpPr>
            <p:cNvPr id="7213" name="Rectangle 50"/>
            <p:cNvSpPr>
              <a:spLocks noChangeArrowheads="1"/>
            </p:cNvSpPr>
            <p:nvPr/>
          </p:nvSpPr>
          <p:spPr bwMode="auto">
            <a:xfrm>
              <a:off x="4070350" y="3214688"/>
              <a:ext cx="523875" cy="1774825"/>
            </a:xfrm>
            <a:prstGeom prst="rect">
              <a:avLst/>
            </a:prstGeom>
            <a:solidFill>
              <a:srgbClr val="FF33FF"/>
            </a:solidFill>
            <a:ln w="11113">
              <a:noFill/>
              <a:miter lim="800000"/>
              <a:headEnd/>
              <a:tailEnd/>
            </a:ln>
          </p:spPr>
          <p:txBody>
            <a:bodyPr/>
            <a:lstStyle/>
            <a:p>
              <a:endParaRPr lang="es-ES" sz="2800"/>
            </a:p>
          </p:txBody>
        </p:sp>
        <p:sp>
          <p:nvSpPr>
            <p:cNvPr id="7214" name="Rectangle 51"/>
            <p:cNvSpPr>
              <a:spLocks noChangeArrowheads="1"/>
            </p:cNvSpPr>
            <p:nvPr/>
          </p:nvSpPr>
          <p:spPr bwMode="auto">
            <a:xfrm>
              <a:off x="5632450" y="3157538"/>
              <a:ext cx="527050" cy="1831975"/>
            </a:xfrm>
            <a:prstGeom prst="rect">
              <a:avLst/>
            </a:prstGeom>
            <a:solidFill>
              <a:srgbClr val="FF33FF"/>
            </a:solidFill>
            <a:ln w="11113">
              <a:noFill/>
              <a:miter lim="800000"/>
              <a:headEnd/>
              <a:tailEnd/>
            </a:ln>
          </p:spPr>
          <p:txBody>
            <a:bodyPr/>
            <a:lstStyle/>
            <a:p>
              <a:endParaRPr lang="es-ES" sz="2800"/>
            </a:p>
          </p:txBody>
        </p:sp>
        <p:sp>
          <p:nvSpPr>
            <p:cNvPr id="7215" name="Rectangle 52"/>
            <p:cNvSpPr>
              <a:spLocks noChangeArrowheads="1"/>
            </p:cNvSpPr>
            <p:nvPr/>
          </p:nvSpPr>
          <p:spPr bwMode="auto">
            <a:xfrm>
              <a:off x="7224713" y="3287713"/>
              <a:ext cx="525462" cy="1701800"/>
            </a:xfrm>
            <a:prstGeom prst="rect">
              <a:avLst/>
            </a:prstGeom>
            <a:solidFill>
              <a:srgbClr val="FF33FF"/>
            </a:solidFill>
            <a:ln w="11113">
              <a:noFill/>
              <a:miter lim="800000"/>
              <a:headEnd/>
              <a:tailEnd/>
            </a:ln>
          </p:spPr>
          <p:txBody>
            <a:bodyPr/>
            <a:lstStyle/>
            <a:p>
              <a:endParaRPr lang="es-ES" sz="2800"/>
            </a:p>
          </p:txBody>
        </p:sp>
        <p:sp>
          <p:nvSpPr>
            <p:cNvPr id="7216" name="Text Box 65"/>
            <p:cNvSpPr txBox="1">
              <a:spLocks noChangeArrowheads="1"/>
            </p:cNvSpPr>
            <p:nvPr/>
          </p:nvSpPr>
          <p:spPr bwMode="auto">
            <a:xfrm>
              <a:off x="5162550" y="4652963"/>
              <a:ext cx="479425" cy="304800"/>
            </a:xfrm>
            <a:prstGeom prst="rect">
              <a:avLst/>
            </a:prstGeom>
            <a:noFill/>
            <a:ln w="9525">
              <a:noFill/>
              <a:miter lim="800000"/>
              <a:headEnd/>
              <a:tailEnd/>
            </a:ln>
          </p:spPr>
          <p:txBody>
            <a:bodyPr wrap="none">
              <a:spAutoFit/>
            </a:bodyPr>
            <a:lstStyle/>
            <a:p>
              <a:r>
                <a:rPr lang="es-ES" sz="1400" b="1" i="0"/>
                <a:t>204</a:t>
              </a:r>
            </a:p>
          </p:txBody>
        </p:sp>
        <p:sp>
          <p:nvSpPr>
            <p:cNvPr id="7217" name="Text Box 66"/>
            <p:cNvSpPr txBox="1">
              <a:spLocks noChangeArrowheads="1"/>
            </p:cNvSpPr>
            <p:nvPr/>
          </p:nvSpPr>
          <p:spPr bwMode="auto">
            <a:xfrm>
              <a:off x="5676900" y="4652963"/>
              <a:ext cx="479425" cy="304800"/>
            </a:xfrm>
            <a:prstGeom prst="rect">
              <a:avLst/>
            </a:prstGeom>
            <a:noFill/>
            <a:ln w="9525">
              <a:noFill/>
              <a:miter lim="800000"/>
              <a:headEnd/>
              <a:tailEnd/>
            </a:ln>
          </p:spPr>
          <p:txBody>
            <a:bodyPr wrap="none">
              <a:spAutoFit/>
            </a:bodyPr>
            <a:lstStyle/>
            <a:p>
              <a:r>
                <a:rPr lang="es-ES" sz="1400" b="1" i="0"/>
                <a:t>211</a:t>
              </a:r>
            </a:p>
          </p:txBody>
        </p:sp>
        <p:sp>
          <p:nvSpPr>
            <p:cNvPr id="7218" name="Text Box 65"/>
            <p:cNvSpPr txBox="1">
              <a:spLocks noChangeArrowheads="1"/>
            </p:cNvSpPr>
            <p:nvPr/>
          </p:nvSpPr>
          <p:spPr bwMode="auto">
            <a:xfrm>
              <a:off x="6710363" y="4652963"/>
              <a:ext cx="479425" cy="304800"/>
            </a:xfrm>
            <a:prstGeom prst="rect">
              <a:avLst/>
            </a:prstGeom>
            <a:noFill/>
            <a:ln w="9525">
              <a:noFill/>
              <a:miter lim="800000"/>
              <a:headEnd/>
              <a:tailEnd/>
            </a:ln>
          </p:spPr>
          <p:txBody>
            <a:bodyPr wrap="none">
              <a:spAutoFit/>
            </a:bodyPr>
            <a:lstStyle/>
            <a:p>
              <a:r>
                <a:rPr lang="es-ES" sz="1400" b="1" i="0"/>
                <a:t>156</a:t>
              </a:r>
            </a:p>
          </p:txBody>
        </p:sp>
        <p:sp>
          <p:nvSpPr>
            <p:cNvPr id="7219" name="Text Box 66"/>
            <p:cNvSpPr txBox="1">
              <a:spLocks noChangeArrowheads="1"/>
            </p:cNvSpPr>
            <p:nvPr/>
          </p:nvSpPr>
          <p:spPr bwMode="auto">
            <a:xfrm>
              <a:off x="7232650" y="4652963"/>
              <a:ext cx="479425" cy="304800"/>
            </a:xfrm>
            <a:prstGeom prst="rect">
              <a:avLst/>
            </a:prstGeom>
            <a:noFill/>
            <a:ln w="9525">
              <a:noFill/>
              <a:miter lim="800000"/>
              <a:headEnd/>
              <a:tailEnd/>
            </a:ln>
          </p:spPr>
          <p:txBody>
            <a:bodyPr wrap="none">
              <a:spAutoFit/>
            </a:bodyPr>
            <a:lstStyle/>
            <a:p>
              <a:r>
                <a:rPr lang="es-ES" sz="1400" b="1" i="0"/>
                <a:t>150</a:t>
              </a:r>
            </a:p>
          </p:txBody>
        </p:sp>
        <p:sp>
          <p:nvSpPr>
            <p:cNvPr id="7220" name="Text Box 58"/>
            <p:cNvSpPr txBox="1">
              <a:spLocks noChangeArrowheads="1"/>
            </p:cNvSpPr>
            <p:nvPr/>
          </p:nvSpPr>
          <p:spPr bwMode="auto">
            <a:xfrm>
              <a:off x="5508625" y="5016500"/>
              <a:ext cx="1827213" cy="284163"/>
            </a:xfrm>
            <a:prstGeom prst="rect">
              <a:avLst/>
            </a:prstGeom>
            <a:noFill/>
            <a:ln w="9525">
              <a:noFill/>
              <a:miter lim="800000"/>
              <a:headEnd/>
              <a:tailEnd/>
            </a:ln>
          </p:spPr>
          <p:txBody>
            <a:bodyPr>
              <a:spAutoFit/>
            </a:bodyPr>
            <a:lstStyle/>
            <a:p>
              <a:pPr>
                <a:lnSpc>
                  <a:spcPct val="90000"/>
                </a:lnSpc>
              </a:pPr>
              <a:r>
                <a:rPr lang="es-ES" sz="1400" b="1" i="0">
                  <a:solidFill>
                    <a:srgbClr val="000066"/>
                  </a:solidFill>
                </a:rPr>
                <a:t>CV basal</a:t>
              </a:r>
            </a:p>
          </p:txBody>
        </p:sp>
        <p:sp>
          <p:nvSpPr>
            <p:cNvPr id="7221" name="Rectangle 60"/>
            <p:cNvSpPr>
              <a:spLocks noChangeArrowheads="1"/>
            </p:cNvSpPr>
            <p:nvPr/>
          </p:nvSpPr>
          <p:spPr bwMode="auto">
            <a:xfrm>
              <a:off x="4932363" y="5260975"/>
              <a:ext cx="1439862" cy="304800"/>
            </a:xfrm>
            <a:prstGeom prst="rect">
              <a:avLst/>
            </a:prstGeom>
            <a:noFill/>
            <a:ln w="9525">
              <a:noFill/>
              <a:miter lim="800000"/>
              <a:headEnd/>
              <a:tailEnd/>
            </a:ln>
          </p:spPr>
          <p:txBody>
            <a:bodyPr wrap="none">
              <a:spAutoFit/>
            </a:bodyPr>
            <a:lstStyle/>
            <a:p>
              <a:pPr algn="l"/>
              <a:r>
                <a:rPr lang="es-ES" sz="1400" b="1" i="0">
                  <a:solidFill>
                    <a:srgbClr val="000066"/>
                  </a:solidFill>
                </a:rPr>
                <a:t>&lt; 100,000 c/mL</a:t>
              </a:r>
              <a:endParaRPr lang="es-ES" sz="2800" i="0">
                <a:solidFill>
                  <a:srgbClr val="000066"/>
                </a:solidFill>
              </a:endParaRPr>
            </a:p>
          </p:txBody>
        </p:sp>
        <p:sp>
          <p:nvSpPr>
            <p:cNvPr id="7222" name="Rectangle 66"/>
            <p:cNvSpPr>
              <a:spLocks noChangeArrowheads="1"/>
            </p:cNvSpPr>
            <p:nvPr/>
          </p:nvSpPr>
          <p:spPr bwMode="auto">
            <a:xfrm>
              <a:off x="6519863" y="5218113"/>
              <a:ext cx="1447800" cy="336550"/>
            </a:xfrm>
            <a:prstGeom prst="rect">
              <a:avLst/>
            </a:prstGeom>
            <a:noFill/>
            <a:ln w="9525">
              <a:noFill/>
              <a:miter lim="800000"/>
              <a:headEnd/>
              <a:tailEnd/>
            </a:ln>
          </p:spPr>
          <p:txBody>
            <a:bodyPr wrap="none">
              <a:spAutoFit/>
            </a:bodyPr>
            <a:lstStyle/>
            <a:p>
              <a:pPr algn="l"/>
              <a:r>
                <a:rPr lang="es-ES" sz="1400" b="1" i="0" u="sng">
                  <a:solidFill>
                    <a:srgbClr val="000066"/>
                  </a:solidFill>
                </a:rPr>
                <a:t>&gt;</a:t>
              </a:r>
              <a:r>
                <a:rPr lang="es-ES" sz="1600" b="1" i="0">
                  <a:solidFill>
                    <a:srgbClr val="000066"/>
                  </a:solidFill>
                </a:rPr>
                <a:t> </a:t>
              </a:r>
              <a:r>
                <a:rPr lang="es-ES" sz="1400" b="1" i="0">
                  <a:solidFill>
                    <a:srgbClr val="000066"/>
                  </a:solidFill>
                </a:rPr>
                <a:t>100,000 c/mL</a:t>
              </a:r>
              <a:endParaRPr lang="es-ES" sz="2800" i="0">
                <a:solidFill>
                  <a:srgbClr val="000066"/>
                </a:solidFill>
              </a:endParaRPr>
            </a:p>
          </p:txBody>
        </p:sp>
        <p:sp>
          <p:nvSpPr>
            <p:cNvPr id="7223" name="Line 148"/>
            <p:cNvSpPr>
              <a:spLocks noChangeShapeType="1"/>
            </p:cNvSpPr>
            <p:nvPr/>
          </p:nvSpPr>
          <p:spPr bwMode="auto">
            <a:xfrm>
              <a:off x="1227138" y="4979988"/>
              <a:ext cx="6800850" cy="0"/>
            </a:xfrm>
            <a:prstGeom prst="line">
              <a:avLst/>
            </a:prstGeom>
            <a:noFill/>
            <a:ln w="19050">
              <a:solidFill>
                <a:srgbClr val="333399"/>
              </a:solidFill>
              <a:round/>
              <a:headEnd/>
              <a:tailEnd/>
            </a:ln>
          </p:spPr>
          <p:txBody>
            <a:bodyPr/>
            <a:lstStyle/>
            <a:p>
              <a:endParaRPr lang="fr-FR"/>
            </a:p>
          </p:txBody>
        </p:sp>
      </p:grpSp>
      <p:sp>
        <p:nvSpPr>
          <p:cNvPr id="7224" name="ZoneTexte 69"/>
          <p:cNvSpPr txBox="1">
            <a:spLocks noChangeArrowheads="1"/>
          </p:cNvSpPr>
          <p:nvPr/>
        </p:nvSpPr>
        <p:spPr bwMode="auto">
          <a:xfrm>
            <a:off x="5840413" y="6532563"/>
            <a:ext cx="3200400" cy="276225"/>
          </a:xfrm>
          <a:prstGeom prst="rect">
            <a:avLst/>
          </a:prstGeom>
          <a:noFill/>
          <a:ln w="9525">
            <a:noFill/>
            <a:miter lim="800000"/>
            <a:headEnd/>
            <a:tailEnd/>
          </a:ln>
        </p:spPr>
        <p:txBody>
          <a:bodyPr>
            <a:spAutoFit/>
          </a:bodyPr>
          <a:lstStyle/>
          <a:p>
            <a:pPr algn="r"/>
            <a:r>
              <a:rPr lang="es-ES" sz="1200">
                <a:solidFill>
                  <a:srgbClr val="CC0000"/>
                </a:solidFill>
              </a:rPr>
              <a:t>Cooper DA. JID 2010;201:803-13</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s-ES" sz="3200" smtClean="0">
                <a:ea typeface="ＭＳ Ｐゴシック" pitchFamily="-107" charset="-128"/>
              </a:rPr>
              <a:t>Estudio MERIT: maraviroc vs efavirenz,</a:t>
            </a:r>
            <a:br>
              <a:rPr lang="es-ES" sz="3200" smtClean="0">
                <a:ea typeface="ＭＳ Ｐゴシック" pitchFamily="-107" charset="-128"/>
              </a:rPr>
            </a:br>
            <a:r>
              <a:rPr lang="es-ES" sz="3200" smtClean="0">
                <a:ea typeface="ＭＳ Ｐゴシック" pitchFamily="-107" charset="-128"/>
              </a:rPr>
              <a:t>en combinación con ZDV/3TC</a:t>
            </a:r>
          </a:p>
        </p:txBody>
      </p:sp>
      <p:graphicFrame>
        <p:nvGraphicFramePr>
          <p:cNvPr id="255023" name="Group 47"/>
          <p:cNvGraphicFramePr>
            <a:graphicFrameLocks noGrp="1"/>
          </p:cNvGraphicFramePr>
          <p:nvPr>
            <p:ph idx="4294967295"/>
          </p:nvPr>
        </p:nvGraphicFramePr>
        <p:xfrm>
          <a:off x="346075" y="3448050"/>
          <a:ext cx="8366125" cy="3035303"/>
        </p:xfrm>
        <a:graphic>
          <a:graphicData uri="http://schemas.openxmlformats.org/drawingml/2006/table">
            <a:tbl>
              <a:tblPr/>
              <a:tblGrid>
                <a:gridCol w="417513"/>
                <a:gridCol w="3841750"/>
                <a:gridCol w="2054225"/>
                <a:gridCol w="2052637"/>
              </a:tblGrid>
              <a:tr h="601662">
                <a:tc gridSpan="2">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r>
                        <a:rPr kumimoji="0" lang="es-ES" sz="1600" b="1" i="0" u="none" strike="noStrike" cap="none" normalizeH="0" baseline="0" dirty="0" smtClean="0">
                          <a:ln>
                            <a:noFill/>
                          </a:ln>
                          <a:solidFill>
                            <a:srgbClr val="000066"/>
                          </a:solidFill>
                          <a:effectLst/>
                          <a:latin typeface="Calibri" pitchFamily="34" charset="0"/>
                          <a:ea typeface="ＭＳ Ｐゴシック" pitchFamily="-107" charset="-128"/>
                        </a:rPr>
                        <a:t>Post hoc </a:t>
                      </a:r>
                      <a:r>
                        <a:rPr kumimoji="0" lang="es-ES" sz="1600" b="1" i="0" u="none" strike="noStrike" cap="none" normalizeH="0" baseline="0" dirty="0" err="1" smtClean="0">
                          <a:ln>
                            <a:noFill/>
                          </a:ln>
                          <a:solidFill>
                            <a:srgbClr val="000066"/>
                          </a:solidFill>
                          <a:effectLst/>
                          <a:latin typeface="Calibri" pitchFamily="34" charset="0"/>
                          <a:ea typeface="ＭＳ Ｐゴシック" pitchFamily="-107" charset="-128"/>
                        </a:rPr>
                        <a:t>reanálisis</a:t>
                      </a:r>
                      <a:endParaRPr kumimoji="0" lang="es-ES" sz="1600" b="1" i="0" u="none" strike="noStrike" cap="none" normalizeH="0" baseline="0" dirty="0" smtClean="0">
                        <a:ln>
                          <a:noFill/>
                        </a:ln>
                        <a:solidFill>
                          <a:srgbClr val="000066"/>
                        </a:solidFill>
                        <a:effectLst/>
                        <a:latin typeface="Calibri" pitchFamily="34" charset="0"/>
                        <a:ea typeface="ＭＳ Ｐゴシック" pitchFamily="-107"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ts val="2000"/>
                        </a:lnSpc>
                        <a:spcBef>
                          <a:spcPct val="20000"/>
                        </a:spcBef>
                        <a:spcAft>
                          <a:spcPct val="0"/>
                        </a:spcAft>
                        <a:buClrTx/>
                        <a:buSzTx/>
                        <a:buFont typeface="Wingdings" pitchFamily="2" charset="2"/>
                        <a:buNone/>
                        <a:tabLst/>
                      </a:pP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MVC</a:t>
                      </a:r>
                      <a:b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b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N </a:t>
                      </a: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 311</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660033"/>
                    </a:solidFill>
                  </a:tcPr>
                </a:tc>
                <a:tc>
                  <a:txBody>
                    <a:bodyPr/>
                    <a:lstStyle/>
                    <a:p>
                      <a:pPr marL="0" marR="0" lvl="0" indent="0" algn="ctr" defTabSz="914400" rtl="0" eaLnBrk="1" fontAlgn="base" latinLnBrk="0" hangingPunct="1">
                        <a:lnSpc>
                          <a:spcPts val="2000"/>
                        </a:lnSpc>
                        <a:spcBef>
                          <a:spcPct val="20000"/>
                        </a:spcBef>
                        <a:spcAft>
                          <a:spcPct val="0"/>
                        </a:spcAft>
                        <a:buClrTx/>
                        <a:buSzTx/>
                        <a:buFont typeface="Wingdings" pitchFamily="2" charset="2"/>
                        <a:buNone/>
                        <a:tabLst/>
                      </a:pP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EFV</a:t>
                      </a:r>
                      <a:b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b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N </a:t>
                      </a:r>
                      <a:r>
                        <a:rPr kumimoji="0" lang="es-ES" sz="1800" b="1" i="0" u="none" strike="noStrike" cap="none" normalizeH="0" baseline="0" dirty="0" smtClean="0">
                          <a:ln>
                            <a:noFill/>
                          </a:ln>
                          <a:solidFill>
                            <a:schemeClr val="bg1"/>
                          </a:solidFill>
                          <a:effectLst/>
                          <a:latin typeface="Calibri" pitchFamily="34" charset="0"/>
                          <a:ea typeface="ＭＳ Ｐゴシック" pitchFamily="-107" charset="-128"/>
                        </a:rPr>
                        <a:t>= 303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33FF"/>
                    </a:solidFill>
                  </a:tcPr>
                </a:tc>
              </a:tr>
              <a:tr h="347663">
                <a:tc gridSpan="2">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Edad (media), años</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36.4</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E5E5F7"/>
                    </a:solidFill>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37.3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E5E5F7"/>
                    </a:solidFill>
                  </a:tcPr>
                </a:tc>
              </a:tr>
              <a:tr h="347663">
                <a:tc gridSpan="2">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Mujeres</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29%</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30%</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r>
              <a:tr h="347663">
                <a:tc gridSpan="2">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HIV RNA (log</a:t>
                      </a:r>
                      <a:r>
                        <a:rPr kumimoji="0" lang="es-ES" sz="1400" b="1" i="0" u="none" strike="noStrike" cap="none" normalizeH="0" baseline="-25000" smtClean="0">
                          <a:ln>
                            <a:noFill/>
                          </a:ln>
                          <a:solidFill>
                            <a:srgbClr val="000066"/>
                          </a:solidFill>
                          <a:effectLst/>
                          <a:latin typeface="Arial" charset="0"/>
                          <a:ea typeface="ＭＳ Ｐゴシック" pitchFamily="-107" charset="-128"/>
                        </a:rPr>
                        <a:t>10</a:t>
                      </a:r>
                      <a:r>
                        <a:rPr kumimoji="0" lang="es-ES" sz="1400" b="1" i="0" u="none" strike="noStrike" cap="none" normalizeH="0" baseline="0" smtClean="0">
                          <a:ln>
                            <a:noFill/>
                          </a:ln>
                          <a:solidFill>
                            <a:srgbClr val="000066"/>
                          </a:solidFill>
                          <a:effectLst/>
                          <a:latin typeface="Arial" charset="0"/>
                          <a:ea typeface="ＭＳ Ｐゴシック" pitchFamily="-107" charset="-128"/>
                        </a:rPr>
                        <a:t> c/mL), media </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4.88</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E5E5F7"/>
                    </a:solidFill>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4.85</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E5E5F7"/>
                    </a:solidFill>
                  </a:tcPr>
                </a:tc>
              </a:tr>
              <a:tr h="347663">
                <a:tc gridSpan="2">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r>
                        <a:rPr kumimoji="0" lang="es-ES" sz="1400" b="1" i="0" u="none" strike="noStrike" cap="none" normalizeH="0" baseline="0" dirty="0" smtClean="0">
                          <a:ln>
                            <a:noFill/>
                          </a:ln>
                          <a:solidFill>
                            <a:srgbClr val="000066"/>
                          </a:solidFill>
                          <a:effectLst/>
                          <a:latin typeface="Arial" charset="0"/>
                          <a:ea typeface="ＭＳ Ｐゴシック" pitchFamily="-107" charset="-128"/>
                        </a:rPr>
                        <a:t>Recuento de CD4/mm</a:t>
                      </a:r>
                      <a:r>
                        <a:rPr kumimoji="0" lang="es-ES" sz="1400" b="1" i="0" u="none" strike="noStrike" cap="none" normalizeH="0" baseline="30000" dirty="0" smtClean="0">
                          <a:ln>
                            <a:noFill/>
                          </a:ln>
                          <a:solidFill>
                            <a:srgbClr val="000066"/>
                          </a:solidFill>
                          <a:effectLst/>
                          <a:latin typeface="Arial" charset="0"/>
                          <a:ea typeface="ＭＳ Ｐゴシック" pitchFamily="-107" charset="-128"/>
                        </a:rPr>
                        <a:t>3</a:t>
                      </a:r>
                      <a:r>
                        <a:rPr kumimoji="0" lang="es-ES" sz="1400" b="1" i="0" u="none" strike="noStrike" cap="none" normalizeH="0" baseline="0" dirty="0" smtClean="0">
                          <a:ln>
                            <a:noFill/>
                          </a:ln>
                          <a:solidFill>
                            <a:srgbClr val="000066"/>
                          </a:solidFill>
                          <a:effectLst/>
                          <a:latin typeface="Arial" charset="0"/>
                          <a:ea typeface="ＭＳ Ｐゴシック" pitchFamily="-107" charset="-128"/>
                        </a:rPr>
                        <a:t>, mediana</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hMerge="1">
                  <a:txBody>
                    <a:bodyPr/>
                    <a:lstStyle/>
                    <a:p>
                      <a:endParaRPr lang="fr-FR"/>
                    </a:p>
                  </a:txBody>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236</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254</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r>
              <a:tr h="347663">
                <a:tc gridSpan="2">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Discontinuación en S4</a:t>
                      </a:r>
                    </a:p>
                  </a:txBody>
                  <a:tcPr marL="90000" marR="90000" marT="46800" marB="46800" anchor="ctr" horzOverflow="overflow">
                    <a:lnL w="12700" cap="flat" cmpd="sng" algn="ctr">
                      <a:solidFill>
                        <a:srgbClr val="C0C0C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endParaRPr lang="fr-FR"/>
                    </a:p>
                  </a:txBody>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76 (24.4%)</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78 (25.7%)</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r>
              <a:tr h="347663">
                <a:tc>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endParaRPr kumimoji="0" lang="es-ES" sz="1400" b="1" i="0" u="none" strike="noStrike" cap="none" normalizeH="0" baseline="0" smtClean="0">
                        <a:ln>
                          <a:noFill/>
                        </a:ln>
                        <a:solidFill>
                          <a:srgbClr val="000066"/>
                        </a:solidFill>
                        <a:effectLst/>
                        <a:latin typeface="Arial" charset="0"/>
                        <a:ea typeface="ＭＳ Ｐゴシック" pitchFamily="-107"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Por falta de eficacia</a:t>
                      </a: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29</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12</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r>
              <a:tr h="347663">
                <a:tc>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endParaRPr kumimoji="0" lang="es-ES" sz="1400" b="1" i="0" u="none" strike="noStrike" cap="none" normalizeH="0" baseline="0" smtClean="0">
                        <a:ln>
                          <a:noFill/>
                        </a:ln>
                        <a:solidFill>
                          <a:srgbClr val="000066"/>
                        </a:solidFill>
                        <a:effectLst/>
                        <a:latin typeface="Arial" charset="0"/>
                        <a:ea typeface="ＭＳ Ｐゴシック" pitchFamily="-107" charset="-128"/>
                      </a:endParaRPr>
                    </a:p>
                  </a:txBody>
                  <a:tcPr marL="90000" marR="90000" marT="46800" marB="46800" anchor="ctr" horzOverflow="overflow">
                    <a:lnL w="12700" cap="flat" cmpd="sng" algn="ctr">
                      <a:solidFill>
                        <a:srgbClr val="C0C0C0"/>
                      </a:solidFill>
                      <a:prstDash val="solid"/>
                      <a:round/>
                      <a:headEnd type="none" w="med" len="med"/>
                      <a:tailEnd type="none" w="med" len="med"/>
                    </a:lnL>
                    <a:lnR>
                      <a:noFill/>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2000"/>
                        </a:lnSpc>
                        <a:spcBef>
                          <a:spcPct val="20000"/>
                        </a:spcBef>
                        <a:spcAft>
                          <a:spcPct val="0"/>
                        </a:spcAft>
                        <a:buClrTx/>
                        <a:buSzTx/>
                        <a:buFont typeface="Wingdings" pitchFamily="2" charset="2"/>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Por eventos adversos</a:t>
                      </a:r>
                    </a:p>
                  </a:txBody>
                  <a:tcPr marL="90000" marR="90000" marT="46800" marB="46800" anchor="ctr" horzOverflow="overflow">
                    <a:lnL>
                      <a:noFill/>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13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D0D0F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0" lang="es-ES" sz="1400" b="1" i="0" u="none" strike="noStrike" cap="none" normalizeH="0" baseline="0" dirty="0" smtClean="0">
                          <a:ln>
                            <a:noFill/>
                          </a:ln>
                          <a:solidFill>
                            <a:srgbClr val="000066"/>
                          </a:solidFill>
                          <a:effectLst/>
                          <a:latin typeface="Arial" charset="0"/>
                          <a:ea typeface="ＭＳ Ｐゴシック" pitchFamily="-107" charset="-128"/>
                        </a:rPr>
                        <a:t>43</a:t>
                      </a:r>
                    </a:p>
                  </a:txBody>
                  <a:tcPr marL="90000" marR="90000" marT="46800" marB="46800" anchor="ctr" horzOverflow="overflow">
                    <a:lnL w="12700" cap="flat" cmpd="sng" algn="ctr">
                      <a:solidFill>
                        <a:srgbClr val="D0D0F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chemeClr val="bg1"/>
                    </a:solidFill>
                  </a:tcPr>
                </a:tc>
              </a:tr>
            </a:tbl>
          </a:graphicData>
        </a:graphic>
      </p:graphicFrame>
      <p:sp>
        <p:nvSpPr>
          <p:cNvPr id="8235" name="Rectangle 6"/>
          <p:cNvSpPr>
            <a:spLocks noChangeArrowheads="1"/>
          </p:cNvSpPr>
          <p:nvPr/>
        </p:nvSpPr>
        <p:spPr bwMode="auto">
          <a:xfrm>
            <a:off x="322263" y="2911475"/>
            <a:ext cx="8710612" cy="558614"/>
          </a:xfrm>
          <a:prstGeom prst="rect">
            <a:avLst/>
          </a:prstGeom>
          <a:noFill/>
          <a:ln w="9525">
            <a:noFill/>
            <a:miter lim="800000"/>
            <a:headEnd/>
            <a:tailEnd/>
          </a:ln>
        </p:spPr>
        <p:txBody>
          <a:bodyPr>
            <a:spAutoFit/>
          </a:bodyPr>
          <a:lstStyle/>
          <a:p>
            <a:pPr>
              <a:lnSpc>
                <a:spcPct val="74000"/>
              </a:lnSpc>
            </a:pPr>
            <a:r>
              <a:rPr lang="es-ES" sz="2000" b="1" i="0" dirty="0">
                <a:solidFill>
                  <a:srgbClr val="333399"/>
                </a:solidFill>
                <a:latin typeface="Calibri" pitchFamily="34" charset="0"/>
              </a:rPr>
              <a:t>Características basales y disposición de los pacientes</a:t>
            </a:r>
          </a:p>
          <a:p>
            <a:pPr>
              <a:lnSpc>
                <a:spcPct val="74000"/>
              </a:lnSpc>
            </a:pPr>
            <a:r>
              <a:rPr lang="es-ES" sz="2000" b="1" i="0" dirty="0">
                <a:solidFill>
                  <a:srgbClr val="333399"/>
                </a:solidFill>
                <a:latin typeface="Calibri" pitchFamily="34" charset="0"/>
              </a:rPr>
              <a:t> </a:t>
            </a:r>
            <a:r>
              <a:rPr lang="es-ES" sz="1800" b="1" i="0" dirty="0">
                <a:solidFill>
                  <a:srgbClr val="333399"/>
                </a:solidFill>
                <a:latin typeface="Calibri" pitchFamily="34" charset="0"/>
              </a:rPr>
              <a:t>(Re análisis post hoc)</a:t>
            </a:r>
          </a:p>
        </p:txBody>
      </p:sp>
      <p:sp>
        <p:nvSpPr>
          <p:cNvPr id="8236" name="Rectangle 8"/>
          <p:cNvSpPr>
            <a:spLocks noChangeArrowheads="1"/>
          </p:cNvSpPr>
          <p:nvPr/>
        </p:nvSpPr>
        <p:spPr bwMode="auto">
          <a:xfrm>
            <a:off x="228600" y="1233488"/>
            <a:ext cx="8532813" cy="1658937"/>
          </a:xfrm>
          <a:prstGeom prst="rect">
            <a:avLst/>
          </a:prstGeom>
          <a:noFill/>
          <a:ln w="9525">
            <a:noFill/>
            <a:miter lim="800000"/>
            <a:headEnd/>
            <a:tailEnd/>
          </a:ln>
        </p:spPr>
        <p:txBody>
          <a:bodyPr>
            <a:spAutoFit/>
          </a:bodyPr>
          <a:lstStyle/>
          <a:p>
            <a:pPr marL="358775" indent="-358775" algn="l">
              <a:lnSpc>
                <a:spcPct val="90000"/>
              </a:lnSpc>
              <a:buFont typeface="Wingdings" pitchFamily="2" charset="2"/>
              <a:buChar char="§"/>
            </a:pPr>
            <a:r>
              <a:rPr lang="es-ES" b="1" i="0">
                <a:solidFill>
                  <a:srgbClr val="CC3300"/>
                </a:solidFill>
                <a:latin typeface="Calibri" pitchFamily="34" charset="0"/>
              </a:rPr>
              <a:t>Reanálisis post hoc </a:t>
            </a:r>
            <a:br>
              <a:rPr lang="es-ES" b="1" i="0">
                <a:solidFill>
                  <a:srgbClr val="CC3300"/>
                </a:solidFill>
                <a:latin typeface="Calibri" pitchFamily="34" charset="0"/>
              </a:rPr>
            </a:br>
            <a:r>
              <a:rPr lang="es-ES" sz="1800" i="0">
                <a:solidFill>
                  <a:srgbClr val="000066"/>
                </a:solidFill>
              </a:rPr>
              <a:t> Se efectuó un reanálisis descriptivo post hoc reanálisis para pacientes cuyas muestras de cribado fueron retrospectivamente retesteadas como R5 con el test de Trofile de sensibilidad extendida, actualmente en uso, que permite detectar poblaciones minoritarias de cepas que usan el correceptor CXCR4. Esto llevo a la exclusión de 107 de los 721 pacientes originales</a:t>
            </a:r>
          </a:p>
        </p:txBody>
      </p:sp>
      <p:sp>
        <p:nvSpPr>
          <p:cNvPr id="8237" name="AutoShape 162"/>
          <p:cNvSpPr>
            <a:spLocks noChangeArrowheads="1"/>
          </p:cNvSpPr>
          <p:nvPr/>
        </p:nvSpPr>
        <p:spPr bwMode="auto">
          <a:xfrm>
            <a:off x="0" y="6570663"/>
            <a:ext cx="6096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lstStyle/>
          <a:p>
            <a:r>
              <a:rPr lang="es-ES" sz="1200" b="1">
                <a:solidFill>
                  <a:srgbClr val="333399"/>
                </a:solidFill>
                <a:latin typeface="Cambria" pitchFamily="18" charset="0"/>
                <a:cs typeface="Arial" charset="0"/>
              </a:rPr>
              <a:t>MERIT</a:t>
            </a:r>
          </a:p>
        </p:txBody>
      </p:sp>
      <p:sp>
        <p:nvSpPr>
          <p:cNvPr id="8238" name="ZoneTexte 69"/>
          <p:cNvSpPr txBox="1">
            <a:spLocks noChangeArrowheads="1"/>
          </p:cNvSpPr>
          <p:nvPr/>
        </p:nvSpPr>
        <p:spPr bwMode="auto">
          <a:xfrm>
            <a:off x="5840413" y="6532563"/>
            <a:ext cx="3200400" cy="276225"/>
          </a:xfrm>
          <a:prstGeom prst="rect">
            <a:avLst/>
          </a:prstGeom>
          <a:noFill/>
          <a:ln w="9525">
            <a:noFill/>
            <a:miter lim="800000"/>
            <a:headEnd/>
            <a:tailEnd/>
          </a:ln>
        </p:spPr>
        <p:txBody>
          <a:bodyPr>
            <a:spAutoFit/>
          </a:bodyPr>
          <a:lstStyle/>
          <a:p>
            <a:pPr algn="r"/>
            <a:r>
              <a:rPr lang="es-ES" sz="1200">
                <a:solidFill>
                  <a:srgbClr val="CC0000"/>
                </a:solidFill>
              </a:rPr>
              <a:t>Cooper DA. JID 2010;201:803-13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96850" y="1166813"/>
            <a:ext cx="8743950" cy="530225"/>
          </a:xfrm>
          <a:prstGeom prst="rect">
            <a:avLst/>
          </a:prstGeom>
          <a:noFill/>
          <a:ln w="9525">
            <a:noFill/>
            <a:miter lim="800000"/>
            <a:headEnd/>
            <a:tailEnd/>
          </a:ln>
        </p:spPr>
        <p:txBody>
          <a:bodyPr wrap="none">
            <a:spAutoFit/>
          </a:bodyPr>
          <a:lstStyle/>
          <a:p>
            <a:pPr>
              <a:lnSpc>
                <a:spcPct val="80000"/>
              </a:lnSpc>
            </a:pPr>
            <a:r>
              <a:rPr lang="es-ES" sz="1800" b="1" i="0">
                <a:solidFill>
                  <a:srgbClr val="CC3300"/>
                </a:solidFill>
                <a:latin typeface="Calibri" pitchFamily="34" charset="0"/>
              </a:rPr>
              <a:t>Respuesta al tratamiento  semana 48 (ITT): </a:t>
            </a:r>
            <a:r>
              <a:rPr lang="es-ES" sz="1800" b="1" i="0">
                <a:solidFill>
                  <a:srgbClr val="CC3300"/>
                </a:solidFill>
              </a:rPr>
              <a:t>reanálisis</a:t>
            </a:r>
            <a:r>
              <a:rPr lang="es-ES" sz="1800"/>
              <a:t> </a:t>
            </a:r>
            <a:r>
              <a:rPr lang="es-ES" sz="1800" b="1" i="0">
                <a:solidFill>
                  <a:srgbClr val="CC3300"/>
                </a:solidFill>
                <a:latin typeface="Calibri" pitchFamily="34" charset="0"/>
              </a:rPr>
              <a:t>post hoc</a:t>
            </a:r>
          </a:p>
          <a:p>
            <a:pPr>
              <a:lnSpc>
                <a:spcPct val="80000"/>
              </a:lnSpc>
            </a:pPr>
            <a:r>
              <a:rPr lang="es-ES" sz="1800" b="1" i="0">
                <a:solidFill>
                  <a:srgbClr val="CC3300"/>
                </a:solidFill>
                <a:latin typeface="Calibri" pitchFamily="34" charset="0"/>
              </a:rPr>
              <a:t>(exclusión de pacientes con virus no R5 al cribado, con el test Trofile de mayor sensibilidad</a:t>
            </a:r>
          </a:p>
        </p:txBody>
      </p:sp>
      <p:grpSp>
        <p:nvGrpSpPr>
          <p:cNvPr id="9219" name="Group 69"/>
          <p:cNvGrpSpPr>
            <a:grpSpLocks/>
          </p:cNvGrpSpPr>
          <p:nvPr/>
        </p:nvGrpSpPr>
        <p:grpSpPr bwMode="auto">
          <a:xfrm>
            <a:off x="50800" y="6164263"/>
            <a:ext cx="9093200" cy="336550"/>
            <a:chOff x="32" y="3883"/>
            <a:chExt cx="5728" cy="212"/>
          </a:xfrm>
        </p:grpSpPr>
        <p:sp>
          <p:nvSpPr>
            <p:cNvPr id="9278" name="AutoShape 165"/>
            <p:cNvSpPr>
              <a:spLocks noChangeArrowheads="1"/>
            </p:cNvSpPr>
            <p:nvPr/>
          </p:nvSpPr>
          <p:spPr bwMode="auto">
            <a:xfrm>
              <a:off x="172" y="3883"/>
              <a:ext cx="5375" cy="212"/>
            </a:xfrm>
            <a:prstGeom prst="roundRect">
              <a:avLst>
                <a:gd name="adj" fmla="val 16667"/>
              </a:avLst>
            </a:prstGeom>
            <a:solidFill>
              <a:schemeClr val="bg1"/>
            </a:solidFill>
            <a:ln w="9525">
              <a:solidFill>
                <a:srgbClr val="D0D0F0"/>
              </a:solidFill>
              <a:round/>
              <a:headEnd/>
              <a:tailEnd/>
            </a:ln>
            <a:effectLst>
              <a:prstShdw prst="shdw17" dist="17961" dir="2700000">
                <a:srgbClr val="7D7D90">
                  <a:alpha val="74997"/>
                </a:srgbClr>
              </a:prstShdw>
            </a:effectLst>
          </p:spPr>
          <p:txBody>
            <a:bodyPr wrap="none" anchor="ctr"/>
            <a:lstStyle/>
            <a:p>
              <a:pPr algn="l"/>
              <a:endParaRPr lang="es-ES" sz="2800" i="0">
                <a:solidFill>
                  <a:srgbClr val="000066"/>
                </a:solidFill>
              </a:endParaRPr>
            </a:p>
          </p:txBody>
        </p:sp>
        <p:sp>
          <p:nvSpPr>
            <p:cNvPr id="9279" name="Text Box 179"/>
            <p:cNvSpPr txBox="1">
              <a:spLocks noChangeArrowheads="1"/>
            </p:cNvSpPr>
            <p:nvPr/>
          </p:nvSpPr>
          <p:spPr bwMode="auto">
            <a:xfrm>
              <a:off x="32" y="3893"/>
              <a:ext cx="5728" cy="192"/>
            </a:xfrm>
            <a:prstGeom prst="rect">
              <a:avLst/>
            </a:prstGeom>
            <a:noFill/>
            <a:ln w="9525">
              <a:noFill/>
              <a:miter lim="800000"/>
              <a:headEnd/>
              <a:tailEnd/>
            </a:ln>
          </p:spPr>
          <p:txBody>
            <a:bodyPr anchor="ctr">
              <a:spAutoFit/>
            </a:bodyPr>
            <a:lstStyle/>
            <a:p>
              <a:pPr>
                <a:spcBef>
                  <a:spcPct val="5000"/>
                </a:spcBef>
              </a:pPr>
              <a:r>
                <a:rPr lang="es-ES" sz="1400" i="0">
                  <a:solidFill>
                    <a:srgbClr val="000066"/>
                  </a:solidFill>
                  <a:cs typeface="Arial" charset="0"/>
                </a:rPr>
                <a:t>Diferencia en la media de aumento de CD4/mm</a:t>
              </a:r>
              <a:r>
                <a:rPr lang="es-ES" sz="1400" i="0" baseline="30000">
                  <a:solidFill>
                    <a:srgbClr val="000066"/>
                  </a:solidFill>
                  <a:cs typeface="Arial" charset="0"/>
                </a:rPr>
                <a:t>3</a:t>
              </a:r>
              <a:r>
                <a:rPr lang="es-ES" sz="1400" i="0">
                  <a:solidFill>
                    <a:srgbClr val="000066"/>
                  </a:solidFill>
                  <a:cs typeface="Arial" charset="0"/>
                </a:rPr>
                <a:t> en semana (LOCF) MVC menos EFV = + 30  (p = 0.004)</a:t>
              </a:r>
            </a:p>
          </p:txBody>
        </p:sp>
      </p:grpSp>
      <p:sp>
        <p:nvSpPr>
          <p:cNvPr id="9220" name="AutoShape 162"/>
          <p:cNvSpPr>
            <a:spLocks noChangeArrowheads="1"/>
          </p:cNvSpPr>
          <p:nvPr/>
        </p:nvSpPr>
        <p:spPr bwMode="auto">
          <a:xfrm>
            <a:off x="0" y="6570663"/>
            <a:ext cx="6096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lstStyle/>
          <a:p>
            <a:r>
              <a:rPr lang="es-ES" sz="1200" b="1">
                <a:solidFill>
                  <a:srgbClr val="333399"/>
                </a:solidFill>
                <a:latin typeface="Cambria" pitchFamily="18" charset="0"/>
                <a:cs typeface="Arial" charset="0"/>
              </a:rPr>
              <a:t>MERIT</a:t>
            </a:r>
          </a:p>
        </p:txBody>
      </p:sp>
      <p:sp>
        <p:nvSpPr>
          <p:cNvPr id="9221" name="Rectangle 36"/>
          <p:cNvSpPr>
            <a:spLocks noGrp="1" noChangeArrowheads="1"/>
          </p:cNvSpPr>
          <p:nvPr>
            <p:ph type="title"/>
          </p:nvPr>
        </p:nvSpPr>
        <p:spPr/>
        <p:txBody>
          <a:bodyPr/>
          <a:lstStyle/>
          <a:p>
            <a:r>
              <a:rPr lang="es-ES" sz="3200" smtClean="0">
                <a:ea typeface="ＭＳ Ｐゴシック" pitchFamily="-107" charset="-128"/>
              </a:rPr>
              <a:t>Estudio MERIT: maraviroc vs efavirenz,</a:t>
            </a:r>
            <a:br>
              <a:rPr lang="es-ES" sz="3200" smtClean="0">
                <a:ea typeface="ＭＳ Ｐゴシック" pitchFamily="-107" charset="-128"/>
              </a:rPr>
            </a:br>
            <a:r>
              <a:rPr lang="es-ES" sz="3200" smtClean="0">
                <a:ea typeface="ＭＳ Ｐゴシック" pitchFamily="-107" charset="-128"/>
              </a:rPr>
              <a:t>en combinación con ZDV/3TC</a:t>
            </a:r>
          </a:p>
        </p:txBody>
      </p:sp>
      <p:grpSp>
        <p:nvGrpSpPr>
          <p:cNvPr id="64" name="Groupe 63"/>
          <p:cNvGrpSpPr/>
          <p:nvPr/>
        </p:nvGrpSpPr>
        <p:grpSpPr>
          <a:xfrm>
            <a:off x="795338" y="1838329"/>
            <a:ext cx="7621587" cy="4379909"/>
            <a:chOff x="795338" y="1838329"/>
            <a:chExt cx="7621587" cy="4379909"/>
          </a:xfrm>
        </p:grpSpPr>
        <p:sp>
          <p:nvSpPr>
            <p:cNvPr id="9222" name="Text Box 57"/>
            <p:cNvSpPr txBox="1">
              <a:spLocks noChangeArrowheads="1"/>
            </p:cNvSpPr>
            <p:nvPr/>
          </p:nvSpPr>
          <p:spPr bwMode="auto">
            <a:xfrm>
              <a:off x="1249363" y="2282825"/>
              <a:ext cx="2147887" cy="508000"/>
            </a:xfrm>
            <a:prstGeom prst="rect">
              <a:avLst/>
            </a:prstGeom>
            <a:noFill/>
            <a:ln w="9525">
              <a:noFill/>
              <a:miter lim="800000"/>
              <a:headEnd/>
              <a:tailEnd/>
            </a:ln>
          </p:spPr>
          <p:txBody>
            <a:bodyPr>
              <a:spAutoFit/>
            </a:bodyPr>
            <a:lstStyle/>
            <a:p>
              <a:pPr>
                <a:lnSpc>
                  <a:spcPct val="85000"/>
                </a:lnSpc>
              </a:pPr>
              <a:r>
                <a:rPr lang="es-ES" sz="1600" b="1" i="0">
                  <a:solidFill>
                    <a:srgbClr val="333399"/>
                  </a:solidFill>
                  <a:latin typeface="Calibri" pitchFamily="34" charset="0"/>
                </a:rPr>
                <a:t>HIV RNA</a:t>
              </a:r>
              <a:br>
                <a:rPr lang="es-ES" sz="1600" b="1" i="0">
                  <a:solidFill>
                    <a:srgbClr val="333399"/>
                  </a:solidFill>
                  <a:latin typeface="Calibri" pitchFamily="34" charset="0"/>
                </a:rPr>
              </a:br>
              <a:r>
                <a:rPr lang="es-ES" sz="1600" b="1" i="0">
                  <a:solidFill>
                    <a:srgbClr val="333399"/>
                  </a:solidFill>
                  <a:latin typeface="Calibri" pitchFamily="34" charset="0"/>
                </a:rPr>
                <a:t>&lt; 400 c/mL</a:t>
              </a:r>
            </a:p>
          </p:txBody>
        </p:sp>
        <p:sp>
          <p:nvSpPr>
            <p:cNvPr id="9223" name="Text Box 76"/>
            <p:cNvSpPr txBox="1">
              <a:spLocks noChangeArrowheads="1"/>
            </p:cNvSpPr>
            <p:nvPr/>
          </p:nvSpPr>
          <p:spPr bwMode="auto">
            <a:xfrm>
              <a:off x="795338" y="2038350"/>
              <a:ext cx="533400" cy="396875"/>
            </a:xfrm>
            <a:prstGeom prst="rect">
              <a:avLst/>
            </a:prstGeom>
            <a:noFill/>
            <a:ln w="9525">
              <a:noFill/>
              <a:miter lim="800000"/>
              <a:headEnd/>
              <a:tailEnd/>
            </a:ln>
          </p:spPr>
          <p:txBody>
            <a:bodyPr>
              <a:spAutoFit/>
            </a:bodyPr>
            <a:lstStyle/>
            <a:p>
              <a:pPr algn="l"/>
              <a:r>
                <a:rPr lang="es-ES" sz="2000" i="0">
                  <a:solidFill>
                    <a:srgbClr val="000066"/>
                  </a:solidFill>
                </a:rPr>
                <a:t>%</a:t>
              </a:r>
            </a:p>
          </p:txBody>
        </p:sp>
        <p:sp>
          <p:nvSpPr>
            <p:cNvPr id="9224" name="Line 141"/>
            <p:cNvSpPr>
              <a:spLocks noChangeShapeType="1"/>
            </p:cNvSpPr>
            <p:nvPr/>
          </p:nvSpPr>
          <p:spPr bwMode="auto">
            <a:xfrm>
              <a:off x="1293813" y="2489200"/>
              <a:ext cx="0" cy="2538413"/>
            </a:xfrm>
            <a:prstGeom prst="line">
              <a:avLst/>
            </a:prstGeom>
            <a:noFill/>
            <a:ln w="19050">
              <a:solidFill>
                <a:srgbClr val="333399"/>
              </a:solidFill>
              <a:round/>
              <a:headEnd/>
              <a:tailEnd/>
            </a:ln>
          </p:spPr>
          <p:txBody>
            <a:bodyPr/>
            <a:lstStyle/>
            <a:p>
              <a:endParaRPr lang="fr-FR"/>
            </a:p>
          </p:txBody>
        </p:sp>
        <p:sp>
          <p:nvSpPr>
            <p:cNvPr id="9225" name="Line 142"/>
            <p:cNvSpPr>
              <a:spLocks noChangeShapeType="1"/>
            </p:cNvSpPr>
            <p:nvPr/>
          </p:nvSpPr>
          <p:spPr bwMode="auto">
            <a:xfrm>
              <a:off x="1227138" y="5027613"/>
              <a:ext cx="66675" cy="0"/>
            </a:xfrm>
            <a:prstGeom prst="line">
              <a:avLst/>
            </a:prstGeom>
            <a:noFill/>
            <a:ln w="19050">
              <a:solidFill>
                <a:srgbClr val="333399"/>
              </a:solidFill>
              <a:round/>
              <a:headEnd/>
              <a:tailEnd/>
            </a:ln>
          </p:spPr>
          <p:txBody>
            <a:bodyPr/>
            <a:lstStyle/>
            <a:p>
              <a:endParaRPr lang="fr-FR"/>
            </a:p>
          </p:txBody>
        </p:sp>
        <p:sp>
          <p:nvSpPr>
            <p:cNvPr id="9226" name="Line 143"/>
            <p:cNvSpPr>
              <a:spLocks noChangeShapeType="1"/>
            </p:cNvSpPr>
            <p:nvPr/>
          </p:nvSpPr>
          <p:spPr bwMode="auto">
            <a:xfrm>
              <a:off x="1227138" y="4519613"/>
              <a:ext cx="66675" cy="0"/>
            </a:xfrm>
            <a:prstGeom prst="line">
              <a:avLst/>
            </a:prstGeom>
            <a:noFill/>
            <a:ln w="19050">
              <a:solidFill>
                <a:srgbClr val="333399"/>
              </a:solidFill>
              <a:round/>
              <a:headEnd/>
              <a:tailEnd/>
            </a:ln>
          </p:spPr>
          <p:txBody>
            <a:bodyPr/>
            <a:lstStyle/>
            <a:p>
              <a:endParaRPr lang="fr-FR"/>
            </a:p>
          </p:txBody>
        </p:sp>
        <p:sp>
          <p:nvSpPr>
            <p:cNvPr id="9227" name="Line 144"/>
            <p:cNvSpPr>
              <a:spLocks noChangeShapeType="1"/>
            </p:cNvSpPr>
            <p:nvPr/>
          </p:nvSpPr>
          <p:spPr bwMode="auto">
            <a:xfrm>
              <a:off x="1227138" y="4010025"/>
              <a:ext cx="66675" cy="0"/>
            </a:xfrm>
            <a:prstGeom prst="line">
              <a:avLst/>
            </a:prstGeom>
            <a:noFill/>
            <a:ln w="19050">
              <a:solidFill>
                <a:srgbClr val="333399"/>
              </a:solidFill>
              <a:round/>
              <a:headEnd/>
              <a:tailEnd/>
            </a:ln>
          </p:spPr>
          <p:txBody>
            <a:bodyPr/>
            <a:lstStyle/>
            <a:p>
              <a:endParaRPr lang="fr-FR"/>
            </a:p>
          </p:txBody>
        </p:sp>
        <p:sp>
          <p:nvSpPr>
            <p:cNvPr id="9228" name="Line 145"/>
            <p:cNvSpPr>
              <a:spLocks noChangeShapeType="1"/>
            </p:cNvSpPr>
            <p:nvPr/>
          </p:nvSpPr>
          <p:spPr bwMode="auto">
            <a:xfrm>
              <a:off x="1227138" y="3508375"/>
              <a:ext cx="66675" cy="0"/>
            </a:xfrm>
            <a:prstGeom prst="line">
              <a:avLst/>
            </a:prstGeom>
            <a:noFill/>
            <a:ln w="19050">
              <a:solidFill>
                <a:srgbClr val="333399"/>
              </a:solidFill>
              <a:round/>
              <a:headEnd/>
              <a:tailEnd/>
            </a:ln>
          </p:spPr>
          <p:txBody>
            <a:bodyPr/>
            <a:lstStyle/>
            <a:p>
              <a:endParaRPr lang="fr-FR"/>
            </a:p>
          </p:txBody>
        </p:sp>
        <p:sp>
          <p:nvSpPr>
            <p:cNvPr id="9229" name="Line 146"/>
            <p:cNvSpPr>
              <a:spLocks noChangeShapeType="1"/>
            </p:cNvSpPr>
            <p:nvPr/>
          </p:nvSpPr>
          <p:spPr bwMode="auto">
            <a:xfrm>
              <a:off x="1227138" y="2998788"/>
              <a:ext cx="66675" cy="0"/>
            </a:xfrm>
            <a:prstGeom prst="line">
              <a:avLst/>
            </a:prstGeom>
            <a:noFill/>
            <a:ln w="19050">
              <a:solidFill>
                <a:srgbClr val="333399"/>
              </a:solidFill>
              <a:round/>
              <a:headEnd/>
              <a:tailEnd/>
            </a:ln>
          </p:spPr>
          <p:txBody>
            <a:bodyPr/>
            <a:lstStyle/>
            <a:p>
              <a:endParaRPr lang="fr-FR"/>
            </a:p>
          </p:txBody>
        </p:sp>
        <p:sp>
          <p:nvSpPr>
            <p:cNvPr id="9230" name="Line 147"/>
            <p:cNvSpPr>
              <a:spLocks noChangeShapeType="1"/>
            </p:cNvSpPr>
            <p:nvPr/>
          </p:nvSpPr>
          <p:spPr bwMode="auto">
            <a:xfrm>
              <a:off x="1227138" y="2489200"/>
              <a:ext cx="66675" cy="0"/>
            </a:xfrm>
            <a:prstGeom prst="line">
              <a:avLst/>
            </a:prstGeom>
            <a:noFill/>
            <a:ln w="19050">
              <a:solidFill>
                <a:srgbClr val="333399"/>
              </a:solidFill>
              <a:round/>
              <a:headEnd/>
              <a:tailEnd/>
            </a:ln>
          </p:spPr>
          <p:txBody>
            <a:bodyPr/>
            <a:lstStyle/>
            <a:p>
              <a:endParaRPr lang="fr-FR"/>
            </a:p>
          </p:txBody>
        </p:sp>
        <p:sp>
          <p:nvSpPr>
            <p:cNvPr id="9231" name="Line 148"/>
            <p:cNvSpPr>
              <a:spLocks noChangeShapeType="1"/>
            </p:cNvSpPr>
            <p:nvPr/>
          </p:nvSpPr>
          <p:spPr bwMode="auto">
            <a:xfrm>
              <a:off x="1293813" y="5027613"/>
              <a:ext cx="7123112" cy="0"/>
            </a:xfrm>
            <a:prstGeom prst="line">
              <a:avLst/>
            </a:prstGeom>
            <a:noFill/>
            <a:ln w="19050">
              <a:solidFill>
                <a:srgbClr val="333399"/>
              </a:solidFill>
              <a:round/>
              <a:headEnd/>
              <a:tailEnd/>
            </a:ln>
          </p:spPr>
          <p:txBody>
            <a:bodyPr/>
            <a:lstStyle/>
            <a:p>
              <a:endParaRPr lang="fr-FR"/>
            </a:p>
          </p:txBody>
        </p:sp>
        <p:sp>
          <p:nvSpPr>
            <p:cNvPr id="9232" name="Line 149"/>
            <p:cNvSpPr>
              <a:spLocks noChangeShapeType="1"/>
            </p:cNvSpPr>
            <p:nvPr/>
          </p:nvSpPr>
          <p:spPr bwMode="auto">
            <a:xfrm flipV="1">
              <a:off x="1293813" y="5027613"/>
              <a:ext cx="0" cy="50800"/>
            </a:xfrm>
            <a:prstGeom prst="line">
              <a:avLst/>
            </a:prstGeom>
            <a:noFill/>
            <a:ln w="19050">
              <a:solidFill>
                <a:srgbClr val="333399"/>
              </a:solidFill>
              <a:round/>
              <a:headEnd/>
              <a:tailEnd/>
            </a:ln>
          </p:spPr>
          <p:txBody>
            <a:bodyPr/>
            <a:lstStyle/>
            <a:p>
              <a:endParaRPr lang="fr-FR"/>
            </a:p>
          </p:txBody>
        </p:sp>
        <p:sp>
          <p:nvSpPr>
            <p:cNvPr id="9233" name="Line 150"/>
            <p:cNvSpPr>
              <a:spLocks noChangeShapeType="1"/>
            </p:cNvSpPr>
            <p:nvPr/>
          </p:nvSpPr>
          <p:spPr bwMode="auto">
            <a:xfrm flipV="1">
              <a:off x="3028950" y="5027613"/>
              <a:ext cx="0" cy="50800"/>
            </a:xfrm>
            <a:prstGeom prst="line">
              <a:avLst/>
            </a:prstGeom>
            <a:noFill/>
            <a:ln w="19050">
              <a:solidFill>
                <a:srgbClr val="333399"/>
              </a:solidFill>
              <a:round/>
              <a:headEnd/>
              <a:tailEnd/>
            </a:ln>
          </p:spPr>
          <p:txBody>
            <a:bodyPr/>
            <a:lstStyle/>
            <a:p>
              <a:endParaRPr lang="fr-FR"/>
            </a:p>
          </p:txBody>
        </p:sp>
        <p:sp>
          <p:nvSpPr>
            <p:cNvPr id="9234" name="Line 151"/>
            <p:cNvSpPr>
              <a:spLocks noChangeShapeType="1"/>
            </p:cNvSpPr>
            <p:nvPr/>
          </p:nvSpPr>
          <p:spPr bwMode="auto">
            <a:xfrm flipV="1">
              <a:off x="4765675" y="5027613"/>
              <a:ext cx="0" cy="50800"/>
            </a:xfrm>
            <a:prstGeom prst="line">
              <a:avLst/>
            </a:prstGeom>
            <a:noFill/>
            <a:ln w="19050">
              <a:solidFill>
                <a:srgbClr val="333399"/>
              </a:solidFill>
              <a:round/>
              <a:headEnd/>
              <a:tailEnd/>
            </a:ln>
          </p:spPr>
          <p:txBody>
            <a:bodyPr/>
            <a:lstStyle/>
            <a:p>
              <a:endParaRPr lang="fr-FR"/>
            </a:p>
          </p:txBody>
        </p:sp>
        <p:sp>
          <p:nvSpPr>
            <p:cNvPr id="9235" name="Rectangle 153"/>
            <p:cNvSpPr>
              <a:spLocks noChangeArrowheads="1"/>
            </p:cNvSpPr>
            <p:nvPr/>
          </p:nvSpPr>
          <p:spPr bwMode="auto">
            <a:xfrm>
              <a:off x="1852613" y="2846388"/>
              <a:ext cx="344487" cy="212725"/>
            </a:xfrm>
            <a:prstGeom prst="rect">
              <a:avLst/>
            </a:prstGeom>
            <a:noFill/>
            <a:ln w="9525">
              <a:noFill/>
              <a:miter lim="800000"/>
              <a:headEnd/>
              <a:tailEnd/>
            </a:ln>
          </p:spPr>
          <p:txBody>
            <a:bodyPr wrap="none" lIns="0" tIns="0" rIns="0" bIns="0">
              <a:spAutoFit/>
            </a:bodyPr>
            <a:lstStyle/>
            <a:p>
              <a:pPr algn="l"/>
              <a:r>
                <a:rPr lang="es-ES" sz="1400" b="1" i="0">
                  <a:solidFill>
                    <a:srgbClr val="660033"/>
                  </a:solidFill>
                </a:rPr>
                <a:t>73.3</a:t>
              </a:r>
              <a:endParaRPr lang="es-ES" sz="1800" i="0">
                <a:solidFill>
                  <a:srgbClr val="660033"/>
                </a:solidFill>
              </a:endParaRPr>
            </a:p>
          </p:txBody>
        </p:sp>
        <p:sp>
          <p:nvSpPr>
            <p:cNvPr id="9236" name="Rectangle 154"/>
            <p:cNvSpPr>
              <a:spLocks noChangeArrowheads="1"/>
            </p:cNvSpPr>
            <p:nvPr/>
          </p:nvSpPr>
          <p:spPr bwMode="auto">
            <a:xfrm>
              <a:off x="3606800" y="2962275"/>
              <a:ext cx="344488" cy="212725"/>
            </a:xfrm>
            <a:prstGeom prst="rect">
              <a:avLst/>
            </a:prstGeom>
            <a:noFill/>
            <a:ln w="9525">
              <a:noFill/>
              <a:miter lim="800000"/>
              <a:headEnd/>
              <a:tailEnd/>
            </a:ln>
          </p:spPr>
          <p:txBody>
            <a:bodyPr wrap="none" lIns="0" tIns="0" rIns="0" bIns="0">
              <a:spAutoFit/>
            </a:bodyPr>
            <a:lstStyle/>
            <a:p>
              <a:pPr algn="l"/>
              <a:r>
                <a:rPr lang="es-ES" sz="1400" b="1" i="0">
                  <a:solidFill>
                    <a:srgbClr val="660033"/>
                  </a:solidFill>
                </a:rPr>
                <a:t>68.5</a:t>
              </a:r>
              <a:endParaRPr lang="es-ES" sz="1800" i="0">
                <a:solidFill>
                  <a:srgbClr val="660033"/>
                </a:solidFill>
              </a:endParaRPr>
            </a:p>
          </p:txBody>
        </p:sp>
        <p:sp>
          <p:nvSpPr>
            <p:cNvPr id="9237" name="Rectangle 155"/>
            <p:cNvSpPr>
              <a:spLocks noChangeArrowheads="1"/>
            </p:cNvSpPr>
            <p:nvPr/>
          </p:nvSpPr>
          <p:spPr bwMode="auto">
            <a:xfrm>
              <a:off x="5202238" y="2874963"/>
              <a:ext cx="344487" cy="212725"/>
            </a:xfrm>
            <a:prstGeom prst="rect">
              <a:avLst/>
            </a:prstGeom>
            <a:noFill/>
            <a:ln w="9525">
              <a:noFill/>
              <a:miter lim="800000"/>
              <a:headEnd/>
              <a:tailEnd/>
            </a:ln>
          </p:spPr>
          <p:txBody>
            <a:bodyPr wrap="none" lIns="0" tIns="0" rIns="0" bIns="0">
              <a:spAutoFit/>
            </a:bodyPr>
            <a:lstStyle/>
            <a:p>
              <a:pPr algn="l"/>
              <a:r>
                <a:rPr lang="es-ES" sz="1400" b="1" i="0">
                  <a:solidFill>
                    <a:srgbClr val="660033"/>
                  </a:solidFill>
                </a:rPr>
                <a:t>71.8</a:t>
              </a:r>
              <a:endParaRPr lang="es-ES" sz="1800" i="0">
                <a:solidFill>
                  <a:srgbClr val="660033"/>
                </a:solidFill>
              </a:endParaRPr>
            </a:p>
          </p:txBody>
        </p:sp>
        <p:sp>
          <p:nvSpPr>
            <p:cNvPr id="9238" name="Rectangle 156"/>
            <p:cNvSpPr>
              <a:spLocks noChangeArrowheads="1"/>
            </p:cNvSpPr>
            <p:nvPr/>
          </p:nvSpPr>
          <p:spPr bwMode="auto">
            <a:xfrm>
              <a:off x="2357438" y="2871788"/>
              <a:ext cx="344487" cy="212725"/>
            </a:xfrm>
            <a:prstGeom prst="rect">
              <a:avLst/>
            </a:prstGeom>
            <a:noFill/>
            <a:ln w="9525">
              <a:noFill/>
              <a:miter lim="800000"/>
              <a:headEnd/>
              <a:tailEnd/>
            </a:ln>
          </p:spPr>
          <p:txBody>
            <a:bodyPr wrap="none" lIns="0" tIns="0" rIns="0" bIns="0">
              <a:spAutoFit/>
            </a:bodyPr>
            <a:lstStyle/>
            <a:p>
              <a:pPr algn="l"/>
              <a:r>
                <a:rPr lang="es-ES" sz="1400" b="1" i="0">
                  <a:solidFill>
                    <a:srgbClr val="FF00FF"/>
                  </a:solidFill>
                </a:rPr>
                <a:t>72.3</a:t>
              </a:r>
              <a:endParaRPr lang="es-ES" sz="1800" i="0">
                <a:solidFill>
                  <a:srgbClr val="FF00FF"/>
                </a:solidFill>
              </a:endParaRPr>
            </a:p>
          </p:txBody>
        </p:sp>
        <p:sp>
          <p:nvSpPr>
            <p:cNvPr id="9239" name="Rectangle 157"/>
            <p:cNvSpPr>
              <a:spLocks noChangeArrowheads="1"/>
            </p:cNvSpPr>
            <p:nvPr/>
          </p:nvSpPr>
          <p:spPr bwMode="auto">
            <a:xfrm>
              <a:off x="4111625" y="2990850"/>
              <a:ext cx="344488" cy="212725"/>
            </a:xfrm>
            <a:prstGeom prst="rect">
              <a:avLst/>
            </a:prstGeom>
            <a:noFill/>
            <a:ln w="9525">
              <a:noFill/>
              <a:miter lim="800000"/>
              <a:headEnd/>
              <a:tailEnd/>
            </a:ln>
          </p:spPr>
          <p:txBody>
            <a:bodyPr wrap="none" lIns="0" tIns="0" rIns="0" bIns="0">
              <a:spAutoFit/>
            </a:bodyPr>
            <a:lstStyle/>
            <a:p>
              <a:pPr algn="l"/>
              <a:r>
                <a:rPr lang="es-ES" sz="1400" b="1" i="0">
                  <a:solidFill>
                    <a:srgbClr val="FF00FF"/>
                  </a:solidFill>
                </a:rPr>
                <a:t>68.3</a:t>
              </a:r>
              <a:endParaRPr lang="es-ES" sz="1800" i="0">
                <a:solidFill>
                  <a:srgbClr val="FF00FF"/>
                </a:solidFill>
              </a:endParaRPr>
            </a:p>
          </p:txBody>
        </p:sp>
        <p:sp>
          <p:nvSpPr>
            <p:cNvPr id="9240" name="Rectangle 158"/>
            <p:cNvSpPr>
              <a:spLocks noChangeArrowheads="1"/>
            </p:cNvSpPr>
            <p:nvPr/>
          </p:nvSpPr>
          <p:spPr bwMode="auto">
            <a:xfrm>
              <a:off x="5697538" y="2900363"/>
              <a:ext cx="344487" cy="212725"/>
            </a:xfrm>
            <a:prstGeom prst="rect">
              <a:avLst/>
            </a:prstGeom>
            <a:noFill/>
            <a:ln w="9525">
              <a:noFill/>
              <a:miter lim="800000"/>
              <a:headEnd/>
              <a:tailEnd/>
            </a:ln>
          </p:spPr>
          <p:txBody>
            <a:bodyPr wrap="none" lIns="0" tIns="0" rIns="0" bIns="0">
              <a:spAutoFit/>
            </a:bodyPr>
            <a:lstStyle/>
            <a:p>
              <a:r>
                <a:rPr lang="es-ES" sz="1400" b="1" i="0">
                  <a:solidFill>
                    <a:srgbClr val="FF00FF"/>
                  </a:solidFill>
                </a:rPr>
                <a:t>72.1</a:t>
              </a:r>
              <a:endParaRPr lang="es-ES" sz="1800" i="0">
                <a:solidFill>
                  <a:srgbClr val="FF00FF"/>
                </a:solidFill>
              </a:endParaRPr>
            </a:p>
          </p:txBody>
        </p:sp>
        <p:sp>
          <p:nvSpPr>
            <p:cNvPr id="9241" name="Rectangle 159"/>
            <p:cNvSpPr>
              <a:spLocks noChangeArrowheads="1"/>
            </p:cNvSpPr>
            <p:nvPr/>
          </p:nvSpPr>
          <p:spPr bwMode="auto">
            <a:xfrm>
              <a:off x="1055688" y="4929188"/>
              <a:ext cx="98425"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0</a:t>
              </a:r>
              <a:endParaRPr lang="es-ES" sz="1800" i="0">
                <a:solidFill>
                  <a:srgbClr val="000066"/>
                </a:solidFill>
              </a:endParaRPr>
            </a:p>
          </p:txBody>
        </p:sp>
        <p:sp>
          <p:nvSpPr>
            <p:cNvPr id="9242" name="Rectangle 160"/>
            <p:cNvSpPr>
              <a:spLocks noChangeArrowheads="1"/>
            </p:cNvSpPr>
            <p:nvPr/>
          </p:nvSpPr>
          <p:spPr bwMode="auto">
            <a:xfrm>
              <a:off x="957263" y="4418013"/>
              <a:ext cx="196850"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20</a:t>
              </a:r>
              <a:endParaRPr lang="es-ES" sz="1800" i="0">
                <a:solidFill>
                  <a:srgbClr val="000066"/>
                </a:solidFill>
              </a:endParaRPr>
            </a:p>
          </p:txBody>
        </p:sp>
        <p:sp>
          <p:nvSpPr>
            <p:cNvPr id="9243" name="Rectangle 161"/>
            <p:cNvSpPr>
              <a:spLocks noChangeArrowheads="1"/>
            </p:cNvSpPr>
            <p:nvPr/>
          </p:nvSpPr>
          <p:spPr bwMode="auto">
            <a:xfrm>
              <a:off x="957263" y="3910013"/>
              <a:ext cx="196850"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40</a:t>
              </a:r>
              <a:endParaRPr lang="es-ES" sz="1800" i="0">
                <a:solidFill>
                  <a:srgbClr val="000066"/>
                </a:solidFill>
              </a:endParaRPr>
            </a:p>
          </p:txBody>
        </p:sp>
        <p:sp>
          <p:nvSpPr>
            <p:cNvPr id="9244" name="Rectangle 162"/>
            <p:cNvSpPr>
              <a:spLocks noChangeArrowheads="1"/>
            </p:cNvSpPr>
            <p:nvPr/>
          </p:nvSpPr>
          <p:spPr bwMode="auto">
            <a:xfrm>
              <a:off x="957263" y="3408363"/>
              <a:ext cx="196850"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60</a:t>
              </a:r>
              <a:endParaRPr lang="es-ES" sz="1800" i="0">
                <a:solidFill>
                  <a:srgbClr val="000066"/>
                </a:solidFill>
              </a:endParaRPr>
            </a:p>
          </p:txBody>
        </p:sp>
        <p:sp>
          <p:nvSpPr>
            <p:cNvPr id="9245" name="Rectangle 163"/>
            <p:cNvSpPr>
              <a:spLocks noChangeArrowheads="1"/>
            </p:cNvSpPr>
            <p:nvPr/>
          </p:nvSpPr>
          <p:spPr bwMode="auto">
            <a:xfrm>
              <a:off x="957263" y="2898775"/>
              <a:ext cx="196850"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80</a:t>
              </a:r>
              <a:endParaRPr lang="es-ES" sz="1800" i="0">
                <a:solidFill>
                  <a:srgbClr val="000066"/>
                </a:solidFill>
              </a:endParaRPr>
            </a:p>
          </p:txBody>
        </p:sp>
        <p:sp>
          <p:nvSpPr>
            <p:cNvPr id="9246" name="Rectangle 164"/>
            <p:cNvSpPr>
              <a:spLocks noChangeArrowheads="1"/>
            </p:cNvSpPr>
            <p:nvPr/>
          </p:nvSpPr>
          <p:spPr bwMode="auto">
            <a:xfrm>
              <a:off x="858838" y="2389188"/>
              <a:ext cx="295275" cy="212725"/>
            </a:xfrm>
            <a:prstGeom prst="rect">
              <a:avLst/>
            </a:prstGeom>
            <a:noFill/>
            <a:ln w="9525">
              <a:noFill/>
              <a:miter lim="800000"/>
              <a:headEnd/>
              <a:tailEnd/>
            </a:ln>
          </p:spPr>
          <p:txBody>
            <a:bodyPr wrap="none" lIns="0" tIns="0" rIns="0" bIns="0">
              <a:spAutoFit/>
            </a:bodyPr>
            <a:lstStyle/>
            <a:p>
              <a:pPr algn="l"/>
              <a:r>
                <a:rPr lang="es-ES" sz="1400" b="1" i="0">
                  <a:solidFill>
                    <a:srgbClr val="000066"/>
                  </a:solidFill>
                </a:rPr>
                <a:t>100</a:t>
              </a:r>
              <a:endParaRPr lang="es-ES" sz="1800" i="0">
                <a:solidFill>
                  <a:srgbClr val="000066"/>
                </a:solidFill>
              </a:endParaRPr>
            </a:p>
          </p:txBody>
        </p:sp>
        <p:sp>
          <p:nvSpPr>
            <p:cNvPr id="9247" name="Line 151"/>
            <p:cNvSpPr>
              <a:spLocks noChangeShapeType="1"/>
            </p:cNvSpPr>
            <p:nvPr/>
          </p:nvSpPr>
          <p:spPr bwMode="auto">
            <a:xfrm flipV="1">
              <a:off x="6511925" y="5024438"/>
              <a:ext cx="0" cy="50800"/>
            </a:xfrm>
            <a:prstGeom prst="line">
              <a:avLst/>
            </a:prstGeom>
            <a:noFill/>
            <a:ln w="19050">
              <a:solidFill>
                <a:srgbClr val="333399"/>
              </a:solidFill>
              <a:round/>
              <a:headEnd/>
              <a:tailEnd/>
            </a:ln>
          </p:spPr>
          <p:txBody>
            <a:bodyPr/>
            <a:lstStyle/>
            <a:p>
              <a:endParaRPr lang="fr-FR"/>
            </a:p>
          </p:txBody>
        </p:sp>
        <p:sp>
          <p:nvSpPr>
            <p:cNvPr id="9248" name="Rectangle 155"/>
            <p:cNvSpPr>
              <a:spLocks noChangeArrowheads="1"/>
            </p:cNvSpPr>
            <p:nvPr/>
          </p:nvSpPr>
          <p:spPr bwMode="auto">
            <a:xfrm>
              <a:off x="6815138" y="3073400"/>
              <a:ext cx="344487" cy="212725"/>
            </a:xfrm>
            <a:prstGeom prst="rect">
              <a:avLst/>
            </a:prstGeom>
            <a:noFill/>
            <a:ln w="9525">
              <a:noFill/>
              <a:miter lim="800000"/>
              <a:headEnd/>
              <a:tailEnd/>
            </a:ln>
          </p:spPr>
          <p:txBody>
            <a:bodyPr wrap="none" lIns="0" tIns="0" rIns="0" bIns="0">
              <a:spAutoFit/>
            </a:bodyPr>
            <a:lstStyle/>
            <a:p>
              <a:pPr algn="l"/>
              <a:r>
                <a:rPr lang="es-ES" sz="1400" b="1" i="0">
                  <a:solidFill>
                    <a:srgbClr val="660033"/>
                  </a:solidFill>
                </a:rPr>
                <a:t>64.2</a:t>
              </a:r>
              <a:endParaRPr lang="es-ES" sz="1800" i="0">
                <a:solidFill>
                  <a:srgbClr val="660033"/>
                </a:solidFill>
              </a:endParaRPr>
            </a:p>
          </p:txBody>
        </p:sp>
        <p:sp>
          <p:nvSpPr>
            <p:cNvPr id="9249" name="Rectangle 158"/>
            <p:cNvSpPr>
              <a:spLocks noChangeArrowheads="1"/>
            </p:cNvSpPr>
            <p:nvPr/>
          </p:nvSpPr>
          <p:spPr bwMode="auto">
            <a:xfrm>
              <a:off x="7324725" y="3127375"/>
              <a:ext cx="344488" cy="212725"/>
            </a:xfrm>
            <a:prstGeom prst="rect">
              <a:avLst/>
            </a:prstGeom>
            <a:noFill/>
            <a:ln w="9525">
              <a:noFill/>
              <a:miter lim="800000"/>
              <a:headEnd/>
              <a:tailEnd/>
            </a:ln>
          </p:spPr>
          <p:txBody>
            <a:bodyPr wrap="none" lIns="0" tIns="0" rIns="0" bIns="0">
              <a:spAutoFit/>
            </a:bodyPr>
            <a:lstStyle/>
            <a:p>
              <a:pPr algn="l"/>
              <a:r>
                <a:rPr lang="es-ES" sz="1400" b="1" i="0">
                  <a:solidFill>
                    <a:srgbClr val="FF00FF"/>
                  </a:solidFill>
                </a:rPr>
                <a:t>62.5</a:t>
              </a:r>
              <a:endParaRPr lang="es-ES" sz="1800" i="0">
                <a:solidFill>
                  <a:srgbClr val="FF00FF"/>
                </a:solidFill>
              </a:endParaRPr>
            </a:p>
          </p:txBody>
        </p:sp>
        <p:sp>
          <p:nvSpPr>
            <p:cNvPr id="9250" name="ZoneTexte 86"/>
            <p:cNvSpPr txBox="1">
              <a:spLocks noChangeArrowheads="1"/>
            </p:cNvSpPr>
            <p:nvPr/>
          </p:nvSpPr>
          <p:spPr bwMode="auto">
            <a:xfrm>
              <a:off x="1358900" y="5300663"/>
              <a:ext cx="1719263" cy="917575"/>
            </a:xfrm>
            <a:prstGeom prst="rect">
              <a:avLst/>
            </a:prstGeom>
            <a:noFill/>
            <a:ln w="9525">
              <a:noFill/>
              <a:miter lim="800000"/>
              <a:headEnd/>
              <a:tailEnd/>
            </a:ln>
          </p:spPr>
          <p:txBody>
            <a:bodyPr>
              <a:spAutoFit/>
            </a:bodyPr>
            <a:lstStyle/>
            <a:p>
              <a:pPr>
                <a:lnSpc>
                  <a:spcPct val="90000"/>
                </a:lnSpc>
              </a:pPr>
              <a:r>
                <a:rPr lang="es-ES" sz="1500" i="0" dirty="0">
                  <a:solidFill>
                    <a:srgbClr val="000066"/>
                  </a:solidFill>
                </a:rPr>
                <a:t>Margen inferior del IC </a:t>
              </a:r>
              <a:r>
                <a:rPr lang="es-ES" sz="1500" i="0" dirty="0" smtClean="0">
                  <a:solidFill>
                    <a:srgbClr val="000066"/>
                  </a:solidFill>
                </a:rPr>
                <a:t>97.5</a:t>
              </a:r>
              <a:r>
                <a:rPr lang="es-ES" sz="1500" i="0" dirty="0">
                  <a:solidFill>
                    <a:srgbClr val="000066"/>
                  </a:solidFill>
                </a:rPr>
                <a:t>% para la </a:t>
              </a:r>
              <a:r>
                <a:rPr lang="es-ES" sz="1500" i="0" dirty="0">
                  <a:solidFill>
                    <a:srgbClr val="000066"/>
                  </a:solidFill>
                  <a:cs typeface="Arial" charset="0"/>
                  <a:sym typeface="Symbol" pitchFamily="18" charset="2"/>
                </a:rPr>
                <a:t>diferencia</a:t>
              </a:r>
              <a:br>
                <a:rPr lang="es-ES" sz="1500" i="0" dirty="0">
                  <a:solidFill>
                    <a:srgbClr val="000066"/>
                  </a:solidFill>
                  <a:cs typeface="Arial" charset="0"/>
                  <a:sym typeface="Symbol" pitchFamily="18" charset="2"/>
                </a:rPr>
              </a:br>
              <a:r>
                <a:rPr lang="es-ES" sz="1500" i="0" dirty="0">
                  <a:solidFill>
                    <a:srgbClr val="000066"/>
                  </a:solidFill>
                </a:rPr>
                <a:t>= - 6.4</a:t>
              </a:r>
            </a:p>
          </p:txBody>
        </p:sp>
        <p:sp>
          <p:nvSpPr>
            <p:cNvPr id="9251" name="ZoneTexte 86"/>
            <p:cNvSpPr txBox="1">
              <a:spLocks noChangeArrowheads="1"/>
            </p:cNvSpPr>
            <p:nvPr/>
          </p:nvSpPr>
          <p:spPr bwMode="auto">
            <a:xfrm>
              <a:off x="3121025" y="5300663"/>
              <a:ext cx="1752600" cy="917575"/>
            </a:xfrm>
            <a:prstGeom prst="rect">
              <a:avLst/>
            </a:prstGeom>
            <a:noFill/>
            <a:ln w="9525">
              <a:noFill/>
              <a:miter lim="800000"/>
              <a:headEnd/>
              <a:tailEnd/>
            </a:ln>
          </p:spPr>
          <p:txBody>
            <a:bodyPr>
              <a:spAutoFit/>
            </a:bodyPr>
            <a:lstStyle/>
            <a:p>
              <a:pPr>
                <a:lnSpc>
                  <a:spcPct val="90000"/>
                </a:lnSpc>
              </a:pPr>
              <a:r>
                <a:rPr lang="es-ES" sz="1500" i="0" dirty="0">
                  <a:solidFill>
                    <a:srgbClr val="000066"/>
                  </a:solidFill>
                </a:rPr>
                <a:t>Margen inferior del IC </a:t>
              </a:r>
              <a:r>
                <a:rPr lang="es-ES" sz="1500" i="0" dirty="0" smtClean="0">
                  <a:solidFill>
                    <a:srgbClr val="000066"/>
                  </a:solidFill>
                </a:rPr>
                <a:t>97.5</a:t>
              </a:r>
              <a:r>
                <a:rPr lang="es-ES" sz="1500" i="0" dirty="0">
                  <a:solidFill>
                    <a:srgbClr val="000066"/>
                  </a:solidFill>
                </a:rPr>
                <a:t>% para la </a:t>
              </a:r>
              <a:r>
                <a:rPr lang="es-ES" sz="1500" i="0" dirty="0">
                  <a:solidFill>
                    <a:srgbClr val="000066"/>
                  </a:solidFill>
                  <a:cs typeface="Arial" charset="0"/>
                  <a:sym typeface="Symbol" pitchFamily="18" charset="2"/>
                </a:rPr>
                <a:t>diferencia </a:t>
              </a:r>
              <a:r>
                <a:rPr lang="es-ES" sz="1500" i="0" dirty="0" smtClean="0">
                  <a:solidFill>
                    <a:srgbClr val="000066"/>
                  </a:solidFill>
                  <a:cs typeface="Arial" charset="0"/>
                  <a:sym typeface="Symbol" pitchFamily="18" charset="2"/>
                </a:rPr>
                <a:t/>
              </a:r>
              <a:br>
                <a:rPr lang="es-ES" sz="1500" i="0" dirty="0" smtClean="0">
                  <a:solidFill>
                    <a:srgbClr val="000066"/>
                  </a:solidFill>
                  <a:cs typeface="Arial" charset="0"/>
                  <a:sym typeface="Symbol" pitchFamily="18" charset="2"/>
                </a:rPr>
              </a:br>
              <a:r>
                <a:rPr lang="es-ES" sz="1500" i="0" dirty="0" smtClean="0">
                  <a:solidFill>
                    <a:srgbClr val="000066"/>
                  </a:solidFill>
                </a:rPr>
                <a:t>= </a:t>
              </a:r>
              <a:r>
                <a:rPr lang="es-ES" sz="1500" i="0" dirty="0">
                  <a:solidFill>
                    <a:srgbClr val="000066"/>
                  </a:solidFill>
                </a:rPr>
                <a:t>- 7.4</a:t>
              </a:r>
            </a:p>
          </p:txBody>
        </p:sp>
        <p:sp>
          <p:nvSpPr>
            <p:cNvPr id="9252" name="Rectangle 38"/>
            <p:cNvSpPr>
              <a:spLocks noChangeArrowheads="1"/>
            </p:cNvSpPr>
            <p:nvPr/>
          </p:nvSpPr>
          <p:spPr bwMode="auto">
            <a:xfrm>
              <a:off x="1768475" y="3163888"/>
              <a:ext cx="511175" cy="1863725"/>
            </a:xfrm>
            <a:prstGeom prst="rect">
              <a:avLst/>
            </a:prstGeom>
            <a:solidFill>
              <a:srgbClr val="660033"/>
            </a:solidFill>
            <a:ln w="12700">
              <a:noFill/>
              <a:miter lim="800000"/>
              <a:headEnd/>
              <a:tailEnd/>
            </a:ln>
          </p:spPr>
          <p:txBody>
            <a:bodyPr/>
            <a:lstStyle/>
            <a:p>
              <a:endParaRPr lang="es-ES" sz="2800"/>
            </a:p>
          </p:txBody>
        </p:sp>
        <p:sp>
          <p:nvSpPr>
            <p:cNvPr id="9253" name="Rectangle 39"/>
            <p:cNvSpPr>
              <a:spLocks noChangeArrowheads="1"/>
            </p:cNvSpPr>
            <p:nvPr/>
          </p:nvSpPr>
          <p:spPr bwMode="auto">
            <a:xfrm>
              <a:off x="3522663" y="3284538"/>
              <a:ext cx="511175" cy="1743075"/>
            </a:xfrm>
            <a:prstGeom prst="rect">
              <a:avLst/>
            </a:prstGeom>
            <a:solidFill>
              <a:srgbClr val="660033"/>
            </a:solidFill>
            <a:ln w="12700">
              <a:noFill/>
              <a:miter lim="800000"/>
              <a:headEnd/>
              <a:tailEnd/>
            </a:ln>
          </p:spPr>
          <p:txBody>
            <a:bodyPr/>
            <a:lstStyle/>
            <a:p>
              <a:endParaRPr lang="es-ES" sz="2800"/>
            </a:p>
          </p:txBody>
        </p:sp>
        <p:sp>
          <p:nvSpPr>
            <p:cNvPr id="9254" name="Rectangle 40"/>
            <p:cNvSpPr>
              <a:spLocks noChangeArrowheads="1"/>
            </p:cNvSpPr>
            <p:nvPr/>
          </p:nvSpPr>
          <p:spPr bwMode="auto">
            <a:xfrm>
              <a:off x="5124450" y="3195638"/>
              <a:ext cx="500063" cy="1831975"/>
            </a:xfrm>
            <a:prstGeom prst="rect">
              <a:avLst/>
            </a:prstGeom>
            <a:solidFill>
              <a:srgbClr val="660033"/>
            </a:solidFill>
            <a:ln w="12700">
              <a:noFill/>
              <a:miter lim="800000"/>
              <a:headEnd/>
              <a:tailEnd/>
            </a:ln>
          </p:spPr>
          <p:txBody>
            <a:bodyPr/>
            <a:lstStyle/>
            <a:p>
              <a:endParaRPr lang="es-ES" sz="2800"/>
            </a:p>
          </p:txBody>
        </p:sp>
        <p:sp>
          <p:nvSpPr>
            <p:cNvPr id="9255" name="Rectangle 41"/>
            <p:cNvSpPr>
              <a:spLocks noChangeArrowheads="1"/>
            </p:cNvSpPr>
            <p:nvPr/>
          </p:nvSpPr>
          <p:spPr bwMode="auto">
            <a:xfrm>
              <a:off x="6731000" y="3387725"/>
              <a:ext cx="512763" cy="1639888"/>
            </a:xfrm>
            <a:prstGeom prst="rect">
              <a:avLst/>
            </a:prstGeom>
            <a:solidFill>
              <a:srgbClr val="660033"/>
            </a:solidFill>
            <a:ln w="12700">
              <a:noFill/>
              <a:miter lim="800000"/>
              <a:headEnd/>
              <a:tailEnd/>
            </a:ln>
          </p:spPr>
          <p:txBody>
            <a:bodyPr/>
            <a:lstStyle/>
            <a:p>
              <a:endParaRPr lang="es-ES" sz="2800"/>
            </a:p>
          </p:txBody>
        </p:sp>
        <p:sp>
          <p:nvSpPr>
            <p:cNvPr id="9256" name="Rectangle 42"/>
            <p:cNvSpPr>
              <a:spLocks noChangeArrowheads="1"/>
            </p:cNvSpPr>
            <p:nvPr/>
          </p:nvSpPr>
          <p:spPr bwMode="auto">
            <a:xfrm>
              <a:off x="2279650" y="3187700"/>
              <a:ext cx="500063" cy="1839913"/>
            </a:xfrm>
            <a:prstGeom prst="rect">
              <a:avLst/>
            </a:prstGeom>
            <a:solidFill>
              <a:srgbClr val="FF33FF"/>
            </a:solidFill>
            <a:ln w="12700">
              <a:noFill/>
              <a:miter lim="800000"/>
              <a:headEnd/>
              <a:tailEnd/>
            </a:ln>
          </p:spPr>
          <p:txBody>
            <a:bodyPr/>
            <a:lstStyle/>
            <a:p>
              <a:endParaRPr lang="es-ES" sz="2800"/>
            </a:p>
          </p:txBody>
        </p:sp>
        <p:sp>
          <p:nvSpPr>
            <p:cNvPr id="9257" name="Rectangle 43"/>
            <p:cNvSpPr>
              <a:spLocks noChangeArrowheads="1"/>
            </p:cNvSpPr>
            <p:nvPr/>
          </p:nvSpPr>
          <p:spPr bwMode="auto">
            <a:xfrm>
              <a:off x="4033838" y="3284538"/>
              <a:ext cx="500062" cy="1743075"/>
            </a:xfrm>
            <a:prstGeom prst="rect">
              <a:avLst/>
            </a:prstGeom>
            <a:solidFill>
              <a:srgbClr val="FF33FF"/>
            </a:solidFill>
            <a:ln w="12700">
              <a:noFill/>
              <a:miter lim="800000"/>
              <a:headEnd/>
              <a:tailEnd/>
            </a:ln>
          </p:spPr>
          <p:txBody>
            <a:bodyPr/>
            <a:lstStyle/>
            <a:p>
              <a:endParaRPr lang="es-ES" sz="2800"/>
            </a:p>
          </p:txBody>
        </p:sp>
        <p:sp>
          <p:nvSpPr>
            <p:cNvPr id="9258" name="Rectangle 44"/>
            <p:cNvSpPr>
              <a:spLocks noChangeArrowheads="1"/>
            </p:cNvSpPr>
            <p:nvPr/>
          </p:nvSpPr>
          <p:spPr bwMode="auto">
            <a:xfrm>
              <a:off x="5621338" y="3187700"/>
              <a:ext cx="498475" cy="1839913"/>
            </a:xfrm>
            <a:prstGeom prst="rect">
              <a:avLst/>
            </a:prstGeom>
            <a:solidFill>
              <a:srgbClr val="FF33FF"/>
            </a:solidFill>
            <a:ln w="12700">
              <a:noFill/>
              <a:miter lim="800000"/>
              <a:headEnd/>
              <a:tailEnd/>
            </a:ln>
          </p:spPr>
          <p:txBody>
            <a:bodyPr/>
            <a:lstStyle/>
            <a:p>
              <a:endParaRPr lang="es-ES" sz="2800"/>
            </a:p>
          </p:txBody>
        </p:sp>
        <p:sp>
          <p:nvSpPr>
            <p:cNvPr id="9259" name="Rectangle 45"/>
            <p:cNvSpPr>
              <a:spLocks noChangeArrowheads="1"/>
            </p:cNvSpPr>
            <p:nvPr/>
          </p:nvSpPr>
          <p:spPr bwMode="auto">
            <a:xfrm>
              <a:off x="7246938" y="3436938"/>
              <a:ext cx="498475" cy="1590675"/>
            </a:xfrm>
            <a:prstGeom prst="rect">
              <a:avLst/>
            </a:prstGeom>
            <a:solidFill>
              <a:srgbClr val="FF33FF"/>
            </a:solidFill>
            <a:ln w="12700">
              <a:noFill/>
              <a:miter lim="800000"/>
              <a:headEnd/>
              <a:tailEnd/>
            </a:ln>
          </p:spPr>
          <p:txBody>
            <a:bodyPr/>
            <a:lstStyle/>
            <a:p>
              <a:endParaRPr lang="es-ES" sz="2800"/>
            </a:p>
          </p:txBody>
        </p:sp>
        <p:grpSp>
          <p:nvGrpSpPr>
            <p:cNvPr id="9260" name="Group 46"/>
            <p:cNvGrpSpPr>
              <a:grpSpLocks/>
            </p:cNvGrpSpPr>
            <p:nvPr/>
          </p:nvGrpSpPr>
          <p:grpSpPr bwMode="auto">
            <a:xfrm>
              <a:off x="2855913" y="1838329"/>
              <a:ext cx="3467101" cy="371476"/>
              <a:chOff x="1884" y="1056"/>
              <a:chExt cx="2184" cy="234"/>
            </a:xfrm>
          </p:grpSpPr>
          <p:sp>
            <p:nvSpPr>
              <p:cNvPr id="9273" name="AutoShape 165"/>
              <p:cNvSpPr>
                <a:spLocks noChangeArrowheads="1"/>
              </p:cNvSpPr>
              <p:nvPr/>
            </p:nvSpPr>
            <p:spPr bwMode="auto">
              <a:xfrm>
                <a:off x="1884" y="1070"/>
                <a:ext cx="2149" cy="212"/>
              </a:xfrm>
              <a:prstGeom prst="roundRect">
                <a:avLst>
                  <a:gd name="adj" fmla="val 16667"/>
                </a:avLst>
              </a:prstGeom>
              <a:solidFill>
                <a:schemeClr val="bg1"/>
              </a:solidFill>
              <a:ln w="9525">
                <a:solidFill>
                  <a:srgbClr val="D0D0F0"/>
                </a:solidFill>
                <a:round/>
                <a:headEnd/>
                <a:tailEnd/>
              </a:ln>
              <a:effectLst>
                <a:prstShdw prst="shdw17" dist="17961" dir="2700000">
                  <a:srgbClr val="7D7D90">
                    <a:alpha val="74997"/>
                  </a:srgbClr>
                </a:prstShdw>
              </a:effectLst>
            </p:spPr>
            <p:txBody>
              <a:bodyPr wrap="none" anchor="ctr"/>
              <a:lstStyle/>
              <a:p>
                <a:pPr algn="l"/>
                <a:endParaRPr lang="es-ES" sz="2800" i="0">
                  <a:solidFill>
                    <a:srgbClr val="000066"/>
                  </a:solidFill>
                </a:endParaRPr>
              </a:p>
            </p:txBody>
          </p:sp>
          <p:sp>
            <p:nvSpPr>
              <p:cNvPr id="9274" name="Rectangle 3"/>
              <p:cNvSpPr>
                <a:spLocks noChangeArrowheads="1"/>
              </p:cNvSpPr>
              <p:nvPr/>
            </p:nvSpPr>
            <p:spPr bwMode="auto">
              <a:xfrm>
                <a:off x="1973" y="1132"/>
                <a:ext cx="112" cy="91"/>
              </a:xfrm>
              <a:prstGeom prst="rect">
                <a:avLst/>
              </a:prstGeom>
              <a:solidFill>
                <a:srgbClr val="660033"/>
              </a:solidFill>
              <a:ln w="9525">
                <a:noFill/>
                <a:miter lim="800000"/>
                <a:headEnd/>
                <a:tailEnd/>
              </a:ln>
            </p:spPr>
            <p:txBody>
              <a:bodyPr wrap="none" anchor="ctr"/>
              <a:lstStyle/>
              <a:p>
                <a:pPr algn="l"/>
                <a:endParaRPr lang="es-ES" i="0">
                  <a:solidFill>
                    <a:srgbClr val="000066"/>
                  </a:solidFill>
                </a:endParaRPr>
              </a:p>
            </p:txBody>
          </p:sp>
          <p:sp>
            <p:nvSpPr>
              <p:cNvPr id="9275" name="Rectangle 4"/>
              <p:cNvSpPr>
                <a:spLocks noChangeArrowheads="1"/>
              </p:cNvSpPr>
              <p:nvPr/>
            </p:nvSpPr>
            <p:spPr bwMode="auto">
              <a:xfrm>
                <a:off x="3034" y="1131"/>
                <a:ext cx="112" cy="91"/>
              </a:xfrm>
              <a:prstGeom prst="rect">
                <a:avLst/>
              </a:prstGeom>
              <a:solidFill>
                <a:srgbClr val="FF33FF"/>
              </a:solidFill>
              <a:ln w="9525">
                <a:noFill/>
                <a:miter lim="800000"/>
                <a:headEnd/>
                <a:tailEnd/>
              </a:ln>
            </p:spPr>
            <p:txBody>
              <a:bodyPr wrap="none" anchor="ctr"/>
              <a:lstStyle/>
              <a:p>
                <a:pPr algn="l"/>
                <a:endParaRPr lang="es-ES" i="0">
                  <a:solidFill>
                    <a:srgbClr val="000066"/>
                  </a:solidFill>
                </a:endParaRPr>
              </a:p>
            </p:txBody>
          </p:sp>
          <p:sp>
            <p:nvSpPr>
              <p:cNvPr id="9276" name="ZoneTexte 84"/>
              <p:cNvSpPr txBox="1">
                <a:spLocks noChangeArrowheads="1"/>
              </p:cNvSpPr>
              <p:nvPr/>
            </p:nvSpPr>
            <p:spPr bwMode="auto">
              <a:xfrm>
                <a:off x="2064" y="1056"/>
                <a:ext cx="984" cy="233"/>
              </a:xfrm>
              <a:prstGeom prst="rect">
                <a:avLst/>
              </a:prstGeom>
              <a:noFill/>
              <a:ln w="9525">
                <a:noFill/>
                <a:miter lim="800000"/>
                <a:headEnd/>
                <a:tailEnd/>
              </a:ln>
            </p:spPr>
            <p:txBody>
              <a:bodyPr wrap="none">
                <a:spAutoFit/>
              </a:bodyPr>
              <a:lstStyle/>
              <a:p>
                <a:pPr algn="l"/>
                <a:r>
                  <a:rPr lang="es-ES" sz="1800" b="1" i="0" dirty="0">
                    <a:solidFill>
                      <a:srgbClr val="333399"/>
                    </a:solidFill>
                    <a:latin typeface="Calibri" pitchFamily="34" charset="0"/>
                  </a:rPr>
                  <a:t>MVC </a:t>
                </a:r>
                <a:r>
                  <a:rPr lang="es-ES" sz="1800" b="1" i="0" dirty="0" smtClean="0">
                    <a:solidFill>
                      <a:srgbClr val="333399"/>
                    </a:solidFill>
                    <a:latin typeface="Calibri" pitchFamily="34" charset="0"/>
                  </a:rPr>
                  <a:t>(N </a:t>
                </a:r>
                <a:r>
                  <a:rPr lang="es-ES" sz="1800" b="1" i="0" dirty="0">
                    <a:solidFill>
                      <a:srgbClr val="333399"/>
                    </a:solidFill>
                    <a:latin typeface="Calibri" pitchFamily="34" charset="0"/>
                  </a:rPr>
                  <a:t>= 311)</a:t>
                </a:r>
              </a:p>
            </p:txBody>
          </p:sp>
          <p:sp>
            <p:nvSpPr>
              <p:cNvPr id="9277" name="ZoneTexte 85"/>
              <p:cNvSpPr txBox="1">
                <a:spLocks noChangeArrowheads="1"/>
              </p:cNvSpPr>
              <p:nvPr/>
            </p:nvSpPr>
            <p:spPr bwMode="auto">
              <a:xfrm>
                <a:off x="3148" y="1057"/>
                <a:ext cx="920" cy="233"/>
              </a:xfrm>
              <a:prstGeom prst="rect">
                <a:avLst/>
              </a:prstGeom>
              <a:noFill/>
              <a:ln w="9525">
                <a:noFill/>
                <a:miter lim="800000"/>
                <a:headEnd/>
                <a:tailEnd/>
              </a:ln>
            </p:spPr>
            <p:txBody>
              <a:bodyPr wrap="none">
                <a:spAutoFit/>
              </a:bodyPr>
              <a:lstStyle/>
              <a:p>
                <a:pPr algn="l"/>
                <a:r>
                  <a:rPr lang="es-ES" sz="1800" b="1" i="0" dirty="0">
                    <a:solidFill>
                      <a:srgbClr val="333399"/>
                    </a:solidFill>
                    <a:latin typeface="Calibri" pitchFamily="34" charset="0"/>
                  </a:rPr>
                  <a:t>EFV </a:t>
                </a:r>
                <a:r>
                  <a:rPr lang="es-ES" sz="1800" b="1" i="0" dirty="0" smtClean="0">
                    <a:solidFill>
                      <a:srgbClr val="333399"/>
                    </a:solidFill>
                    <a:latin typeface="Calibri" pitchFamily="34" charset="0"/>
                  </a:rPr>
                  <a:t>(N </a:t>
                </a:r>
                <a:r>
                  <a:rPr lang="es-ES" sz="1800" b="1" i="0" dirty="0">
                    <a:solidFill>
                      <a:srgbClr val="333399"/>
                    </a:solidFill>
                    <a:latin typeface="Calibri" pitchFamily="34" charset="0"/>
                  </a:rPr>
                  <a:t>= 303)</a:t>
                </a:r>
              </a:p>
            </p:txBody>
          </p:sp>
        </p:grpSp>
        <p:sp>
          <p:nvSpPr>
            <p:cNvPr id="9261" name="Text Box 58"/>
            <p:cNvSpPr txBox="1">
              <a:spLocks noChangeArrowheads="1"/>
            </p:cNvSpPr>
            <p:nvPr/>
          </p:nvSpPr>
          <p:spPr bwMode="auto">
            <a:xfrm>
              <a:off x="3144838" y="2282825"/>
              <a:ext cx="1841500" cy="508000"/>
            </a:xfrm>
            <a:prstGeom prst="rect">
              <a:avLst/>
            </a:prstGeom>
            <a:noFill/>
            <a:ln w="9525">
              <a:noFill/>
              <a:miter lim="800000"/>
              <a:headEnd/>
              <a:tailEnd/>
            </a:ln>
          </p:spPr>
          <p:txBody>
            <a:bodyPr>
              <a:spAutoFit/>
            </a:bodyPr>
            <a:lstStyle/>
            <a:p>
              <a:pPr>
                <a:lnSpc>
                  <a:spcPct val="85000"/>
                </a:lnSpc>
              </a:pPr>
              <a:r>
                <a:rPr lang="es-ES" sz="1600" b="1" i="0">
                  <a:solidFill>
                    <a:srgbClr val="333399"/>
                  </a:solidFill>
                  <a:latin typeface="Calibri" pitchFamily="34" charset="0"/>
                </a:rPr>
                <a:t>HIV RNA</a:t>
              </a:r>
              <a:br>
                <a:rPr lang="es-ES" sz="1600" b="1" i="0">
                  <a:solidFill>
                    <a:srgbClr val="333399"/>
                  </a:solidFill>
                  <a:latin typeface="Calibri" pitchFamily="34" charset="0"/>
                </a:rPr>
              </a:br>
              <a:r>
                <a:rPr lang="es-ES" sz="1600" b="1" i="0">
                  <a:solidFill>
                    <a:srgbClr val="333399"/>
                  </a:solidFill>
                  <a:latin typeface="Calibri" pitchFamily="34" charset="0"/>
                </a:rPr>
                <a:t>&lt; 50 c/mL</a:t>
              </a:r>
            </a:p>
          </p:txBody>
        </p:sp>
        <p:sp>
          <p:nvSpPr>
            <p:cNvPr id="9262" name="Text Box 58"/>
            <p:cNvSpPr txBox="1">
              <a:spLocks noChangeArrowheads="1"/>
            </p:cNvSpPr>
            <p:nvPr/>
          </p:nvSpPr>
          <p:spPr bwMode="auto">
            <a:xfrm>
              <a:off x="5457825" y="2282825"/>
              <a:ext cx="1865313" cy="508000"/>
            </a:xfrm>
            <a:prstGeom prst="rect">
              <a:avLst/>
            </a:prstGeom>
            <a:noFill/>
            <a:ln w="9525">
              <a:noFill/>
              <a:miter lim="800000"/>
              <a:headEnd/>
              <a:tailEnd/>
            </a:ln>
          </p:spPr>
          <p:txBody>
            <a:bodyPr>
              <a:spAutoFit/>
            </a:bodyPr>
            <a:lstStyle/>
            <a:p>
              <a:pPr>
                <a:lnSpc>
                  <a:spcPct val="85000"/>
                </a:lnSpc>
              </a:pPr>
              <a:r>
                <a:rPr lang="es-ES" sz="1600" b="1" i="0">
                  <a:solidFill>
                    <a:srgbClr val="333399"/>
                  </a:solidFill>
                  <a:latin typeface="Calibri" pitchFamily="34" charset="0"/>
                </a:rPr>
                <a:t>HIV RNA</a:t>
              </a:r>
              <a:br>
                <a:rPr lang="es-ES" sz="1600" b="1" i="0">
                  <a:solidFill>
                    <a:srgbClr val="333399"/>
                  </a:solidFill>
                  <a:latin typeface="Calibri" pitchFamily="34" charset="0"/>
                </a:rPr>
              </a:br>
              <a:r>
                <a:rPr lang="es-ES" sz="1600" b="1" i="0">
                  <a:solidFill>
                    <a:srgbClr val="333399"/>
                  </a:solidFill>
                  <a:latin typeface="Calibri" pitchFamily="34" charset="0"/>
                </a:rPr>
                <a:t>&lt; 50 c/mL</a:t>
              </a:r>
            </a:p>
          </p:txBody>
        </p:sp>
        <p:sp>
          <p:nvSpPr>
            <p:cNvPr id="9263" name="Text Box 58"/>
            <p:cNvSpPr txBox="1">
              <a:spLocks noChangeArrowheads="1"/>
            </p:cNvSpPr>
            <p:nvPr/>
          </p:nvSpPr>
          <p:spPr bwMode="auto">
            <a:xfrm>
              <a:off x="2867025" y="5056188"/>
              <a:ext cx="2392363" cy="284162"/>
            </a:xfrm>
            <a:prstGeom prst="rect">
              <a:avLst/>
            </a:prstGeom>
            <a:noFill/>
            <a:ln w="9525">
              <a:noFill/>
              <a:miter lim="800000"/>
              <a:headEnd/>
              <a:tailEnd/>
            </a:ln>
          </p:spPr>
          <p:txBody>
            <a:bodyPr>
              <a:spAutoFit/>
            </a:bodyPr>
            <a:lstStyle/>
            <a:p>
              <a:pPr>
                <a:lnSpc>
                  <a:spcPct val="90000"/>
                </a:lnSpc>
              </a:pPr>
              <a:r>
                <a:rPr lang="es-ES" sz="1400" b="1" i="0">
                  <a:solidFill>
                    <a:srgbClr val="000066"/>
                  </a:solidFill>
                </a:rPr>
                <a:t>Todos los pacientes</a:t>
              </a:r>
            </a:p>
          </p:txBody>
        </p:sp>
        <p:sp>
          <p:nvSpPr>
            <p:cNvPr id="9264" name="Text Box 58"/>
            <p:cNvSpPr txBox="1">
              <a:spLocks noChangeArrowheads="1"/>
            </p:cNvSpPr>
            <p:nvPr/>
          </p:nvSpPr>
          <p:spPr bwMode="auto">
            <a:xfrm>
              <a:off x="5580063" y="5064125"/>
              <a:ext cx="1827212" cy="284163"/>
            </a:xfrm>
            <a:prstGeom prst="rect">
              <a:avLst/>
            </a:prstGeom>
            <a:noFill/>
            <a:ln w="9525">
              <a:noFill/>
              <a:miter lim="800000"/>
              <a:headEnd/>
              <a:tailEnd/>
            </a:ln>
          </p:spPr>
          <p:txBody>
            <a:bodyPr>
              <a:spAutoFit/>
            </a:bodyPr>
            <a:lstStyle/>
            <a:p>
              <a:pPr>
                <a:lnSpc>
                  <a:spcPct val="90000"/>
                </a:lnSpc>
              </a:pPr>
              <a:r>
                <a:rPr lang="es-ES" sz="1400" b="1" i="0">
                  <a:solidFill>
                    <a:srgbClr val="000066"/>
                  </a:solidFill>
                </a:rPr>
                <a:t>HIV RNA basal</a:t>
              </a:r>
            </a:p>
          </p:txBody>
        </p:sp>
        <p:sp>
          <p:nvSpPr>
            <p:cNvPr id="9265" name="Rectangle 60"/>
            <p:cNvSpPr>
              <a:spLocks noChangeArrowheads="1"/>
            </p:cNvSpPr>
            <p:nvPr/>
          </p:nvSpPr>
          <p:spPr bwMode="auto">
            <a:xfrm>
              <a:off x="4903788" y="5308600"/>
              <a:ext cx="1439862" cy="304800"/>
            </a:xfrm>
            <a:prstGeom prst="rect">
              <a:avLst/>
            </a:prstGeom>
            <a:noFill/>
            <a:ln w="9525">
              <a:noFill/>
              <a:miter lim="800000"/>
              <a:headEnd/>
              <a:tailEnd/>
            </a:ln>
          </p:spPr>
          <p:txBody>
            <a:bodyPr wrap="none">
              <a:spAutoFit/>
            </a:bodyPr>
            <a:lstStyle/>
            <a:p>
              <a:pPr algn="l"/>
              <a:r>
                <a:rPr lang="es-ES" sz="1400" b="1" i="0">
                  <a:solidFill>
                    <a:srgbClr val="000066"/>
                  </a:solidFill>
                </a:rPr>
                <a:t>&lt; 100,000 c/mL</a:t>
              </a:r>
              <a:endParaRPr lang="es-ES" sz="1400" i="0">
                <a:solidFill>
                  <a:srgbClr val="000066"/>
                </a:solidFill>
              </a:endParaRPr>
            </a:p>
          </p:txBody>
        </p:sp>
        <p:sp>
          <p:nvSpPr>
            <p:cNvPr id="9266" name="Rectangle 66"/>
            <p:cNvSpPr>
              <a:spLocks noChangeArrowheads="1"/>
            </p:cNvSpPr>
            <p:nvPr/>
          </p:nvSpPr>
          <p:spPr bwMode="auto">
            <a:xfrm>
              <a:off x="6519863" y="5308600"/>
              <a:ext cx="1439862" cy="304800"/>
            </a:xfrm>
            <a:prstGeom prst="rect">
              <a:avLst/>
            </a:prstGeom>
            <a:noFill/>
            <a:ln w="9525">
              <a:noFill/>
              <a:miter lim="800000"/>
              <a:headEnd/>
              <a:tailEnd/>
            </a:ln>
          </p:spPr>
          <p:txBody>
            <a:bodyPr wrap="none">
              <a:spAutoFit/>
            </a:bodyPr>
            <a:lstStyle/>
            <a:p>
              <a:r>
                <a:rPr lang="es-ES" sz="1400" b="1" i="0" u="sng">
                  <a:solidFill>
                    <a:srgbClr val="000066"/>
                  </a:solidFill>
                </a:rPr>
                <a:t>&gt;</a:t>
              </a:r>
              <a:r>
                <a:rPr lang="es-ES" sz="1400" b="1" i="0">
                  <a:solidFill>
                    <a:srgbClr val="000066"/>
                  </a:solidFill>
                </a:rPr>
                <a:t> 100,000 c/mL</a:t>
              </a:r>
              <a:endParaRPr lang="es-ES" sz="1400" i="0">
                <a:solidFill>
                  <a:srgbClr val="000066"/>
                </a:solidFill>
              </a:endParaRPr>
            </a:p>
          </p:txBody>
        </p:sp>
        <p:sp>
          <p:nvSpPr>
            <p:cNvPr id="9267" name="ZoneTexte 58"/>
            <p:cNvSpPr txBox="1">
              <a:spLocks noChangeArrowheads="1"/>
            </p:cNvSpPr>
            <p:nvPr/>
          </p:nvSpPr>
          <p:spPr bwMode="auto">
            <a:xfrm>
              <a:off x="4683125" y="4700588"/>
              <a:ext cx="444500" cy="304800"/>
            </a:xfrm>
            <a:prstGeom prst="rect">
              <a:avLst/>
            </a:prstGeom>
            <a:noFill/>
            <a:ln w="9525">
              <a:noFill/>
              <a:miter lim="800000"/>
              <a:headEnd/>
              <a:tailEnd/>
            </a:ln>
          </p:spPr>
          <p:txBody>
            <a:bodyPr wrap="none">
              <a:spAutoFit/>
            </a:bodyPr>
            <a:lstStyle/>
            <a:p>
              <a:pPr algn="l"/>
              <a:r>
                <a:rPr lang="es-ES" sz="1400" b="1" i="0">
                  <a:solidFill>
                    <a:srgbClr val="000066"/>
                  </a:solidFill>
                </a:rPr>
                <a:t>n =</a:t>
              </a:r>
            </a:p>
          </p:txBody>
        </p:sp>
        <p:sp>
          <p:nvSpPr>
            <p:cNvPr id="9268" name="Text Box 65"/>
            <p:cNvSpPr txBox="1">
              <a:spLocks noChangeArrowheads="1"/>
            </p:cNvSpPr>
            <p:nvPr/>
          </p:nvSpPr>
          <p:spPr bwMode="auto">
            <a:xfrm>
              <a:off x="5133975" y="4700588"/>
              <a:ext cx="479425" cy="304800"/>
            </a:xfrm>
            <a:prstGeom prst="rect">
              <a:avLst/>
            </a:prstGeom>
            <a:noFill/>
            <a:ln w="9525">
              <a:noFill/>
              <a:miter lim="800000"/>
              <a:headEnd/>
              <a:tailEnd/>
            </a:ln>
          </p:spPr>
          <p:txBody>
            <a:bodyPr wrap="none">
              <a:spAutoFit/>
            </a:bodyPr>
            <a:lstStyle/>
            <a:p>
              <a:r>
                <a:rPr lang="es-ES" sz="1400" b="1" i="0"/>
                <a:t>177</a:t>
              </a:r>
            </a:p>
          </p:txBody>
        </p:sp>
        <p:sp>
          <p:nvSpPr>
            <p:cNvPr id="9269" name="Text Box 66"/>
            <p:cNvSpPr txBox="1">
              <a:spLocks noChangeArrowheads="1"/>
            </p:cNvSpPr>
            <p:nvPr/>
          </p:nvSpPr>
          <p:spPr bwMode="auto">
            <a:xfrm>
              <a:off x="5629275" y="4700588"/>
              <a:ext cx="479425" cy="304800"/>
            </a:xfrm>
            <a:prstGeom prst="rect">
              <a:avLst/>
            </a:prstGeom>
            <a:noFill/>
            <a:ln w="9525">
              <a:noFill/>
              <a:miter lim="800000"/>
              <a:headEnd/>
              <a:tailEnd/>
            </a:ln>
          </p:spPr>
          <p:txBody>
            <a:bodyPr wrap="none">
              <a:spAutoFit/>
            </a:bodyPr>
            <a:lstStyle/>
            <a:p>
              <a:r>
                <a:rPr lang="es-ES" sz="1400" b="1" i="0"/>
                <a:t>183</a:t>
              </a:r>
            </a:p>
          </p:txBody>
        </p:sp>
        <p:sp>
          <p:nvSpPr>
            <p:cNvPr id="9270" name="Text Box 65"/>
            <p:cNvSpPr txBox="1">
              <a:spLocks noChangeArrowheads="1"/>
            </p:cNvSpPr>
            <p:nvPr/>
          </p:nvSpPr>
          <p:spPr bwMode="auto">
            <a:xfrm>
              <a:off x="6746875" y="4700588"/>
              <a:ext cx="479425" cy="304800"/>
            </a:xfrm>
            <a:prstGeom prst="rect">
              <a:avLst/>
            </a:prstGeom>
            <a:noFill/>
            <a:ln w="9525">
              <a:noFill/>
              <a:miter lim="800000"/>
              <a:headEnd/>
              <a:tailEnd/>
            </a:ln>
          </p:spPr>
          <p:txBody>
            <a:bodyPr wrap="none">
              <a:spAutoFit/>
            </a:bodyPr>
            <a:lstStyle/>
            <a:p>
              <a:r>
                <a:rPr lang="es-ES" sz="1400" b="1" i="0"/>
                <a:t>134</a:t>
              </a:r>
            </a:p>
          </p:txBody>
        </p:sp>
        <p:sp>
          <p:nvSpPr>
            <p:cNvPr id="9271" name="Text Box 66"/>
            <p:cNvSpPr txBox="1">
              <a:spLocks noChangeArrowheads="1"/>
            </p:cNvSpPr>
            <p:nvPr/>
          </p:nvSpPr>
          <p:spPr bwMode="auto">
            <a:xfrm>
              <a:off x="7256463" y="4700588"/>
              <a:ext cx="479425" cy="304800"/>
            </a:xfrm>
            <a:prstGeom prst="rect">
              <a:avLst/>
            </a:prstGeom>
            <a:noFill/>
            <a:ln w="9525">
              <a:noFill/>
              <a:miter lim="800000"/>
              <a:headEnd/>
              <a:tailEnd/>
            </a:ln>
          </p:spPr>
          <p:txBody>
            <a:bodyPr wrap="none">
              <a:spAutoFit/>
            </a:bodyPr>
            <a:lstStyle/>
            <a:p>
              <a:r>
                <a:rPr lang="es-ES" sz="1400" b="1" i="0"/>
                <a:t>120</a:t>
              </a:r>
            </a:p>
          </p:txBody>
        </p:sp>
      </p:grpSp>
      <p:sp>
        <p:nvSpPr>
          <p:cNvPr id="9272" name="ZoneTexte 69"/>
          <p:cNvSpPr txBox="1">
            <a:spLocks noChangeArrowheads="1"/>
          </p:cNvSpPr>
          <p:nvPr/>
        </p:nvSpPr>
        <p:spPr bwMode="auto">
          <a:xfrm>
            <a:off x="5840413" y="6532563"/>
            <a:ext cx="3200400" cy="276225"/>
          </a:xfrm>
          <a:prstGeom prst="rect">
            <a:avLst/>
          </a:prstGeom>
          <a:noFill/>
          <a:ln w="9525">
            <a:noFill/>
            <a:miter lim="800000"/>
            <a:headEnd/>
            <a:tailEnd/>
          </a:ln>
        </p:spPr>
        <p:txBody>
          <a:bodyPr>
            <a:spAutoFit/>
          </a:bodyPr>
          <a:lstStyle/>
          <a:p>
            <a:pPr algn="r"/>
            <a:r>
              <a:rPr lang="es-ES" sz="1200">
                <a:solidFill>
                  <a:srgbClr val="CC0000"/>
                </a:solidFill>
              </a:rPr>
              <a:t>Cooper DA. JID 2010;201:803-13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s-ES" sz="3200" smtClean="0">
                <a:ea typeface="ＭＳ Ｐゴシック" pitchFamily="-107" charset="-128"/>
              </a:rPr>
              <a:t>Estudio MERIT: maraviroc vs efavirenz,</a:t>
            </a:r>
            <a:br>
              <a:rPr lang="es-ES" sz="3200" smtClean="0">
                <a:ea typeface="ＭＳ Ｐゴシック" pitchFamily="-107" charset="-128"/>
              </a:rPr>
            </a:br>
            <a:r>
              <a:rPr lang="es-ES" sz="3200" smtClean="0">
                <a:ea typeface="ＭＳ Ｐゴシック" pitchFamily="-107" charset="-128"/>
              </a:rPr>
              <a:t>en combinación con ZDV/3TC</a:t>
            </a:r>
          </a:p>
        </p:txBody>
      </p:sp>
      <p:sp>
        <p:nvSpPr>
          <p:cNvPr id="10243" name="Espace réservé du contenu 2"/>
          <p:cNvSpPr>
            <a:spLocks noGrp="1"/>
          </p:cNvSpPr>
          <p:nvPr>
            <p:ph idx="4294967295"/>
          </p:nvPr>
        </p:nvSpPr>
        <p:spPr>
          <a:xfrm>
            <a:off x="0" y="1120775"/>
            <a:ext cx="4597400" cy="647700"/>
          </a:xfrm>
        </p:spPr>
        <p:txBody>
          <a:bodyPr/>
          <a:lstStyle/>
          <a:p>
            <a:r>
              <a:rPr lang="es-ES" sz="2400" b="1" smtClean="0">
                <a:latin typeface="Calibri" pitchFamily="34" charset="0"/>
                <a:ea typeface="ＭＳ Ｐゴシック" pitchFamily="-107" charset="-128"/>
              </a:rPr>
              <a:t>Seguridad </a:t>
            </a:r>
            <a:r>
              <a:rPr lang="es-ES" sz="1800" b="1" smtClean="0">
                <a:latin typeface="Calibri" pitchFamily="34" charset="0"/>
                <a:ea typeface="ＭＳ Ｐゴシック" pitchFamily="-107" charset="-128"/>
              </a:rPr>
              <a:t>(Población original)</a:t>
            </a:r>
            <a:endParaRPr lang="es-ES" sz="2400" b="1" smtClean="0">
              <a:latin typeface="Calibri" pitchFamily="34" charset="0"/>
              <a:ea typeface="ＭＳ Ｐゴシック" pitchFamily="-107" charset="-128"/>
            </a:endParaRPr>
          </a:p>
        </p:txBody>
      </p:sp>
      <p:graphicFrame>
        <p:nvGraphicFramePr>
          <p:cNvPr id="290863" name="Group 47"/>
          <p:cNvGraphicFramePr>
            <a:graphicFrameLocks noGrp="1"/>
          </p:cNvGraphicFramePr>
          <p:nvPr/>
        </p:nvGraphicFramePr>
        <p:xfrm>
          <a:off x="215900" y="1887538"/>
          <a:ext cx="4368800" cy="4135439"/>
        </p:xfrm>
        <a:graphic>
          <a:graphicData uri="http://schemas.openxmlformats.org/drawingml/2006/table">
            <a:tbl>
              <a:tblPr/>
              <a:tblGrid>
                <a:gridCol w="2324100"/>
                <a:gridCol w="935038"/>
                <a:gridCol w="1109662"/>
              </a:tblGrid>
              <a:tr h="444500">
                <a:tc>
                  <a:txBody>
                    <a:bodyPr/>
                    <a:lstStyle/>
                    <a:p>
                      <a:pPr marL="0" marR="0" lvl="0" indent="0" algn="l" defTabSz="914400" rtl="0" eaLnBrk="0" fontAlgn="base" latinLnBrk="0" hangingPunct="0">
                        <a:lnSpc>
                          <a:spcPct val="100000"/>
                        </a:lnSpc>
                        <a:spcBef>
                          <a:spcPct val="0"/>
                        </a:spcBef>
                        <a:spcAft>
                          <a:spcPct val="0"/>
                        </a:spcAft>
                        <a:buClr>
                          <a:srgbClr val="FFFF00"/>
                        </a:buClr>
                        <a:buSzTx/>
                        <a:buFontTx/>
                        <a:buNone/>
                        <a:tabLst>
                          <a:tab pos="174625" algn="l"/>
                        </a:tabLst>
                      </a:pPr>
                      <a:endParaRPr kumimoji="0" lang="es-ES" sz="1800" b="1" i="0" u="none" strike="noStrike" cap="none" normalizeH="0" baseline="0" smtClean="0">
                        <a:ln>
                          <a:noFill/>
                        </a:ln>
                        <a:solidFill>
                          <a:schemeClr val="bg1"/>
                        </a:solidFill>
                        <a:effectLst/>
                        <a:latin typeface="Calibri" pitchFamily="34" charset="0"/>
                        <a:ea typeface="ＭＳ Ｐゴシック" pitchFamily="-107" charset="-128"/>
                      </a:endParaRP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800" b="1" i="0" u="none" strike="noStrike" cap="none" normalizeH="0" baseline="0" smtClean="0">
                          <a:ln>
                            <a:noFill/>
                          </a:ln>
                          <a:solidFill>
                            <a:schemeClr val="bg1"/>
                          </a:solidFill>
                          <a:effectLst/>
                          <a:latin typeface="Calibri" pitchFamily="34" charset="0"/>
                          <a:ea typeface="ＭＳ Ｐゴシック" pitchFamily="-107" charset="-128"/>
                        </a:rPr>
                        <a:t>MVC</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660033"/>
                    </a:solid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800" b="1" i="0" u="none" strike="noStrike" cap="none" normalizeH="0" baseline="0" smtClean="0">
                          <a:ln>
                            <a:noFill/>
                          </a:ln>
                          <a:solidFill>
                            <a:schemeClr val="bg1"/>
                          </a:solidFill>
                          <a:effectLst/>
                          <a:latin typeface="Calibri" pitchFamily="34" charset="0"/>
                          <a:ea typeface="ＭＳ Ｐゴシック" pitchFamily="-107" charset="-128"/>
                        </a:rPr>
                        <a:t>EFV</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FF33FF"/>
                    </a:solidFill>
                  </a:tcPr>
                </a:tc>
              </a:tr>
              <a:tr h="430213">
                <a:tc>
                  <a:txBody>
                    <a:bodyPr/>
                    <a:lstStyle/>
                    <a:p>
                      <a:pPr marL="0" marR="0" lvl="0" indent="0" algn="l" defTabSz="914400" rtl="0" eaLnBrk="0" fontAlgn="base" latinLnBrk="0" hangingPunct="0">
                        <a:lnSpc>
                          <a:spcPct val="100000"/>
                        </a:lnSpc>
                        <a:spcBef>
                          <a:spcPct val="0"/>
                        </a:spcBef>
                        <a:spcAft>
                          <a:spcPct val="0"/>
                        </a:spcAft>
                        <a:buClr>
                          <a:srgbClr val="FFFF00"/>
                        </a:buClr>
                        <a:buSzTx/>
                        <a:buFontTx/>
                        <a:buNone/>
                        <a:tabLst>
                          <a:tab pos="174625" algn="l"/>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Eventos adversos serios</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11.3%</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12.7%</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r>
              <a:tr h="652463">
                <a:tc>
                  <a:txBody>
                    <a:bodyPr/>
                    <a:lstStyle/>
                    <a:p>
                      <a:pPr marL="0" marR="0" lvl="0" indent="0" algn="l" defTabSz="914400" rtl="0" eaLnBrk="0" fontAlgn="base" latinLnBrk="0" hangingPunct="0">
                        <a:lnSpc>
                          <a:spcPct val="100000"/>
                        </a:lnSpc>
                        <a:spcBef>
                          <a:spcPct val="0"/>
                        </a:spcBef>
                        <a:spcAft>
                          <a:spcPct val="0"/>
                        </a:spcAft>
                        <a:buClr>
                          <a:srgbClr val="FFFF00"/>
                        </a:buClr>
                        <a:buSzTx/>
                        <a:buFontTx/>
                        <a:buNone/>
                        <a:tabLst>
                          <a:tab pos="174625" algn="l"/>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Discontinuación </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por eventos adversos</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15 (4.2%) </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49 (13.6%)* </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r>
              <a:tr h="377825">
                <a:tc>
                  <a:txBody>
                    <a:bodyPr/>
                    <a:lstStyle/>
                    <a:p>
                      <a:pPr marL="0" marR="0" lvl="0" indent="0" algn="l" defTabSz="914400" rtl="0" eaLnBrk="0" fontAlgn="base" latinLnBrk="0" hangingPunct="0">
                        <a:lnSpc>
                          <a:spcPct val="100000"/>
                        </a:lnSpc>
                        <a:spcBef>
                          <a:spcPct val="0"/>
                        </a:spcBef>
                        <a:spcAft>
                          <a:spcPct val="0"/>
                        </a:spcAft>
                        <a:buClr>
                          <a:srgbClr val="FFFF00"/>
                        </a:buClr>
                        <a:buSzTx/>
                        <a:buFontTx/>
                        <a:buNone/>
                        <a:tabLst>
                          <a:tab pos="174625" algn="l"/>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Eventos categoría C</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1.7% </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3.3%</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r>
              <a:tr h="376238">
                <a:tc>
                  <a:txBody>
                    <a:bodyPr/>
                    <a:lstStyle/>
                    <a:p>
                      <a:pPr marL="0" marR="0" lvl="0" indent="0" algn="l" defTabSz="914400" rtl="0" eaLnBrk="0" fontAlgn="base" latinLnBrk="0" hangingPunct="0">
                        <a:lnSpc>
                          <a:spcPct val="100000"/>
                        </a:lnSpc>
                        <a:spcBef>
                          <a:spcPct val="0"/>
                        </a:spcBef>
                        <a:spcAft>
                          <a:spcPct val="0"/>
                        </a:spcAft>
                        <a:buClr>
                          <a:srgbClr val="FFFF00"/>
                        </a:buClr>
                        <a:buSzTx/>
                        <a:buFontTx/>
                        <a:buNone/>
                        <a:tabLst>
                          <a:tab pos="174625" algn="l"/>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Neoplasias</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0.6%</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1.9% </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r>
              <a:tr h="927100">
                <a:tc>
                  <a:txBody>
                    <a:bodyPr/>
                    <a:lstStyle/>
                    <a:p>
                      <a:pPr marL="0" marR="0" lvl="0" indent="0" algn="l" defTabSz="914400" rtl="0" eaLnBrk="0" fontAlgn="base" latinLnBrk="0" hangingPunct="0">
                        <a:lnSpc>
                          <a:spcPct val="100000"/>
                        </a:lnSpc>
                        <a:spcBef>
                          <a:spcPct val="0"/>
                        </a:spcBef>
                        <a:spcAft>
                          <a:spcPct val="0"/>
                        </a:spcAft>
                        <a:buClr>
                          <a:srgbClr val="FFFF00"/>
                        </a:buClr>
                        <a:buSzTx/>
                        <a:buFontTx/>
                        <a:buNone/>
                        <a:tabLst>
                          <a:tab pos="174625" algn="l"/>
                        </a:tabLst>
                      </a:pPr>
                      <a:r>
                        <a:rPr kumimoji="0" lang="es-ES" sz="1400" b="1" i="0" u="none" strike="noStrike" cap="none" normalizeH="0" baseline="0" smtClean="0">
                          <a:ln>
                            <a:noFill/>
                          </a:ln>
                          <a:solidFill>
                            <a:srgbClr val="0066FF"/>
                          </a:solidFill>
                          <a:effectLst/>
                          <a:latin typeface="Arial" charset="0"/>
                          <a:ea typeface="ＭＳ Ｐゴシック" pitchFamily="-107" charset="-128"/>
                        </a:rPr>
                        <a:t>Elevación de AST   </a:t>
                      </a:r>
                      <a:br>
                        <a:rPr kumimoji="0" lang="es-ES" sz="1400" b="1" i="0" u="none" strike="noStrike" cap="none" normalizeH="0" baseline="0" smtClean="0">
                          <a:ln>
                            <a:noFill/>
                          </a:ln>
                          <a:solidFill>
                            <a:srgbClr val="0066FF"/>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grado 3 (5-10 x ULN)</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grado 4 (&gt; 10 x ULN)</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7 (2.0%)</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5 (1.4%)</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11 (3.1%)</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2 (0.6%)</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r>
              <a:tr h="927100">
                <a:tc>
                  <a:txBody>
                    <a:bodyPr/>
                    <a:lstStyle/>
                    <a:p>
                      <a:pPr marL="0" marR="0" lvl="0" indent="0" algn="l" defTabSz="914400" rtl="0" eaLnBrk="0" fontAlgn="base" latinLnBrk="0" hangingPunct="0">
                        <a:lnSpc>
                          <a:spcPct val="100000"/>
                        </a:lnSpc>
                        <a:spcBef>
                          <a:spcPct val="0"/>
                        </a:spcBef>
                        <a:spcAft>
                          <a:spcPct val="0"/>
                        </a:spcAft>
                        <a:buClr>
                          <a:srgbClr val="FFFF00"/>
                        </a:buClr>
                        <a:buSzTx/>
                        <a:buFontTx/>
                        <a:buNone/>
                        <a:tabLst>
                          <a:tab pos="174625" algn="l"/>
                        </a:tabLst>
                      </a:pPr>
                      <a:r>
                        <a:rPr kumimoji="0" lang="es-ES" sz="1400" b="1" i="0" u="none" strike="noStrike" cap="none" normalizeH="0" baseline="0" smtClean="0">
                          <a:ln>
                            <a:noFill/>
                          </a:ln>
                          <a:solidFill>
                            <a:srgbClr val="0066FF"/>
                          </a:solidFill>
                          <a:effectLst/>
                          <a:latin typeface="Arial" charset="0"/>
                          <a:ea typeface="ＭＳ Ｐゴシック" pitchFamily="-107" charset="-128"/>
                        </a:rPr>
                        <a:t>Elevación de ALT </a:t>
                      </a:r>
                      <a:r>
                        <a:rPr kumimoji="0" lang="es-ES" sz="1400" b="1" i="0" u="none" strike="noStrike" cap="none" normalizeH="0" baseline="0" smtClean="0">
                          <a:ln>
                            <a:noFill/>
                          </a:ln>
                          <a:solidFill>
                            <a:srgbClr val="000066"/>
                          </a:solidFill>
                          <a:effectLst/>
                          <a:latin typeface="Arial" charset="0"/>
                          <a:ea typeface="ＭＳ Ｐゴシック" pitchFamily="-107" charset="-128"/>
                        </a:rPr>
                        <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grado 3 (5-10 x ULN)</a:t>
                      </a:r>
                    </a:p>
                    <a:p>
                      <a:pPr marL="0" marR="0" lvl="0" indent="0" algn="l" defTabSz="914400" rtl="0" eaLnBrk="0" fontAlgn="base" latinLnBrk="0" hangingPunct="0">
                        <a:lnSpc>
                          <a:spcPct val="100000"/>
                        </a:lnSpc>
                        <a:spcBef>
                          <a:spcPct val="0"/>
                        </a:spcBef>
                        <a:spcAft>
                          <a:spcPct val="0"/>
                        </a:spcAft>
                        <a:buClr>
                          <a:srgbClr val="FFFF00"/>
                        </a:buClr>
                        <a:buSzTx/>
                        <a:buFontTx/>
                        <a:buNone/>
                        <a:tabLst>
                          <a:tab pos="174625" algn="l"/>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grado 4 (&gt; 10 x ULN)</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endParaRPr kumimoji="0" lang="es-ES" sz="1400" b="1" i="0" u="none" strike="noStrike" cap="none" normalizeH="0" baseline="0" smtClean="0">
                        <a:ln>
                          <a:noFill/>
                        </a:ln>
                        <a:solidFill>
                          <a:srgbClr val="000066"/>
                        </a:solidFill>
                        <a:effectLst/>
                        <a:latin typeface="Arial" charset="0"/>
                        <a:ea typeface="ＭＳ Ｐゴシック" pitchFamily="-107" charset="-128"/>
                      </a:endParaRPr>
                    </a:p>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9 (2.5%)</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2 (0.6%)</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c>
                  <a:txBody>
                    <a:bodyPr/>
                    <a:lstStyle/>
                    <a:p>
                      <a:pPr marL="0" marR="0" lvl="0" indent="0" algn="ctr" defTabSz="914400" rtl="0" eaLnBrk="0" fontAlgn="base" latinLnBrk="0" hangingPunct="0">
                        <a:lnSpc>
                          <a:spcPct val="100000"/>
                        </a:lnSpc>
                        <a:spcBef>
                          <a:spcPct val="0"/>
                        </a:spcBef>
                        <a:spcAft>
                          <a:spcPct val="0"/>
                        </a:spcAft>
                        <a:buClr>
                          <a:srgbClr val="FFFF00"/>
                        </a:buClr>
                        <a:buSzTx/>
                        <a:buFontTx/>
                        <a:buNone/>
                        <a:tabLst/>
                      </a:pPr>
                      <a:r>
                        <a:rPr kumimoji="0" lang="es-ES" sz="1400" b="1" i="0" u="none" strike="noStrike" cap="none" normalizeH="0" baseline="0" smtClean="0">
                          <a:ln>
                            <a:noFill/>
                          </a:ln>
                          <a:solidFill>
                            <a:srgbClr val="000066"/>
                          </a:solidFill>
                          <a:effectLst/>
                          <a:latin typeface="Arial" charset="0"/>
                          <a:ea typeface="ＭＳ Ｐゴシック" pitchFamily="-107" charset="-128"/>
                        </a:rPr>
                        <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11 (3.1%)</a:t>
                      </a:r>
                      <a:br>
                        <a:rPr kumimoji="0" lang="es-ES" sz="1400" b="1" i="0" u="none" strike="noStrike" cap="none" normalizeH="0" baseline="0" smtClean="0">
                          <a:ln>
                            <a:noFill/>
                          </a:ln>
                          <a:solidFill>
                            <a:srgbClr val="000066"/>
                          </a:solidFill>
                          <a:effectLst/>
                          <a:latin typeface="Arial" charset="0"/>
                          <a:ea typeface="ＭＳ Ｐゴシック" pitchFamily="-107" charset="-128"/>
                        </a:rPr>
                      </a:br>
                      <a:r>
                        <a:rPr kumimoji="0" lang="es-ES" sz="1400" b="1" i="0" u="none" strike="noStrike" cap="none" normalizeH="0" baseline="0" smtClean="0">
                          <a:ln>
                            <a:noFill/>
                          </a:ln>
                          <a:solidFill>
                            <a:srgbClr val="000066"/>
                          </a:solidFill>
                          <a:effectLst/>
                          <a:latin typeface="Arial" charset="0"/>
                          <a:ea typeface="ＭＳ Ｐゴシック" pitchFamily="-107" charset="-128"/>
                        </a:rPr>
                        <a:t>2 (0.6%)</a:t>
                      </a:r>
                    </a:p>
                  </a:txBody>
                  <a:tcPr anchor="ctr" horzOverflow="overflow">
                    <a:lnL w="12700" cap="flat" cmpd="sng" algn="ctr">
                      <a:solidFill>
                        <a:srgbClr val="C0C0C0"/>
                      </a:solidFill>
                      <a:prstDash val="solid"/>
                      <a:round/>
                      <a:headEnd type="none" w="med" len="med"/>
                      <a:tailEnd type="none" w="med" len="med"/>
                    </a:lnL>
                    <a:lnR w="12700"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solidFill>
                      <a:srgbClr val="DDDDDD"/>
                    </a:solidFill>
                  </a:tcPr>
                </a:tc>
              </a:tr>
            </a:tbl>
          </a:graphicData>
        </a:graphic>
      </p:graphicFrame>
      <p:sp>
        <p:nvSpPr>
          <p:cNvPr id="10278" name="Rectangle 5"/>
          <p:cNvSpPr>
            <a:spLocks noChangeArrowheads="1"/>
          </p:cNvSpPr>
          <p:nvPr/>
        </p:nvSpPr>
        <p:spPr bwMode="auto">
          <a:xfrm>
            <a:off x="307975" y="6059488"/>
            <a:ext cx="1174750" cy="336550"/>
          </a:xfrm>
          <a:prstGeom prst="rect">
            <a:avLst/>
          </a:prstGeom>
          <a:noFill/>
          <a:ln w="9525">
            <a:noFill/>
            <a:miter lim="800000"/>
            <a:headEnd/>
            <a:tailEnd/>
          </a:ln>
        </p:spPr>
        <p:txBody>
          <a:bodyPr wrap="none">
            <a:spAutoFit/>
          </a:bodyPr>
          <a:lstStyle/>
          <a:p>
            <a:pPr eaLnBrk="0" hangingPunct="0">
              <a:buClr>
                <a:srgbClr val="FFFF00"/>
              </a:buClr>
            </a:pPr>
            <a:r>
              <a:rPr lang="fr-FR" sz="1600" i="0">
                <a:solidFill>
                  <a:srgbClr val="000066"/>
                </a:solidFill>
              </a:rPr>
              <a:t>* p &lt; 0.001</a:t>
            </a:r>
          </a:p>
        </p:txBody>
      </p:sp>
      <p:sp>
        <p:nvSpPr>
          <p:cNvPr id="10279" name="Espace réservé du contenu 2"/>
          <p:cNvSpPr txBox="1">
            <a:spLocks/>
          </p:cNvSpPr>
          <p:nvPr/>
        </p:nvSpPr>
        <p:spPr bwMode="auto">
          <a:xfrm>
            <a:off x="4654550" y="1816100"/>
            <a:ext cx="4514850" cy="4703763"/>
          </a:xfrm>
          <a:prstGeom prst="rect">
            <a:avLst/>
          </a:prstGeom>
          <a:noFill/>
          <a:ln w="9525">
            <a:noFill/>
            <a:miter lim="800000"/>
            <a:headEnd/>
            <a:tailEnd/>
          </a:ln>
        </p:spPr>
        <p:txBody>
          <a:bodyPr/>
          <a:lstStyle/>
          <a:p>
            <a:pPr marL="261938" indent="-261938" algn="l" eaLnBrk="0" hangingPunct="0">
              <a:spcBef>
                <a:spcPct val="20000"/>
              </a:spcBef>
              <a:buClr>
                <a:srgbClr val="CC3300"/>
              </a:buClr>
              <a:buFontTx/>
              <a:buChar char="–"/>
            </a:pPr>
            <a:r>
              <a:rPr lang="es-ES" sz="1800" i="0">
                <a:solidFill>
                  <a:srgbClr val="000066"/>
                </a:solidFill>
              </a:rPr>
              <a:t>Fallo virológico (algoritmo TLOVR </a:t>
            </a:r>
            <a:br>
              <a:rPr lang="es-ES" sz="1800" i="0">
                <a:solidFill>
                  <a:srgbClr val="000066"/>
                </a:solidFill>
              </a:rPr>
            </a:br>
            <a:r>
              <a:rPr lang="es-ES" sz="1800" i="0">
                <a:solidFill>
                  <a:srgbClr val="000066"/>
                </a:solidFill>
              </a:rPr>
              <a:t>(HIV RNA </a:t>
            </a:r>
            <a:r>
              <a:rPr lang="es-ES" sz="1800" i="0" u="sng">
                <a:solidFill>
                  <a:srgbClr val="000066"/>
                </a:solidFill>
              </a:rPr>
              <a:t>&gt;</a:t>
            </a:r>
            <a:r>
              <a:rPr lang="es-ES" sz="1800" i="0">
                <a:solidFill>
                  <a:srgbClr val="000066"/>
                </a:solidFill>
              </a:rPr>
              <a:t> 50 c/mL): 29 MVC </a:t>
            </a:r>
            <a:br>
              <a:rPr lang="es-ES" sz="1800" i="0">
                <a:solidFill>
                  <a:srgbClr val="000066"/>
                </a:solidFill>
              </a:rPr>
            </a:br>
            <a:r>
              <a:rPr lang="es-ES" sz="1800" i="0">
                <a:solidFill>
                  <a:srgbClr val="000066"/>
                </a:solidFill>
              </a:rPr>
              <a:t>vs 13 EFV</a:t>
            </a:r>
            <a:br>
              <a:rPr lang="es-ES" sz="1800" i="0">
                <a:solidFill>
                  <a:srgbClr val="000066"/>
                </a:solidFill>
              </a:rPr>
            </a:br>
            <a:endParaRPr lang="es-ES" sz="1800" i="0">
              <a:solidFill>
                <a:srgbClr val="000066"/>
              </a:solidFill>
            </a:endParaRPr>
          </a:p>
          <a:p>
            <a:pPr marL="261938" indent="-261938" algn="l" eaLnBrk="0" hangingPunct="0">
              <a:spcBef>
                <a:spcPct val="20000"/>
              </a:spcBef>
              <a:buClr>
                <a:srgbClr val="CC3300"/>
              </a:buClr>
              <a:buFontTx/>
              <a:buChar char="–"/>
            </a:pPr>
            <a:r>
              <a:rPr lang="es-ES" sz="1800" i="0">
                <a:solidFill>
                  <a:srgbClr val="000066"/>
                </a:solidFill>
              </a:rPr>
              <a:t>Fallos a MVC, n = 29</a:t>
            </a:r>
          </a:p>
          <a:p>
            <a:pPr marL="434975" lvl="1" indent="-171450" algn="l" eaLnBrk="0" hangingPunct="0">
              <a:spcBef>
                <a:spcPct val="20000"/>
              </a:spcBef>
              <a:buClr>
                <a:srgbClr val="CC3300"/>
              </a:buClr>
              <a:buFontTx/>
              <a:buChar char="•"/>
            </a:pPr>
            <a:r>
              <a:rPr lang="es-ES" sz="1600" i="0">
                <a:solidFill>
                  <a:srgbClr val="000066"/>
                </a:solidFill>
              </a:rPr>
              <a:t>Emergencia de virus CXCR4, n = 9</a:t>
            </a:r>
          </a:p>
          <a:p>
            <a:pPr marL="434975" lvl="1" indent="-171450" algn="l" eaLnBrk="0" hangingPunct="0">
              <a:spcBef>
                <a:spcPct val="20000"/>
              </a:spcBef>
              <a:buClr>
                <a:srgbClr val="CC3300"/>
              </a:buClr>
              <a:buFontTx/>
              <a:buChar char="•"/>
            </a:pPr>
            <a:r>
              <a:rPr lang="es-ES" sz="1600" i="0">
                <a:solidFill>
                  <a:srgbClr val="000066"/>
                </a:solidFill>
              </a:rPr>
              <a:t>Emergencia de virus R5 resistente a MVC, n = 4</a:t>
            </a:r>
          </a:p>
          <a:p>
            <a:pPr marL="434975" lvl="1" indent="-171450" algn="l" eaLnBrk="0" hangingPunct="0">
              <a:spcBef>
                <a:spcPct val="20000"/>
              </a:spcBef>
              <a:buClr>
                <a:srgbClr val="CC3300"/>
              </a:buClr>
              <a:buFontTx/>
              <a:buChar char="•"/>
            </a:pPr>
            <a:r>
              <a:rPr lang="es-ES" sz="1600" i="0">
                <a:solidFill>
                  <a:srgbClr val="000066"/>
                </a:solidFill>
              </a:rPr>
              <a:t>Virus R5 sin resistencia, n = 11</a:t>
            </a:r>
          </a:p>
          <a:p>
            <a:pPr marL="434975" lvl="1" indent="-171450" algn="l" eaLnBrk="0" hangingPunct="0">
              <a:spcBef>
                <a:spcPct val="20000"/>
              </a:spcBef>
              <a:buClr>
                <a:srgbClr val="CC3300"/>
              </a:buClr>
              <a:buFontTx/>
              <a:buChar char="•"/>
            </a:pPr>
            <a:r>
              <a:rPr lang="es-ES" sz="1600" i="0">
                <a:solidFill>
                  <a:srgbClr val="000066"/>
                </a:solidFill>
              </a:rPr>
              <a:t>Resistencia solo al 3TC, n = 5</a:t>
            </a:r>
            <a:br>
              <a:rPr lang="es-ES" sz="1600" i="0">
                <a:solidFill>
                  <a:srgbClr val="000066"/>
                </a:solidFill>
              </a:rPr>
            </a:br>
            <a:endParaRPr lang="es-ES" sz="1600" i="0">
              <a:solidFill>
                <a:srgbClr val="000066"/>
              </a:solidFill>
            </a:endParaRPr>
          </a:p>
          <a:p>
            <a:pPr marL="261938" indent="-261938" algn="l" eaLnBrk="0" hangingPunct="0">
              <a:spcBef>
                <a:spcPct val="20000"/>
              </a:spcBef>
              <a:buClr>
                <a:srgbClr val="CC3300"/>
              </a:buClr>
              <a:buFontTx/>
              <a:buChar char="–"/>
            </a:pPr>
            <a:r>
              <a:rPr lang="es-ES" sz="1800" i="0">
                <a:solidFill>
                  <a:srgbClr val="000066"/>
                </a:solidFill>
              </a:rPr>
              <a:t>EFV fallos, n = 13</a:t>
            </a:r>
          </a:p>
          <a:p>
            <a:pPr marL="434975" lvl="1" indent="-171450" algn="l" eaLnBrk="0" hangingPunct="0">
              <a:spcBef>
                <a:spcPct val="20000"/>
              </a:spcBef>
              <a:buClr>
                <a:srgbClr val="CC3300"/>
              </a:buClr>
              <a:buFontTx/>
              <a:buChar char="•"/>
            </a:pPr>
            <a:r>
              <a:rPr lang="es-ES" sz="1600" i="0">
                <a:solidFill>
                  <a:srgbClr val="000066"/>
                </a:solidFill>
              </a:rPr>
              <a:t>Emergencia de resistencia al EFV, n = 9</a:t>
            </a:r>
          </a:p>
          <a:p>
            <a:pPr marL="434975" lvl="1" indent="-171450" algn="l" eaLnBrk="0" hangingPunct="0">
              <a:spcBef>
                <a:spcPct val="20000"/>
              </a:spcBef>
              <a:buClr>
                <a:srgbClr val="CC3300"/>
              </a:buClr>
              <a:buFontTx/>
              <a:buChar char="•"/>
            </a:pPr>
            <a:r>
              <a:rPr lang="es-ES" sz="1600" i="0">
                <a:solidFill>
                  <a:srgbClr val="000066"/>
                </a:solidFill>
              </a:rPr>
              <a:t>Resistencia solo al 3TC, n = 1</a:t>
            </a:r>
          </a:p>
          <a:p>
            <a:pPr marL="434975" lvl="1" indent="-171450" algn="l" eaLnBrk="0" hangingPunct="0">
              <a:spcBef>
                <a:spcPct val="20000"/>
              </a:spcBef>
              <a:buClr>
                <a:srgbClr val="CC3300"/>
              </a:buClr>
              <a:buFontTx/>
              <a:buChar char="•"/>
            </a:pPr>
            <a:r>
              <a:rPr lang="es-ES" sz="1600" i="0">
                <a:solidFill>
                  <a:srgbClr val="000066"/>
                </a:solidFill>
              </a:rPr>
              <a:t>No resistencia, n = 3</a:t>
            </a:r>
          </a:p>
        </p:txBody>
      </p:sp>
      <p:sp>
        <p:nvSpPr>
          <p:cNvPr id="10280" name="Espace réservé du contenu 2"/>
          <p:cNvSpPr txBox="1">
            <a:spLocks/>
          </p:cNvSpPr>
          <p:nvPr/>
        </p:nvSpPr>
        <p:spPr bwMode="auto">
          <a:xfrm>
            <a:off x="4737100" y="1120775"/>
            <a:ext cx="4419600" cy="800100"/>
          </a:xfrm>
          <a:prstGeom prst="rect">
            <a:avLst/>
          </a:prstGeom>
          <a:noFill/>
          <a:ln w="9525">
            <a:noFill/>
            <a:miter lim="800000"/>
            <a:headEnd/>
            <a:tailEnd/>
          </a:ln>
        </p:spPr>
        <p:txBody>
          <a:bodyPr/>
          <a:lstStyle/>
          <a:p>
            <a:pPr marL="342900" indent="-342900" algn="l" eaLnBrk="0" hangingPunct="0">
              <a:spcBef>
                <a:spcPct val="20000"/>
              </a:spcBef>
              <a:buClr>
                <a:srgbClr val="CC3300"/>
              </a:buClr>
              <a:buFont typeface="Wingdings" pitchFamily="2" charset="2"/>
              <a:buChar char="§"/>
            </a:pPr>
            <a:r>
              <a:rPr lang="es-ES" b="1" i="0">
                <a:solidFill>
                  <a:srgbClr val="CC3300"/>
                </a:solidFill>
                <a:latin typeface="Calibri" pitchFamily="34" charset="0"/>
              </a:rPr>
              <a:t>Resistencia </a:t>
            </a:r>
            <a:r>
              <a:rPr lang="es-ES" sz="1800" b="1" i="0">
                <a:solidFill>
                  <a:srgbClr val="CC3300"/>
                </a:solidFill>
                <a:latin typeface="Calibri" pitchFamily="34" charset="0"/>
              </a:rPr>
              <a:t>(Reanálisis post hoc)</a:t>
            </a:r>
          </a:p>
        </p:txBody>
      </p:sp>
      <p:sp>
        <p:nvSpPr>
          <p:cNvPr id="10281" name="AutoShape 162"/>
          <p:cNvSpPr>
            <a:spLocks noChangeArrowheads="1"/>
          </p:cNvSpPr>
          <p:nvPr/>
        </p:nvSpPr>
        <p:spPr bwMode="auto">
          <a:xfrm>
            <a:off x="0" y="6570663"/>
            <a:ext cx="6096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lstStyle/>
          <a:p>
            <a:r>
              <a:rPr lang="es-ES" sz="1200" b="1">
                <a:solidFill>
                  <a:srgbClr val="333399"/>
                </a:solidFill>
                <a:latin typeface="Cambria" pitchFamily="18" charset="0"/>
                <a:cs typeface="Arial" charset="0"/>
              </a:rPr>
              <a:t>MERIT</a:t>
            </a:r>
          </a:p>
        </p:txBody>
      </p:sp>
      <p:sp>
        <p:nvSpPr>
          <p:cNvPr id="10282" name="ZoneTexte 69"/>
          <p:cNvSpPr txBox="1">
            <a:spLocks noChangeArrowheads="1"/>
          </p:cNvSpPr>
          <p:nvPr/>
        </p:nvSpPr>
        <p:spPr bwMode="auto">
          <a:xfrm>
            <a:off x="5840413" y="6532563"/>
            <a:ext cx="3200400" cy="276225"/>
          </a:xfrm>
          <a:prstGeom prst="rect">
            <a:avLst/>
          </a:prstGeom>
          <a:noFill/>
          <a:ln w="9525">
            <a:noFill/>
            <a:miter lim="800000"/>
            <a:headEnd/>
            <a:tailEnd/>
          </a:ln>
        </p:spPr>
        <p:txBody>
          <a:bodyPr>
            <a:spAutoFit/>
          </a:bodyPr>
          <a:lstStyle/>
          <a:p>
            <a:pPr algn="r"/>
            <a:r>
              <a:rPr lang="es-ES" sz="1200">
                <a:solidFill>
                  <a:srgbClr val="CC0000"/>
                </a:solidFill>
              </a:rPr>
              <a:t>Cooper DA. JID 2010;201:803-13</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s-ES" sz="3200" smtClean="0">
                <a:ea typeface="ＭＳ Ｐゴシック" pitchFamily="-107" charset="-128"/>
              </a:rPr>
              <a:t>Estudio MERIT: maraviroc vs efavirenz,</a:t>
            </a:r>
            <a:br>
              <a:rPr lang="es-ES" sz="3200" smtClean="0">
                <a:ea typeface="ＭＳ Ｐゴシック" pitchFamily="-107" charset="-128"/>
              </a:rPr>
            </a:br>
            <a:r>
              <a:rPr lang="es-ES" sz="3200" smtClean="0">
                <a:ea typeface="ＭＳ Ｐゴシック" pitchFamily="-107" charset="-128"/>
              </a:rPr>
              <a:t>en combinación con ZDV/3TC</a:t>
            </a:r>
          </a:p>
        </p:txBody>
      </p:sp>
      <p:sp>
        <p:nvSpPr>
          <p:cNvPr id="11267" name="Espace réservé du contenu 2"/>
          <p:cNvSpPr>
            <a:spLocks noGrp="1"/>
          </p:cNvSpPr>
          <p:nvPr>
            <p:ph idx="4294967295"/>
          </p:nvPr>
        </p:nvSpPr>
        <p:spPr>
          <a:xfrm>
            <a:off x="0" y="1066800"/>
            <a:ext cx="9024938" cy="5303838"/>
          </a:xfrm>
        </p:spPr>
        <p:txBody>
          <a:bodyPr/>
          <a:lstStyle/>
          <a:p>
            <a:pPr>
              <a:lnSpc>
                <a:spcPct val="90000"/>
              </a:lnSpc>
              <a:spcBef>
                <a:spcPts val="300"/>
              </a:spcBef>
            </a:pPr>
            <a:r>
              <a:rPr lang="es-ES" sz="2800" b="1" smtClean="0">
                <a:latin typeface="Calibri" pitchFamily="34" charset="0"/>
                <a:ea typeface="ＭＳ Ｐゴシック" pitchFamily="-107" charset="-128"/>
              </a:rPr>
              <a:t>Discusión - Conclusiones</a:t>
            </a:r>
          </a:p>
          <a:p>
            <a:pPr lvl="1">
              <a:lnSpc>
                <a:spcPct val="90000"/>
              </a:lnSpc>
              <a:spcBef>
                <a:spcPts val="300"/>
              </a:spcBef>
            </a:pPr>
            <a:r>
              <a:rPr lang="es-ES" sz="1800" smtClean="0">
                <a:ea typeface="ＭＳ Ｐゴシック" pitchFamily="-107" charset="-128"/>
              </a:rPr>
              <a:t>MVC no demostró no inferioridad a EFV, combinado con ZDV/3TC</a:t>
            </a:r>
          </a:p>
          <a:p>
            <a:pPr lvl="1">
              <a:lnSpc>
                <a:spcPct val="90000"/>
              </a:lnSpc>
              <a:spcBef>
                <a:spcPts val="300"/>
              </a:spcBef>
            </a:pPr>
            <a:r>
              <a:rPr lang="es-ES" sz="1800" smtClean="0">
                <a:ea typeface="ＭＳ Ｐゴシック" pitchFamily="-107" charset="-128"/>
              </a:rPr>
              <a:t>El aumento de CD4 fue significativamente mayor para MVC </a:t>
            </a:r>
          </a:p>
          <a:p>
            <a:pPr lvl="1">
              <a:lnSpc>
                <a:spcPct val="90000"/>
              </a:lnSpc>
              <a:spcBef>
                <a:spcPts val="300"/>
              </a:spcBef>
            </a:pPr>
            <a:r>
              <a:rPr lang="es-ES" sz="1800" smtClean="0">
                <a:ea typeface="ＭＳ Ｐゴシック" pitchFamily="-107" charset="-128"/>
              </a:rPr>
              <a:t>Hubo mas discontinuaciones por falta de eficacia en la rama de MVC </a:t>
            </a:r>
          </a:p>
          <a:p>
            <a:pPr lvl="1">
              <a:lnSpc>
                <a:spcPct val="90000"/>
              </a:lnSpc>
              <a:spcBef>
                <a:spcPts val="300"/>
              </a:spcBef>
            </a:pPr>
            <a:r>
              <a:rPr lang="es-ES" sz="1800" smtClean="0">
                <a:ea typeface="ＭＳ Ｐゴシック" pitchFamily="-107" charset="-128"/>
              </a:rPr>
              <a:t>Cuando las muestras de cribado fueron retesteadas con el estudio Trofile de mayor sensibilidad, el 15% de los pacientes presentaron virus CXCR4 al cribado</a:t>
            </a:r>
          </a:p>
          <a:p>
            <a:pPr lvl="1">
              <a:lnSpc>
                <a:spcPct val="90000"/>
              </a:lnSpc>
              <a:spcBef>
                <a:spcPts val="300"/>
              </a:spcBef>
            </a:pPr>
            <a:r>
              <a:rPr lang="es-ES" sz="1800" smtClean="0">
                <a:ea typeface="ＭＳ Ｐゴシック" pitchFamily="-107" charset="-128"/>
              </a:rPr>
              <a:t>En un análisis post hoc, excluyendo estos pacientes</a:t>
            </a:r>
          </a:p>
          <a:p>
            <a:pPr lvl="2">
              <a:lnSpc>
                <a:spcPct val="90000"/>
              </a:lnSpc>
              <a:spcBef>
                <a:spcPts val="300"/>
              </a:spcBef>
            </a:pPr>
            <a:r>
              <a:rPr lang="es-ES" smtClean="0">
                <a:ea typeface="ＭＳ Ｐゴシック" pitchFamily="-107" charset="-128"/>
              </a:rPr>
              <a:t>MVC fue no inferior a EFV, para la proporción de casos con HIV RNA &lt; 50 c/mL </a:t>
            </a:r>
            <a:br>
              <a:rPr lang="es-ES" smtClean="0">
                <a:ea typeface="ＭＳ Ｐゴシック" pitchFamily="-107" charset="-128"/>
              </a:rPr>
            </a:br>
            <a:r>
              <a:rPr lang="es-ES" smtClean="0">
                <a:ea typeface="ＭＳ Ｐゴシック" pitchFamily="-107" charset="-128"/>
              </a:rPr>
              <a:t>a 48 semanas</a:t>
            </a:r>
          </a:p>
          <a:p>
            <a:pPr lvl="2">
              <a:lnSpc>
                <a:spcPct val="90000"/>
              </a:lnSpc>
              <a:spcBef>
                <a:spcPts val="300"/>
              </a:spcBef>
            </a:pPr>
            <a:r>
              <a:rPr lang="es-ES" smtClean="0">
                <a:ea typeface="ＭＳ Ｐゴシック" pitchFamily="-107" charset="-128"/>
              </a:rPr>
              <a:t>Las tasas de respuesta virológica fueron similares entre MVC y EFV en cada estrato de carga viral (HIV RNA &lt; o </a:t>
            </a:r>
            <a:r>
              <a:rPr lang="es-ES" u="sng" smtClean="0">
                <a:ea typeface="ＭＳ Ｐゴシック" pitchFamily="-107" charset="-128"/>
              </a:rPr>
              <a:t>&gt;</a:t>
            </a:r>
            <a:r>
              <a:rPr lang="es-ES" smtClean="0">
                <a:ea typeface="ＭＳ Ｐゴシック" pitchFamily="-107" charset="-128"/>
              </a:rPr>
              <a:t> 100,000 c/mL)</a:t>
            </a:r>
          </a:p>
          <a:p>
            <a:pPr lvl="2">
              <a:lnSpc>
                <a:spcPct val="90000"/>
              </a:lnSpc>
              <a:spcBef>
                <a:spcPts val="300"/>
              </a:spcBef>
            </a:pPr>
            <a:r>
              <a:rPr lang="es-ES" smtClean="0">
                <a:ea typeface="ＭＳ Ｐゴシック" pitchFamily="-107" charset="-128"/>
              </a:rPr>
              <a:t>La respuesta  fue mayor para MVC en pacientes del hemisferio norte, debido a la  mayor frecuencia de discontinuaciones por eventos adversos asociados a EFV</a:t>
            </a:r>
          </a:p>
          <a:p>
            <a:pPr lvl="2">
              <a:lnSpc>
                <a:spcPct val="90000"/>
              </a:lnSpc>
              <a:spcBef>
                <a:spcPts val="300"/>
              </a:spcBef>
            </a:pPr>
            <a:r>
              <a:rPr lang="es-ES" smtClean="0">
                <a:ea typeface="ＭＳ Ｐゴシック" pitchFamily="-107" charset="-128"/>
              </a:rPr>
              <a:t>La respuesta  fue menor para MVC en pacientes hemisferio sur, este resultado esta asociado a que mas pacientes de raza negra recibieron MVC que EFV </a:t>
            </a:r>
          </a:p>
          <a:p>
            <a:pPr lvl="1">
              <a:lnSpc>
                <a:spcPct val="90000"/>
              </a:lnSpc>
              <a:spcBef>
                <a:spcPts val="300"/>
              </a:spcBef>
            </a:pPr>
            <a:r>
              <a:rPr lang="es-ES" sz="1800" smtClean="0">
                <a:ea typeface="ＭＳ Ｐゴシック" pitchFamily="-107" charset="-128"/>
              </a:rPr>
              <a:t>MVC fue asociado significativamente con menos discontinuaciones asociadas a  eventos adversos que EFV, con menos neoplasias y menos eventos de categoría C</a:t>
            </a:r>
          </a:p>
          <a:p>
            <a:pPr lvl="1">
              <a:lnSpc>
                <a:spcPct val="90000"/>
              </a:lnSpc>
              <a:spcBef>
                <a:spcPts val="300"/>
              </a:spcBef>
            </a:pPr>
            <a:r>
              <a:rPr lang="es-ES" sz="1800" smtClean="0">
                <a:ea typeface="ＭＳ Ｐゴシック" pitchFamily="-107" charset="-128"/>
              </a:rPr>
              <a:t>No hubo diferencia entre grupos en la incidencia de elevación de enzimas hepáticas y no hubo hallazgos inesperados de seguridad</a:t>
            </a:r>
          </a:p>
        </p:txBody>
      </p:sp>
      <p:sp>
        <p:nvSpPr>
          <p:cNvPr id="11268" name="AutoShape 162"/>
          <p:cNvSpPr>
            <a:spLocks noChangeArrowheads="1"/>
          </p:cNvSpPr>
          <p:nvPr/>
        </p:nvSpPr>
        <p:spPr bwMode="auto">
          <a:xfrm>
            <a:off x="0" y="6570663"/>
            <a:ext cx="609600" cy="287337"/>
          </a:xfrm>
          <a:prstGeom prst="roundRect">
            <a:avLst>
              <a:gd name="adj" fmla="val 16667"/>
            </a:avLst>
          </a:prstGeom>
          <a:solidFill>
            <a:srgbClr val="E2E2F6"/>
          </a:solidFill>
          <a:ln w="9525">
            <a:noFill/>
            <a:round/>
            <a:headEnd/>
            <a:tailEnd/>
          </a:ln>
          <a:effectLst>
            <a:prstShdw prst="shdw17" dist="17961" dir="2700000">
              <a:srgbClr val="888894">
                <a:alpha val="74997"/>
              </a:srgbClr>
            </a:prstShdw>
          </a:effectLst>
        </p:spPr>
        <p:txBody>
          <a:bodyPr wrap="none" anchor="ctr"/>
          <a:lstStyle/>
          <a:p>
            <a:r>
              <a:rPr lang="es-ES" sz="1200" b="1">
                <a:solidFill>
                  <a:srgbClr val="333399"/>
                </a:solidFill>
                <a:latin typeface="Cambria" pitchFamily="18" charset="0"/>
                <a:cs typeface="Arial" charset="0"/>
              </a:rPr>
              <a:t>MERIT</a:t>
            </a:r>
          </a:p>
        </p:txBody>
      </p:sp>
      <p:sp>
        <p:nvSpPr>
          <p:cNvPr id="11269" name="ZoneTexte 69"/>
          <p:cNvSpPr txBox="1">
            <a:spLocks noChangeArrowheads="1"/>
          </p:cNvSpPr>
          <p:nvPr/>
        </p:nvSpPr>
        <p:spPr bwMode="auto">
          <a:xfrm>
            <a:off x="5840413" y="6532563"/>
            <a:ext cx="3200400" cy="276225"/>
          </a:xfrm>
          <a:prstGeom prst="rect">
            <a:avLst/>
          </a:prstGeom>
          <a:noFill/>
          <a:ln w="9525">
            <a:noFill/>
            <a:miter lim="800000"/>
            <a:headEnd/>
            <a:tailEnd/>
          </a:ln>
        </p:spPr>
        <p:txBody>
          <a:bodyPr>
            <a:spAutoFit/>
          </a:bodyPr>
          <a:lstStyle/>
          <a:p>
            <a:pPr algn="r"/>
            <a:r>
              <a:rPr lang="es-ES" sz="1200">
                <a:solidFill>
                  <a:srgbClr val="CC0000"/>
                </a:solidFill>
              </a:rPr>
              <a:t>Cooper DA. JID 2010;201:803-13</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03/08/2005 15:03:22&quot;&gt;&lt;Slide id=&quot;258&quot; dur=&quot;.922&quot;/&gt;&lt;Slide id=&quot;280&quot; dur=&quot;.563&quot;/&gt;&lt;Slide id=&quot;281&quot; dur=&quot;.343&quot;/&gt;&lt;Slide id=&quot;282&quot; dur=&quot;.266&quot;/&gt;&lt;Slide id=&quot;283&quot; dur=&quot;.328&quot;/&gt;&lt;Slide id=&quot;282&quot; dur=&quot;.141&quot;/&gt;&lt;Slide id=&quot;281&quot; dur=&quot;.078&quot;/&gt;&lt;Slide id=&quot;280&quot; dur=&quot;.187&quot;/&gt;&lt;Slide id=&quot;258&quot; dur=&quot;.454&quot;/&gt;&lt;/Timings&gt;&lt;/WMTools&gt;"/>
  <p:tag name="ARTICULATE_PROJECT_OPEN" val="0"/>
</p:tagLst>
</file>

<file path=ppt/theme/theme1.xml><?xml version="1.0" encoding="utf-8"?>
<a:theme xmlns:a="http://schemas.openxmlformats.org/drawingml/2006/main" name="ARV_trials_2010">
  <a:themeElements>
    <a:clrScheme name="ARV_trials_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RV_trials_2010">
      <a:majorFont>
        <a:latin typeface="Calibri"/>
        <a:ea typeface=""/>
        <a:cs typeface=""/>
      </a:majorFont>
      <a:minorFont>
        <a:latin typeface="Arial"/>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alpha val="74998"/>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800" b="0" i="0" u="none" strike="noStrike" cap="none" normalizeH="0" baseline="0">
            <a:ln>
              <a:noFill/>
            </a:ln>
            <a:solidFill>
              <a:schemeClr val="bg1"/>
            </a:solidFill>
            <a:effectLst/>
            <a:latin typeface="Arial" pitchFamily="-109" charset="0"/>
            <a:ea typeface="ＭＳ Ｐゴシック" pitchFamily="-109" charset="-128"/>
            <a:cs typeface="ＭＳ Ｐゴシック" pitchFamily="-109"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prstShdw prst="shdw17" dist="17961" dir="2700000">
            <a:schemeClr val="tx1">
              <a:gamma/>
              <a:shade val="60000"/>
              <a:invGamma/>
              <a:alpha val="74998"/>
            </a:schemeClr>
          </a:prstShdw>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800" b="0" i="0" u="none" strike="noStrike" cap="none" normalizeH="0" baseline="0">
            <a:ln>
              <a:noFill/>
            </a:ln>
            <a:solidFill>
              <a:schemeClr val="bg1"/>
            </a:solidFill>
            <a:effectLst/>
            <a:latin typeface="Arial" pitchFamily="-109" charset="0"/>
            <a:ea typeface="ＭＳ Ｐゴシック" pitchFamily="-109" charset="-128"/>
            <a:cs typeface="ＭＳ Ｐゴシック" pitchFamily="-109" charset="-128"/>
          </a:defRPr>
        </a:defPPr>
      </a:lstStyle>
    </a:lnDef>
  </a:objectDefaults>
  <a:extraClrSchemeLst>
    <a:extraClrScheme>
      <a:clrScheme name="ARV_trials_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RV_trials_20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RV_trials_20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RV_trials_20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RV_trials_20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RV_trials_20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RV_trials_20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RV_trials_20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RV_trials_20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RV_trials_20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RV_trials_20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RV_trials_20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ARV_trials_2010">
  <a:themeElements>
    <a:clrScheme name="1_ARV_trials_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ARV_trials_2010">
      <a:majorFont>
        <a:latin typeface="Calibri"/>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ARV_trials_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ARV_trials_20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ARV_trials_20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ARV_trials_20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ARV_trials_20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ARV_trials_20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ARV_trials_20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ARV_trials_20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ARV_trials_20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ARV_trials_20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ARV_trials_20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ARV_trials_20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ARV_trials_2010">
  <a:themeElements>
    <a:clrScheme name="2_ARV_trials_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ARV_trials_2010">
      <a:majorFont>
        <a:latin typeface="Calibri"/>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ARV_trials_20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ARV_trials_20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ARV_trials_20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ARV_trials_20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ARV_trials_20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ARV_trials_20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ARV_trials_20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ARV_trials_20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ARV_trials_20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ARV_trials_20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ARV_trials_20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ARV_trials_20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33318</TotalTime>
  <Words>761</Words>
  <Application>Microsoft Office PowerPoint</Application>
  <PresentationFormat>Affichage à l'écran (4:3)</PresentationFormat>
  <Paragraphs>234</Paragraphs>
  <Slides>8</Slides>
  <Notes>8</Notes>
  <HiddenSlides>0</HiddenSlides>
  <MMClips>0</MMClips>
  <ScaleCrop>false</ScaleCrop>
  <HeadingPairs>
    <vt:vector size="6" baseType="variant">
      <vt:variant>
        <vt:lpstr>Polices utilisées</vt:lpstr>
      </vt:variant>
      <vt:variant>
        <vt:i4>7</vt:i4>
      </vt:variant>
      <vt:variant>
        <vt:lpstr>Thème</vt:lpstr>
      </vt:variant>
      <vt:variant>
        <vt:i4>3</vt:i4>
      </vt:variant>
      <vt:variant>
        <vt:lpstr>Titres des diapositives</vt:lpstr>
      </vt:variant>
      <vt:variant>
        <vt:i4>8</vt:i4>
      </vt:variant>
    </vt:vector>
  </HeadingPairs>
  <TitlesOfParts>
    <vt:vector size="18" baseType="lpstr">
      <vt:lpstr>Arial</vt:lpstr>
      <vt:lpstr>ＭＳ Ｐゴシック</vt:lpstr>
      <vt:lpstr>Calibri</vt:lpstr>
      <vt:lpstr>Wingdings</vt:lpstr>
      <vt:lpstr>Trebuchet MS</vt:lpstr>
      <vt:lpstr>Cambria</vt:lpstr>
      <vt:lpstr>Symbol</vt:lpstr>
      <vt:lpstr>ARV_trials_2010</vt:lpstr>
      <vt:lpstr>1_ARV_trials_2010</vt:lpstr>
      <vt:lpstr>2_ARV_trials_2010</vt:lpstr>
      <vt:lpstr>Comparación de EFV vs MVC</vt:lpstr>
      <vt:lpstr>Estudio MERIT: maraviroc vs efavirenz, en combinación con ZDV/3TC</vt:lpstr>
      <vt:lpstr>Estudio MERIT: maraviroc vs efavirenz, en combinación con ZDV/3TC</vt:lpstr>
      <vt:lpstr>Estudio MERIT: maraviroc vs efavirenz, en combinación con ZDV/3TC</vt:lpstr>
      <vt:lpstr>Estudio MERIT: maraviroc vs efavirenz, en combinación con ZDV/3TC</vt:lpstr>
      <vt:lpstr>Estudio MERIT: maraviroc vs efavirenz, en combinación con ZDV/3TC</vt:lpstr>
      <vt:lpstr>Estudio MERIT: maraviroc vs efavirenz, en combinación con ZDV/3TC</vt:lpstr>
      <vt:lpstr>Estudio MERIT: maraviroc vs efavirenz, en combinación con ZDV/3TC</vt:lpstr>
    </vt:vector>
  </TitlesOfParts>
  <Company>ARV-trials.com</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ARV-trials 2010</dc:title>
  <dc:creator>F. Raffi</dc:creator>
  <cp:lastModifiedBy>Pilouk</cp:lastModifiedBy>
  <cp:revision>1584</cp:revision>
  <cp:lastPrinted>2009-11-19T07:51:26Z</cp:lastPrinted>
  <dcterms:created xsi:type="dcterms:W3CDTF">2010-03-17T20:56:56Z</dcterms:created>
  <dcterms:modified xsi:type="dcterms:W3CDTF">2014-11-13T17:11:49Z</dcterms:modified>
</cp:coreProperties>
</file>