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9"/>
  </p:notesMasterIdLst>
  <p:handoutMasterIdLst>
    <p:handoutMasterId r:id="rId10"/>
  </p:handoutMasterIdLst>
  <p:sldIdLst>
    <p:sldId id="999" r:id="rId4"/>
    <p:sldId id="995" r:id="rId5"/>
    <p:sldId id="996" r:id="rId6"/>
    <p:sldId id="997" r:id="rId7"/>
    <p:sldId id="998" r:id="rId8"/>
  </p:sldIdLst>
  <p:sldSz cx="9144000" cy="6858000" type="screen4x3"/>
  <p:notesSz cx="7099300" cy="10234613"/>
  <p:custDataLst>
    <p:tags r:id="rId11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3300"/>
    <a:srgbClr val="000066"/>
    <a:srgbClr val="C0C0C0"/>
    <a:srgbClr val="FF00FF"/>
    <a:srgbClr val="800080"/>
    <a:srgbClr val="FF66FF"/>
    <a:srgbClr val="660033"/>
    <a:srgbClr val="008000"/>
    <a:srgbClr val="0066CC"/>
    <a:srgbClr val="33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1140" y="-366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4E8760DC-C7D7-48C5-8EA0-EDCE8AF84E2F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27A3E73-1B46-4C7B-8F79-AFEEB14797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848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19488D4D-FE54-4A6C-BD3D-2D3443FFBE74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12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2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5AE71F0-2BEF-43BB-9571-BD943C1EC34A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5A7BF77B-45C4-4200-AE54-F6BEC9F91F0F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51E8B99-86B7-4A11-B133-5365CB920D22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6792B8D9-D4BF-48B1-9EB4-3F8C79F16F67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fr-FR" sz="3200" smtClean="0">
                <a:ea typeface="ＭＳ Ｐゴシック" pitchFamily="34" charset="-128"/>
              </a:rPr>
              <a:t>Comparación de INNTR vs IP/r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altLang="fr-FR" sz="2800" b="1" dirty="0" smtClean="0">
                <a:latin typeface="+mj-lt"/>
                <a:ea typeface="ＭＳ Ｐゴシック" pitchFamily="34" charset="-128"/>
              </a:rPr>
              <a:t>EFV vs LPV/r vs EFV + LPV/r </a:t>
            </a:r>
          </a:p>
          <a:p>
            <a:pPr lvl="1"/>
            <a:r>
              <a:rPr lang="es-A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A5142</a:t>
            </a:r>
          </a:p>
          <a:p>
            <a:pPr lvl="1"/>
            <a:r>
              <a:rPr lang="es-AR" altLang="fr-FR" b="1" dirty="0" smtClean="0">
                <a:latin typeface="+mj-lt"/>
                <a:ea typeface="ＭＳ Ｐゴシック" pitchFamily="34" charset="-128"/>
              </a:rPr>
              <a:t>Estudio mexicano</a:t>
            </a:r>
          </a:p>
          <a:p>
            <a:r>
              <a:rPr lang="es-AR" alt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NVP vs ATV/r </a:t>
            </a:r>
          </a:p>
          <a:p>
            <a:pPr lvl="1"/>
            <a:r>
              <a:rPr lang="es-A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ARTEN </a:t>
            </a:r>
          </a:p>
          <a:p>
            <a:r>
              <a:rPr lang="es-AR" alt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EFV vs ATV/r </a:t>
            </a:r>
          </a:p>
          <a:p>
            <a:pPr lvl="1"/>
            <a:r>
              <a:rPr lang="es-A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A5202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9078913" cy="1106488"/>
          </a:xfrm>
        </p:spPr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Mexicano: EFV vs LPV/r,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ZDV/3TC</a:t>
            </a:r>
          </a:p>
        </p:txBody>
      </p:sp>
      <p:sp>
        <p:nvSpPr>
          <p:cNvPr id="5123" name="Espace réservé du contenu 2"/>
          <p:cNvSpPr txBox="1">
            <a:spLocks/>
          </p:cNvSpPr>
          <p:nvPr/>
        </p:nvSpPr>
        <p:spPr bwMode="auto">
          <a:xfrm>
            <a:off x="127000" y="1219200"/>
            <a:ext cx="1811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Diseño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533775" y="3211513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defTabSz="45720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94</a:t>
            </a:r>
          </a:p>
        </p:txBody>
      </p:sp>
      <p:grpSp>
        <p:nvGrpSpPr>
          <p:cNvPr id="5125" name="Group 159"/>
          <p:cNvGrpSpPr>
            <a:grpSpLocks/>
          </p:cNvGrpSpPr>
          <p:nvPr/>
        </p:nvGrpSpPr>
        <p:grpSpPr bwMode="auto">
          <a:xfrm>
            <a:off x="7910513" y="2676525"/>
            <a:ext cx="827087" cy="957263"/>
            <a:chOff x="4126" y="1926"/>
            <a:chExt cx="1536" cy="720"/>
          </a:xfrm>
        </p:grpSpPr>
        <p:sp>
          <p:nvSpPr>
            <p:cNvPr id="5153" name="Line 31"/>
            <p:cNvSpPr>
              <a:spLocks noChangeShapeType="1"/>
            </p:cNvSpPr>
            <p:nvPr/>
          </p:nvSpPr>
          <p:spPr bwMode="auto">
            <a:xfrm flipV="1">
              <a:off x="4126" y="1926"/>
              <a:ext cx="15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54" name="Line 33"/>
            <p:cNvSpPr>
              <a:spLocks noChangeShapeType="1"/>
            </p:cNvSpPr>
            <p:nvPr/>
          </p:nvSpPr>
          <p:spPr bwMode="auto">
            <a:xfrm flipV="1">
              <a:off x="4126" y="2646"/>
              <a:ext cx="15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3495675" y="2411413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defTabSz="45720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95</a:t>
            </a:r>
          </a:p>
        </p:txBody>
      </p:sp>
      <p:cxnSp>
        <p:nvCxnSpPr>
          <p:cNvPr id="5127" name="Connecteur droit 66"/>
          <p:cNvCxnSpPr>
            <a:cxnSpLocks noChangeShapeType="1"/>
          </p:cNvCxnSpPr>
          <p:nvPr/>
        </p:nvCxnSpPr>
        <p:spPr bwMode="auto">
          <a:xfrm rot="5400000">
            <a:off x="3020219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28" name="Espace réservé du contenu 2"/>
          <p:cNvSpPr>
            <a:spLocks/>
          </p:cNvSpPr>
          <p:nvPr/>
        </p:nvSpPr>
        <p:spPr bwMode="auto">
          <a:xfrm>
            <a:off x="50800" y="4800600"/>
            <a:ext cx="907891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 dirty="0">
                <a:solidFill>
                  <a:srgbClr val="CC3300"/>
                </a:solidFill>
                <a:latin typeface="Calibri" pitchFamily="34" charset="0"/>
              </a:rPr>
              <a:t>Objetivo</a:t>
            </a:r>
          </a:p>
          <a:p>
            <a:pPr marL="800100" lvl="1" indent="-342900" algn="l" defTabSz="4572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800" i="0" dirty="0">
                <a:solidFill>
                  <a:srgbClr val="000066"/>
                </a:solidFill>
              </a:rPr>
              <a:t>No inferioridad de EFV vs LPV/r en S48: % HIV RNA &lt; 50 c/</a:t>
            </a:r>
            <a:r>
              <a:rPr lang="es-ES" sz="1800" i="0" dirty="0" err="1">
                <a:solidFill>
                  <a:srgbClr val="000066"/>
                </a:solidFill>
              </a:rPr>
              <a:t>mL</a:t>
            </a:r>
            <a:r>
              <a:rPr lang="es-ES" sz="1800" i="0" dirty="0">
                <a:solidFill>
                  <a:srgbClr val="000066"/>
                </a:solidFill>
              </a:rPr>
              <a:t> por intención </a:t>
            </a:r>
            <a:br>
              <a:rPr lang="es-ES" sz="1800" i="0" dirty="0">
                <a:solidFill>
                  <a:srgbClr val="000066"/>
                </a:solidFill>
              </a:rPr>
            </a:br>
            <a:r>
              <a:rPr lang="es-ES" sz="1800" i="0" dirty="0">
                <a:solidFill>
                  <a:srgbClr val="000066"/>
                </a:solidFill>
              </a:rPr>
              <a:t>de tratar, perdidos igual a fallo, análisis por TLOVR (margen inferior del </a:t>
            </a:r>
            <a:r>
              <a:rPr lang="es-ES" sz="1800" i="0" dirty="0" smtClean="0">
                <a:solidFill>
                  <a:srgbClr val="000066"/>
                </a:solidFill>
              </a:rPr>
              <a:t>IC95</a:t>
            </a:r>
            <a:r>
              <a:rPr lang="es-ES" sz="1800" i="0" dirty="0">
                <a:solidFill>
                  <a:srgbClr val="000066"/>
                </a:solidFill>
              </a:rPr>
              <a:t>% de dos colas para la </a:t>
            </a:r>
            <a:r>
              <a:rPr lang="es-ES" sz="1800" i="0" dirty="0" smtClean="0">
                <a:solidFill>
                  <a:srgbClr val="000066"/>
                </a:solidFill>
              </a:rPr>
              <a:t>diferencia=  </a:t>
            </a:r>
            <a:r>
              <a:rPr lang="es-ES" sz="1800" i="0" dirty="0">
                <a:solidFill>
                  <a:srgbClr val="000066"/>
                </a:solidFill>
              </a:rPr>
              <a:t>- 12%)</a:t>
            </a:r>
            <a:endParaRPr lang="es-ES" sz="1800" b="1" i="0" dirty="0">
              <a:solidFill>
                <a:srgbClr val="000066"/>
              </a:solidFill>
            </a:endParaRPr>
          </a:p>
        </p:txBody>
      </p:sp>
      <p:graphicFrame>
        <p:nvGraphicFramePr>
          <p:cNvPr id="245795" name="Group 35"/>
          <p:cNvGraphicFramePr>
            <a:graphicFrameLocks noGrp="1"/>
          </p:cNvGraphicFramePr>
          <p:nvPr/>
        </p:nvGraphicFramePr>
        <p:xfrm>
          <a:off x="4287838" y="2516188"/>
          <a:ext cx="3563937" cy="377825"/>
        </p:xfrm>
        <a:graphic>
          <a:graphicData uri="http://schemas.openxmlformats.org/drawingml/2006/table">
            <a:tbl>
              <a:tblPr/>
              <a:tblGrid>
                <a:gridCol w="3563937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 600 mg QD + ZDV/3TC BID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5796" name="Group 36"/>
          <p:cNvGraphicFramePr>
            <a:graphicFrameLocks noGrp="1"/>
          </p:cNvGraphicFramePr>
          <p:nvPr/>
        </p:nvGraphicFramePr>
        <p:xfrm>
          <a:off x="4316413" y="3397250"/>
          <a:ext cx="3506787" cy="368300"/>
        </p:xfrm>
        <a:graphic>
          <a:graphicData uri="http://schemas.openxmlformats.org/drawingml/2006/table">
            <a:tbl>
              <a:tblPr/>
              <a:tblGrid>
                <a:gridCol w="350678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400/100 mg BID + ZDV/3TC BID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  <p:sp>
        <p:nvSpPr>
          <p:cNvPr id="5141" name="Oval 170"/>
          <p:cNvSpPr>
            <a:spLocks noChangeArrowheads="1"/>
          </p:cNvSpPr>
          <p:nvPr/>
        </p:nvSpPr>
        <p:spPr bwMode="auto">
          <a:xfrm>
            <a:off x="2498725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defTabSz="457200"/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pPr defTabSz="457200"/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defTabSz="457200"/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5142" name="AutoShape 162"/>
          <p:cNvSpPr>
            <a:spLocks noChangeArrowheads="1"/>
          </p:cNvSpPr>
          <p:nvPr/>
        </p:nvSpPr>
        <p:spPr bwMode="auto">
          <a:xfrm>
            <a:off x="630238" y="2635250"/>
            <a:ext cx="2139950" cy="1176338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defTabSz="457200"/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pPr defTabSz="457200"/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Naïve de ARV</a:t>
            </a:r>
          </a:p>
          <a:p>
            <a:pPr defTabSz="457200"/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1,000 c/mL</a:t>
            </a:r>
          </a:p>
          <a:p>
            <a:pPr defTabSz="457200"/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CD4 &lt; 200/mm</a:t>
            </a:r>
            <a:r>
              <a:rPr lang="es-ES" sz="1600" b="1" i="0" baseline="3000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</a:t>
            </a:r>
          </a:p>
        </p:txBody>
      </p:sp>
      <p:cxnSp>
        <p:nvCxnSpPr>
          <p:cNvPr id="5143" name="AutoShape 52"/>
          <p:cNvCxnSpPr>
            <a:cxnSpLocks noChangeShapeType="1"/>
          </p:cNvCxnSpPr>
          <p:nvPr/>
        </p:nvCxnSpPr>
        <p:spPr bwMode="auto">
          <a:xfrm flipV="1">
            <a:off x="2962275" y="2708275"/>
            <a:ext cx="1322388" cy="420688"/>
          </a:xfrm>
          <a:prstGeom prst="bentConnector3">
            <a:avLst>
              <a:gd name="adj1" fmla="val 46097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cxnSp>
        <p:nvCxnSpPr>
          <p:cNvPr id="5144" name="AutoShape 55"/>
          <p:cNvCxnSpPr>
            <a:cxnSpLocks noChangeShapeType="1"/>
          </p:cNvCxnSpPr>
          <p:nvPr/>
        </p:nvCxnSpPr>
        <p:spPr bwMode="auto">
          <a:xfrm>
            <a:off x="2782888" y="3133725"/>
            <a:ext cx="1533525" cy="420688"/>
          </a:xfrm>
          <a:prstGeom prst="bentConnector3">
            <a:avLst>
              <a:gd name="adj1" fmla="val 51241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sp>
        <p:nvSpPr>
          <p:cNvPr id="5145" name="ZoneTexte 71"/>
          <p:cNvSpPr txBox="1">
            <a:spLocks noChangeArrowheads="1"/>
          </p:cNvSpPr>
          <p:nvPr/>
        </p:nvSpPr>
        <p:spPr bwMode="auto">
          <a:xfrm>
            <a:off x="589756" y="4225925"/>
            <a:ext cx="62151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defTabSz="457200"/>
            <a:r>
              <a:rPr lang="es-ES" sz="1600" i="0" dirty="0">
                <a:solidFill>
                  <a:srgbClr val="000066"/>
                </a:solidFill>
              </a:rPr>
              <a:t>*</a:t>
            </a:r>
            <a:r>
              <a:rPr lang="es-ES" sz="1600" i="0" dirty="0" err="1">
                <a:solidFill>
                  <a:srgbClr val="000066"/>
                </a:solidFill>
              </a:rPr>
              <a:t>Randomización</a:t>
            </a:r>
            <a:r>
              <a:rPr lang="es-ES" sz="1600" i="0" dirty="0">
                <a:solidFill>
                  <a:srgbClr val="000066"/>
                </a:solidFill>
              </a:rPr>
              <a:t> estratificada por cribado de CD4 (&gt; o </a:t>
            </a:r>
            <a:r>
              <a:rPr lang="es-ES" sz="1600" i="0" u="sng" dirty="0">
                <a:solidFill>
                  <a:srgbClr val="000066"/>
                </a:solidFill>
              </a:rPr>
              <a:t>&lt;</a:t>
            </a:r>
            <a:r>
              <a:rPr lang="es-ES" sz="1600" i="0" dirty="0">
                <a:solidFill>
                  <a:srgbClr val="000066"/>
                </a:solidFill>
              </a:rPr>
              <a:t> 100/mm</a:t>
            </a:r>
            <a:r>
              <a:rPr lang="es-ES" sz="1600" i="0" baseline="30000" dirty="0">
                <a:solidFill>
                  <a:srgbClr val="000066"/>
                </a:solidFill>
              </a:rPr>
              <a:t>3</a:t>
            </a:r>
            <a:r>
              <a:rPr lang="es-ES" sz="1600" i="0" dirty="0">
                <a:solidFill>
                  <a:srgbClr val="000066"/>
                </a:solidFill>
              </a:rPr>
              <a:t>)</a:t>
            </a:r>
            <a:endParaRPr lang="es-ES" sz="1600" i="0" baseline="30000" dirty="0">
              <a:solidFill>
                <a:srgbClr val="000066"/>
              </a:solidFill>
            </a:endParaRPr>
          </a:p>
        </p:txBody>
      </p:sp>
      <p:sp>
        <p:nvSpPr>
          <p:cNvPr id="21" name="Oval 173"/>
          <p:cNvSpPr>
            <a:spLocks noChangeArrowheads="1"/>
          </p:cNvSpPr>
          <p:nvPr/>
        </p:nvSpPr>
        <p:spPr bwMode="auto">
          <a:xfrm>
            <a:off x="8416925" y="16510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457200">
              <a:defRPr/>
            </a:pPr>
            <a:r>
              <a:rPr lang="en-US" sz="1600" b="1" i="0" dirty="0">
                <a:solidFill>
                  <a:srgbClr val="0066FF"/>
                </a:solidFill>
                <a:latin typeface="Calibri" charset="0"/>
                <a:ea typeface="ＭＳ Ｐゴシック" charset="-128"/>
              </a:rPr>
              <a:t>S48</a:t>
            </a:r>
            <a:endParaRPr lang="en-US" sz="1600" i="0" dirty="0">
              <a:solidFill>
                <a:srgbClr val="0066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5147" name="Line 174"/>
          <p:cNvSpPr>
            <a:spLocks noChangeShapeType="1"/>
          </p:cNvSpPr>
          <p:nvPr/>
        </p:nvSpPr>
        <p:spPr bwMode="auto">
          <a:xfrm>
            <a:off x="8712200" y="2178050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8" name="ZoneTexte 23"/>
          <p:cNvSpPr txBox="1">
            <a:spLocks noChangeArrowheads="1"/>
          </p:cNvSpPr>
          <p:nvPr/>
        </p:nvSpPr>
        <p:spPr bwMode="auto">
          <a:xfrm>
            <a:off x="4219575" y="3751263"/>
            <a:ext cx="3773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defTabSz="457200"/>
            <a:r>
              <a:rPr lang="es-ES" sz="1600" i="0">
                <a:solidFill>
                  <a:srgbClr val="000090"/>
                </a:solidFill>
              </a:rPr>
              <a:t>* Sustitución de ZDV por ABC permitido</a:t>
            </a:r>
          </a:p>
        </p:txBody>
      </p:sp>
      <p:grpSp>
        <p:nvGrpSpPr>
          <p:cNvPr id="5149" name="Group 118"/>
          <p:cNvGrpSpPr>
            <a:grpSpLocks/>
          </p:cNvGrpSpPr>
          <p:nvPr/>
        </p:nvGrpSpPr>
        <p:grpSpPr bwMode="auto">
          <a:xfrm>
            <a:off x="0" y="6570663"/>
            <a:ext cx="1504950" cy="287337"/>
            <a:chOff x="0" y="4139"/>
            <a:chExt cx="723" cy="181"/>
          </a:xfrm>
        </p:grpSpPr>
        <p:sp>
          <p:nvSpPr>
            <p:cNvPr id="5151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723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52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722" cy="174"/>
            </a:xfrm>
            <a:prstGeom prst="rect">
              <a:avLst/>
            </a:prstGeom>
            <a:solidFill>
              <a:srgbClr val="E1E1F6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Estudio Mexicano</a:t>
              </a:r>
            </a:p>
          </p:txBody>
        </p:sp>
      </p:grpSp>
      <p:sp>
        <p:nvSpPr>
          <p:cNvPr id="5150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r" eaLnBrk="0" hangingPunct="0"/>
            <a:r>
              <a:rPr lang="en-US" sz="1200">
                <a:solidFill>
                  <a:srgbClr val="CC0000"/>
                </a:solidFill>
                <a:cs typeface="Arial" charset="0"/>
              </a:rPr>
              <a:t>Sierra-Madero J. JAIDS 2010; 53:582-8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4861" name="Group 93"/>
          <p:cNvGraphicFramePr>
            <a:graphicFrameLocks noGrp="1"/>
          </p:cNvGraphicFramePr>
          <p:nvPr>
            <p:ph idx="4294967295"/>
          </p:nvPr>
        </p:nvGraphicFramePr>
        <p:xfrm>
          <a:off x="587375" y="1944688"/>
          <a:ext cx="8339138" cy="4219571"/>
        </p:xfrm>
        <a:graphic>
          <a:graphicData uri="http://schemas.openxmlformats.org/drawingml/2006/table">
            <a:tbl>
              <a:tblPr/>
              <a:tblGrid>
                <a:gridCol w="384175"/>
                <a:gridCol w="3676650"/>
                <a:gridCol w="1676400"/>
                <a:gridCol w="1643063"/>
                <a:gridCol w="958850"/>
              </a:tblGrid>
              <a:tr h="337449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EFV, </a:t>
                      </a: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</a:t>
                      </a: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= 95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LPV/r, </a:t>
                      </a: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</a:t>
                      </a: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= 94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0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edad, años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37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36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&gt; 75,000 c/mL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87%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87%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Recuento de CD4 (/mm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), mediana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64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52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50/mm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48%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Suspensión en S48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28%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41%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0.05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96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fallo virológico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= 7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= 17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0.02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eventos adversos (incluso muerte)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= 5 (2)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= 11 (5)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0.1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9324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3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6559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&lt; 50 c/mL en S48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655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ITT, TLOVR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67 / 95 (70.5%)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 / 94 (53.2%)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IC95</a:t>
                      </a: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% para la diferencia: 3.5; 31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0.017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96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Según tratados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 / 78 (85.9%)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 / 81 (61.7%)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0.0001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6230" name="Rectangle 6"/>
          <p:cNvSpPr>
            <a:spLocks noChangeArrowheads="1"/>
          </p:cNvSpPr>
          <p:nvPr/>
        </p:nvSpPr>
        <p:spPr bwMode="auto">
          <a:xfrm>
            <a:off x="427038" y="1131888"/>
            <a:ext cx="8499475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>
              <a:lnSpc>
                <a:spcPct val="90000"/>
              </a:lnSpc>
            </a:pPr>
            <a:r>
              <a:rPr lang="es-ES" sz="2600" b="1" i="0">
                <a:solidFill>
                  <a:srgbClr val="CC3300"/>
                </a:solidFill>
                <a:latin typeface="Calibri" pitchFamily="34" charset="0"/>
              </a:rPr>
              <a:t>Características basales, disposición pacientes y punto final primario en S48</a:t>
            </a:r>
          </a:p>
        </p:txBody>
      </p:sp>
      <p:sp>
        <p:nvSpPr>
          <p:cNvPr id="6231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9078913" cy="1106488"/>
          </a:xfrm>
        </p:spPr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Mexicano: EFV vs LPV/r,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ZDV/3TC</a:t>
            </a:r>
          </a:p>
        </p:txBody>
      </p:sp>
      <p:sp>
        <p:nvSpPr>
          <p:cNvPr id="6232" name="AutoShape 165"/>
          <p:cNvSpPr>
            <a:spLocks noChangeArrowheads="1"/>
          </p:cNvSpPr>
          <p:nvPr/>
        </p:nvSpPr>
        <p:spPr bwMode="auto">
          <a:xfrm>
            <a:off x="2163763" y="6294438"/>
            <a:ext cx="2916237" cy="249237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endParaRPr lang="es-ES" sz="1600" i="0">
              <a:solidFill>
                <a:srgbClr val="000066"/>
              </a:solidFill>
              <a:sym typeface="Wingdings" pitchFamily="2" charset="2"/>
            </a:endParaRPr>
          </a:p>
          <a:p>
            <a:r>
              <a:rPr lang="es-ES" sz="1600" i="0">
                <a:solidFill>
                  <a:srgbClr val="000066"/>
                </a:solidFill>
                <a:sym typeface="Wingdings" pitchFamily="2" charset="2"/>
              </a:rPr>
              <a:t></a:t>
            </a:r>
            <a:r>
              <a:rPr lang="es-ES" sz="1600" i="0">
                <a:solidFill>
                  <a:srgbClr val="000066"/>
                </a:solidFill>
              </a:rPr>
              <a:t> EFV superior a LPV/r </a:t>
            </a:r>
          </a:p>
          <a:p>
            <a:endParaRPr lang="es-ES" sz="1600" i="0">
              <a:solidFill>
                <a:srgbClr val="000066"/>
              </a:solidFill>
            </a:endParaRPr>
          </a:p>
        </p:txBody>
      </p:sp>
      <p:grpSp>
        <p:nvGrpSpPr>
          <p:cNvPr id="6233" name="Group 118"/>
          <p:cNvGrpSpPr>
            <a:grpSpLocks/>
          </p:cNvGrpSpPr>
          <p:nvPr/>
        </p:nvGrpSpPr>
        <p:grpSpPr bwMode="auto">
          <a:xfrm>
            <a:off x="0" y="6570663"/>
            <a:ext cx="1504950" cy="287337"/>
            <a:chOff x="0" y="4139"/>
            <a:chExt cx="723" cy="181"/>
          </a:xfrm>
        </p:grpSpPr>
        <p:sp>
          <p:nvSpPr>
            <p:cNvPr id="6235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723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36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722" cy="174"/>
            </a:xfrm>
            <a:prstGeom prst="rect">
              <a:avLst/>
            </a:prstGeom>
            <a:solidFill>
              <a:srgbClr val="E1E1F6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Estudio Mexicano</a:t>
              </a:r>
            </a:p>
          </p:txBody>
        </p:sp>
      </p:grpSp>
      <p:sp>
        <p:nvSpPr>
          <p:cNvPr id="6234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r" eaLnBrk="0" hangingPunct="0"/>
            <a:r>
              <a:rPr lang="en-US" sz="1200">
                <a:solidFill>
                  <a:srgbClr val="CC0000"/>
                </a:solidFill>
                <a:cs typeface="Arial" charset="0"/>
              </a:rPr>
              <a:t>Sierra-Madero J. JAIDS 2010; 53:582-8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Puntos finales secundarios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HIV RNA &lt; 50 c/mL en S48 según CD4 basal</a:t>
            </a:r>
          </a:p>
          <a:p>
            <a:pPr lvl="2"/>
            <a:r>
              <a:rPr lang="es-ES" sz="2000" smtClean="0">
                <a:ea typeface="ＭＳ Ｐゴシック" pitchFamily="-107" charset="-128"/>
              </a:rPr>
              <a:t>CD4 basal </a:t>
            </a:r>
            <a:r>
              <a:rPr lang="es-ES" sz="2000" u="sng" smtClean="0">
                <a:ea typeface="ＭＳ Ｐゴシック" pitchFamily="-107" charset="-128"/>
              </a:rPr>
              <a:t>&lt;</a:t>
            </a:r>
            <a:r>
              <a:rPr lang="es-ES" sz="2000" smtClean="0">
                <a:ea typeface="ＭＳ Ｐゴシック" pitchFamily="-107" charset="-128"/>
              </a:rPr>
              <a:t> 100/mm</a:t>
            </a:r>
            <a:r>
              <a:rPr lang="es-ES" sz="2000" baseline="30000" smtClean="0">
                <a:ea typeface="ＭＳ Ｐゴシック" pitchFamily="-107" charset="-128"/>
              </a:rPr>
              <a:t>3 </a:t>
            </a:r>
            <a:r>
              <a:rPr lang="es-ES" sz="2000" smtClean="0">
                <a:ea typeface="ＭＳ Ｐゴシック" pitchFamily="-107" charset="-128"/>
              </a:rPr>
              <a:t>: EFV &gt; LPV/r (p = 0.03)</a:t>
            </a:r>
          </a:p>
          <a:p>
            <a:pPr lvl="2"/>
            <a:r>
              <a:rPr lang="es-ES" sz="2000" smtClean="0">
                <a:ea typeface="ＭＳ Ｐゴシック" pitchFamily="-107" charset="-128"/>
              </a:rPr>
              <a:t>CD4 basal &gt; 100/mm</a:t>
            </a:r>
            <a:r>
              <a:rPr lang="es-ES" sz="2000" baseline="30000" smtClean="0">
                <a:ea typeface="ＭＳ Ｐゴシック" pitchFamily="-107" charset="-128"/>
              </a:rPr>
              <a:t>3 </a:t>
            </a:r>
            <a:r>
              <a:rPr lang="es-ES" sz="2000" smtClean="0">
                <a:ea typeface="ＭＳ Ｐゴシック" pitchFamily="-107" charset="-128"/>
              </a:rPr>
              <a:t>:  respuesta virológica a EFV y LPV/r sin diferencia (p = 0.11)</a:t>
            </a:r>
          </a:p>
          <a:p>
            <a:pPr lvl="2"/>
            <a:r>
              <a:rPr lang="es-ES" sz="2000" smtClean="0">
                <a:ea typeface="ＭＳ Ｐゴシック" pitchFamily="-107" charset="-128"/>
              </a:rPr>
              <a:t>Similar aumento de recuento de células CD4+ en ambos grupos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Incidencia de eventos adversos grado 2 al 4 similar entre grupos: 68%</a:t>
            </a:r>
          </a:p>
          <a:p>
            <a:pPr lvl="2"/>
            <a:r>
              <a:rPr lang="es-ES" sz="2000" smtClean="0">
                <a:ea typeface="ＭＳ Ｐゴシック" pitchFamily="-107" charset="-128"/>
              </a:rPr>
              <a:t>Significativamente mayor aumento de niveles triglicéridos en rama LPV/r vs EFV (p &lt; 0.01)</a:t>
            </a:r>
            <a:endParaRPr lang="es-ES" sz="1800" smtClean="0">
              <a:ea typeface="ＭＳ Ｐゴシック" pitchFamily="-107" charset="-128"/>
            </a:endParaRPr>
          </a:p>
          <a:p>
            <a:pPr lvl="2"/>
            <a:r>
              <a:rPr lang="es-ES" sz="2000" smtClean="0">
                <a:ea typeface="ＭＳ Ｐゴシック" pitchFamily="-107" charset="-128"/>
              </a:rPr>
              <a:t>Cambios en colesterol total, HDL, y LDL similares entre grupos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Al fallo virológico, sólo pocos pacientes fueron genotipificados: </a:t>
            </a:r>
          </a:p>
          <a:p>
            <a:pPr lvl="2"/>
            <a:r>
              <a:rPr lang="es-ES" sz="1800" smtClean="0">
                <a:ea typeface="ＭＳ Ｐゴシック" pitchFamily="-107" charset="-128"/>
              </a:rPr>
              <a:t>LPV/r, n = 5/17: sin resistencia a IP, resistencia a INTR en 1</a:t>
            </a:r>
          </a:p>
          <a:p>
            <a:pPr lvl="2"/>
            <a:r>
              <a:rPr lang="es-ES" sz="1800" smtClean="0">
                <a:ea typeface="ＭＳ Ｐゴシック" pitchFamily="-107" charset="-128"/>
              </a:rPr>
              <a:t>EFV, n = 3/7: resistencia a INNTR en 3, resistencia a INTR en 2</a:t>
            </a:r>
          </a:p>
        </p:txBody>
      </p:sp>
      <p:sp>
        <p:nvSpPr>
          <p:cNvPr id="7171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9078913" cy="1106488"/>
          </a:xfrm>
        </p:spPr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Mexicano: EFV vs LPV/r,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ZDV/3TC</a:t>
            </a:r>
          </a:p>
        </p:txBody>
      </p:sp>
      <p:grpSp>
        <p:nvGrpSpPr>
          <p:cNvPr id="7172" name="Group 6"/>
          <p:cNvGrpSpPr>
            <a:grpSpLocks/>
          </p:cNvGrpSpPr>
          <p:nvPr/>
        </p:nvGrpSpPr>
        <p:grpSpPr bwMode="auto">
          <a:xfrm>
            <a:off x="0" y="6570663"/>
            <a:ext cx="1504950" cy="287337"/>
            <a:chOff x="0" y="4139"/>
            <a:chExt cx="723" cy="181"/>
          </a:xfrm>
        </p:grpSpPr>
        <p:sp>
          <p:nvSpPr>
            <p:cNvPr id="7174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723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175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722" cy="174"/>
            </a:xfrm>
            <a:prstGeom prst="rect">
              <a:avLst/>
            </a:prstGeom>
            <a:solidFill>
              <a:srgbClr val="E1E1F6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Estudio Mexicano</a:t>
              </a:r>
            </a:p>
          </p:txBody>
        </p:sp>
      </p:grpSp>
      <p:sp>
        <p:nvSpPr>
          <p:cNvPr id="7173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r" eaLnBrk="0" hangingPunct="0"/>
            <a:r>
              <a:rPr lang="en-US" sz="1200">
                <a:solidFill>
                  <a:srgbClr val="CC0000"/>
                </a:solidFill>
                <a:cs typeface="Arial" charset="0"/>
              </a:rPr>
              <a:t>Sierra-Madero J. JAIDS 2010; 53:582-8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2"/>
          <p:cNvSpPr>
            <a:spLocks noGrp="1"/>
          </p:cNvSpPr>
          <p:nvPr>
            <p:ph idx="4294967295"/>
          </p:nvPr>
        </p:nvSpPr>
        <p:spPr>
          <a:xfrm>
            <a:off x="50800" y="1270000"/>
            <a:ext cx="8737600" cy="5303838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es-ES" sz="2400" b="1" smtClean="0">
                <a:latin typeface="Calibri" pitchFamily="34" charset="0"/>
                <a:ea typeface="ＭＳ Ｐゴシック" pitchFamily="-107" charset="-128"/>
              </a:rPr>
              <a:t>Conclusiones</a:t>
            </a:r>
          </a:p>
          <a:p>
            <a:pPr lvl="1">
              <a:lnSpc>
                <a:spcPct val="1100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En esta población naïve de antirretrovirales con infección por HIV muy avanzada con una mediana de CD4 cercana a 50/mm</a:t>
            </a:r>
            <a:r>
              <a:rPr lang="es-ES" sz="2000" baseline="30000" smtClean="0">
                <a:ea typeface="ＭＳ Ｐゴシック" pitchFamily="-107" charset="-128"/>
              </a:rPr>
              <a:t>3</a:t>
            </a:r>
            <a:r>
              <a:rPr lang="es-ES" sz="2000" smtClean="0">
                <a:ea typeface="ＭＳ Ｐゴシック" pitchFamily="-107" charset="-128"/>
              </a:rPr>
              <a:t>, EFV fue virologicamente superior a LPV/r BID, combinado con ZDV/3TC</a:t>
            </a:r>
          </a:p>
          <a:p>
            <a:pPr lvl="1">
              <a:lnSpc>
                <a:spcPct val="1100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Superioridad de EFV fue debida a una mayor tasa de fallo virológico y de suspensiones por eventos adversos en el grupo LPV/r</a:t>
            </a:r>
          </a:p>
          <a:p>
            <a:pPr lvl="1">
              <a:lnSpc>
                <a:spcPct val="110000"/>
              </a:lnSpc>
              <a:spcBef>
                <a:spcPct val="0"/>
              </a:spcBef>
            </a:pPr>
            <a:endParaRPr lang="es-ES" sz="2000" smtClean="0">
              <a:ea typeface="ＭＳ Ｐゴシック" pitchFamily="-107" charset="-128"/>
            </a:endParaRPr>
          </a:p>
          <a:p>
            <a:pPr lvl="1">
              <a:lnSpc>
                <a:spcPct val="1100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Limitaciones</a:t>
            </a:r>
          </a:p>
          <a:p>
            <a:pPr lvl="2">
              <a:lnSpc>
                <a:spcPct val="1100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Estudio de un solo país, tamaño muestral limitado (bajo poder)</a:t>
            </a:r>
          </a:p>
          <a:p>
            <a:pPr lvl="2">
              <a:lnSpc>
                <a:spcPct val="1100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Cápsulas de gel blando de LPV/r y alta carga de píldoras asociadas con baja tolerabilidad y pobre adherencia en enfermedad avanzada por HIV</a:t>
            </a:r>
          </a:p>
          <a:p>
            <a:pPr lvl="2">
              <a:lnSpc>
                <a:spcPct val="1100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Columna vertebral de INTR: ZDV/3TC</a:t>
            </a:r>
          </a:p>
        </p:txBody>
      </p:sp>
      <p:grpSp>
        <p:nvGrpSpPr>
          <p:cNvPr id="8195" name="Group 6"/>
          <p:cNvGrpSpPr>
            <a:grpSpLocks/>
          </p:cNvGrpSpPr>
          <p:nvPr/>
        </p:nvGrpSpPr>
        <p:grpSpPr bwMode="auto">
          <a:xfrm>
            <a:off x="0" y="6570663"/>
            <a:ext cx="1519238" cy="287337"/>
            <a:chOff x="0" y="4139"/>
            <a:chExt cx="723" cy="181"/>
          </a:xfrm>
        </p:grpSpPr>
        <p:sp>
          <p:nvSpPr>
            <p:cNvPr id="819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723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199" name="ZoneTexte 23"/>
            <p:cNvSpPr txBox="1">
              <a:spLocks noChangeArrowheads="1"/>
            </p:cNvSpPr>
            <p:nvPr/>
          </p:nvSpPr>
          <p:spPr bwMode="auto">
            <a:xfrm>
              <a:off x="1" y="4146"/>
              <a:ext cx="722" cy="174"/>
            </a:xfrm>
            <a:prstGeom prst="rect">
              <a:avLst/>
            </a:prstGeom>
            <a:solidFill>
              <a:srgbClr val="E1E1F6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Estudio Mexicano</a:t>
              </a:r>
            </a:p>
          </p:txBody>
        </p:sp>
      </p:grpSp>
      <p:sp>
        <p:nvSpPr>
          <p:cNvPr id="8196" name="Titre 1"/>
          <p:cNvSpPr>
            <a:spLocks/>
          </p:cNvSpPr>
          <p:nvPr/>
        </p:nvSpPr>
        <p:spPr bwMode="auto">
          <a:xfrm>
            <a:off x="50800" y="44450"/>
            <a:ext cx="90789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eaLnBrk="0" hangingPunct="0"/>
            <a:r>
              <a:rPr lang="es-ES" sz="3200" b="1" i="0">
                <a:solidFill>
                  <a:srgbClr val="333399"/>
                </a:solidFill>
                <a:latin typeface="Calibri" pitchFamily="34" charset="0"/>
              </a:rPr>
              <a:t>Estudio Mexicano: EFV vs LPV/r, </a:t>
            </a:r>
            <a:br>
              <a:rPr lang="es-ES" sz="3200" b="1" i="0">
                <a:solidFill>
                  <a:srgbClr val="333399"/>
                </a:solidFill>
                <a:latin typeface="Calibri" pitchFamily="34" charset="0"/>
              </a:rPr>
            </a:br>
            <a:r>
              <a:rPr lang="es-ES" sz="3200" b="1" i="0">
                <a:solidFill>
                  <a:srgbClr val="333399"/>
                </a:solidFill>
                <a:latin typeface="Calibri" pitchFamily="34" charset="0"/>
              </a:rPr>
              <a:t>en combinación con ZDV/3TC</a:t>
            </a:r>
          </a:p>
        </p:txBody>
      </p:sp>
      <p:sp>
        <p:nvSpPr>
          <p:cNvPr id="8197" name="Text Box 37"/>
          <p:cNvSpPr txBox="1">
            <a:spLocks noChangeArrowheads="1"/>
          </p:cNvSpPr>
          <p:nvPr/>
        </p:nvSpPr>
        <p:spPr bwMode="auto">
          <a:xfrm>
            <a:off x="5483225" y="6562725"/>
            <a:ext cx="36464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algn="r" eaLnBrk="0" hangingPunct="0"/>
            <a:r>
              <a:rPr lang="en-US" sz="1200">
                <a:solidFill>
                  <a:srgbClr val="CC0000"/>
                </a:solidFill>
                <a:cs typeface="Arial" charset="0"/>
              </a:rPr>
              <a:t>Sierra-Madero J. JAIDS 2010; 53:582-8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33319</TotalTime>
  <Words>571</Words>
  <Application>Microsoft Office PowerPoint</Application>
  <PresentationFormat>Affichage à l'écran (4:3)</PresentationFormat>
  <Paragraphs>114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5</vt:i4>
      </vt:variant>
    </vt:vector>
  </HeadingPairs>
  <TitlesOfParts>
    <vt:vector size="14" baseType="lpstr">
      <vt:lpstr>Arial</vt:lpstr>
      <vt:lpstr>ＭＳ Ｐゴシック</vt:lpstr>
      <vt:lpstr>Calibri</vt:lpstr>
      <vt:lpstr>Wingdings</vt:lpstr>
      <vt:lpstr>Trebuchet MS</vt:lpstr>
      <vt:lpstr>Cambria</vt:lpstr>
      <vt:lpstr>ARV_trials_2010</vt:lpstr>
      <vt:lpstr>1_ARV_trials_2010</vt:lpstr>
      <vt:lpstr>2_ARV_trials_2010</vt:lpstr>
      <vt:lpstr>Comparación de INNTR vs IP/r</vt:lpstr>
      <vt:lpstr>Estudio Mexicano: EFV vs LPV/r,  en combinación con ZDV/3TC</vt:lpstr>
      <vt:lpstr>Estudio Mexicano: EFV vs LPV/r,  en combinación con ZDV/3TC</vt:lpstr>
      <vt:lpstr>Estudio Mexicano: EFV vs LPV/r,  en combinación con ZDV/3TC</vt:lpstr>
      <vt:lpstr>Diapositive 5</vt:lpstr>
    </vt:vector>
  </TitlesOfParts>
  <Company>ARV-trials.com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Pilouk</cp:lastModifiedBy>
  <cp:revision>1586</cp:revision>
  <cp:lastPrinted>2009-11-19T07:51:26Z</cp:lastPrinted>
  <dcterms:created xsi:type="dcterms:W3CDTF">2010-03-17T20:56:56Z</dcterms:created>
  <dcterms:modified xsi:type="dcterms:W3CDTF">2014-11-13T15:58:38Z</dcterms:modified>
</cp:coreProperties>
</file>