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75" r:id="rId2"/>
    <p:sldId id="257" r:id="rId3"/>
    <p:sldId id="258" r:id="rId4"/>
    <p:sldId id="267" r:id="rId5"/>
    <p:sldId id="260" r:id="rId6"/>
    <p:sldId id="264" r:id="rId7"/>
    <p:sldId id="262" r:id="rId8"/>
  </p:sldIdLst>
  <p:sldSz cx="9144000" cy="6858000" type="screen4x3"/>
  <p:notesSz cx="6858000" cy="9144000"/>
  <p:custDataLst>
    <p:tags r:id="rId11"/>
  </p:custDataLst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-1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>
          <p15:clr>
            <a:srgbClr val="A4A3A4"/>
          </p15:clr>
        </p15:guide>
        <p15:guide id="2" pos="5738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ton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33399"/>
    <a:srgbClr val="008000"/>
    <a:srgbClr val="660066"/>
    <a:srgbClr val="CC3300"/>
    <a:srgbClr val="CC0000"/>
    <a:srgbClr val="C0C0C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Objects="1" showGuides="1">
      <p:cViewPr varScale="1">
        <p:scale>
          <a:sx n="85" d="100"/>
          <a:sy n="85" d="100"/>
        </p:scale>
        <p:origin x="-120" y="-696"/>
      </p:cViewPr>
      <p:guideLst>
        <p:guide orient="horz"/>
        <p:guide pos="573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ags" Target="tags/tag1.xml"/><Relationship Id="rId12" Type="http://schemas.openxmlformats.org/officeDocument/2006/relationships/commentAuthors" Target="commentAuthor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1" charset="0"/>
              </a:defRPr>
            </a:lvl1pPr>
          </a:lstStyle>
          <a:p>
            <a:pPr>
              <a:defRPr/>
            </a:pPr>
            <a:fld id="{B1FE7C0B-1CC9-4F29-A879-DDF66EDCDE39}" type="datetime1">
              <a:rPr lang="fr-FR"/>
              <a:pPr>
                <a:defRPr/>
              </a:pPr>
              <a:t>13/05/16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-1" charset="0"/>
              </a:defRPr>
            </a:lvl1pPr>
          </a:lstStyle>
          <a:p>
            <a:pPr>
              <a:defRPr/>
            </a:pPr>
            <a:fld id="{56EF23EF-55E8-42D9-BCEA-48B7DE99A4C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919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024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-1" charset="0"/>
              </a:rPr>
              <a:t>ARV-trial.com</a:t>
            </a:r>
          </a:p>
        </p:txBody>
      </p:sp>
      <p:sp>
        <p:nvSpPr>
          <p:cNvPr id="10245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945ADA2C-5482-4DC6-A3B5-A6CAD07EDA29}" type="slidenum">
              <a:rPr lang="fr-FR" sz="1200">
                <a:latin typeface="Calibri" pitchFamily="-1" charset="0"/>
              </a:rPr>
              <a:pPr algn="r" defTabSz="850900"/>
              <a:t>1</a:t>
            </a:fld>
            <a:endParaRPr lang="fr-FR" sz="1200">
              <a:latin typeface="Calibri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033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12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11269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711563B6-8636-4A15-9A3E-49F5F8537EA2}" type="slidenum">
              <a:rPr lang="fr-FR" sz="1200">
                <a:solidFill>
                  <a:srgbClr val="000000"/>
                </a:solidFill>
              </a:rPr>
              <a:pPr algn="r" defTabSz="850900"/>
              <a:t>2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942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229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12293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EEEB8DD8-6D16-4F84-B676-A74C720339E7}" type="slidenum">
              <a:rPr lang="fr-FR" sz="1200">
                <a:solidFill>
                  <a:srgbClr val="000000"/>
                </a:solidFill>
              </a:rPr>
              <a:pPr algn="r" defTabSz="850900"/>
              <a:t>3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765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331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13317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BB157EF0-D6C3-47F5-BE78-E43C7C40E007}" type="slidenum">
              <a:rPr lang="fr-FR" sz="1200">
                <a:solidFill>
                  <a:srgbClr val="000000"/>
                </a:solidFill>
              </a:rPr>
              <a:pPr algn="r" defTabSz="850900"/>
              <a:t>4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4952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434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14341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F1EA1600-F8C9-4D22-A14F-AA6CA6458387}" type="slidenum">
              <a:rPr lang="fr-FR" sz="1200">
                <a:solidFill>
                  <a:srgbClr val="000000"/>
                </a:solidFill>
              </a:rPr>
              <a:pPr algn="r" defTabSz="850900"/>
              <a:t>5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6215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-1" charset="0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CC0816BB-37AB-4CAE-BE16-620F0B748D10}" type="slidenum">
              <a:rPr lang="fr-FR" sz="1200">
                <a:latin typeface="Calibri" pitchFamily="-1" charset="0"/>
              </a:rPr>
              <a:pPr algn="r" defTabSz="850900"/>
              <a:t>6</a:t>
            </a:fld>
            <a:endParaRPr lang="fr-FR" sz="1200">
              <a:latin typeface="Calibri" pitchFamily="-1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955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charset="0"/>
            </a:endParaRPr>
          </a:p>
        </p:txBody>
      </p:sp>
      <p:sp>
        <p:nvSpPr>
          <p:cNvPr id="1638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solidFill>
                  <a:srgbClr val="000000"/>
                </a:solidFill>
                <a:latin typeface="Trebuchet MS" pitchFamily="-1" charset="0"/>
              </a:rPr>
              <a:t>ARV-trial.com</a:t>
            </a:r>
          </a:p>
        </p:txBody>
      </p:sp>
      <p:sp>
        <p:nvSpPr>
          <p:cNvPr id="16389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CD038B86-8973-49F7-B5CF-980C458AB043}" type="slidenum">
              <a:rPr lang="fr-FR" sz="1200">
                <a:solidFill>
                  <a:srgbClr val="000000"/>
                </a:solidFill>
              </a:rPr>
              <a:pPr algn="r" defTabSz="850900"/>
              <a:t>7</a:t>
            </a:fld>
            <a:endParaRPr lang="fr-FR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04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altLang="fr-FR" sz="3200" dirty="0">
                <a:ea typeface="ＭＳ Ｐゴシック" pitchFamily="-1" charset="-128"/>
              </a:rPr>
              <a:t>Diseños</a:t>
            </a:r>
            <a:r>
              <a:rPr lang="fr-FR" altLang="fr-FR" sz="3200" dirty="0">
                <a:ea typeface="ＭＳ Ｐゴシック" pitchFamily="-1" charset="-128"/>
              </a:rPr>
              <a:t> sin INTR</a:t>
            </a:r>
            <a:endParaRPr lang="en-GB" sz="3200" dirty="0" smtClean="0">
              <a:ea typeface="ＭＳ Ｐゴシック" pitchFamily="-1" charset="-128"/>
            </a:endParaRPr>
          </a:p>
        </p:txBody>
      </p:sp>
      <p:sp>
        <p:nvSpPr>
          <p:cNvPr id="2051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SPARTAN</a:t>
            </a:r>
          </a:p>
          <a:p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PROGRESS</a:t>
            </a:r>
          </a:p>
          <a:p>
            <a:r>
              <a:rPr lang="fr-FR" altLang="fr-FR" sz="2800" b="1" dirty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NEAT 001/ANRS </a:t>
            </a:r>
            <a:r>
              <a:rPr lang="fr-FR" altLang="fr-FR" sz="2800" b="1" dirty="0" smtClean="0">
                <a:solidFill>
                  <a:srgbClr val="C0C0C0"/>
                </a:solidFill>
                <a:latin typeface="Calibri" pitchFamily="34" charset="0"/>
                <a:ea typeface="ＭＳ Ｐゴシック" pitchFamily="34" charset="-128"/>
              </a:rPr>
              <a:t>143</a:t>
            </a:r>
            <a:endParaRPr lang="fr-FR" sz="2800" b="1" dirty="0" smtClean="0">
              <a:latin typeface="Calibri" pitchFamily="-1" charset="0"/>
              <a:ea typeface="ＭＳ Ｐゴシック" pitchFamily="-1" charset="-128"/>
            </a:endParaRPr>
          </a:p>
          <a:p>
            <a:r>
              <a:rPr lang="fr-FR" sz="2800" b="1" dirty="0" smtClean="0">
                <a:latin typeface="Calibri" pitchFamily="-1" charset="0"/>
                <a:ea typeface="ＭＳ Ｐゴシック" pitchFamily="-1" charset="-128"/>
              </a:rPr>
              <a:t>MODERN</a:t>
            </a:r>
          </a:p>
        </p:txBody>
      </p:sp>
    </p:spTree>
    <p:custDataLst>
      <p:tags r:id="rId1"/>
    </p:custData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172"/>
          <p:cNvSpPr>
            <a:spLocks noChangeShapeType="1"/>
          </p:cNvSpPr>
          <p:nvPr/>
        </p:nvSpPr>
        <p:spPr bwMode="auto">
          <a:xfrm>
            <a:off x="7177088" y="1987550"/>
            <a:ext cx="0" cy="2865438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es-AR" sz="2800" b="1" kern="0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es-AR" sz="2800" b="1" kern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3077" name="Connecteur droit 66"/>
          <p:cNvCxnSpPr>
            <a:cxnSpLocks noChangeShapeType="1"/>
          </p:cNvCxnSpPr>
          <p:nvPr/>
        </p:nvCxnSpPr>
        <p:spPr bwMode="auto">
          <a:xfrm rot="5400000">
            <a:off x="2369344" y="2578894"/>
            <a:ext cx="73660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3078" name="Espace réservé du contenu 2"/>
          <p:cNvSpPr>
            <a:spLocks/>
          </p:cNvSpPr>
          <p:nvPr/>
        </p:nvSpPr>
        <p:spPr bwMode="auto">
          <a:xfrm>
            <a:off x="34925" y="4975225"/>
            <a:ext cx="89630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" charset="2"/>
              <a:buChar char="§"/>
            </a:pPr>
            <a:r>
              <a:rPr lang="es-AR" sz="2800" b="1" dirty="0" smtClean="0">
                <a:solidFill>
                  <a:srgbClr val="CC3300"/>
                </a:solidFill>
                <a:latin typeface="Calibri" pitchFamily="-1" charset="0"/>
              </a:rPr>
              <a:t>Objetivo</a:t>
            </a:r>
          </a:p>
          <a:p>
            <a:pPr marL="800100" lvl="1" indent="-342900" defTabSz="914400">
              <a:spcBef>
                <a:spcPct val="20000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AR" dirty="0" smtClean="0">
                <a:solidFill>
                  <a:srgbClr val="000066"/>
                </a:solidFill>
              </a:rPr>
              <a:t>No inferioridad de MVC a S48: % CV &lt; 50 c/</a:t>
            </a:r>
            <a:r>
              <a:rPr lang="es-AR" dirty="0" err="1" smtClean="0">
                <a:solidFill>
                  <a:srgbClr val="000066"/>
                </a:solidFill>
              </a:rPr>
              <a:t>mL</a:t>
            </a:r>
            <a:r>
              <a:rPr lang="es-AR" dirty="0" smtClean="0">
                <a:solidFill>
                  <a:srgbClr val="000066"/>
                </a:solidFill>
              </a:rPr>
              <a:t> por intención de tratar, perdida, cambio, discontinuación = fallo, análisis </a:t>
            </a:r>
            <a:r>
              <a:rPr lang="es-AR" dirty="0" err="1" smtClean="0">
                <a:solidFill>
                  <a:srgbClr val="000066"/>
                </a:solidFill>
              </a:rPr>
              <a:t>snapshot</a:t>
            </a:r>
            <a:r>
              <a:rPr lang="es-AR" dirty="0" smtClean="0">
                <a:solidFill>
                  <a:srgbClr val="000066"/>
                </a:solidFill>
              </a:rPr>
              <a:t> (margen inferior de IC95% para la diferencia  = -10%)</a:t>
            </a:r>
            <a:endParaRPr lang="es-AR" b="1" dirty="0">
              <a:solidFill>
                <a:srgbClr val="000066"/>
              </a:solidFill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5708650" y="2514600"/>
          <a:ext cx="3048000" cy="432816"/>
        </p:xfrm>
        <a:graphic>
          <a:graphicData uri="http://schemas.openxmlformats.org/drawingml/2006/table">
            <a:tbl>
              <a:tblPr/>
              <a:tblGrid>
                <a:gridCol w="3048000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MVC 150 mg QD +  TDF/FTC placebo </a:t>
                      </a:r>
                      <a:b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+ DRV 800 mg QD + RTV 100 mg QD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/>
        </p:nvGraphicFramePr>
        <p:xfrm>
          <a:off x="5708650" y="3046413"/>
          <a:ext cx="3048000" cy="432816"/>
        </p:xfrm>
        <a:graphic>
          <a:graphicData uri="http://schemas.openxmlformats.org/drawingml/2006/table">
            <a:tbl>
              <a:tblPr/>
              <a:tblGrid>
                <a:gridCol w="30480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TDF/FTC QD + MVC placebo</a:t>
                      </a:r>
                      <a:b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+ DRV 800 mg QD + RTV 100 mg QD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sp>
        <p:nvSpPr>
          <p:cNvPr id="3083" name="Oval 170"/>
          <p:cNvSpPr>
            <a:spLocks noChangeArrowheads="1"/>
          </p:cNvSpPr>
          <p:nvPr/>
        </p:nvSpPr>
        <p:spPr bwMode="auto">
          <a:xfrm>
            <a:off x="2074862" y="12192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s-AR" sz="1200" b="1" dirty="0" err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Randomización</a:t>
            </a:r>
            <a:endParaRPr lang="es-AR" sz="1200" b="1" dirty="0" smtClean="0">
              <a:solidFill>
                <a:srgbClr val="000066"/>
              </a:solidFill>
              <a:latin typeface="Calibri" pitchFamily="-1" charset="0"/>
              <a:cs typeface="Arial" charset="0"/>
            </a:endParaRPr>
          </a:p>
          <a:p>
            <a:pPr algn="ctr" defTabSz="914400"/>
            <a:r>
              <a:rPr lang="es-AR" sz="12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1 : 1</a:t>
            </a:r>
          </a:p>
          <a:p>
            <a:pPr algn="ctr" defTabSz="914400"/>
            <a:r>
              <a:rPr lang="es-AR" sz="12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a ensayo de tropismo</a:t>
            </a:r>
            <a:endParaRPr lang="es-AR" sz="1200" b="1" dirty="0">
              <a:solidFill>
                <a:srgbClr val="000066"/>
              </a:solidFill>
              <a:latin typeface="Calibri" pitchFamily="-1" charset="0"/>
              <a:cs typeface="Arial" charset="0"/>
            </a:endParaRPr>
          </a:p>
        </p:txBody>
      </p:sp>
      <p:sp>
        <p:nvSpPr>
          <p:cNvPr id="3084" name="AutoShape 162"/>
          <p:cNvSpPr>
            <a:spLocks noChangeArrowheads="1"/>
          </p:cNvSpPr>
          <p:nvPr/>
        </p:nvSpPr>
        <p:spPr bwMode="auto">
          <a:xfrm>
            <a:off x="76200" y="2743200"/>
            <a:ext cx="2216150" cy="1736725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anchor="ctr">
            <a:spAutoFit/>
          </a:bodyPr>
          <a:lstStyle/>
          <a:p>
            <a:pPr algn="ctr" defTabSz="914400"/>
            <a:r>
              <a:rPr lang="es-AR" sz="1600" b="1" u="sng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&gt;</a:t>
            </a:r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 18 años</a:t>
            </a:r>
          </a:p>
          <a:p>
            <a:pPr algn="ctr" defTabSz="914400"/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Naïve-ARV</a:t>
            </a:r>
          </a:p>
          <a:p>
            <a:pPr algn="ctr" defTabSz="914400"/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CV </a:t>
            </a:r>
            <a:r>
              <a:rPr lang="es-AR" sz="1600" b="1" u="sng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&gt;</a:t>
            </a:r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 1,000 c/mL</a:t>
            </a:r>
          </a:p>
          <a:p>
            <a:pPr algn="ctr" defTabSz="914400"/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CD4 &gt; 100/mm</a:t>
            </a:r>
            <a:r>
              <a:rPr lang="es-AR" sz="1600" b="1" baseline="3000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3</a:t>
            </a:r>
          </a:p>
          <a:p>
            <a:pPr algn="ctr" defTabSz="914400"/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No resistencia</a:t>
            </a:r>
          </a:p>
          <a:p>
            <a:pPr algn="ctr" defTabSz="914400"/>
            <a:r>
              <a:rPr lang="es-AR" sz="1600" b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a DRV, TDF, FTC</a:t>
            </a:r>
            <a:endParaRPr lang="es-AR" sz="1600" b="1">
              <a:solidFill>
                <a:srgbClr val="000066"/>
              </a:solidFill>
              <a:latin typeface="Calibri" pitchFamily="-1" charset="0"/>
              <a:cs typeface="Arial" charset="0"/>
            </a:endParaRPr>
          </a:p>
        </p:txBody>
      </p:sp>
      <p:sp>
        <p:nvSpPr>
          <p:cNvPr id="308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es-AR" smtClean="0">
                <a:ea typeface="ＭＳ Ｐゴシック" pitchFamily="-1" charset="-128"/>
              </a:rPr>
              <a:t>Estudio MODERN : MVC QD + DRV/r vs TDF/FTC + DRV/r</a:t>
            </a:r>
          </a:p>
        </p:txBody>
      </p:sp>
      <p:cxnSp>
        <p:nvCxnSpPr>
          <p:cNvPr id="3086" name="AutoShape 60"/>
          <p:cNvCxnSpPr>
            <a:cxnSpLocks noChangeShapeType="1"/>
          </p:cNvCxnSpPr>
          <p:nvPr/>
        </p:nvCxnSpPr>
        <p:spPr bwMode="auto">
          <a:xfrm rot="10800000" flipH="1" flipV="1">
            <a:off x="3814763" y="3030538"/>
            <a:ext cx="1587" cy="1084262"/>
          </a:xfrm>
          <a:prstGeom prst="bentConnector3">
            <a:avLst>
              <a:gd name="adj1" fmla="val -37674546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3087" name="Line 63"/>
          <p:cNvSpPr>
            <a:spLocks noChangeShapeType="1"/>
          </p:cNvSpPr>
          <p:nvPr/>
        </p:nvSpPr>
        <p:spPr bwMode="auto">
          <a:xfrm>
            <a:off x="2292350" y="3581400"/>
            <a:ext cx="9080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sp>
        <p:nvSpPr>
          <p:cNvPr id="3088" name="Rectangle 9"/>
          <p:cNvSpPr>
            <a:spLocks noChangeArrowheads="1"/>
          </p:cNvSpPr>
          <p:nvPr/>
        </p:nvSpPr>
        <p:spPr bwMode="auto">
          <a:xfrm>
            <a:off x="4605496" y="2751138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1600" b="1" dirty="0" smtClean="0">
                <a:solidFill>
                  <a:srgbClr val="C00000"/>
                </a:solidFill>
                <a:latin typeface="Calibri" pitchFamily="-1" charset="0"/>
                <a:cs typeface="Arial" charset="0"/>
              </a:rPr>
              <a:t>N = </a:t>
            </a:r>
            <a:r>
              <a:rPr lang="es-AR" sz="1600" b="1" dirty="0" smtClean="0">
                <a:solidFill>
                  <a:srgbClr val="C00000"/>
                </a:solidFill>
                <a:latin typeface="Calibri" pitchFamily="-1" charset="0"/>
                <a:cs typeface="Arial" charset="0"/>
              </a:rPr>
              <a:t>396</a:t>
            </a:r>
            <a:endParaRPr lang="es-AR" sz="1600" b="1" dirty="0">
              <a:solidFill>
                <a:srgbClr val="C00000"/>
              </a:solidFill>
              <a:latin typeface="Calibri" pitchFamily="-1" charset="0"/>
              <a:cs typeface="Arial" charset="0"/>
            </a:endParaRPr>
          </a:p>
        </p:txBody>
      </p:sp>
      <p:sp>
        <p:nvSpPr>
          <p:cNvPr id="3089" name="Rectangle 8"/>
          <p:cNvSpPr>
            <a:spLocks noChangeArrowheads="1"/>
          </p:cNvSpPr>
          <p:nvPr/>
        </p:nvSpPr>
        <p:spPr bwMode="auto">
          <a:xfrm>
            <a:off x="2286000" y="3243263"/>
            <a:ext cx="9302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1600" b="1" smtClean="0">
                <a:solidFill>
                  <a:srgbClr val="C00000"/>
                </a:solidFill>
                <a:latin typeface="Calibri" pitchFamily="-1" charset="0"/>
                <a:cs typeface="Arial" charset="0"/>
              </a:rPr>
              <a:t>N = 1423</a:t>
            </a:r>
            <a:endParaRPr lang="es-AR" sz="1600" b="1">
              <a:solidFill>
                <a:srgbClr val="C00000"/>
              </a:solidFill>
              <a:latin typeface="Calibri" pitchFamily="-1" charset="0"/>
              <a:cs typeface="Arial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6858000" y="144780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" charset="0"/>
              </a:rPr>
              <a:t>S48</a:t>
            </a:r>
            <a:endParaRPr lang="es-AR" sz="1600">
              <a:solidFill>
                <a:srgbClr val="0066FF"/>
              </a:solidFill>
              <a:latin typeface="Calibri" pitchFamily="-1" charset="0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91538" y="144780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s-AR" sz="1600" b="1" smtClean="0">
                <a:solidFill>
                  <a:srgbClr val="0066FF"/>
                </a:solidFill>
                <a:latin typeface="Calibri" pitchFamily="-1" charset="0"/>
              </a:rPr>
              <a:t>S96</a:t>
            </a:r>
            <a:endParaRPr lang="es-AR" sz="1600">
              <a:solidFill>
                <a:srgbClr val="0066FF"/>
              </a:solidFill>
              <a:latin typeface="Calibri" pitchFamily="-1" charset="0"/>
            </a:endParaRPr>
          </a:p>
        </p:txBody>
      </p:sp>
      <p:sp>
        <p:nvSpPr>
          <p:cNvPr id="3092" name="Line 172"/>
          <p:cNvSpPr>
            <a:spLocks noChangeShapeType="1"/>
          </p:cNvSpPr>
          <p:nvPr/>
        </p:nvSpPr>
        <p:spPr bwMode="auto">
          <a:xfrm>
            <a:off x="8789988" y="1987550"/>
            <a:ext cx="0" cy="2865438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s-AR"/>
          </a:p>
        </p:txBody>
      </p:sp>
      <p:grpSp>
        <p:nvGrpSpPr>
          <p:cNvPr id="3093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310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3107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</a:p>
          </p:txBody>
        </p:sp>
      </p:grpSp>
      <p:sp>
        <p:nvSpPr>
          <p:cNvPr id="7190" name="ZoneTexte 26"/>
          <p:cNvSpPr txBox="1">
            <a:spLocks noChangeArrowheads="1"/>
          </p:cNvSpPr>
          <p:nvPr/>
        </p:nvSpPr>
        <p:spPr bwMode="auto">
          <a:xfrm>
            <a:off x="2844024" y="2391271"/>
            <a:ext cx="151195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AR" sz="1200" b="1" dirty="0" smtClean="0">
                <a:solidFill>
                  <a:srgbClr val="333399"/>
                </a:solidFill>
              </a:rPr>
              <a:t>Ensayo fenotípico</a:t>
            </a:r>
          </a:p>
          <a:p>
            <a:pPr algn="ctr">
              <a:defRPr/>
            </a:pPr>
            <a:r>
              <a:rPr lang="es-AR" sz="1200" b="1" dirty="0" err="1" smtClean="0">
                <a:solidFill>
                  <a:srgbClr val="333399"/>
                </a:solidFill>
                <a:latin typeface="+mj-lt"/>
              </a:rPr>
              <a:t>trofile</a:t>
            </a:r>
            <a:endParaRPr lang="es-AR" sz="12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7191" name="ZoneTexte 30"/>
          <p:cNvSpPr txBox="1">
            <a:spLocks noChangeArrowheads="1"/>
          </p:cNvSpPr>
          <p:nvPr/>
        </p:nvSpPr>
        <p:spPr bwMode="auto">
          <a:xfrm>
            <a:off x="2544285" y="4417948"/>
            <a:ext cx="154401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AR" sz="1400" b="1" dirty="0" smtClean="0">
                <a:solidFill>
                  <a:srgbClr val="333399"/>
                </a:solidFill>
                <a:latin typeface="+mj-lt"/>
              </a:rPr>
              <a:t>Ensayo genotípico</a:t>
            </a:r>
          </a:p>
          <a:p>
            <a:pPr algn="ctr">
              <a:defRPr/>
            </a:pPr>
            <a:r>
              <a:rPr lang="es-AR" sz="1400" b="1" dirty="0" smtClean="0">
                <a:solidFill>
                  <a:srgbClr val="333399"/>
                </a:solidFill>
                <a:latin typeface="+mj-lt"/>
              </a:rPr>
              <a:t>tropismo</a:t>
            </a:r>
            <a:endParaRPr lang="es-AR" sz="1400" b="1" dirty="0">
              <a:solidFill>
                <a:srgbClr val="333399"/>
              </a:solidFill>
              <a:latin typeface="+mj-lt"/>
            </a:endParaRPr>
          </a:p>
        </p:txBody>
      </p:sp>
      <p:sp>
        <p:nvSpPr>
          <p:cNvPr id="7192" name="ZoneTexte 31"/>
          <p:cNvSpPr txBox="1">
            <a:spLocks noChangeArrowheads="1"/>
          </p:cNvSpPr>
          <p:nvPr/>
        </p:nvSpPr>
        <p:spPr bwMode="auto">
          <a:xfrm>
            <a:off x="3810000" y="2828925"/>
            <a:ext cx="723275" cy="523220"/>
          </a:xfrm>
          <a:prstGeom prst="rect">
            <a:avLst/>
          </a:prstGeom>
          <a:solidFill>
            <a:srgbClr val="E5E5F7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s-AR" sz="1400" b="1" smtClean="0">
                <a:solidFill>
                  <a:srgbClr val="333399"/>
                </a:solidFill>
                <a:latin typeface="+mj-lt"/>
              </a:rPr>
              <a:t>CCR5</a:t>
            </a:r>
          </a:p>
          <a:p>
            <a:pPr>
              <a:defRPr/>
            </a:pPr>
            <a:r>
              <a:rPr lang="es-AR" sz="1400" b="1" smtClean="0">
                <a:solidFill>
                  <a:srgbClr val="333399"/>
                </a:solidFill>
                <a:latin typeface="+mj-lt"/>
              </a:rPr>
              <a:t>tropico</a:t>
            </a:r>
            <a:endParaRPr lang="es-AR" sz="1400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7193" name="ZoneTexte 32"/>
          <p:cNvSpPr txBox="1">
            <a:spLocks noChangeArrowheads="1"/>
          </p:cNvSpPr>
          <p:nvPr/>
        </p:nvSpPr>
        <p:spPr bwMode="auto">
          <a:xfrm>
            <a:off x="3810000" y="3895725"/>
            <a:ext cx="723275" cy="523220"/>
          </a:xfrm>
          <a:prstGeom prst="rect">
            <a:avLst/>
          </a:prstGeom>
          <a:solidFill>
            <a:srgbClr val="E5E5F7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s-AR" sz="1400" b="1" smtClean="0">
                <a:solidFill>
                  <a:srgbClr val="333399"/>
                </a:solidFill>
                <a:latin typeface="+mj-lt"/>
              </a:rPr>
              <a:t>CCR5</a:t>
            </a:r>
          </a:p>
          <a:p>
            <a:pPr>
              <a:defRPr/>
            </a:pPr>
            <a:r>
              <a:rPr lang="es-AR" sz="1400" b="1" smtClean="0">
                <a:solidFill>
                  <a:srgbClr val="333399"/>
                </a:solidFill>
                <a:latin typeface="+mj-lt"/>
              </a:rPr>
              <a:t>tropico</a:t>
            </a:r>
            <a:endParaRPr lang="es-AR" sz="1400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3098" name="Line 63"/>
          <p:cNvSpPr>
            <a:spLocks noChangeShapeType="1"/>
          </p:cNvSpPr>
          <p:nvPr/>
        </p:nvSpPr>
        <p:spPr bwMode="auto">
          <a:xfrm>
            <a:off x="4483100" y="3090863"/>
            <a:ext cx="12255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3099" name="Line 63"/>
          <p:cNvSpPr>
            <a:spLocks noChangeShapeType="1"/>
          </p:cNvSpPr>
          <p:nvPr/>
        </p:nvSpPr>
        <p:spPr bwMode="auto">
          <a:xfrm>
            <a:off x="4483100" y="4178300"/>
            <a:ext cx="122555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AR"/>
          </a:p>
        </p:txBody>
      </p:sp>
      <p:sp>
        <p:nvSpPr>
          <p:cNvPr id="3100" name="Oval 170"/>
          <p:cNvSpPr>
            <a:spLocks noChangeArrowheads="1"/>
          </p:cNvSpPr>
          <p:nvPr/>
        </p:nvSpPr>
        <p:spPr bwMode="auto">
          <a:xfrm>
            <a:off x="4251325" y="1423988"/>
            <a:ext cx="153987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 defTabSz="914400"/>
            <a:r>
              <a:rPr lang="es-AR" sz="1200" b="1" dirty="0" err="1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Randomización</a:t>
            </a:r>
            <a:endParaRPr lang="es-AR" sz="1200" b="1" dirty="0" smtClean="0">
              <a:solidFill>
                <a:srgbClr val="000066"/>
              </a:solidFill>
              <a:latin typeface="Calibri" pitchFamily="-1" charset="0"/>
              <a:cs typeface="Arial" charset="0"/>
            </a:endParaRPr>
          </a:p>
          <a:p>
            <a:pPr algn="ctr" defTabSz="914400"/>
            <a:r>
              <a:rPr lang="es-AR" sz="12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doble ciego, 1 : 1</a:t>
            </a:r>
          </a:p>
          <a:p>
            <a:pPr algn="ctr" defTabSz="914400"/>
            <a:r>
              <a:rPr lang="es-AR" sz="1200" b="1" dirty="0" smtClean="0">
                <a:solidFill>
                  <a:srgbClr val="000066"/>
                </a:solidFill>
                <a:latin typeface="Calibri" pitchFamily="-1" charset="0"/>
                <a:cs typeface="Arial" charset="0"/>
              </a:rPr>
              <a:t>a tratamiento</a:t>
            </a:r>
            <a:endParaRPr lang="es-AR" sz="1200" b="1" dirty="0">
              <a:solidFill>
                <a:srgbClr val="000066"/>
              </a:solidFill>
              <a:latin typeface="Calibri" pitchFamily="-1" charset="0"/>
              <a:cs typeface="Arial" charset="0"/>
            </a:endParaRPr>
          </a:p>
        </p:txBody>
      </p:sp>
      <p:sp>
        <p:nvSpPr>
          <p:cNvPr id="3101" name="Rectangle 9"/>
          <p:cNvSpPr>
            <a:spLocks noChangeArrowheads="1"/>
          </p:cNvSpPr>
          <p:nvPr/>
        </p:nvSpPr>
        <p:spPr bwMode="auto">
          <a:xfrm>
            <a:off x="4605497" y="3803650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1600" b="1" dirty="0" smtClean="0">
                <a:solidFill>
                  <a:srgbClr val="C00000"/>
                </a:solidFill>
                <a:latin typeface="Calibri" pitchFamily="-1" charset="0"/>
                <a:cs typeface="Arial" charset="0"/>
              </a:rPr>
              <a:t>N = </a:t>
            </a:r>
            <a:r>
              <a:rPr lang="es-AR" sz="1600" b="1" dirty="0" smtClean="0">
                <a:solidFill>
                  <a:srgbClr val="C00000"/>
                </a:solidFill>
                <a:latin typeface="Calibri" pitchFamily="-1" charset="0"/>
                <a:cs typeface="Arial" charset="0"/>
              </a:rPr>
              <a:t>401</a:t>
            </a:r>
            <a:endParaRPr lang="es-AR" sz="1600" b="1" dirty="0">
              <a:solidFill>
                <a:srgbClr val="C00000"/>
              </a:solidFill>
              <a:latin typeface="Calibri" pitchFamily="-1" charset="0"/>
              <a:cs typeface="Arial" charset="0"/>
            </a:endParaRPr>
          </a:p>
        </p:txBody>
      </p:sp>
      <p:graphicFrame>
        <p:nvGraphicFramePr>
          <p:cNvPr id="39" name="Group 8"/>
          <p:cNvGraphicFramePr>
            <a:graphicFrameLocks noGrp="1"/>
          </p:cNvGraphicFramePr>
          <p:nvPr/>
        </p:nvGraphicFramePr>
        <p:xfrm>
          <a:off x="5708650" y="3733800"/>
          <a:ext cx="3048000" cy="432816"/>
        </p:xfrm>
        <a:graphic>
          <a:graphicData uri="http://schemas.openxmlformats.org/drawingml/2006/table">
            <a:tbl>
              <a:tblPr/>
              <a:tblGrid>
                <a:gridCol w="3048000"/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MVC 150 mg QD +  TDF/FTC placebo </a:t>
                      </a:r>
                      <a:b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+ DRV 800 mg QD + RTV 100 mg QD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0" name="Group 16"/>
          <p:cNvGraphicFramePr>
            <a:graphicFrameLocks noGrp="1"/>
          </p:cNvGraphicFramePr>
          <p:nvPr/>
        </p:nvGraphicFramePr>
        <p:xfrm>
          <a:off x="5708650" y="4265613"/>
          <a:ext cx="3048000" cy="432816"/>
        </p:xfrm>
        <a:graphic>
          <a:graphicData uri="http://schemas.openxmlformats.org/drawingml/2006/table">
            <a:tbl>
              <a:tblPr/>
              <a:tblGrid>
                <a:gridCol w="3048000"/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TDF/FTC QD + MVC placebo</a:t>
                      </a:r>
                      <a:b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</a:b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+ DRV 800 mg QD + RTV 100 mg QD</a:t>
                      </a: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</a:tbl>
          </a:graphicData>
        </a:graphic>
      </p:graphicFrame>
      <p:cxnSp>
        <p:nvCxnSpPr>
          <p:cNvPr id="32" name="Connecteur droit 66"/>
          <p:cNvCxnSpPr>
            <a:cxnSpLocks noChangeShapeType="1"/>
          </p:cNvCxnSpPr>
          <p:nvPr/>
        </p:nvCxnSpPr>
        <p:spPr bwMode="auto">
          <a:xfrm rot="5400000">
            <a:off x="4840994" y="2626606"/>
            <a:ext cx="37800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33" name="ZoneTexte 69"/>
          <p:cNvSpPr txBox="1">
            <a:spLocks noChangeArrowheads="1"/>
          </p:cNvSpPr>
          <p:nvPr/>
        </p:nvSpPr>
        <p:spPr bwMode="auto">
          <a:xfrm>
            <a:off x="6051550" y="65817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HJ. </a:t>
            </a:r>
            <a:r>
              <a:rPr lang="en-US" sz="1200" i="1" dirty="0" smtClean="0">
                <a:solidFill>
                  <a:srgbClr val="CC0000"/>
                </a:solidFill>
              </a:rPr>
              <a:t>AIDS 2016; 30:1229-38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643223375"/>
              </p:ext>
            </p:extLst>
          </p:nvPr>
        </p:nvGraphicFramePr>
        <p:xfrm>
          <a:off x="395288" y="1743075"/>
          <a:ext cx="8353425" cy="4047884"/>
        </p:xfrm>
        <a:graphic>
          <a:graphicData uri="http://schemas.openxmlformats.org/drawingml/2006/table">
            <a:tbl>
              <a:tblPr/>
              <a:tblGrid>
                <a:gridCol w="4481512"/>
                <a:gridCol w="1905000"/>
                <a:gridCol w="1966913"/>
              </a:tblGrid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endParaRPr kumimoji="0" lang="es-A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MVC + DRV/r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396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TDF/FTC + DRV/r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N = 401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Edad, años (mediana)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Mujer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9.1%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8.5%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CV (log</a:t>
                      </a:r>
                      <a:r>
                        <a:rPr kumimoji="0" lang="es-AR" sz="1400" b="1" i="0" u="none" strike="noStrike" cap="none" normalizeH="0" baseline="-25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), media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4.42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4.42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CV &gt; 100,000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cell (/mm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), mediana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352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345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CD4 &lt; 200 / 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</a:t>
                      </a: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9.5%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Subtipo B 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86.4%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88.3%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Discontinuación a S48, n (%)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73 (18.4%)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50 (12.5%)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Por insuficiente respuesta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Por eventos adversos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Pérdida de seguimiento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511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Retiro de consentimiento / otros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 / 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 / 9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156" name="Rectangle 6"/>
          <p:cNvSpPr>
            <a:spLocks noChangeArrowheads="1"/>
          </p:cNvSpPr>
          <p:nvPr/>
        </p:nvSpPr>
        <p:spPr bwMode="auto">
          <a:xfrm>
            <a:off x="971550" y="1295400"/>
            <a:ext cx="7162800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lnSpc>
                <a:spcPts val="1525"/>
              </a:lnSpc>
              <a:spcBef>
                <a:spcPct val="20000"/>
              </a:spcBef>
            </a:pPr>
            <a:r>
              <a:rPr lang="es-AR" sz="2400" b="1" smtClean="0">
                <a:solidFill>
                  <a:srgbClr val="CC3300"/>
                </a:solidFill>
                <a:latin typeface="Calibri" pitchFamily="-1" charset="0"/>
              </a:rPr>
              <a:t>Características basales y disposición de los pacientes</a:t>
            </a:r>
            <a:endParaRPr lang="es-AR" sz="2400" b="1">
              <a:solidFill>
                <a:srgbClr val="CC3300"/>
              </a:solidFill>
              <a:latin typeface="Calibri" pitchFamily="-1" charset="0"/>
            </a:endParaRPr>
          </a:p>
        </p:txBody>
      </p:sp>
      <p:sp>
        <p:nvSpPr>
          <p:cNvPr id="4157" name="Rectangle 9"/>
          <p:cNvSpPr>
            <a:spLocks noChangeArrowheads="1"/>
          </p:cNvSpPr>
          <p:nvPr/>
        </p:nvSpPr>
        <p:spPr bwMode="auto">
          <a:xfrm>
            <a:off x="395288" y="5846763"/>
            <a:ext cx="80629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AR" dirty="0" smtClean="0">
                <a:solidFill>
                  <a:srgbClr val="000066"/>
                </a:solidFill>
              </a:rPr>
              <a:t> El estudio fue finalizado tempranamente por recomendación de IDMC</a:t>
            </a:r>
            <a:endParaRPr lang="es-AR" dirty="0">
              <a:solidFill>
                <a:srgbClr val="000066"/>
              </a:solidFill>
            </a:endParaRPr>
          </a:p>
        </p:txBody>
      </p:sp>
      <p:sp>
        <p:nvSpPr>
          <p:cNvPr id="415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fr-FR" dirty="0" err="1" smtClean="0">
                <a:ea typeface="ＭＳ Ｐゴシック" pitchFamily="-1" charset="-128"/>
              </a:rPr>
              <a:t>Estudio</a:t>
            </a:r>
            <a:r>
              <a:rPr lang="fr-FR" dirty="0" smtClean="0">
                <a:ea typeface="ＭＳ Ｐゴシック" pitchFamily="-1" charset="-128"/>
              </a:rPr>
              <a:t> MODERN</a:t>
            </a:r>
            <a:r>
              <a:rPr lang="en-GB" dirty="0" smtClean="0">
                <a:ea typeface="ＭＳ Ｐゴシック" pitchFamily="-1" charset="-128"/>
              </a:rPr>
              <a:t>: MVC QD + DRV/r </a:t>
            </a:r>
            <a:r>
              <a:rPr lang="en-GB" dirty="0" err="1" smtClean="0">
                <a:ea typeface="ＭＳ Ｐゴシック" pitchFamily="-1" charset="-128"/>
              </a:rPr>
              <a:t>vs</a:t>
            </a:r>
            <a:r>
              <a:rPr lang="en-GB" dirty="0" smtClean="0">
                <a:ea typeface="ＭＳ Ｐゴシック" pitchFamily="-1" charset="-128"/>
              </a:rPr>
              <a:t> TDF/FTC + DRV/r</a:t>
            </a:r>
          </a:p>
        </p:txBody>
      </p:sp>
      <p:grpSp>
        <p:nvGrpSpPr>
          <p:cNvPr id="4160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416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416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</a:p>
          </p:txBody>
        </p:sp>
      </p:grp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6051550" y="65817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HJ. IAC 2014, Abs. TUAB0101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152177" y="1128713"/>
            <a:ext cx="48269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defTabSz="914400"/>
            <a:r>
              <a:rPr lang="es-AR" sz="2800" b="1" smtClean="0">
                <a:solidFill>
                  <a:srgbClr val="CC3300"/>
                </a:solidFill>
                <a:latin typeface="Calibri" pitchFamily="-1" charset="0"/>
              </a:rPr>
              <a:t>Respuesta al tratamiento a S48</a:t>
            </a:r>
            <a:endParaRPr lang="es-AR" sz="2800" b="1">
              <a:solidFill>
                <a:srgbClr val="CC3300"/>
              </a:solidFill>
              <a:latin typeface="Calibri" pitchFamily="-1" charset="0"/>
            </a:endParaRPr>
          </a:p>
        </p:txBody>
      </p:sp>
      <p:sp>
        <p:nvSpPr>
          <p:cNvPr id="5123" name="Text Box 134"/>
          <p:cNvSpPr txBox="1">
            <a:spLocks noChangeArrowheads="1"/>
          </p:cNvSpPr>
          <p:nvPr/>
        </p:nvSpPr>
        <p:spPr bwMode="auto">
          <a:xfrm>
            <a:off x="1547813" y="1670050"/>
            <a:ext cx="5859462" cy="34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>
              <a:lnSpc>
                <a:spcPct val="80000"/>
              </a:lnSpc>
              <a:spcBef>
                <a:spcPct val="5000"/>
              </a:spcBef>
            </a:pPr>
            <a:r>
              <a:rPr lang="es-AR" sz="2000" b="1" smtClean="0">
                <a:solidFill>
                  <a:srgbClr val="333399"/>
                </a:solidFill>
                <a:latin typeface="Calibri" pitchFamily="-1" charset="0"/>
                <a:cs typeface="Arial" charset="0"/>
              </a:rPr>
              <a:t>CV &lt; 50 c/mL a semana 48, ITT snapshot </a:t>
            </a:r>
            <a:endParaRPr lang="es-AR" sz="2000" b="1">
              <a:solidFill>
                <a:srgbClr val="333399"/>
              </a:solidFill>
              <a:latin typeface="Calibri" pitchFamily="-1" charset="0"/>
              <a:cs typeface="Arial" charset="0"/>
            </a:endParaRPr>
          </a:p>
        </p:txBody>
      </p:sp>
      <p:sp>
        <p:nvSpPr>
          <p:cNvPr id="11314" name="Rectangle 84"/>
          <p:cNvSpPr>
            <a:spLocks noChangeArrowheads="1"/>
          </p:cNvSpPr>
          <p:nvPr/>
        </p:nvSpPr>
        <p:spPr bwMode="auto">
          <a:xfrm>
            <a:off x="927100" y="6227764"/>
            <a:ext cx="79653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s-AR" sz="1600" dirty="0" smtClean="0">
                <a:solidFill>
                  <a:srgbClr val="000066"/>
                </a:solidFill>
                <a:latin typeface="+mn-lt"/>
              </a:rPr>
              <a:t>Media de cambio de recuento CD4+/mm</a:t>
            </a:r>
            <a:r>
              <a:rPr lang="es-AR" sz="1600" baseline="30000" dirty="0" smtClean="0">
                <a:solidFill>
                  <a:srgbClr val="000066"/>
                </a:solidFill>
                <a:latin typeface="+mn-lt"/>
              </a:rPr>
              <a:t>3</a:t>
            </a:r>
            <a:r>
              <a:rPr lang="es-AR" sz="1600" dirty="0" smtClean="0">
                <a:solidFill>
                  <a:srgbClr val="000066"/>
                </a:solidFill>
                <a:latin typeface="+mn-lt"/>
              </a:rPr>
              <a:t> a S48 : MVC = + 195 vs TDF/FTC = + 194</a:t>
            </a:r>
            <a:endParaRPr lang="es-AR" sz="1600" dirty="0">
              <a:solidFill>
                <a:srgbClr val="000066"/>
              </a:solidFill>
              <a:latin typeface="+mn-lt"/>
            </a:endParaRPr>
          </a:p>
        </p:txBody>
      </p:sp>
      <p:grpSp>
        <p:nvGrpSpPr>
          <p:cNvPr id="5125" name="Groupe 58"/>
          <p:cNvGrpSpPr>
            <a:grpSpLocks/>
          </p:cNvGrpSpPr>
          <p:nvPr/>
        </p:nvGrpSpPr>
        <p:grpSpPr bwMode="auto">
          <a:xfrm>
            <a:off x="249529" y="2081213"/>
            <a:ext cx="8437271" cy="4149683"/>
            <a:chOff x="249529" y="2081213"/>
            <a:chExt cx="8437271" cy="4150064"/>
          </a:xfrm>
        </p:grpSpPr>
        <p:sp>
          <p:nvSpPr>
            <p:cNvPr id="5131" name="Rectangle 133"/>
            <p:cNvSpPr>
              <a:spLocks noChangeArrowheads="1"/>
            </p:cNvSpPr>
            <p:nvPr/>
          </p:nvSpPr>
          <p:spPr bwMode="auto">
            <a:xfrm>
              <a:off x="873125" y="3159588"/>
              <a:ext cx="609600" cy="2205037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132" name="Rectangle 135"/>
            <p:cNvSpPr>
              <a:spLocks noChangeArrowheads="1"/>
            </p:cNvSpPr>
            <p:nvPr/>
          </p:nvSpPr>
          <p:spPr bwMode="auto">
            <a:xfrm>
              <a:off x="348916" y="4564281"/>
              <a:ext cx="198772" cy="215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25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133" name="Rectangle 136"/>
            <p:cNvSpPr>
              <a:spLocks noChangeArrowheads="1"/>
            </p:cNvSpPr>
            <p:nvPr/>
          </p:nvSpPr>
          <p:spPr bwMode="auto">
            <a:xfrm>
              <a:off x="348916" y="3872130"/>
              <a:ext cx="198772" cy="215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50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134" name="Rectangle 137"/>
            <p:cNvSpPr>
              <a:spLocks noChangeArrowheads="1"/>
            </p:cNvSpPr>
            <p:nvPr/>
          </p:nvSpPr>
          <p:spPr bwMode="auto">
            <a:xfrm>
              <a:off x="249529" y="2491006"/>
              <a:ext cx="298159" cy="215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100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135" name="Rectangle 138"/>
            <p:cNvSpPr>
              <a:spLocks noChangeArrowheads="1"/>
            </p:cNvSpPr>
            <p:nvPr/>
          </p:nvSpPr>
          <p:spPr bwMode="auto">
            <a:xfrm>
              <a:off x="348916" y="3181569"/>
              <a:ext cx="198772" cy="215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75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136" name="Line 139"/>
            <p:cNvSpPr>
              <a:spLocks noChangeShapeType="1"/>
            </p:cNvSpPr>
            <p:nvPr/>
          </p:nvSpPr>
          <p:spPr bwMode="auto">
            <a:xfrm>
              <a:off x="596900" y="467201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5137" name="Line 140"/>
            <p:cNvSpPr>
              <a:spLocks noChangeShapeType="1"/>
            </p:cNvSpPr>
            <p:nvPr/>
          </p:nvSpPr>
          <p:spPr bwMode="auto">
            <a:xfrm>
              <a:off x="596900" y="39814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5138" name="Line 141"/>
            <p:cNvSpPr>
              <a:spLocks noChangeShapeType="1"/>
            </p:cNvSpPr>
            <p:nvPr/>
          </p:nvSpPr>
          <p:spPr bwMode="auto">
            <a:xfrm>
              <a:off x="596900" y="2597150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5139" name="Line 142"/>
            <p:cNvSpPr>
              <a:spLocks noChangeShapeType="1"/>
            </p:cNvSpPr>
            <p:nvPr/>
          </p:nvSpPr>
          <p:spPr bwMode="auto">
            <a:xfrm>
              <a:off x="596900" y="3287713"/>
              <a:ext cx="9207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5140" name="Line 143"/>
            <p:cNvSpPr>
              <a:spLocks noChangeShapeType="1"/>
            </p:cNvSpPr>
            <p:nvPr/>
          </p:nvSpPr>
          <p:spPr bwMode="auto">
            <a:xfrm>
              <a:off x="687388" y="2587625"/>
              <a:ext cx="1587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11277" name="Rectangle 144"/>
            <p:cNvSpPr>
              <a:spLocks noChangeArrowheads="1"/>
            </p:cNvSpPr>
            <p:nvPr/>
          </p:nvSpPr>
          <p:spPr bwMode="auto">
            <a:xfrm>
              <a:off x="908050" y="2840108"/>
              <a:ext cx="506413" cy="400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>
                <a:defRPr/>
              </a:pPr>
              <a:r>
                <a:rPr lang="es-A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77.3</a:t>
              </a:r>
              <a:endParaRPr lang="es-A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78" name="Rectangle 145"/>
            <p:cNvSpPr>
              <a:spLocks noChangeArrowheads="1"/>
            </p:cNvSpPr>
            <p:nvPr/>
          </p:nvSpPr>
          <p:spPr bwMode="auto">
            <a:xfrm>
              <a:off x="1549400" y="2625775"/>
              <a:ext cx="506413" cy="400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>
                <a:defRPr/>
              </a:pPr>
              <a:r>
                <a:rPr lang="es-A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86.8</a:t>
              </a:r>
              <a:endParaRPr lang="es-A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5143" name="Text Box 148"/>
            <p:cNvSpPr txBox="1">
              <a:spLocks noChangeArrowheads="1"/>
            </p:cNvSpPr>
            <p:nvPr/>
          </p:nvSpPr>
          <p:spPr bwMode="auto">
            <a:xfrm>
              <a:off x="258763" y="2111375"/>
              <a:ext cx="38735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400"/>
              <a:r>
                <a:rPr lang="es-AR" smtClean="0">
                  <a:solidFill>
                    <a:srgbClr val="000066"/>
                  </a:solidFill>
                </a:rPr>
                <a:t>%</a:t>
              </a:r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144" name="Rectangle 151"/>
            <p:cNvSpPr>
              <a:spLocks noChangeArrowheads="1"/>
            </p:cNvSpPr>
            <p:nvPr/>
          </p:nvSpPr>
          <p:spPr bwMode="auto">
            <a:xfrm>
              <a:off x="1524000" y="2974694"/>
              <a:ext cx="609600" cy="2389931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145" name="ZoneTexte 86"/>
            <p:cNvSpPr txBox="1">
              <a:spLocks noChangeArrowheads="1"/>
            </p:cNvSpPr>
            <p:nvPr/>
          </p:nvSpPr>
          <p:spPr bwMode="auto">
            <a:xfrm>
              <a:off x="624698" y="5637213"/>
              <a:ext cx="1604927" cy="5909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200" smtClean="0">
                  <a:solidFill>
                    <a:srgbClr val="000066"/>
                  </a:solidFill>
                </a:rPr>
                <a:t>Diferencia ajustada</a:t>
              </a:r>
              <a:endParaRPr lang="es-AR" sz="1200" smtClean="0">
                <a:solidFill>
                  <a:srgbClr val="000066"/>
                </a:solidFill>
                <a:cs typeface="Arial" charset="0"/>
                <a:sym typeface="Symbol" pitchFamily="-1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s-AR" sz="1200" smtClean="0">
                  <a:solidFill>
                    <a:srgbClr val="000066"/>
                  </a:solidFill>
                  <a:cs typeface="Arial" charset="0"/>
                  <a:sym typeface="Symbol" pitchFamily="-1" charset="2"/>
                </a:rPr>
                <a:t>(IC95% )</a:t>
              </a:r>
              <a:r>
                <a:rPr lang="es-AR" sz="1200" smtClean="0">
                  <a:solidFill>
                    <a:srgbClr val="000066"/>
                  </a:solidFill>
                  <a:sym typeface="Symbol" pitchFamily="-1" charset="2"/>
                </a:rPr>
                <a:t> </a:t>
              </a:r>
              <a:r>
                <a:rPr lang="es-AR" sz="1200" smtClean="0">
                  <a:solidFill>
                    <a:srgbClr val="000066"/>
                  </a:solidFill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s-AR" sz="1200" smtClean="0">
                  <a:solidFill>
                    <a:srgbClr val="000066"/>
                  </a:solidFill>
                </a:rPr>
                <a:t> -9.5 % (- 14.8 ; -4.2)</a:t>
              </a:r>
              <a:endParaRPr lang="es-AR" sz="1200">
                <a:solidFill>
                  <a:srgbClr val="000066"/>
                </a:solidFill>
              </a:endParaRPr>
            </a:p>
          </p:txBody>
        </p:sp>
        <p:sp>
          <p:nvSpPr>
            <p:cNvPr id="5146" name="Rectangle 133"/>
            <p:cNvSpPr>
              <a:spLocks noChangeArrowheads="1"/>
            </p:cNvSpPr>
            <p:nvPr/>
          </p:nvSpPr>
          <p:spPr bwMode="auto">
            <a:xfrm>
              <a:off x="2566988" y="3092913"/>
              <a:ext cx="609600" cy="2271712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11283" name="Rectangle 144"/>
            <p:cNvSpPr>
              <a:spLocks noChangeArrowheads="1"/>
            </p:cNvSpPr>
            <p:nvPr/>
          </p:nvSpPr>
          <p:spPr bwMode="auto">
            <a:xfrm>
              <a:off x="2601913" y="2762313"/>
              <a:ext cx="506412" cy="400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>
                <a:defRPr/>
              </a:pPr>
              <a:r>
                <a:rPr lang="es-A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80.7</a:t>
              </a:r>
              <a:endParaRPr lang="es-A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11284" name="Rectangle 145"/>
            <p:cNvSpPr>
              <a:spLocks noChangeArrowheads="1"/>
            </p:cNvSpPr>
            <p:nvPr/>
          </p:nvSpPr>
          <p:spPr bwMode="auto">
            <a:xfrm>
              <a:off x="3608387" y="2963944"/>
              <a:ext cx="506413" cy="400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spAutoFit/>
            </a:bodyPr>
            <a:lstStyle/>
            <a:p>
              <a:pPr algn="ctr" defTabSz="914400">
                <a:defRPr/>
              </a:pPr>
              <a:r>
                <a:rPr lang="es-AR" sz="1400" b="1" smtClean="0">
                  <a:solidFill>
                    <a:srgbClr val="333399"/>
                  </a:solidFill>
                  <a:latin typeface="+mj-lt"/>
                  <a:cs typeface="Arial" charset="0"/>
                </a:rPr>
                <a:t>74.4</a:t>
              </a:r>
              <a:endParaRPr lang="es-AR" sz="1400" b="1">
                <a:solidFill>
                  <a:srgbClr val="333399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5149" name="Rectangle 151"/>
            <p:cNvSpPr>
              <a:spLocks noChangeArrowheads="1"/>
            </p:cNvSpPr>
            <p:nvPr/>
          </p:nvSpPr>
          <p:spPr bwMode="auto">
            <a:xfrm>
              <a:off x="3505200" y="3299289"/>
              <a:ext cx="609600" cy="2065336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150" name="ZoneTexte 86"/>
            <p:cNvSpPr txBox="1">
              <a:spLocks noChangeArrowheads="1"/>
            </p:cNvSpPr>
            <p:nvPr/>
          </p:nvSpPr>
          <p:spPr bwMode="auto">
            <a:xfrm>
              <a:off x="2616399" y="5637213"/>
              <a:ext cx="1502034" cy="5940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200" smtClean="0">
                  <a:solidFill>
                    <a:srgbClr val="000066"/>
                  </a:solidFill>
                </a:rPr>
                <a:t>Diferencia ajustada</a:t>
              </a:r>
              <a:endParaRPr lang="es-AR" sz="1200" smtClean="0">
                <a:solidFill>
                  <a:srgbClr val="000066"/>
                </a:solidFill>
                <a:cs typeface="Arial" charset="0"/>
                <a:sym typeface="Symbol" pitchFamily="-1" charset="2"/>
              </a:endParaRPr>
            </a:p>
            <a:p>
              <a:pPr algn="ctr" defTabSz="914400">
                <a:lnSpc>
                  <a:spcPct val="90000"/>
                </a:lnSpc>
              </a:pPr>
              <a:r>
                <a:rPr lang="es-AR" sz="1200" smtClean="0">
                  <a:solidFill>
                    <a:srgbClr val="000066"/>
                  </a:solidFill>
                  <a:cs typeface="Arial" charset="0"/>
                  <a:sym typeface="Symbol" pitchFamily="-1" charset="2"/>
                </a:rPr>
                <a:t>(IC95%)</a:t>
              </a:r>
              <a:r>
                <a:rPr lang="es-AR" sz="1200" smtClean="0">
                  <a:solidFill>
                    <a:srgbClr val="000066"/>
                  </a:solidFill>
                  <a:sym typeface="Symbol" pitchFamily="-1" charset="2"/>
                </a:rPr>
                <a:t> </a:t>
              </a:r>
              <a:r>
                <a:rPr lang="es-AR" sz="1200" smtClean="0">
                  <a:solidFill>
                    <a:srgbClr val="000066"/>
                  </a:solidFill>
                </a:rPr>
                <a:t>=</a:t>
              </a:r>
            </a:p>
            <a:p>
              <a:pPr algn="ctr" defTabSz="914400">
                <a:lnSpc>
                  <a:spcPct val="90000"/>
                </a:lnSpc>
              </a:pPr>
              <a:r>
                <a:rPr lang="es-AR" sz="1200" smtClean="0">
                  <a:solidFill>
                    <a:srgbClr val="000066"/>
                  </a:solidFill>
                </a:rPr>
                <a:t>6.9 % (- 1.3 ; 15)</a:t>
              </a:r>
              <a:endParaRPr lang="es-AR" sz="1200">
                <a:solidFill>
                  <a:srgbClr val="000066"/>
                </a:solidFill>
              </a:endParaRPr>
            </a:p>
          </p:txBody>
        </p:sp>
        <p:sp>
          <p:nvSpPr>
            <p:cNvPr id="5151" name="Line 146"/>
            <p:cNvSpPr>
              <a:spLocks noChangeShapeType="1"/>
            </p:cNvSpPr>
            <p:nvPr/>
          </p:nvSpPr>
          <p:spPr bwMode="auto">
            <a:xfrm>
              <a:off x="596900" y="5364163"/>
              <a:ext cx="8089900" cy="11112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/>
            <a:lstStyle/>
            <a:p>
              <a:endParaRPr lang="es-AR"/>
            </a:p>
          </p:txBody>
        </p:sp>
        <p:sp>
          <p:nvSpPr>
            <p:cNvPr id="5152" name="Rectangle 41"/>
            <p:cNvSpPr>
              <a:spLocks noChangeArrowheads="1"/>
            </p:cNvSpPr>
            <p:nvPr/>
          </p:nvSpPr>
          <p:spPr bwMode="auto">
            <a:xfrm>
              <a:off x="3136900" y="5373688"/>
              <a:ext cx="184150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endParaRPr lang="es-AR" sz="16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153" name="Rectangle 133"/>
            <p:cNvSpPr>
              <a:spLocks noChangeArrowheads="1"/>
            </p:cNvSpPr>
            <p:nvPr/>
          </p:nvSpPr>
          <p:spPr bwMode="auto">
            <a:xfrm>
              <a:off x="5338763" y="3072275"/>
              <a:ext cx="608012" cy="2292350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156" name="Rectangle 151"/>
            <p:cNvSpPr>
              <a:spLocks noChangeArrowheads="1"/>
            </p:cNvSpPr>
            <p:nvPr/>
          </p:nvSpPr>
          <p:spPr bwMode="auto">
            <a:xfrm>
              <a:off x="6021388" y="2839900"/>
              <a:ext cx="608012" cy="2524725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157" name="ZoneTexte 86"/>
            <p:cNvSpPr txBox="1">
              <a:spLocks noChangeArrowheads="1"/>
            </p:cNvSpPr>
            <p:nvPr/>
          </p:nvSpPr>
          <p:spPr bwMode="auto">
            <a:xfrm>
              <a:off x="5189322" y="5711825"/>
              <a:ext cx="1160895" cy="313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600" smtClean="0">
                  <a:solidFill>
                    <a:srgbClr val="000066"/>
                  </a:solidFill>
                </a:rPr>
                <a:t>&lt; 100,000 </a:t>
              </a:r>
              <a:endParaRPr lang="es-AR" sz="1600">
                <a:solidFill>
                  <a:srgbClr val="000066"/>
                </a:solidFill>
              </a:endParaRPr>
            </a:p>
          </p:txBody>
        </p:sp>
        <p:sp>
          <p:nvSpPr>
            <p:cNvPr id="5158" name="Rectangle 133"/>
            <p:cNvSpPr>
              <a:spLocks noChangeArrowheads="1"/>
            </p:cNvSpPr>
            <p:nvPr/>
          </p:nvSpPr>
          <p:spPr bwMode="auto">
            <a:xfrm>
              <a:off x="7086600" y="3588151"/>
              <a:ext cx="608013" cy="1776473"/>
            </a:xfrm>
            <a:prstGeom prst="rect">
              <a:avLst/>
            </a:prstGeom>
            <a:solidFill>
              <a:srgbClr val="660066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159" name="Rectangle 151"/>
            <p:cNvSpPr>
              <a:spLocks noChangeArrowheads="1"/>
            </p:cNvSpPr>
            <p:nvPr/>
          </p:nvSpPr>
          <p:spPr bwMode="auto">
            <a:xfrm>
              <a:off x="7773988" y="3182939"/>
              <a:ext cx="608012" cy="2181686"/>
            </a:xfrm>
            <a:prstGeom prst="rect">
              <a:avLst/>
            </a:prstGeom>
            <a:solidFill>
              <a:srgbClr val="008000"/>
            </a:solidFill>
            <a:ln w="12700">
              <a:noFill/>
              <a:miter lim="800000"/>
              <a:headEnd/>
              <a:tailEnd/>
            </a:ln>
          </p:spPr>
          <p:txBody>
            <a:bodyPr/>
            <a:lstStyle/>
            <a:p>
              <a:pPr defTabSz="914400"/>
              <a:endParaRPr lang="es-AR">
                <a:solidFill>
                  <a:srgbClr val="000066"/>
                </a:solidFill>
              </a:endParaRPr>
            </a:p>
          </p:txBody>
        </p:sp>
        <p:sp>
          <p:nvSpPr>
            <p:cNvPr id="5160" name="Rectangle 40"/>
            <p:cNvSpPr>
              <a:spLocks noChangeArrowheads="1"/>
            </p:cNvSpPr>
            <p:nvPr/>
          </p:nvSpPr>
          <p:spPr bwMode="auto">
            <a:xfrm>
              <a:off x="6086169" y="5364163"/>
              <a:ext cx="1508746" cy="338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 smtClean="0">
                  <a:solidFill>
                    <a:srgbClr val="000066"/>
                  </a:solidFill>
                  <a:latin typeface="+mj-lt"/>
                  <a:cs typeface="Arial" charset="0"/>
                </a:rPr>
                <a:t>CV basal (c/mL)</a:t>
              </a:r>
              <a:endParaRPr lang="es-AR" sz="1600" b="1">
                <a:solidFill>
                  <a:srgbClr val="000066"/>
                </a:solidFill>
                <a:latin typeface="+mj-lt"/>
                <a:cs typeface="Arial" charset="0"/>
              </a:endParaRPr>
            </a:p>
          </p:txBody>
        </p:sp>
        <p:grpSp>
          <p:nvGrpSpPr>
            <p:cNvPr id="5161" name="Groupe 56"/>
            <p:cNvGrpSpPr>
              <a:grpSpLocks/>
            </p:cNvGrpSpPr>
            <p:nvPr/>
          </p:nvGrpSpPr>
          <p:grpSpPr bwMode="auto">
            <a:xfrm>
              <a:off x="2360613" y="2081213"/>
              <a:ext cx="3963987" cy="369887"/>
              <a:chOff x="2360613" y="2081213"/>
              <a:chExt cx="3963987" cy="369887"/>
            </a:xfrm>
          </p:grpSpPr>
          <p:sp>
            <p:nvSpPr>
              <p:cNvPr id="5174" name="AutoShape 165"/>
              <p:cNvSpPr>
                <a:spLocks noChangeArrowheads="1"/>
              </p:cNvSpPr>
              <p:nvPr/>
            </p:nvSpPr>
            <p:spPr bwMode="auto">
              <a:xfrm>
                <a:off x="2360613" y="2081213"/>
                <a:ext cx="3963987" cy="36988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defTabSz="914400"/>
                <a:endParaRPr lang="es-AR" sz="2800">
                  <a:solidFill>
                    <a:srgbClr val="000066"/>
                  </a:solidFill>
                </a:endParaRPr>
              </a:p>
            </p:txBody>
          </p:sp>
          <p:sp>
            <p:nvSpPr>
              <p:cNvPr id="5175" name="Rectangle 3"/>
              <p:cNvSpPr>
                <a:spLocks noChangeArrowheads="1"/>
              </p:cNvSpPr>
              <p:nvPr/>
            </p:nvSpPr>
            <p:spPr bwMode="auto">
              <a:xfrm>
                <a:off x="2470150" y="2193925"/>
                <a:ext cx="177800" cy="144463"/>
              </a:xfrm>
              <a:prstGeom prst="rect">
                <a:avLst/>
              </a:prstGeom>
              <a:solidFill>
                <a:srgbClr val="660066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s-A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5176" name="Rectangle 4"/>
              <p:cNvSpPr>
                <a:spLocks noChangeArrowheads="1"/>
              </p:cNvSpPr>
              <p:nvPr/>
            </p:nvSpPr>
            <p:spPr bwMode="auto">
              <a:xfrm>
                <a:off x="4311650" y="2193925"/>
                <a:ext cx="177800" cy="144463"/>
              </a:xfrm>
              <a:prstGeom prst="rect">
                <a:avLst/>
              </a:prstGeom>
              <a:solidFill>
                <a:srgbClr val="008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400"/>
                <a:endParaRPr lang="es-AR" sz="2400">
                  <a:solidFill>
                    <a:srgbClr val="000066"/>
                  </a:solidFill>
                </a:endParaRPr>
              </a:p>
            </p:txBody>
          </p:sp>
          <p:sp>
            <p:nvSpPr>
              <p:cNvPr id="5177" name="ZoneTexte 84"/>
              <p:cNvSpPr txBox="1">
                <a:spLocks noChangeArrowheads="1"/>
              </p:cNvSpPr>
              <p:nvPr/>
            </p:nvSpPr>
            <p:spPr bwMode="auto">
              <a:xfrm>
                <a:off x="2627313" y="2081213"/>
                <a:ext cx="1441450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</a:rPr>
                  <a:t>MVC + DRV/r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</a:endParaRPr>
              </a:p>
            </p:txBody>
          </p:sp>
          <p:sp>
            <p:nvSpPr>
              <p:cNvPr id="5178" name="ZoneTexte 85"/>
              <p:cNvSpPr txBox="1">
                <a:spLocks noChangeArrowheads="1"/>
              </p:cNvSpPr>
              <p:nvPr/>
            </p:nvSpPr>
            <p:spPr bwMode="auto">
              <a:xfrm>
                <a:off x="4468813" y="2081213"/>
                <a:ext cx="1779587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s-AR" b="1" smtClean="0">
                    <a:solidFill>
                      <a:srgbClr val="333399"/>
                    </a:solidFill>
                    <a:latin typeface="Calibri" pitchFamily="-1" charset="0"/>
                  </a:rPr>
                  <a:t>TDF/FTC + DRV/r</a:t>
                </a:r>
                <a:endParaRPr lang="es-AR" b="1">
                  <a:solidFill>
                    <a:srgbClr val="333399"/>
                  </a:solidFill>
                  <a:latin typeface="Calibri" pitchFamily="-1" charset="0"/>
                </a:endParaRPr>
              </a:p>
            </p:txBody>
          </p:sp>
        </p:grpSp>
        <p:sp>
          <p:nvSpPr>
            <p:cNvPr id="5162" name="Rectangle 135"/>
            <p:cNvSpPr>
              <a:spLocks noChangeArrowheads="1"/>
            </p:cNvSpPr>
            <p:nvPr/>
          </p:nvSpPr>
          <p:spPr bwMode="auto">
            <a:xfrm>
              <a:off x="447675" y="5241925"/>
              <a:ext cx="100013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spAutoFit/>
            </a:bodyPr>
            <a:lstStyle/>
            <a:p>
              <a:pPr algn="r" defTabSz="914400"/>
              <a:r>
                <a:rPr lang="es-AR" sz="1400" b="1" smtClean="0">
                  <a:solidFill>
                    <a:srgbClr val="000066"/>
                  </a:solidFill>
                  <a:cs typeface="Arial" charset="0"/>
                </a:rPr>
                <a:t>0</a:t>
              </a:r>
              <a:endParaRPr lang="es-AR" sz="1400" b="1">
                <a:solidFill>
                  <a:srgbClr val="000066"/>
                </a:solidFill>
                <a:cs typeface="Arial" charset="0"/>
              </a:endParaRPr>
            </a:p>
          </p:txBody>
        </p:sp>
        <p:sp>
          <p:nvSpPr>
            <p:cNvPr id="5163" name="ZoneTexte 86"/>
            <p:cNvSpPr txBox="1">
              <a:spLocks noChangeArrowheads="1"/>
            </p:cNvSpPr>
            <p:nvPr/>
          </p:nvSpPr>
          <p:spPr bwMode="auto">
            <a:xfrm>
              <a:off x="7134225" y="5711825"/>
              <a:ext cx="1095375" cy="317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lnSpc>
                  <a:spcPct val="90000"/>
                </a:lnSpc>
              </a:pPr>
              <a:r>
                <a:rPr lang="es-AR" sz="1600" smtClean="0">
                  <a:solidFill>
                    <a:srgbClr val="000066"/>
                  </a:solidFill>
                </a:rPr>
                <a:t>≥ 100,000</a:t>
              </a:r>
              <a:endParaRPr lang="es-AR" sz="1600">
                <a:solidFill>
                  <a:srgbClr val="000066"/>
                </a:solidFill>
              </a:endParaRPr>
            </a:p>
          </p:txBody>
        </p:sp>
        <p:sp>
          <p:nvSpPr>
            <p:cNvPr id="5166" name="ZoneTexte 75"/>
            <p:cNvSpPr txBox="1">
              <a:spLocks noChangeArrowheads="1"/>
            </p:cNvSpPr>
            <p:nvPr/>
          </p:nvSpPr>
          <p:spPr bwMode="auto">
            <a:xfrm>
              <a:off x="912813" y="4849813"/>
              <a:ext cx="5334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>
                  <a:solidFill>
                    <a:schemeClr val="bg1"/>
                  </a:solidFill>
                </a:rPr>
                <a:t>306/</a:t>
              </a:r>
            </a:p>
            <a:p>
              <a:r>
                <a:rPr lang="es-AR" sz="1400" smtClean="0">
                  <a:solidFill>
                    <a:schemeClr val="bg1"/>
                  </a:solidFill>
                </a:rPr>
                <a:t>396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5167" name="ZoneTexte 76"/>
            <p:cNvSpPr txBox="1">
              <a:spLocks noChangeArrowheads="1"/>
            </p:cNvSpPr>
            <p:nvPr/>
          </p:nvSpPr>
          <p:spPr bwMode="auto">
            <a:xfrm>
              <a:off x="1600200" y="4819650"/>
              <a:ext cx="533400" cy="522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>
                  <a:solidFill>
                    <a:schemeClr val="bg1"/>
                  </a:solidFill>
                </a:rPr>
                <a:t>348/</a:t>
              </a:r>
            </a:p>
            <a:p>
              <a:r>
                <a:rPr lang="es-AR" sz="1400" smtClean="0">
                  <a:solidFill>
                    <a:schemeClr val="bg1"/>
                  </a:solidFill>
                </a:rPr>
                <a:t>401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5168" name="ZoneTexte 77"/>
            <p:cNvSpPr txBox="1">
              <a:spLocks noChangeArrowheads="1"/>
            </p:cNvSpPr>
            <p:nvPr/>
          </p:nvSpPr>
          <p:spPr bwMode="auto">
            <a:xfrm>
              <a:off x="2566988" y="4808538"/>
              <a:ext cx="5334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>
                  <a:solidFill>
                    <a:schemeClr val="bg1"/>
                  </a:solidFill>
                </a:rPr>
                <a:t>146/</a:t>
              </a:r>
            </a:p>
            <a:p>
              <a:r>
                <a:rPr lang="es-AR" sz="1400" smtClean="0">
                  <a:solidFill>
                    <a:schemeClr val="bg1"/>
                  </a:solidFill>
                </a:rPr>
                <a:t>181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5169" name="ZoneTexte 78"/>
            <p:cNvSpPr txBox="1">
              <a:spLocks noChangeArrowheads="1"/>
            </p:cNvSpPr>
            <p:nvPr/>
          </p:nvSpPr>
          <p:spPr bwMode="auto">
            <a:xfrm>
              <a:off x="3581400" y="4778375"/>
              <a:ext cx="533400" cy="522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s-AR" sz="1400" smtClean="0">
                  <a:solidFill>
                    <a:schemeClr val="bg1"/>
                  </a:solidFill>
                </a:rPr>
                <a:t>160/</a:t>
              </a:r>
              <a:br>
                <a:rPr lang="es-AR" sz="1400" smtClean="0">
                  <a:solidFill>
                    <a:schemeClr val="bg1"/>
                  </a:solidFill>
                </a:rPr>
              </a:br>
              <a:r>
                <a:rPr lang="es-AR" sz="1400" smtClean="0">
                  <a:solidFill>
                    <a:schemeClr val="bg1"/>
                  </a:solidFill>
                </a:rPr>
                <a:t>215</a:t>
              </a:r>
              <a:endParaRPr lang="es-AR" sz="1400">
                <a:solidFill>
                  <a:schemeClr val="bg1"/>
                </a:solidFill>
              </a:endParaRPr>
            </a:p>
          </p:txBody>
        </p:sp>
        <p:sp>
          <p:nvSpPr>
            <p:cNvPr id="5170" name="Rectangle 40"/>
            <p:cNvSpPr>
              <a:spLocks noChangeArrowheads="1"/>
            </p:cNvSpPr>
            <p:nvPr/>
          </p:nvSpPr>
          <p:spPr bwMode="auto">
            <a:xfrm>
              <a:off x="2284272" y="5373688"/>
              <a:ext cx="981358" cy="338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 smtClean="0">
                  <a:solidFill>
                    <a:srgbClr val="000066"/>
                  </a:solidFill>
                  <a:latin typeface="+mj-lt"/>
                  <a:cs typeface="Arial" charset="0"/>
                </a:rPr>
                <a:t>Genotipo</a:t>
              </a:r>
              <a:endParaRPr lang="es-AR" sz="1600" b="1">
                <a:solidFill>
                  <a:srgbClr val="000066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5171" name="Rectangle 40"/>
            <p:cNvSpPr>
              <a:spLocks noChangeArrowheads="1"/>
            </p:cNvSpPr>
            <p:nvPr/>
          </p:nvSpPr>
          <p:spPr bwMode="auto">
            <a:xfrm>
              <a:off x="3408317" y="5373688"/>
              <a:ext cx="941475" cy="338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 smtClean="0">
                  <a:solidFill>
                    <a:srgbClr val="000066"/>
                  </a:solidFill>
                  <a:latin typeface="+mj-lt"/>
                  <a:cs typeface="Arial" charset="0"/>
                </a:rPr>
                <a:t>Fenotipo</a:t>
              </a:r>
              <a:endParaRPr lang="es-AR" sz="1600" b="1">
                <a:solidFill>
                  <a:srgbClr val="000066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5172" name="Rectangle 40"/>
            <p:cNvSpPr>
              <a:spLocks noChangeArrowheads="1"/>
            </p:cNvSpPr>
            <p:nvPr/>
          </p:nvSpPr>
          <p:spPr bwMode="auto">
            <a:xfrm>
              <a:off x="1095618" y="5373688"/>
              <a:ext cx="737701" cy="3385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914400">
                <a:spcBef>
                  <a:spcPct val="5000"/>
                </a:spcBef>
              </a:pPr>
              <a:r>
                <a:rPr lang="es-AR" sz="1600" b="1" dirty="0" smtClean="0">
                  <a:solidFill>
                    <a:srgbClr val="000066"/>
                  </a:solidFill>
                  <a:latin typeface="+mj-lt"/>
                  <a:cs typeface="Arial" charset="0"/>
                </a:rPr>
                <a:t>Global</a:t>
              </a:r>
              <a:endParaRPr lang="es-AR" sz="1600" b="1" dirty="0">
                <a:solidFill>
                  <a:srgbClr val="000066"/>
                </a:solidFill>
                <a:latin typeface="+mj-lt"/>
                <a:cs typeface="Arial" charset="0"/>
              </a:endParaRPr>
            </a:p>
          </p:txBody>
        </p:sp>
        <p:cxnSp>
          <p:nvCxnSpPr>
            <p:cNvPr id="87" name="Connecteur droit 86"/>
            <p:cNvCxnSpPr/>
            <p:nvPr/>
          </p:nvCxnSpPr>
          <p:spPr bwMode="auto">
            <a:xfrm rot="5400000">
              <a:off x="3257430" y="4061007"/>
              <a:ext cx="2627553" cy="1587"/>
            </a:xfrm>
            <a:prstGeom prst="line">
              <a:avLst/>
            </a:prstGeom>
            <a:ln>
              <a:solidFill>
                <a:srgbClr val="000066"/>
              </a:solidFill>
              <a:prstDash val="sysDash"/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27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fr-FR" dirty="0" err="1" smtClean="0">
                <a:ea typeface="ＭＳ Ｐゴシック" pitchFamily="-1" charset="-128"/>
              </a:rPr>
              <a:t>Estudio</a:t>
            </a:r>
            <a:r>
              <a:rPr lang="fr-FR" dirty="0" smtClean="0">
                <a:ea typeface="ＭＳ Ｐゴシック" pitchFamily="-1" charset="-128"/>
              </a:rPr>
              <a:t> MODERN</a:t>
            </a:r>
            <a:r>
              <a:rPr lang="en-GB" dirty="0" smtClean="0">
                <a:ea typeface="ＭＳ Ｐゴシック" pitchFamily="-1" charset="-128"/>
              </a:rPr>
              <a:t>: MVC QD + DRV/r </a:t>
            </a:r>
            <a:r>
              <a:rPr lang="en-GB" dirty="0" err="1" smtClean="0">
                <a:ea typeface="ＭＳ Ｐゴシック" pitchFamily="-1" charset="-128"/>
              </a:rPr>
              <a:t>vs</a:t>
            </a:r>
            <a:r>
              <a:rPr lang="en-GB" dirty="0" smtClean="0">
                <a:ea typeface="ＭＳ Ｐゴシック" pitchFamily="-1" charset="-128"/>
              </a:rPr>
              <a:t> TDF/FTC + DRV/r</a:t>
            </a:r>
          </a:p>
        </p:txBody>
      </p:sp>
      <p:grpSp>
        <p:nvGrpSpPr>
          <p:cNvPr id="5128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5129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s-AR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5130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s-AR" sz="1200" b="1" i="1" smtClean="0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  <a:endParaRPr lang="es-AR" sz="1200" b="1" i="1">
                <a:solidFill>
                  <a:srgbClr val="333399"/>
                </a:solidFill>
                <a:latin typeface="Cambria" pitchFamily="-1" charset="0"/>
              </a:endParaRPr>
            </a:p>
          </p:txBody>
        </p:sp>
      </p:grpSp>
      <p:sp>
        <p:nvSpPr>
          <p:cNvPr id="114" name="Rectangle 144"/>
          <p:cNvSpPr>
            <a:spLocks noChangeArrowheads="1"/>
          </p:cNvSpPr>
          <p:nvPr/>
        </p:nvSpPr>
        <p:spPr bwMode="auto">
          <a:xfrm>
            <a:off x="5390760" y="2762250"/>
            <a:ext cx="5056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>
              <a:defRPr/>
            </a:pPr>
            <a:r>
              <a:rPr lang="en-GB" sz="1400" b="1" dirty="0" smtClean="0">
                <a:solidFill>
                  <a:srgbClr val="333399"/>
                </a:solidFill>
                <a:latin typeface="+mj-lt"/>
                <a:cs typeface="Arial" charset="0"/>
              </a:rPr>
              <a:t>79.7</a:t>
            </a:r>
            <a:endParaRPr lang="en-GB" sz="14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115" name="Rectangle 144"/>
          <p:cNvSpPr>
            <a:spLocks noChangeArrowheads="1"/>
          </p:cNvSpPr>
          <p:nvPr/>
        </p:nvSpPr>
        <p:spPr bwMode="auto">
          <a:xfrm>
            <a:off x="7134629" y="3275013"/>
            <a:ext cx="5056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>
              <a:defRPr/>
            </a:pPr>
            <a:r>
              <a:rPr lang="en-GB" sz="1400" b="1" dirty="0" smtClean="0">
                <a:solidFill>
                  <a:srgbClr val="333399"/>
                </a:solidFill>
                <a:latin typeface="+mj-lt"/>
                <a:cs typeface="Arial" charset="0"/>
              </a:rPr>
              <a:t>66.2</a:t>
            </a:r>
            <a:endParaRPr lang="en-GB" sz="14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sp>
        <p:nvSpPr>
          <p:cNvPr id="116" name="Rectangle 145"/>
          <p:cNvSpPr>
            <a:spLocks noChangeArrowheads="1"/>
          </p:cNvSpPr>
          <p:nvPr/>
        </p:nvSpPr>
        <p:spPr bwMode="auto">
          <a:xfrm>
            <a:off x="7798204" y="2873375"/>
            <a:ext cx="5056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>
              <a:defRPr/>
            </a:pPr>
            <a:r>
              <a:rPr lang="en-GB" sz="1400" b="1" dirty="0" smtClean="0">
                <a:solidFill>
                  <a:srgbClr val="333399"/>
                </a:solidFill>
                <a:latin typeface="+mj-lt"/>
                <a:cs typeface="Arial" charset="0"/>
              </a:rPr>
              <a:t>78.7</a:t>
            </a:r>
            <a:endParaRPr lang="en-GB" sz="1400" b="1" dirty="0">
              <a:solidFill>
                <a:srgbClr val="333399"/>
              </a:solidFill>
              <a:latin typeface="+mj-lt"/>
              <a:cs typeface="Arial" charset="0"/>
            </a:endParaRPr>
          </a:p>
        </p:txBody>
      </p:sp>
      <p:cxnSp>
        <p:nvCxnSpPr>
          <p:cNvPr id="117" name="Connecteur droit 116"/>
          <p:cNvCxnSpPr/>
          <p:nvPr/>
        </p:nvCxnSpPr>
        <p:spPr bwMode="auto">
          <a:xfrm rot="5400000">
            <a:off x="3257551" y="4060825"/>
            <a:ext cx="2627312" cy="1587"/>
          </a:xfrm>
          <a:prstGeom prst="line">
            <a:avLst/>
          </a:prstGeom>
          <a:ln>
            <a:solidFill>
              <a:srgbClr val="000066"/>
            </a:solidFill>
            <a:prstDash val="sysDash"/>
            <a:headEnd type="none" w="med" len="med"/>
            <a:tailEnd type="non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8" name="ZoneTexte 75"/>
          <p:cNvSpPr txBox="1">
            <a:spLocks noChangeArrowheads="1"/>
          </p:cNvSpPr>
          <p:nvPr/>
        </p:nvSpPr>
        <p:spPr bwMode="auto">
          <a:xfrm>
            <a:off x="5369807" y="4810511"/>
            <a:ext cx="5340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259/</a:t>
            </a:r>
            <a:br>
              <a:rPr lang="fr-FR" sz="1400" dirty="0" smtClean="0">
                <a:solidFill>
                  <a:schemeClr val="bg1"/>
                </a:solidFill>
              </a:rPr>
            </a:br>
            <a:r>
              <a:rPr lang="fr-FR" sz="1400" dirty="0" smtClean="0">
                <a:solidFill>
                  <a:schemeClr val="bg1"/>
                </a:solidFill>
              </a:rPr>
              <a:t>325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19" name="ZoneTexte 76"/>
          <p:cNvSpPr txBox="1">
            <a:spLocks noChangeArrowheads="1"/>
          </p:cNvSpPr>
          <p:nvPr/>
        </p:nvSpPr>
        <p:spPr bwMode="auto">
          <a:xfrm>
            <a:off x="6057194" y="4810511"/>
            <a:ext cx="5340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289/</a:t>
            </a:r>
            <a:br>
              <a:rPr lang="fr-FR" sz="1400" dirty="0" smtClean="0">
                <a:solidFill>
                  <a:schemeClr val="bg1"/>
                </a:solidFill>
              </a:rPr>
            </a:br>
            <a:r>
              <a:rPr lang="fr-FR" sz="1400" dirty="0" smtClean="0">
                <a:solidFill>
                  <a:schemeClr val="bg1"/>
                </a:solidFill>
              </a:rPr>
              <a:t>326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20" name="ZoneTexte 77"/>
          <p:cNvSpPr txBox="1">
            <a:spLocks noChangeArrowheads="1"/>
          </p:cNvSpPr>
          <p:nvPr/>
        </p:nvSpPr>
        <p:spPr bwMode="auto">
          <a:xfrm>
            <a:off x="7227198" y="4810511"/>
            <a:ext cx="4411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47/</a:t>
            </a:r>
          </a:p>
          <a:p>
            <a:r>
              <a:rPr lang="fr-FR" sz="1400" dirty="0" smtClean="0">
                <a:solidFill>
                  <a:schemeClr val="bg1"/>
                </a:solidFill>
              </a:rPr>
              <a:t>71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21" name="ZoneTexte 78"/>
          <p:cNvSpPr txBox="1">
            <a:spLocks noChangeArrowheads="1"/>
          </p:cNvSpPr>
          <p:nvPr/>
        </p:nvSpPr>
        <p:spPr bwMode="auto">
          <a:xfrm>
            <a:off x="7884368" y="4810511"/>
            <a:ext cx="4411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dirty="0" smtClean="0">
                <a:solidFill>
                  <a:schemeClr val="bg1"/>
                </a:solidFill>
              </a:rPr>
              <a:t>59/</a:t>
            </a:r>
            <a:br>
              <a:rPr lang="fr-FR" sz="1400" dirty="0" smtClean="0">
                <a:solidFill>
                  <a:schemeClr val="bg1"/>
                </a:solidFill>
              </a:rPr>
            </a:br>
            <a:r>
              <a:rPr lang="fr-FR" sz="1400" dirty="0" smtClean="0">
                <a:solidFill>
                  <a:schemeClr val="bg1"/>
                </a:solidFill>
              </a:rPr>
              <a:t>75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22" name="Rectangle 145"/>
          <p:cNvSpPr>
            <a:spLocks noChangeArrowheads="1"/>
          </p:cNvSpPr>
          <p:nvPr/>
        </p:nvSpPr>
        <p:spPr bwMode="auto">
          <a:xfrm>
            <a:off x="6067425" y="2552700"/>
            <a:ext cx="5064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pPr algn="ctr" defTabSz="914400">
              <a:defRPr/>
            </a:pPr>
            <a:r>
              <a:rPr lang="en-GB" sz="1400" b="1" dirty="0">
                <a:solidFill>
                  <a:srgbClr val="333399"/>
                </a:solidFill>
                <a:latin typeface="+mj-lt"/>
                <a:cs typeface="Arial" charset="0"/>
              </a:rPr>
              <a:t>88.7</a:t>
            </a:r>
          </a:p>
        </p:txBody>
      </p:sp>
      <p:sp>
        <p:nvSpPr>
          <p:cNvPr id="123" name="ZoneTexte 69"/>
          <p:cNvSpPr txBox="1">
            <a:spLocks noChangeArrowheads="1"/>
          </p:cNvSpPr>
          <p:nvPr/>
        </p:nvSpPr>
        <p:spPr bwMode="auto">
          <a:xfrm>
            <a:off x="6051550" y="65817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HJ. </a:t>
            </a:r>
            <a:r>
              <a:rPr lang="en-US" sz="1200" i="1" dirty="0" smtClean="0">
                <a:solidFill>
                  <a:srgbClr val="CC0000"/>
                </a:solidFill>
              </a:rPr>
              <a:t>AIDS 2016; 30:1229-38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0800" y="1312912"/>
            <a:ext cx="8864600" cy="312420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s-AR" altLang="en-US" sz="2400" b="1" dirty="0" smtClean="0">
                <a:latin typeface="Calibri" pitchFamily="-1" charset="0"/>
                <a:ea typeface="ＭＳ Ｐゴシック" pitchFamily="-1" charset="-128"/>
              </a:rPr>
              <a:t> Fallo al tratamiento definido por protocolo (PDTF) criterios</a:t>
            </a:r>
            <a:r>
              <a:rPr lang="es-AR" altLang="en-US" sz="2400" b="1" dirty="0" smtClean="0">
                <a:ea typeface="ＭＳ Ｐゴシック" pitchFamily="-1" charset="-128"/>
              </a:rPr>
              <a:t>:</a:t>
            </a:r>
          </a:p>
          <a:p>
            <a:pPr lvl="1">
              <a:spcBef>
                <a:spcPts val="0"/>
              </a:spcBef>
            </a:pPr>
            <a:r>
              <a:rPr lang="es-AR" altLang="en-US" sz="1800" dirty="0" smtClean="0">
                <a:ea typeface="ＭＳ Ｐゴシック" pitchFamily="-1" charset="-128"/>
              </a:rPr>
              <a:t>Descenso en CV plasmática &lt; 1 log</a:t>
            </a:r>
            <a:r>
              <a:rPr lang="es-AR" altLang="en-US" sz="1800" baseline="-25000" dirty="0" smtClean="0">
                <a:ea typeface="ＭＳ Ｐゴシック" pitchFamily="-1" charset="-128"/>
              </a:rPr>
              <a:t>10</a:t>
            </a:r>
            <a:r>
              <a:rPr lang="es-AR" altLang="en-US" sz="1800" dirty="0" smtClean="0">
                <a:ea typeface="ＭＳ Ｐゴシック" pitchFamily="-1" charset="-128"/>
              </a:rPr>
              <a:t> del basal luego de S4, a menos que la CV plasmática sea &lt; 50 c/</a:t>
            </a:r>
            <a:r>
              <a:rPr lang="es-AR" altLang="en-US" sz="1800" dirty="0" err="1" smtClean="0">
                <a:ea typeface="ＭＳ Ｐゴシック" pitchFamily="-1" charset="-128"/>
              </a:rPr>
              <a:t>mL</a:t>
            </a:r>
            <a:r>
              <a:rPr lang="es-AR" altLang="en-US" sz="1800" dirty="0" smtClean="0">
                <a:ea typeface="ＭＳ Ｐゴシック" pitchFamily="-1" charset="-128"/>
              </a:rPr>
              <a:t>, o</a:t>
            </a:r>
          </a:p>
          <a:p>
            <a:pPr lvl="1">
              <a:spcBef>
                <a:spcPts val="0"/>
              </a:spcBef>
            </a:pPr>
            <a:r>
              <a:rPr lang="es-AR" altLang="en-US" sz="1800" dirty="0" smtClean="0">
                <a:ea typeface="ＭＳ Ｐゴシック" pitchFamily="-1" charset="-128"/>
              </a:rPr>
              <a:t>CV &gt; 1 log</a:t>
            </a:r>
            <a:r>
              <a:rPr lang="es-AR" altLang="en-US" sz="1800" baseline="-25000" dirty="0" smtClean="0">
                <a:ea typeface="ＭＳ Ｐゴシック" pitchFamily="-1" charset="-128"/>
              </a:rPr>
              <a:t>10</a:t>
            </a:r>
            <a:r>
              <a:rPr lang="es-AR" altLang="en-US" sz="1800" dirty="0" smtClean="0">
                <a:ea typeface="ＭＳ Ｐゴシック" pitchFamily="-1" charset="-128"/>
              </a:rPr>
              <a:t> c/</a:t>
            </a:r>
            <a:r>
              <a:rPr lang="es-AR" altLang="en-US" sz="1800" dirty="0" err="1" smtClean="0">
                <a:ea typeface="ＭＳ Ｐゴシック" pitchFamily="-1" charset="-128"/>
              </a:rPr>
              <a:t>mL</a:t>
            </a:r>
            <a:r>
              <a:rPr lang="es-AR" altLang="en-US" sz="1800" dirty="0" smtClean="0">
                <a:ea typeface="ＭＳ Ｐゴシック" pitchFamily="-1" charset="-128"/>
              </a:rPr>
              <a:t> sobre el nadir luego de S4  o</a:t>
            </a:r>
          </a:p>
          <a:p>
            <a:pPr lvl="1">
              <a:spcBef>
                <a:spcPts val="0"/>
              </a:spcBef>
            </a:pPr>
            <a:r>
              <a:rPr lang="es-AR" altLang="en-US" sz="1800" dirty="0" smtClean="0">
                <a:ea typeface="ＭＳ Ｐゴシック" pitchFamily="-1" charset="-128"/>
              </a:rPr>
              <a:t>CV ≥ 50 c/</a:t>
            </a:r>
            <a:r>
              <a:rPr lang="es-AR" altLang="en-US" sz="1800" dirty="0" err="1" smtClean="0">
                <a:ea typeface="ＭＳ Ｐゴシック" pitchFamily="-1" charset="-128"/>
              </a:rPr>
              <a:t>mL</a:t>
            </a:r>
            <a:r>
              <a:rPr lang="es-AR" altLang="en-US" sz="1800" dirty="0" smtClean="0">
                <a:ea typeface="ＭＳ Ｐゴシック" pitchFamily="-1" charset="-128"/>
              </a:rPr>
              <a:t> en cualquier momento luego de S24 o</a:t>
            </a:r>
          </a:p>
          <a:p>
            <a:pPr lvl="1">
              <a:spcBef>
                <a:spcPts val="0"/>
              </a:spcBef>
            </a:pPr>
            <a:r>
              <a:rPr lang="es-AR" altLang="en-US" sz="1800" dirty="0" smtClean="0">
                <a:ea typeface="ＭＳ Ｐゴシック" pitchFamily="-1" charset="-128"/>
              </a:rPr>
              <a:t>CV ≥ 50 c/</a:t>
            </a:r>
            <a:r>
              <a:rPr lang="es-AR" altLang="en-US" sz="1800" dirty="0" err="1" smtClean="0">
                <a:ea typeface="ＭＳ Ｐゴシック" pitchFamily="-1" charset="-128"/>
              </a:rPr>
              <a:t>mL</a:t>
            </a:r>
            <a:r>
              <a:rPr lang="es-AR" altLang="en-US" sz="1800" dirty="0" smtClean="0">
                <a:ea typeface="ＭＳ Ｐゴシック" pitchFamily="-1" charset="-128"/>
              </a:rPr>
              <a:t> luego de supresión a &lt; 50 c/</a:t>
            </a:r>
            <a:r>
              <a:rPr lang="es-AR" altLang="en-US" sz="1800" dirty="0" err="1" smtClean="0">
                <a:ea typeface="ＭＳ Ｐゴシック" pitchFamily="-1" charset="-128"/>
              </a:rPr>
              <a:t>mL</a:t>
            </a:r>
            <a:r>
              <a:rPr lang="es-AR" altLang="en-US" sz="1800" dirty="0" smtClean="0">
                <a:ea typeface="ＭＳ Ｐゴシック" pitchFamily="-1" charset="-128"/>
              </a:rPr>
              <a:t> en 2 visitas consecutivas o Descenso en la CV &lt; 2 log</a:t>
            </a:r>
            <a:r>
              <a:rPr lang="es-AR" altLang="en-US" sz="1800" baseline="-25000" dirty="0" smtClean="0">
                <a:ea typeface="ＭＳ Ｐゴシック" pitchFamily="-1" charset="-128"/>
              </a:rPr>
              <a:t>10</a:t>
            </a:r>
            <a:r>
              <a:rPr lang="es-AR" altLang="en-US" sz="1800" dirty="0" smtClean="0">
                <a:ea typeface="ＭＳ Ｐゴシック" pitchFamily="-1" charset="-128"/>
              </a:rPr>
              <a:t> c/</a:t>
            </a:r>
            <a:r>
              <a:rPr lang="es-AR" altLang="en-US" sz="1800" dirty="0" err="1" smtClean="0">
                <a:ea typeface="ＭＳ Ｐゴシック" pitchFamily="-1" charset="-128"/>
              </a:rPr>
              <a:t>mL</a:t>
            </a:r>
            <a:r>
              <a:rPr lang="es-AR" altLang="en-US" sz="1800" dirty="0" smtClean="0">
                <a:ea typeface="ＭＳ Ｐゴシック" pitchFamily="-1" charset="-128"/>
              </a:rPr>
              <a:t> del basal en S12 o después, salvo </a:t>
            </a:r>
            <a:br>
              <a:rPr lang="es-AR" altLang="en-US" sz="1800" dirty="0" smtClean="0">
                <a:ea typeface="ＭＳ Ｐゴシック" pitchFamily="-1" charset="-128"/>
              </a:rPr>
            </a:br>
            <a:r>
              <a:rPr lang="es-AR" altLang="en-US" sz="1800" dirty="0" smtClean="0">
                <a:ea typeface="ＭＳ Ｐゴシック" pitchFamily="-1" charset="-128"/>
              </a:rPr>
              <a:t>CV &lt; 50 c/</a:t>
            </a:r>
            <a:r>
              <a:rPr lang="es-AR" altLang="en-US" sz="1800" dirty="0" err="1" smtClean="0">
                <a:ea typeface="ＭＳ Ｐゴシック" pitchFamily="-1" charset="-128"/>
              </a:rPr>
              <a:t>mL</a:t>
            </a:r>
            <a:r>
              <a:rPr lang="es-AR" altLang="en-US" sz="1800" dirty="0" smtClean="0">
                <a:ea typeface="ＭＳ Ｐゴシック" pitchFamily="-1" charset="-128"/>
              </a:rPr>
              <a:t> (enmienda 2), y &lt; 400 c/</a:t>
            </a:r>
            <a:r>
              <a:rPr lang="es-AR" altLang="en-US" sz="1800" dirty="0" err="1" smtClean="0">
                <a:ea typeface="ＭＳ Ｐゴシック" pitchFamily="-1" charset="-128"/>
              </a:rPr>
              <a:t>mL</a:t>
            </a:r>
            <a:r>
              <a:rPr lang="es-AR" altLang="en-US" sz="1800" dirty="0" smtClean="0">
                <a:ea typeface="ＭＳ Ｐゴシック" pitchFamily="-1" charset="-128"/>
              </a:rPr>
              <a:t> (enmienda 3) </a:t>
            </a:r>
            <a:endParaRPr lang="es-AR" altLang="en-US" sz="2400" dirty="0" smtClean="0">
              <a:ea typeface="ＭＳ Ｐゴシック" pitchFamily="-1" charset="-128"/>
            </a:endParaRPr>
          </a:p>
          <a:p>
            <a:pPr lvl="1">
              <a:spcBef>
                <a:spcPts val="0"/>
              </a:spcBef>
            </a:pPr>
            <a:r>
              <a:rPr lang="es-AR" altLang="en-US" sz="1800" dirty="0" smtClean="0">
                <a:ea typeface="ＭＳ Ｐゴシック" pitchFamily="-1" charset="-128"/>
              </a:rPr>
              <a:t>Todos los fallos definidos por protocolo requirieron confirmación con 28 días del evento inicial</a:t>
            </a:r>
            <a:endParaRPr lang="es-AR" altLang="en-US" sz="2400" dirty="0" smtClean="0">
              <a:ea typeface="ＭＳ Ｐゴシック" pitchFamily="-1" charset="-128"/>
            </a:endParaRPr>
          </a:p>
        </p:txBody>
      </p:sp>
      <p:graphicFrame>
        <p:nvGraphicFramePr>
          <p:cNvPr id="210094" name="Group 17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96924294"/>
              </p:ext>
            </p:extLst>
          </p:nvPr>
        </p:nvGraphicFramePr>
        <p:xfrm>
          <a:off x="590550" y="4572000"/>
          <a:ext cx="7867650" cy="1700212"/>
        </p:xfrm>
        <a:graphic>
          <a:graphicData uri="http://schemas.openxmlformats.org/drawingml/2006/table">
            <a:tbl>
              <a:tblPr/>
              <a:tblGrid>
                <a:gridCol w="3732213"/>
                <a:gridCol w="2209800"/>
                <a:gridCol w="1925637"/>
              </a:tblGrid>
              <a:tr h="479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MVC + DRV/r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TDF/FTC + DRV/r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399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PDTF, n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40 (10.1%)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13 (3.2%)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9985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CV&lt; 400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at PDTF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27 (68%)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 (85%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06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Emergencia de mutaciones de resistencia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" charset="2"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16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fr-FR" dirty="0" err="1" smtClean="0">
                <a:ea typeface="ＭＳ Ｐゴシック" pitchFamily="-1" charset="-128"/>
              </a:rPr>
              <a:t>Estudio</a:t>
            </a:r>
            <a:r>
              <a:rPr lang="fr-FR" dirty="0" smtClean="0">
                <a:ea typeface="ＭＳ Ｐゴシック" pitchFamily="-1" charset="-128"/>
              </a:rPr>
              <a:t> MODERN</a:t>
            </a:r>
            <a:r>
              <a:rPr lang="en-GB" dirty="0" smtClean="0">
                <a:ea typeface="ＭＳ Ｐゴシック" pitchFamily="-1" charset="-128"/>
              </a:rPr>
              <a:t>: MVC QD + DRV/r </a:t>
            </a:r>
            <a:r>
              <a:rPr lang="en-GB" dirty="0" err="1" smtClean="0">
                <a:ea typeface="ＭＳ Ｐゴシック" pitchFamily="-1" charset="-128"/>
              </a:rPr>
              <a:t>vs</a:t>
            </a:r>
            <a:r>
              <a:rPr lang="en-GB" dirty="0" smtClean="0">
                <a:ea typeface="ＭＳ Ｐゴシック" pitchFamily="-1" charset="-128"/>
              </a:rPr>
              <a:t> TDF/FTC + DRV/r</a:t>
            </a:r>
          </a:p>
        </p:txBody>
      </p:sp>
      <p:grpSp>
        <p:nvGrpSpPr>
          <p:cNvPr id="6170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6171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6172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</a:p>
          </p:txBody>
        </p:sp>
      </p:grp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051550" y="65817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HJ. </a:t>
            </a:r>
            <a:r>
              <a:rPr lang="en-US" sz="1200" i="1" dirty="0" smtClean="0">
                <a:solidFill>
                  <a:srgbClr val="CC0000"/>
                </a:solidFill>
              </a:rPr>
              <a:t>AIDS 2016; 30:1229-38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6822028"/>
              </p:ext>
            </p:extLst>
          </p:nvPr>
        </p:nvGraphicFramePr>
        <p:xfrm>
          <a:off x="381000" y="1676400"/>
          <a:ext cx="8207375" cy="4798799"/>
        </p:xfrm>
        <a:graphic>
          <a:graphicData uri="http://schemas.openxmlformats.org/drawingml/2006/table">
            <a:tbl>
              <a:tblPr/>
              <a:tblGrid>
                <a:gridCol w="4551040"/>
                <a:gridCol w="1728192"/>
                <a:gridCol w="1928143"/>
              </a:tblGrid>
              <a:tr h="290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8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MVC + DRV/r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00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" charset="0"/>
                          <a:ea typeface="ＭＳ Ｐゴシック" pitchFamily="-1" charset="-128"/>
                        </a:rPr>
                        <a:t>TDF/FTC + DRV/r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000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EA en </a:t>
                      </a:r>
                      <a:r>
                        <a:rPr kumimoji="0" lang="es-A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&gt;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 5% de los sujetos en cualquier 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grupo, %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Diarrea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223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34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Nasofaringitis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14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Infección de tracto respiratorio superior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Rash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10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Nausea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9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11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Fatiga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TOS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Bronquitis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Gastroenteritis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Depresión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7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8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Insomnio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Cancer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 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= 9 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(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2.3%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)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N = 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3 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(0.7%)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Anoormalidades de laboratorio grado 3-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4, %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ALT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2.3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1.5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Bilirrubina total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0.8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0.3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CPK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4.5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5.5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3363">
                <a:tc>
                  <a:txBody>
                    <a:bodyPr/>
                    <a:lstStyle/>
                    <a:p>
                      <a:pPr marL="457200" marR="0" lvl="1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Colesterol</a:t>
                      </a: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12.6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1" charset="-128"/>
                        </a:rPr>
                        <a:t>6.0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1" charset="-128"/>
                      </a:endParaRPr>
                    </a:p>
                  </a:txBody>
                  <a:tcPr marL="90000" marR="108000" marT="18000" marB="180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7252" name="Espace réservé du contenu 2"/>
          <p:cNvSpPr txBox="1">
            <a:spLocks/>
          </p:cNvSpPr>
          <p:nvPr/>
        </p:nvSpPr>
        <p:spPr bwMode="auto">
          <a:xfrm>
            <a:off x="83567" y="1179513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defTabSz="914400" eaLnBrk="0" hangingPunct="0">
              <a:lnSpc>
                <a:spcPts val="2275"/>
              </a:lnSpc>
              <a:buClr>
                <a:srgbClr val="CC3300"/>
              </a:buClr>
            </a:pPr>
            <a:r>
              <a:rPr lang="es-AR" sz="2400" b="1" smtClean="0">
                <a:solidFill>
                  <a:srgbClr val="CC3300"/>
                </a:solidFill>
                <a:latin typeface="Calibri" pitchFamily="-1" charset="0"/>
              </a:rPr>
              <a:t>Emergencia de eventos adversos a semana 48</a:t>
            </a:r>
            <a:endParaRPr lang="es-AR">
              <a:solidFill>
                <a:srgbClr val="CC3300"/>
              </a:solidFill>
            </a:endParaRPr>
          </a:p>
        </p:txBody>
      </p:sp>
      <p:sp>
        <p:nvSpPr>
          <p:cNvPr id="725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fr-FR" dirty="0" err="1" smtClean="0">
                <a:ea typeface="ＭＳ Ｐゴシック" pitchFamily="-1" charset="-128"/>
              </a:rPr>
              <a:t>Estudio</a:t>
            </a:r>
            <a:r>
              <a:rPr lang="fr-FR" dirty="0" smtClean="0">
                <a:ea typeface="ＭＳ Ｐゴシック" pitchFamily="-1" charset="-128"/>
              </a:rPr>
              <a:t> MODERN</a:t>
            </a:r>
            <a:r>
              <a:rPr lang="en-GB" dirty="0" smtClean="0">
                <a:ea typeface="ＭＳ Ｐゴシック" pitchFamily="-1" charset="-128"/>
              </a:rPr>
              <a:t>: MVC QD + DRV/r </a:t>
            </a:r>
            <a:r>
              <a:rPr lang="en-GB" dirty="0" err="1" smtClean="0">
                <a:ea typeface="ＭＳ Ｐゴシック" pitchFamily="-1" charset="-128"/>
              </a:rPr>
              <a:t>vs</a:t>
            </a:r>
            <a:r>
              <a:rPr lang="en-GB" dirty="0" smtClean="0">
                <a:ea typeface="ＭＳ Ｐゴシック" pitchFamily="-1" charset="-128"/>
              </a:rPr>
              <a:t> TDF/FTC + DRV/r</a:t>
            </a:r>
          </a:p>
        </p:txBody>
      </p:sp>
      <p:grpSp>
        <p:nvGrpSpPr>
          <p:cNvPr id="7254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725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7256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</a:p>
          </p:txBody>
        </p:sp>
      </p:grp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6051550" y="65817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HJ. </a:t>
            </a:r>
            <a:r>
              <a:rPr lang="en-US" sz="1200" i="1" dirty="0" smtClean="0">
                <a:solidFill>
                  <a:srgbClr val="CC0000"/>
                </a:solidFill>
              </a:rPr>
              <a:t>AIDS 2016; 30:1229-38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ce réservé du contenu 2"/>
          <p:cNvSpPr>
            <a:spLocks noGrp="1"/>
          </p:cNvSpPr>
          <p:nvPr>
            <p:ph idx="4294967295"/>
          </p:nvPr>
        </p:nvSpPr>
        <p:spPr>
          <a:xfrm>
            <a:off x="0" y="1150938"/>
            <a:ext cx="8892480" cy="5303837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s-AR" sz="3200" b="1" dirty="0" smtClean="0">
                <a:latin typeface="Calibri" pitchFamily="-1" charset="0"/>
                <a:ea typeface="ＭＳ Ｐゴシック" pitchFamily="-1" charset="-128"/>
              </a:rPr>
              <a:t>Conclusión</a:t>
            </a:r>
          </a:p>
          <a:p>
            <a:pPr>
              <a:spcBef>
                <a:spcPts val="300"/>
              </a:spcBef>
            </a:pPr>
            <a:endParaRPr lang="es-AR" sz="3200" b="1" dirty="0" smtClean="0">
              <a:latin typeface="Calibri" pitchFamily="-1" charset="0"/>
              <a:ea typeface="ＭＳ Ｐゴシック" pitchFamily="-1" charset="-128"/>
            </a:endParaRPr>
          </a:p>
          <a:p>
            <a:pPr lvl="1">
              <a:spcBef>
                <a:spcPts val="300"/>
              </a:spcBef>
            </a:pPr>
            <a:r>
              <a:rPr lang="es-AR" sz="2000" dirty="0" smtClean="0">
                <a:ea typeface="ＭＳ Ｐゴシック" pitchFamily="-1" charset="-128"/>
              </a:rPr>
              <a:t>MVC 150 mg QD + DRV/r QD fue estadísticamente inferior a TDF/FTC + DRV/r QD en pacientes </a:t>
            </a:r>
            <a:r>
              <a:rPr lang="es-AR" sz="2000" dirty="0" err="1" smtClean="0">
                <a:ea typeface="ＭＳ Ｐゴシック" pitchFamily="-1" charset="-128"/>
              </a:rPr>
              <a:t>naïve</a:t>
            </a:r>
            <a:r>
              <a:rPr lang="es-AR" sz="2000" dirty="0" smtClean="0">
                <a:ea typeface="ＭＳ Ｐゴシック" pitchFamily="-1" charset="-128"/>
              </a:rPr>
              <a:t> de  </a:t>
            </a:r>
            <a:r>
              <a:rPr lang="es-AR" sz="2000" dirty="0" err="1" smtClean="0">
                <a:ea typeface="ＭＳ Ｐゴシック" pitchFamily="-1" charset="-128"/>
              </a:rPr>
              <a:t>antiretroviral</a:t>
            </a:r>
            <a:r>
              <a:rPr lang="es-AR" sz="2000" dirty="0" smtClean="0">
                <a:ea typeface="ＭＳ Ｐゴシック" pitchFamily="-1" charset="-128"/>
              </a:rPr>
              <a:t> a 48 semanas </a:t>
            </a:r>
          </a:p>
          <a:p>
            <a:pPr lvl="2">
              <a:spcBef>
                <a:spcPts val="300"/>
              </a:spcBef>
            </a:pPr>
            <a:r>
              <a:rPr lang="es-AR" sz="1800" dirty="0" smtClean="0">
                <a:ea typeface="ＭＳ Ｐゴシック" pitchFamily="-1" charset="-128"/>
              </a:rPr>
              <a:t>Menor tasa de supresión virológica</a:t>
            </a:r>
          </a:p>
          <a:p>
            <a:pPr lvl="2">
              <a:spcBef>
                <a:spcPts val="300"/>
              </a:spcBef>
            </a:pPr>
            <a:r>
              <a:rPr lang="es-AR" sz="1800" dirty="0" smtClean="0">
                <a:ea typeface="ＭＳ Ｐゴシック" pitchFamily="-1" charset="-128"/>
              </a:rPr>
              <a:t>IDMC recomendó la terminación del estudio</a:t>
            </a:r>
            <a:endParaRPr lang="es-AR" sz="2000" dirty="0" smtClean="0">
              <a:ea typeface="ＭＳ Ｐゴシック" pitchFamily="-1" charset="-128"/>
            </a:endParaRPr>
          </a:p>
          <a:p>
            <a:pPr lvl="1">
              <a:spcBef>
                <a:spcPts val="300"/>
              </a:spcBef>
            </a:pPr>
            <a:r>
              <a:rPr lang="es-AR" sz="2000" dirty="0" smtClean="0">
                <a:ea typeface="ＭＳ Ｐゴシック" pitchFamily="-1" charset="-128"/>
              </a:rPr>
              <a:t>La mayoría de los fallos  tuvieron CV &lt; 400 c/</a:t>
            </a:r>
            <a:r>
              <a:rPr lang="es-AR" sz="2000" dirty="0" err="1" smtClean="0">
                <a:ea typeface="ＭＳ Ｐゴシック" pitchFamily="-1" charset="-128"/>
              </a:rPr>
              <a:t>mL</a:t>
            </a:r>
            <a:endParaRPr lang="es-AR" sz="2000" dirty="0" smtClean="0">
              <a:ea typeface="ＭＳ Ｐゴシック" pitchFamily="-1" charset="-128"/>
            </a:endParaRPr>
          </a:p>
          <a:p>
            <a:pPr lvl="1">
              <a:spcBef>
                <a:spcPts val="300"/>
              </a:spcBef>
            </a:pPr>
            <a:r>
              <a:rPr lang="es-AR" sz="2000" dirty="0" smtClean="0">
                <a:ea typeface="ＭＳ Ｐゴシック" pitchFamily="-1" charset="-128"/>
              </a:rPr>
              <a:t>No hubo emergencia de resistencia en ninguna de las ramas</a:t>
            </a:r>
          </a:p>
          <a:p>
            <a:pPr lvl="1">
              <a:spcBef>
                <a:spcPts val="300"/>
              </a:spcBef>
            </a:pPr>
            <a:r>
              <a:rPr lang="es-AR" sz="2000" dirty="0" smtClean="0">
                <a:ea typeface="ＭＳ Ｐゴシック" pitchFamily="-1" charset="-128"/>
              </a:rPr>
              <a:t>La seguridad fue comparable</a:t>
            </a:r>
          </a:p>
          <a:p>
            <a:pPr lvl="1">
              <a:spcBef>
                <a:spcPts val="300"/>
              </a:spcBef>
            </a:pPr>
            <a:endParaRPr lang="es-AR" sz="2000" dirty="0" smtClean="0">
              <a:ea typeface="ＭＳ Ｐゴシック" pitchFamily="-1" charset="-128"/>
            </a:endParaRPr>
          </a:p>
          <a:p>
            <a:pPr lvl="1">
              <a:spcBef>
                <a:spcPts val="300"/>
              </a:spcBef>
            </a:pPr>
            <a:r>
              <a:rPr lang="es-AR" sz="2000" dirty="0" smtClean="0">
                <a:ea typeface="ＭＳ Ｐゴシック" pitchFamily="-1" charset="-128"/>
              </a:rPr>
              <a:t>MVC 150 mg QD en terapia dual con DRV/r QD no puede ser recomendada como primera línea de tratamiento </a:t>
            </a:r>
            <a:r>
              <a:rPr lang="es-AR" sz="2000" dirty="0" err="1" smtClean="0">
                <a:ea typeface="ＭＳ Ｐゴシック" pitchFamily="-1" charset="-128"/>
              </a:rPr>
              <a:t>antiretroviral</a:t>
            </a:r>
            <a:endParaRPr lang="es-AR" sz="2000" dirty="0" smtClean="0">
              <a:ea typeface="ＭＳ Ｐゴシック" pitchFamily="-1" charset="-128"/>
            </a:endParaRPr>
          </a:p>
        </p:txBody>
      </p:sp>
      <p:sp>
        <p:nvSpPr>
          <p:cNvPr id="819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800" y="44450"/>
            <a:ext cx="9058275" cy="1106488"/>
          </a:xfrm>
        </p:spPr>
        <p:txBody>
          <a:bodyPr/>
          <a:lstStyle/>
          <a:p>
            <a:r>
              <a:rPr lang="fr-FR" dirty="0" err="1" smtClean="0">
                <a:ea typeface="ＭＳ Ｐゴシック" pitchFamily="-1" charset="-128"/>
              </a:rPr>
              <a:t>Estudio</a:t>
            </a:r>
            <a:r>
              <a:rPr lang="fr-FR" dirty="0" smtClean="0">
                <a:ea typeface="ＭＳ Ｐゴシック" pitchFamily="-1" charset="-128"/>
              </a:rPr>
              <a:t> MODERN</a:t>
            </a:r>
            <a:r>
              <a:rPr lang="en-GB" dirty="0" smtClean="0">
                <a:ea typeface="ＭＳ Ｐゴシック" pitchFamily="-1" charset="-128"/>
              </a:rPr>
              <a:t>: MVC QD + DRV/r </a:t>
            </a:r>
            <a:r>
              <a:rPr lang="en-GB" dirty="0" err="1" smtClean="0">
                <a:ea typeface="ＭＳ Ｐゴシック" pitchFamily="-1" charset="-128"/>
              </a:rPr>
              <a:t>vs</a:t>
            </a:r>
            <a:r>
              <a:rPr lang="en-GB" dirty="0" smtClean="0">
                <a:ea typeface="ＭＳ Ｐゴシック" pitchFamily="-1" charset="-128"/>
              </a:rPr>
              <a:t> TDF/FTC + DRV/r</a:t>
            </a:r>
          </a:p>
        </p:txBody>
      </p:sp>
      <p:grpSp>
        <p:nvGrpSpPr>
          <p:cNvPr id="8196" name="Grouper 41"/>
          <p:cNvGrpSpPr>
            <a:grpSpLocks/>
          </p:cNvGrpSpPr>
          <p:nvPr/>
        </p:nvGrpSpPr>
        <p:grpSpPr bwMode="auto">
          <a:xfrm>
            <a:off x="0" y="6570663"/>
            <a:ext cx="927100" cy="287337"/>
            <a:chOff x="0" y="6570663"/>
            <a:chExt cx="1393200" cy="288111"/>
          </a:xfrm>
        </p:grpSpPr>
        <p:sp>
          <p:nvSpPr>
            <p:cNvPr id="819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13932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ctr" defTabSz="914400"/>
              <a:endParaRPr lang="en-GB" b="1">
                <a:solidFill>
                  <a:srgbClr val="000066"/>
                </a:solidFill>
                <a:latin typeface="Calibri" pitchFamily="-1" charset="0"/>
                <a:cs typeface="Arial" charset="0"/>
              </a:endParaRPr>
            </a:p>
          </p:txBody>
        </p:sp>
        <p:sp>
          <p:nvSpPr>
            <p:cNvPr id="8198" name="ZoneTexte 23"/>
            <p:cNvSpPr txBox="1">
              <a:spLocks noChangeArrowheads="1"/>
            </p:cNvSpPr>
            <p:nvPr/>
          </p:nvSpPr>
          <p:spPr bwMode="auto">
            <a:xfrm>
              <a:off x="58767" y="6581775"/>
              <a:ext cx="1289477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GB" sz="1200" b="1" i="1">
                  <a:solidFill>
                    <a:srgbClr val="333399"/>
                  </a:solidFill>
                  <a:latin typeface="Cambria" pitchFamily="-1" charset="0"/>
                </a:rPr>
                <a:t>MODERN</a:t>
              </a:r>
            </a:p>
          </p:txBody>
        </p:sp>
      </p:grp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6051550" y="6581775"/>
            <a:ext cx="30924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 dirty="0" err="1">
                <a:solidFill>
                  <a:srgbClr val="CC0000"/>
                </a:solidFill>
              </a:rPr>
              <a:t>Stellbrink</a:t>
            </a:r>
            <a:r>
              <a:rPr lang="en-GB" sz="1200" i="1" dirty="0">
                <a:solidFill>
                  <a:srgbClr val="CC0000"/>
                </a:solidFill>
              </a:rPr>
              <a:t> HJ. </a:t>
            </a:r>
            <a:r>
              <a:rPr lang="en-US" sz="1200" i="1" dirty="0" smtClean="0">
                <a:solidFill>
                  <a:srgbClr val="CC0000"/>
                </a:solidFill>
              </a:rPr>
              <a:t>AIDS 2016; 30:1229-38</a:t>
            </a:r>
            <a:endParaRPr lang="en-GB" sz="1200" i="1" dirty="0">
              <a:solidFill>
                <a:srgbClr val="CC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975</Words>
  <Application>Microsoft Macintosh PowerPoint</Application>
  <PresentationFormat>Présentation à l'écran (4:3)</PresentationFormat>
  <Paragraphs>235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ARV_trials_2015</vt:lpstr>
      <vt:lpstr>Diseños sin INTR</vt:lpstr>
      <vt:lpstr>Estudio MODERN : MVC QD + DRV/r vs TDF/FTC + DRV/r</vt:lpstr>
      <vt:lpstr>Estudio MODERN: MVC QD + DRV/r vs TDF/FTC + DRV/r</vt:lpstr>
      <vt:lpstr>Estudio MODERN: MVC QD + DRV/r vs TDF/FTC + DRV/r</vt:lpstr>
      <vt:lpstr>Estudio MODERN: MVC QD + DRV/r vs TDF/FTC + DRV/r</vt:lpstr>
      <vt:lpstr>Estudio MODERN: MVC QD + DRV/r vs TDF/FTC + DRV/r</vt:lpstr>
      <vt:lpstr>Estudio MODERN: MVC QD + DRV/r vs TDF/FTC + DRV/r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/>
  <dc:creator>www.arv-trial.com</dc:creator>
  <cp:keywords/>
  <dc:description/>
  <cp:lastModifiedBy>Utilisateur de Microsoft Office</cp:lastModifiedBy>
  <cp:revision>161</cp:revision>
  <dcterms:created xsi:type="dcterms:W3CDTF">2015-05-12T13:37:18Z</dcterms:created>
  <dcterms:modified xsi:type="dcterms:W3CDTF">2016-05-13T08:28:24Z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047B7646-E841-4400-B856-668FC26FEB39</vt:lpwstr>
  </property>
  <property fmtid="{D5CDD505-2E9C-101B-9397-08002B2CF9AE}" pid="3" name="ArticulatePath">
    <vt:lpwstr>AEI_ARV trials naive MAJ 2014-SPRING-2-v01</vt:lpwstr>
  </property>
</Properties>
</file>