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9"/>
  </p:notesMasterIdLst>
  <p:handoutMasterIdLst>
    <p:handoutMasterId r:id="rId10"/>
  </p:handoutMasterIdLst>
  <p:sldIdLst>
    <p:sldId id="931" r:id="rId4"/>
    <p:sldId id="926" r:id="rId5"/>
    <p:sldId id="927" r:id="rId6"/>
    <p:sldId id="928" r:id="rId7"/>
    <p:sldId id="929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4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64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B11A67A0-F616-4074-A2ED-445572124839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30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5924C9-A1CB-4A01-B8F1-2DE16DE872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5763999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2CC6B6B-C5CA-441E-B7B1-6F6758270599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B6D15DE-B656-41EC-B46D-F005FECE8BE2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1FBC30A-A155-4F7D-AB4E-DF7A725046F0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  <a:noFill/>
          <a:ln/>
        </p:spPr>
        <p:txBody>
          <a:bodyPr lIns="99048" tIns="49524" rIns="99048" bIns="49524"/>
          <a:lstStyle/>
          <a:p>
            <a:pPr defTabSz="457200">
              <a:spcBef>
                <a:spcPct val="0"/>
              </a:spcBef>
            </a:pPr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A57D212-60E9-4244-B540-A289119CB40C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 + ZDV/3TC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MONARK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MONARK: LPV/r BID monoterapia vs LPV/r BID + ZDV/3TC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4294967295"/>
          </p:nvPr>
        </p:nvSpPr>
        <p:spPr>
          <a:xfrm>
            <a:off x="50800" y="1138238"/>
            <a:ext cx="1712913" cy="512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Diseño</a:t>
            </a:r>
          </a:p>
        </p:txBody>
      </p:sp>
      <p:sp>
        <p:nvSpPr>
          <p:cNvPr id="5124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Delfraissy JF. SIDA 2008;22:385-93</a:t>
            </a:r>
          </a:p>
        </p:txBody>
      </p:sp>
      <p:sp>
        <p:nvSpPr>
          <p:cNvPr id="5125" name="Espace réservé du contenu 2"/>
          <p:cNvSpPr txBox="1">
            <a:spLocks/>
          </p:cNvSpPr>
          <p:nvPr/>
        </p:nvSpPr>
        <p:spPr bwMode="auto">
          <a:xfrm>
            <a:off x="50800" y="4722813"/>
            <a:ext cx="8886825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800100" lvl="1" indent="-342900" algn="l" eaLnBrk="0" hangingPunct="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>
                <a:solidFill>
                  <a:srgbClr val="000066"/>
                </a:solidFill>
                <a:cs typeface="Arial" charset="0"/>
              </a:rPr>
              <a:t>Puntos finales primarios : HIV RNA &lt; 400 c/mL en semana 24 y &lt; 50 c/mL </a:t>
            </a:r>
            <a:br>
              <a:rPr lang="es-ES" sz="1800" i="0">
                <a:solidFill>
                  <a:srgbClr val="000066"/>
                </a:solidFill>
                <a:cs typeface="Arial" charset="0"/>
              </a:rPr>
            </a:br>
            <a:r>
              <a:rPr lang="es-ES" sz="1800" i="0">
                <a:solidFill>
                  <a:srgbClr val="000066"/>
                </a:solidFill>
                <a:cs typeface="Arial" charset="0"/>
              </a:rPr>
              <a:t>en semana 48</a:t>
            </a:r>
          </a:p>
          <a:p>
            <a:pPr marL="800100" lvl="1" indent="-342900" algn="l" eaLnBrk="0" hangingPunct="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>
                <a:solidFill>
                  <a:srgbClr val="000066"/>
                </a:solidFill>
              </a:rPr>
              <a:t>Dado el tama</a:t>
            </a:r>
            <a:r>
              <a:rPr lang="es-ES" sz="1800" i="0">
                <a:solidFill>
                  <a:srgbClr val="000066"/>
                </a:solidFill>
                <a:ea typeface="Times New Roman" pitchFamily="18" charset="0"/>
                <a:cs typeface="Tahoma" pitchFamily="34" charset="0"/>
              </a:rPr>
              <a:t>ñ</a:t>
            </a:r>
            <a:r>
              <a:rPr lang="es-ES" sz="1800" i="0">
                <a:solidFill>
                  <a:srgbClr val="000066"/>
                </a:solidFill>
              </a:rPr>
              <a:t>o muestral y por tratarse de un estudio piloto, no se establecer el poder estadístico</a:t>
            </a:r>
          </a:p>
        </p:txBody>
      </p:sp>
      <p:sp>
        <p:nvSpPr>
          <p:cNvPr id="5126" name="ZoneTexte 38"/>
          <p:cNvSpPr txBox="1">
            <a:spLocks noChangeArrowheads="1"/>
          </p:cNvSpPr>
          <p:nvPr/>
        </p:nvSpPr>
        <p:spPr bwMode="auto">
          <a:xfrm>
            <a:off x="4854575" y="4202113"/>
            <a:ext cx="3892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i="0">
                <a:solidFill>
                  <a:srgbClr val="000066"/>
                </a:solidFill>
              </a:rPr>
              <a:t>Se utilizo LPV/r en capsulas blandas</a:t>
            </a:r>
          </a:p>
        </p:txBody>
      </p:sp>
      <p:grpSp>
        <p:nvGrpSpPr>
          <p:cNvPr id="5127" name="Group 2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41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42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  <p:sp>
        <p:nvSpPr>
          <p:cNvPr id="5128" name="AutoShape 162"/>
          <p:cNvSpPr>
            <a:spLocks noChangeArrowheads="1"/>
          </p:cNvSpPr>
          <p:nvPr/>
        </p:nvSpPr>
        <p:spPr bwMode="auto">
          <a:xfrm>
            <a:off x="636588" y="2814638"/>
            <a:ext cx="3171825" cy="12033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Adultos </a:t>
            </a:r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&lt; 100,000 c/mL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&gt; 100/mm</a:t>
            </a:r>
            <a:r>
              <a:rPr lang="es-ES" sz="18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cxnSp>
        <p:nvCxnSpPr>
          <p:cNvPr id="5129" name="AutoShape 23"/>
          <p:cNvCxnSpPr>
            <a:cxnSpLocks noChangeShapeType="1"/>
          </p:cNvCxnSpPr>
          <p:nvPr/>
        </p:nvCxnSpPr>
        <p:spPr bwMode="auto">
          <a:xfrm rot="10800000" flipH="1" flipV="1">
            <a:off x="5045075" y="3016250"/>
            <a:ext cx="1588" cy="801688"/>
          </a:xfrm>
          <a:prstGeom prst="bentConnector3">
            <a:avLst>
              <a:gd name="adj1" fmla="val -592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4182581" y="3486150"/>
            <a:ext cx="7232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54</a:t>
            </a: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4160131" y="2681288"/>
            <a:ext cx="7697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84 </a:t>
            </a:r>
          </a:p>
        </p:txBody>
      </p:sp>
      <p:cxnSp>
        <p:nvCxnSpPr>
          <p:cNvPr id="5132" name="Connecteur droit 66"/>
          <p:cNvCxnSpPr>
            <a:cxnSpLocks noChangeShapeType="1"/>
          </p:cNvCxnSpPr>
          <p:nvPr/>
        </p:nvCxnSpPr>
        <p:spPr bwMode="auto">
          <a:xfrm rot="5400000">
            <a:off x="3698082" y="26122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3" name="Oval 170"/>
          <p:cNvSpPr>
            <a:spLocks noChangeArrowheads="1"/>
          </p:cNvSpPr>
          <p:nvPr/>
        </p:nvSpPr>
        <p:spPr bwMode="auto">
          <a:xfrm>
            <a:off x="3176588" y="13985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34" name="Line 28"/>
          <p:cNvSpPr>
            <a:spLocks noChangeShapeType="1"/>
          </p:cNvSpPr>
          <p:nvPr/>
        </p:nvSpPr>
        <p:spPr bwMode="auto">
          <a:xfrm>
            <a:off x="3819525" y="34274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5" name="AutoShape 14"/>
          <p:cNvSpPr>
            <a:spLocks noChangeArrowheads="1"/>
          </p:cNvSpPr>
          <p:nvPr/>
        </p:nvSpPr>
        <p:spPr bwMode="auto">
          <a:xfrm>
            <a:off x="5040313" y="2708275"/>
            <a:ext cx="2800350" cy="650875"/>
          </a:xfrm>
          <a:prstGeom prst="roundRect">
            <a:avLst>
              <a:gd name="adj" fmla="val 12458"/>
            </a:avLst>
          </a:prstGeom>
          <a:solidFill>
            <a:schemeClr val="accent2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FFFFFF"/>
                </a:solidFill>
                <a:latin typeface="Calibri" pitchFamily="34" charset="0"/>
              </a:rPr>
              <a:t>LPV/r 400/100 mg BID</a:t>
            </a:r>
          </a:p>
        </p:txBody>
      </p:sp>
      <p:sp>
        <p:nvSpPr>
          <p:cNvPr id="5136" name="AutoShape 14"/>
          <p:cNvSpPr>
            <a:spLocks noChangeArrowheads="1"/>
          </p:cNvSpPr>
          <p:nvPr/>
        </p:nvSpPr>
        <p:spPr bwMode="auto">
          <a:xfrm>
            <a:off x="5040313" y="3498850"/>
            <a:ext cx="2813050" cy="650875"/>
          </a:xfrm>
          <a:prstGeom prst="roundRect">
            <a:avLst>
              <a:gd name="adj" fmla="val 12458"/>
            </a:avLst>
          </a:prstGeom>
          <a:solidFill>
            <a:srgbClr val="66CCFF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000066"/>
                </a:solidFill>
                <a:latin typeface="Calibri" pitchFamily="34" charset="0"/>
              </a:rPr>
              <a:t>LPV/r 400/100 mg BID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solidFill>
                  <a:srgbClr val="000066"/>
                </a:solidFill>
                <a:latin typeface="Calibri" pitchFamily="34" charset="0"/>
              </a:rPr>
              <a:t>+ ZDV/3TC BID</a:t>
            </a:r>
          </a:p>
        </p:txBody>
      </p:sp>
      <p:sp>
        <p:nvSpPr>
          <p:cNvPr id="5137" name="Line 31"/>
          <p:cNvSpPr>
            <a:spLocks noChangeShapeType="1"/>
          </p:cNvSpPr>
          <p:nvPr/>
        </p:nvSpPr>
        <p:spPr bwMode="auto">
          <a:xfrm flipV="1">
            <a:off x="7826375" y="3009900"/>
            <a:ext cx="796925" cy="9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Oval 173"/>
          <p:cNvSpPr>
            <a:spLocks noChangeArrowheads="1"/>
          </p:cNvSpPr>
          <p:nvPr/>
        </p:nvSpPr>
        <p:spPr bwMode="auto">
          <a:xfrm>
            <a:off x="8339138" y="17272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39" name="Line 174"/>
          <p:cNvSpPr>
            <a:spLocks noChangeShapeType="1"/>
          </p:cNvSpPr>
          <p:nvPr/>
        </p:nvSpPr>
        <p:spPr bwMode="auto">
          <a:xfrm>
            <a:off x="8634413" y="22542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0" name="Line 31"/>
          <p:cNvSpPr>
            <a:spLocks noChangeShapeType="1"/>
          </p:cNvSpPr>
          <p:nvPr/>
        </p:nvSpPr>
        <p:spPr bwMode="auto">
          <a:xfrm flipV="1">
            <a:off x="7875588" y="3810000"/>
            <a:ext cx="795337" cy="9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825" name="Group 57"/>
          <p:cNvGraphicFramePr>
            <a:graphicFrameLocks noGrp="1"/>
          </p:cNvGraphicFramePr>
          <p:nvPr>
            <p:ph idx="4294967295"/>
          </p:nvPr>
        </p:nvGraphicFramePr>
        <p:xfrm>
          <a:off x="747713" y="2082800"/>
          <a:ext cx="7642225" cy="3325823"/>
        </p:xfrm>
        <a:graphic>
          <a:graphicData uri="http://schemas.openxmlformats.org/drawingml/2006/table">
            <a:tbl>
              <a:tblPr/>
              <a:tblGrid>
                <a:gridCol w="444500"/>
                <a:gridCol w="3514725"/>
                <a:gridCol w="1841500"/>
                <a:gridCol w="1841500"/>
              </a:tblGrid>
              <a:tr h="55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84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LPV/r + ZDV/3TC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54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elegibles tratados, 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83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53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 edad, años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29%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4.51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4.34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224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Discontinuacion previa a semana 48, n (%)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 (16%)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 (23%)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eventos adversos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respuesta suboptima</a:t>
                      </a:r>
                    </a:p>
                  </a:txBody>
                  <a:tcPr marT="45709" marB="45709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0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Intensificados con ZDV/3TC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NA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194" name="Rectangle 8"/>
          <p:cNvSpPr>
            <a:spLocks noChangeArrowheads="1"/>
          </p:cNvSpPr>
          <p:nvPr/>
        </p:nvSpPr>
        <p:spPr bwMode="auto">
          <a:xfrm>
            <a:off x="644525" y="1354138"/>
            <a:ext cx="78867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Características basales y disposición de los pacientes</a:t>
            </a:r>
          </a:p>
        </p:txBody>
      </p:sp>
      <p:sp>
        <p:nvSpPr>
          <p:cNvPr id="6195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MONARK: LPV/r BID monoterapia vs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LPV/r BID + ZDV/3TC</a:t>
            </a:r>
          </a:p>
        </p:txBody>
      </p:sp>
      <p:sp>
        <p:nvSpPr>
          <p:cNvPr id="6196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Delfraissy JF. SIDA 2008;22:385-93</a:t>
            </a:r>
          </a:p>
        </p:txBody>
      </p:sp>
      <p:grpSp>
        <p:nvGrpSpPr>
          <p:cNvPr id="6197" name="Group 55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19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199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751013" y="1150938"/>
            <a:ext cx="5626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Eficacia (HIV RNA) a semanas 24 y 48</a:t>
            </a:r>
          </a:p>
        </p:txBody>
      </p:sp>
      <p:sp>
        <p:nvSpPr>
          <p:cNvPr id="7171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MONARK: LPV/r BID monoterapia vs LPV/r BID + ZDV/3TC</a:t>
            </a:r>
          </a:p>
        </p:txBody>
      </p:sp>
      <p:sp>
        <p:nvSpPr>
          <p:cNvPr id="7172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Delfraissy JF. SIDA 2008;22:385-93</a:t>
            </a:r>
          </a:p>
        </p:txBody>
      </p:sp>
      <p:grpSp>
        <p:nvGrpSpPr>
          <p:cNvPr id="7173" name="Group 58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2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23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395288" y="1798638"/>
            <a:ext cx="8288337" cy="4187825"/>
            <a:chOff x="395288" y="1798638"/>
            <a:chExt cx="8288337" cy="4187825"/>
          </a:xfrm>
        </p:grpSpPr>
        <p:sp>
          <p:nvSpPr>
            <p:cNvPr id="7174" name="Rectangle 7"/>
            <p:cNvSpPr>
              <a:spLocks noChangeArrowheads="1"/>
            </p:cNvSpPr>
            <p:nvPr/>
          </p:nvSpPr>
          <p:spPr bwMode="auto">
            <a:xfrm>
              <a:off x="1016000" y="3444875"/>
              <a:ext cx="590550" cy="1995488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5" name="Rectangle 8"/>
            <p:cNvSpPr>
              <a:spLocks noChangeArrowheads="1"/>
            </p:cNvSpPr>
            <p:nvPr/>
          </p:nvSpPr>
          <p:spPr bwMode="auto">
            <a:xfrm>
              <a:off x="2732088" y="3743325"/>
              <a:ext cx="590550" cy="1697038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6" name="Rectangle 9"/>
            <p:cNvSpPr>
              <a:spLocks noChangeArrowheads="1"/>
            </p:cNvSpPr>
            <p:nvPr/>
          </p:nvSpPr>
          <p:spPr bwMode="auto">
            <a:xfrm>
              <a:off x="1597025" y="3508375"/>
              <a:ext cx="590550" cy="1931988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7" name="Rectangle 10"/>
            <p:cNvSpPr>
              <a:spLocks noChangeArrowheads="1"/>
            </p:cNvSpPr>
            <p:nvPr/>
          </p:nvSpPr>
          <p:spPr bwMode="auto">
            <a:xfrm>
              <a:off x="3319463" y="3556000"/>
              <a:ext cx="590550" cy="1884363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8" name="Rectangle 22"/>
            <p:cNvSpPr>
              <a:spLocks noChangeArrowheads="1"/>
            </p:cNvSpPr>
            <p:nvPr/>
          </p:nvSpPr>
          <p:spPr bwMode="auto">
            <a:xfrm>
              <a:off x="1147763" y="3214688"/>
              <a:ext cx="3206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78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179" name="Rectangle 23"/>
            <p:cNvSpPr>
              <a:spLocks noChangeArrowheads="1"/>
            </p:cNvSpPr>
            <p:nvPr/>
          </p:nvSpPr>
          <p:spPr bwMode="auto">
            <a:xfrm>
              <a:off x="2901950" y="3497263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67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180" name="Rectangle 24"/>
            <p:cNvSpPr>
              <a:spLocks noChangeArrowheads="1"/>
            </p:cNvSpPr>
            <p:nvPr/>
          </p:nvSpPr>
          <p:spPr bwMode="auto">
            <a:xfrm>
              <a:off x="1760538" y="3211513"/>
              <a:ext cx="3190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66FF"/>
                  </a:solidFill>
                </a:rPr>
                <a:t>77</a:t>
              </a:r>
              <a:endParaRPr lang="es-ES" sz="4000" i="0">
                <a:solidFill>
                  <a:srgbClr val="0066FF"/>
                </a:solidFill>
              </a:endParaRPr>
            </a:p>
          </p:txBody>
        </p:sp>
        <p:sp>
          <p:nvSpPr>
            <p:cNvPr id="7181" name="Rectangle 25"/>
            <p:cNvSpPr>
              <a:spLocks noChangeArrowheads="1"/>
            </p:cNvSpPr>
            <p:nvPr/>
          </p:nvSpPr>
          <p:spPr bwMode="auto">
            <a:xfrm>
              <a:off x="3489325" y="3332163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66FF"/>
                  </a:solidFill>
                </a:rPr>
                <a:t>75</a:t>
              </a:r>
              <a:endParaRPr lang="es-ES" sz="4000" i="0">
                <a:solidFill>
                  <a:srgbClr val="0066FF"/>
                </a:solidFill>
              </a:endParaRPr>
            </a:p>
          </p:txBody>
        </p:sp>
        <p:sp>
          <p:nvSpPr>
            <p:cNvPr id="7182" name="Text Box 57"/>
            <p:cNvSpPr txBox="1">
              <a:spLocks noChangeArrowheads="1"/>
            </p:cNvSpPr>
            <p:nvPr/>
          </p:nvSpPr>
          <p:spPr bwMode="auto">
            <a:xfrm>
              <a:off x="914400" y="5467350"/>
              <a:ext cx="4689475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ITT, intensificación y falta de datos = fallo</a:t>
              </a:r>
            </a:p>
          </p:txBody>
        </p:sp>
        <p:sp>
          <p:nvSpPr>
            <p:cNvPr id="7183" name="Text Box 58"/>
            <p:cNvSpPr txBox="1">
              <a:spLocks noChangeArrowheads="1"/>
            </p:cNvSpPr>
            <p:nvPr/>
          </p:nvSpPr>
          <p:spPr bwMode="auto">
            <a:xfrm>
              <a:off x="6751638" y="5405438"/>
              <a:ext cx="1633537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Análisis en tratamiento</a:t>
              </a:r>
            </a:p>
          </p:txBody>
        </p:sp>
        <p:sp>
          <p:nvSpPr>
            <p:cNvPr id="7184" name="AutoShape 165"/>
            <p:cNvSpPr>
              <a:spLocks noChangeArrowheads="1"/>
            </p:cNvSpPr>
            <p:nvPr/>
          </p:nvSpPr>
          <p:spPr bwMode="auto">
            <a:xfrm>
              <a:off x="1663700" y="2686050"/>
              <a:ext cx="4808538" cy="3317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85" name="Rectangle 3"/>
            <p:cNvSpPr>
              <a:spLocks noChangeArrowheads="1"/>
            </p:cNvSpPr>
            <p:nvPr/>
          </p:nvSpPr>
          <p:spPr bwMode="auto">
            <a:xfrm>
              <a:off x="1824038" y="2784475"/>
              <a:ext cx="177800" cy="14446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186" name="Rectangle 4"/>
            <p:cNvSpPr>
              <a:spLocks noChangeArrowheads="1"/>
            </p:cNvSpPr>
            <p:nvPr/>
          </p:nvSpPr>
          <p:spPr bwMode="auto">
            <a:xfrm>
              <a:off x="3649663" y="2782888"/>
              <a:ext cx="177800" cy="144462"/>
            </a:xfrm>
            <a:prstGeom prst="rect">
              <a:avLst/>
            </a:prstGeom>
            <a:solidFill>
              <a:srgbClr val="66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187" name="ZoneTexte 84"/>
            <p:cNvSpPr txBox="1">
              <a:spLocks noChangeArrowheads="1"/>
            </p:cNvSpPr>
            <p:nvPr/>
          </p:nvSpPr>
          <p:spPr bwMode="auto">
            <a:xfrm>
              <a:off x="1968500" y="2663825"/>
              <a:ext cx="151599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LPV/r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83)</a:t>
              </a:r>
            </a:p>
          </p:txBody>
        </p:sp>
        <p:sp>
          <p:nvSpPr>
            <p:cNvPr id="7188" name="ZoneTexte 85"/>
            <p:cNvSpPr txBox="1">
              <a:spLocks noChangeArrowheads="1"/>
            </p:cNvSpPr>
            <p:nvPr/>
          </p:nvSpPr>
          <p:spPr bwMode="auto">
            <a:xfrm>
              <a:off x="3830638" y="2665413"/>
              <a:ext cx="25415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LPV/r + ZDV/3TC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53)</a:t>
              </a:r>
            </a:p>
          </p:txBody>
        </p:sp>
        <p:sp>
          <p:nvSpPr>
            <p:cNvPr id="7189" name="Line 150"/>
            <p:cNvSpPr>
              <a:spLocks noChangeShapeType="1"/>
            </p:cNvSpPr>
            <p:nvPr/>
          </p:nvSpPr>
          <p:spPr bwMode="auto">
            <a:xfrm flipV="1">
              <a:off x="2466975" y="5427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0" name="Line 150"/>
            <p:cNvSpPr>
              <a:spLocks noChangeShapeType="1"/>
            </p:cNvSpPr>
            <p:nvPr/>
          </p:nvSpPr>
          <p:spPr bwMode="auto">
            <a:xfrm flipV="1">
              <a:off x="4121150" y="5427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1" name="Text Box 76"/>
            <p:cNvSpPr txBox="1">
              <a:spLocks noChangeArrowheads="1"/>
            </p:cNvSpPr>
            <p:nvPr/>
          </p:nvSpPr>
          <p:spPr bwMode="auto">
            <a:xfrm>
              <a:off x="395288" y="2424113"/>
              <a:ext cx="5334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192" name="Line 141"/>
            <p:cNvSpPr>
              <a:spLocks noChangeShapeType="1"/>
            </p:cNvSpPr>
            <p:nvPr/>
          </p:nvSpPr>
          <p:spPr bwMode="auto">
            <a:xfrm>
              <a:off x="893763" y="2889250"/>
              <a:ext cx="0" cy="253841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3" name="Line 142"/>
            <p:cNvSpPr>
              <a:spLocks noChangeShapeType="1"/>
            </p:cNvSpPr>
            <p:nvPr/>
          </p:nvSpPr>
          <p:spPr bwMode="auto">
            <a:xfrm>
              <a:off x="827088" y="54276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4" name="Line 144"/>
            <p:cNvSpPr>
              <a:spLocks noChangeShapeType="1"/>
            </p:cNvSpPr>
            <p:nvPr/>
          </p:nvSpPr>
          <p:spPr bwMode="auto">
            <a:xfrm>
              <a:off x="827088" y="44100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5" name="Line 145"/>
            <p:cNvSpPr>
              <a:spLocks noChangeShapeType="1"/>
            </p:cNvSpPr>
            <p:nvPr/>
          </p:nvSpPr>
          <p:spPr bwMode="auto">
            <a:xfrm>
              <a:off x="827088" y="3908425"/>
              <a:ext cx="539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6" name="Line 147"/>
            <p:cNvSpPr>
              <a:spLocks noChangeShapeType="1"/>
            </p:cNvSpPr>
            <p:nvPr/>
          </p:nvSpPr>
          <p:spPr bwMode="auto">
            <a:xfrm>
              <a:off x="827088" y="28892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7" name="Line 149"/>
            <p:cNvSpPr>
              <a:spLocks noChangeShapeType="1"/>
            </p:cNvSpPr>
            <p:nvPr/>
          </p:nvSpPr>
          <p:spPr bwMode="auto">
            <a:xfrm flipV="1">
              <a:off x="893763" y="5427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8" name="Rectangle 159"/>
            <p:cNvSpPr>
              <a:spLocks noChangeArrowheads="1"/>
            </p:cNvSpPr>
            <p:nvPr/>
          </p:nvSpPr>
          <p:spPr bwMode="auto">
            <a:xfrm>
              <a:off x="655638" y="532923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199" name="Rectangle 161"/>
            <p:cNvSpPr>
              <a:spLocks noChangeArrowheads="1"/>
            </p:cNvSpPr>
            <p:nvPr/>
          </p:nvSpPr>
          <p:spPr bwMode="auto">
            <a:xfrm>
              <a:off x="557213" y="43100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0" name="Rectangle 162"/>
            <p:cNvSpPr>
              <a:spLocks noChangeArrowheads="1"/>
            </p:cNvSpPr>
            <p:nvPr/>
          </p:nvSpPr>
          <p:spPr bwMode="auto">
            <a:xfrm>
              <a:off x="557213" y="38084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1" name="Rectangle 163"/>
            <p:cNvSpPr>
              <a:spLocks noChangeArrowheads="1"/>
            </p:cNvSpPr>
            <p:nvPr/>
          </p:nvSpPr>
          <p:spPr bwMode="auto">
            <a:xfrm>
              <a:off x="557213" y="32988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2" name="Rectangle 164"/>
            <p:cNvSpPr>
              <a:spLocks noChangeArrowheads="1"/>
            </p:cNvSpPr>
            <p:nvPr/>
          </p:nvSpPr>
          <p:spPr bwMode="auto">
            <a:xfrm>
              <a:off x="458788" y="278923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3" name="ZoneTexte 11"/>
            <p:cNvSpPr txBox="1">
              <a:spLocks noChangeArrowheads="1"/>
            </p:cNvSpPr>
            <p:nvPr/>
          </p:nvSpPr>
          <p:spPr bwMode="auto">
            <a:xfrm>
              <a:off x="1006475" y="2017713"/>
              <a:ext cx="1258888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&lt; 400 c/mL</a:t>
              </a:r>
            </a:p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 semana 24</a:t>
              </a:r>
            </a:p>
          </p:txBody>
        </p:sp>
        <p:sp>
          <p:nvSpPr>
            <p:cNvPr id="7204" name="ZoneTexte 11"/>
            <p:cNvSpPr txBox="1">
              <a:spLocks noChangeArrowheads="1"/>
            </p:cNvSpPr>
            <p:nvPr/>
          </p:nvSpPr>
          <p:spPr bwMode="auto">
            <a:xfrm>
              <a:off x="2667000" y="2017713"/>
              <a:ext cx="1258888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&lt; 50 c/mL</a:t>
              </a:r>
            </a:p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 semana 48</a:t>
              </a:r>
            </a:p>
          </p:txBody>
        </p:sp>
        <p:sp>
          <p:nvSpPr>
            <p:cNvPr id="7205" name="Rectangle 8"/>
            <p:cNvSpPr>
              <a:spLocks noChangeArrowheads="1"/>
            </p:cNvSpPr>
            <p:nvPr/>
          </p:nvSpPr>
          <p:spPr bwMode="auto">
            <a:xfrm>
              <a:off x="4427538" y="3833813"/>
              <a:ext cx="590550" cy="1606550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06" name="Rectangle 10"/>
            <p:cNvSpPr>
              <a:spLocks noChangeArrowheads="1"/>
            </p:cNvSpPr>
            <p:nvPr/>
          </p:nvSpPr>
          <p:spPr bwMode="auto">
            <a:xfrm>
              <a:off x="5014913" y="3541713"/>
              <a:ext cx="590550" cy="1898650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07" name="Line 150"/>
            <p:cNvSpPr>
              <a:spLocks noChangeShapeType="1"/>
            </p:cNvSpPr>
            <p:nvPr/>
          </p:nvSpPr>
          <p:spPr bwMode="auto">
            <a:xfrm flipV="1">
              <a:off x="6197600" y="5427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8" name="ZoneTexte 11"/>
            <p:cNvSpPr txBox="1">
              <a:spLocks noChangeArrowheads="1"/>
            </p:cNvSpPr>
            <p:nvPr/>
          </p:nvSpPr>
          <p:spPr bwMode="auto">
            <a:xfrm>
              <a:off x="3746500" y="1798638"/>
              <a:ext cx="2593975" cy="749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Puntos finales</a:t>
              </a:r>
              <a:r>
                <a:rPr lang="es-ES" sz="1800" b="1">
                  <a:solidFill>
                    <a:srgbClr val="000066"/>
                  </a:solidFill>
                  <a:latin typeface="Calibri" pitchFamily="34" charset="0"/>
                </a:rPr>
                <a:t> </a:t>
              </a: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primarios :</a:t>
              </a:r>
            </a:p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&lt; 400 c/mL sem 24</a:t>
              </a:r>
            </a:p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y &lt; 50 c/mL a sem 48</a:t>
              </a:r>
            </a:p>
          </p:txBody>
        </p:sp>
        <p:sp>
          <p:nvSpPr>
            <p:cNvPr id="7209" name="Rectangle 23"/>
            <p:cNvSpPr>
              <a:spLocks noChangeArrowheads="1"/>
            </p:cNvSpPr>
            <p:nvPr/>
          </p:nvSpPr>
          <p:spPr bwMode="auto">
            <a:xfrm>
              <a:off x="4562475" y="3589338"/>
              <a:ext cx="319088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64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210" name="Rectangle 25"/>
            <p:cNvSpPr>
              <a:spLocks noChangeArrowheads="1"/>
            </p:cNvSpPr>
            <p:nvPr/>
          </p:nvSpPr>
          <p:spPr bwMode="auto">
            <a:xfrm>
              <a:off x="5149850" y="3335338"/>
              <a:ext cx="319088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66FF"/>
                  </a:solidFill>
                </a:rPr>
                <a:t>75</a:t>
              </a:r>
              <a:endParaRPr lang="es-ES" sz="4000" i="0">
                <a:solidFill>
                  <a:srgbClr val="0066FF"/>
                </a:solidFill>
              </a:endParaRPr>
            </a:p>
          </p:txBody>
        </p:sp>
        <p:sp>
          <p:nvSpPr>
            <p:cNvPr id="7211" name="Rectangle 8"/>
            <p:cNvSpPr>
              <a:spLocks noChangeArrowheads="1"/>
            </p:cNvSpPr>
            <p:nvPr/>
          </p:nvSpPr>
          <p:spPr bwMode="auto">
            <a:xfrm>
              <a:off x="6891338" y="3397250"/>
              <a:ext cx="590550" cy="2025650"/>
            </a:xfrm>
            <a:prstGeom prst="rect">
              <a:avLst/>
            </a:prstGeom>
            <a:solidFill>
              <a:schemeClr val="accent2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12" name="Rectangle 10"/>
            <p:cNvSpPr>
              <a:spLocks noChangeArrowheads="1"/>
            </p:cNvSpPr>
            <p:nvPr/>
          </p:nvSpPr>
          <p:spPr bwMode="auto">
            <a:xfrm>
              <a:off x="7478713" y="2922588"/>
              <a:ext cx="590550" cy="2500312"/>
            </a:xfrm>
            <a:prstGeom prst="rect">
              <a:avLst/>
            </a:prstGeom>
            <a:solidFill>
              <a:srgbClr val="66CCFF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13" name="ZoneTexte 11"/>
            <p:cNvSpPr txBox="1">
              <a:spLocks noChangeArrowheads="1"/>
            </p:cNvSpPr>
            <p:nvPr/>
          </p:nvSpPr>
          <p:spPr bwMode="auto">
            <a:xfrm>
              <a:off x="6524625" y="2017713"/>
              <a:ext cx="2008188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&lt; 400 c/mL  sem 24</a:t>
              </a:r>
            </a:p>
            <a:p>
              <a:pPr>
                <a:lnSpc>
                  <a:spcPct val="80000"/>
                </a:lnSpc>
              </a:pPr>
              <a:r>
                <a:rPr lang="es-ES" sz="1800" b="1" i="0">
                  <a:solidFill>
                    <a:srgbClr val="000066"/>
                  </a:solidFill>
                  <a:latin typeface="Calibri" pitchFamily="34" charset="0"/>
                </a:rPr>
                <a:t>y &lt; 50 c/mL sem 48</a:t>
              </a:r>
            </a:p>
          </p:txBody>
        </p:sp>
        <p:sp>
          <p:nvSpPr>
            <p:cNvPr id="7214" name="Rectangle 23"/>
            <p:cNvSpPr>
              <a:spLocks noChangeArrowheads="1"/>
            </p:cNvSpPr>
            <p:nvPr/>
          </p:nvSpPr>
          <p:spPr bwMode="auto">
            <a:xfrm>
              <a:off x="7051675" y="3167063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4000" i="0">
                <a:solidFill>
                  <a:srgbClr val="000066"/>
                </a:solidFill>
              </a:endParaRPr>
            </a:p>
          </p:txBody>
        </p:sp>
        <p:sp>
          <p:nvSpPr>
            <p:cNvPr id="7215" name="Rectangle 25"/>
            <p:cNvSpPr>
              <a:spLocks noChangeArrowheads="1"/>
            </p:cNvSpPr>
            <p:nvPr/>
          </p:nvSpPr>
          <p:spPr bwMode="auto">
            <a:xfrm>
              <a:off x="7639050" y="2701925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0066FF"/>
                  </a:solidFill>
                </a:rPr>
                <a:t>98</a:t>
              </a:r>
              <a:endParaRPr lang="es-ES" sz="4000" i="0">
                <a:solidFill>
                  <a:srgbClr val="0066FF"/>
                </a:solidFill>
              </a:endParaRPr>
            </a:p>
          </p:txBody>
        </p:sp>
        <p:sp>
          <p:nvSpPr>
            <p:cNvPr id="7216" name="ZoneTexte 62"/>
            <p:cNvSpPr txBox="1">
              <a:spLocks noChangeArrowheads="1"/>
            </p:cNvSpPr>
            <p:nvPr/>
          </p:nvSpPr>
          <p:spPr bwMode="auto">
            <a:xfrm>
              <a:off x="7016750" y="5054600"/>
              <a:ext cx="40957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i="0"/>
                <a:t>66</a:t>
              </a:r>
            </a:p>
          </p:txBody>
        </p:sp>
        <p:sp>
          <p:nvSpPr>
            <p:cNvPr id="7217" name="ZoneTexte 63"/>
            <p:cNvSpPr txBox="1">
              <a:spLocks noChangeArrowheads="1"/>
            </p:cNvSpPr>
            <p:nvPr/>
          </p:nvSpPr>
          <p:spPr bwMode="auto">
            <a:xfrm>
              <a:off x="7567613" y="5054600"/>
              <a:ext cx="40957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41</a:t>
              </a:r>
            </a:p>
          </p:txBody>
        </p:sp>
        <p:sp>
          <p:nvSpPr>
            <p:cNvPr id="7218" name="ZoneTexte 55"/>
            <p:cNvSpPr txBox="1">
              <a:spLocks noChangeArrowheads="1"/>
            </p:cNvSpPr>
            <p:nvPr/>
          </p:nvSpPr>
          <p:spPr bwMode="auto">
            <a:xfrm>
              <a:off x="6630988" y="2659063"/>
              <a:ext cx="828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i="0">
                  <a:solidFill>
                    <a:srgbClr val="000090"/>
                  </a:solidFill>
                </a:rPr>
                <a:t>p = 0.02</a:t>
              </a:r>
            </a:p>
          </p:txBody>
        </p:sp>
        <p:sp>
          <p:nvSpPr>
            <p:cNvPr id="7219" name="Line 145"/>
            <p:cNvSpPr>
              <a:spLocks noChangeShapeType="1"/>
            </p:cNvSpPr>
            <p:nvPr/>
          </p:nvSpPr>
          <p:spPr bwMode="auto">
            <a:xfrm>
              <a:off x="827088" y="3422650"/>
              <a:ext cx="539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0" name="Line 12"/>
            <p:cNvSpPr>
              <a:spLocks noChangeShapeType="1"/>
            </p:cNvSpPr>
            <p:nvPr/>
          </p:nvSpPr>
          <p:spPr bwMode="auto">
            <a:xfrm>
              <a:off x="817563" y="5430838"/>
              <a:ext cx="7866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221" name="AutoShape 165"/>
          <p:cNvSpPr>
            <a:spLocks noChangeArrowheads="1"/>
          </p:cNvSpPr>
          <p:nvPr/>
        </p:nvSpPr>
        <p:spPr bwMode="auto">
          <a:xfrm>
            <a:off x="76200" y="6059488"/>
            <a:ext cx="8937625" cy="361950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i="0">
                <a:solidFill>
                  <a:srgbClr val="000066"/>
                </a:solidFill>
              </a:rPr>
              <a:t>Mediana  de aumento de CD4 a S48: 151/mm</a:t>
            </a:r>
            <a:r>
              <a:rPr lang="es-ES" sz="1400" i="0" baseline="30000">
                <a:solidFill>
                  <a:srgbClr val="000066"/>
                </a:solidFill>
              </a:rPr>
              <a:t>3</a:t>
            </a:r>
            <a:r>
              <a:rPr lang="es-ES" sz="1400" i="0">
                <a:solidFill>
                  <a:srgbClr val="000066"/>
                </a:solidFill>
              </a:rPr>
              <a:t> (LPV/r monoterapia) vs 159/mm</a:t>
            </a:r>
            <a:r>
              <a:rPr lang="es-ES" sz="1400" i="0" baseline="30000">
                <a:solidFill>
                  <a:srgbClr val="000066"/>
                </a:solidFill>
              </a:rPr>
              <a:t>3</a:t>
            </a:r>
            <a:r>
              <a:rPr lang="es-ES" sz="1400" i="0">
                <a:solidFill>
                  <a:srgbClr val="000066"/>
                </a:solidFill>
              </a:rPr>
              <a:t> (LPV/r + ZDV/3TC) [p = 0.65]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4"/>
          <p:cNvSpPr>
            <a:spLocks noGrp="1"/>
          </p:cNvSpPr>
          <p:nvPr>
            <p:ph type="body" idx="4294967295"/>
          </p:nvPr>
        </p:nvSpPr>
        <p:spPr>
          <a:xfrm>
            <a:off x="50800" y="1196975"/>
            <a:ext cx="8799513" cy="530383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Resistencia, seguridad y tolerabilidad</a:t>
            </a:r>
            <a:endParaRPr lang="es-ES" sz="2400" b="1" dirty="0" smtClean="0">
              <a:latin typeface="Calibri" pitchFamily="34" charset="0"/>
              <a:ea typeface="ＭＳ Ｐゴシック" pitchFamily="-107" charset="-128"/>
            </a:endParaRP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24/136 pacientes calificaron para test de resistencia (rebote de carga viral &gt; 500 c/</a:t>
            </a:r>
            <a:r>
              <a:rPr lang="es-ES" sz="2000" dirty="0" err="1" smtClean="0">
                <a:ea typeface="ＭＳ Ｐゴシック" pitchFamily="-107" charset="-128"/>
              </a:rPr>
              <a:t>mL</a:t>
            </a:r>
            <a:r>
              <a:rPr lang="es-ES" sz="2000" dirty="0" smtClean="0">
                <a:ea typeface="ＭＳ Ｐゴシック" pitchFamily="-107" charset="-128"/>
              </a:rPr>
              <a:t>): 21/83 en el grupo de LPV/r </a:t>
            </a:r>
            <a:r>
              <a:rPr lang="es-ES" sz="2000" dirty="0" err="1" smtClean="0">
                <a:ea typeface="ＭＳ Ｐゴシック" pitchFamily="-107" charset="-128"/>
              </a:rPr>
              <a:t>monoterapia</a:t>
            </a:r>
            <a:r>
              <a:rPr lang="es-ES" sz="2000" dirty="0" smtClean="0">
                <a:ea typeface="ＭＳ Ｐゴシック" pitchFamily="-107" charset="-128"/>
              </a:rPr>
              <a:t> y 3/53 en el grupo LPV/r + ZDV/3TC mostraron mutaciones emergentes asociadas a IP en 3/21 pacientes en LPV/r </a:t>
            </a:r>
            <a:r>
              <a:rPr lang="es-ES" sz="2000" dirty="0" err="1" smtClean="0">
                <a:ea typeface="ＭＳ Ｐゴシック" pitchFamily="-107" charset="-128"/>
              </a:rPr>
              <a:t>monoterapia</a:t>
            </a:r>
            <a:r>
              <a:rPr lang="es-ES" sz="2000" dirty="0" smtClean="0">
                <a:ea typeface="ＭＳ Ｐゴシック" pitchFamily="-107" charset="-128"/>
              </a:rPr>
              <a:t> (L76V, M46I)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Eventos adversos serios: 12% LPV/r mono vs 8% LPV/r + ZDV/3TC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Similar frecuencia de adversos eventos clínicos (principalmente diarrea) y anomalías de laboratorio (aumento de transaminasa de al menos severidad moderada en los 2 grupos)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endParaRPr lang="es-ES" sz="1400" dirty="0" smtClean="0">
              <a:ea typeface="ＭＳ Ｐゴシック" pitchFamily="-107" charset="-128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800" b="1" dirty="0" smtClean="0">
                <a:latin typeface="Calibri" pitchFamily="34" charset="0"/>
                <a:ea typeface="ＭＳ Ｐゴシック" pitchFamily="-107" charset="-128"/>
              </a:rPr>
              <a:t>Conclusiones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En pacientes </a:t>
            </a:r>
            <a:r>
              <a:rPr lang="es-ES" sz="2000" dirty="0" err="1" smtClean="0">
                <a:ea typeface="ＭＳ Ｐゴシック" pitchFamily="-107" charset="-128"/>
              </a:rPr>
              <a:t>naïve</a:t>
            </a:r>
            <a:r>
              <a:rPr lang="es-ES" sz="2000" dirty="0" smtClean="0">
                <a:ea typeface="ＭＳ Ｐゴシック" pitchFamily="-107" charset="-128"/>
              </a:rPr>
              <a:t>, LPV/r </a:t>
            </a:r>
            <a:r>
              <a:rPr lang="es-ES" sz="2000" dirty="0" err="1" smtClean="0">
                <a:ea typeface="ＭＳ Ｐゴシック" pitchFamily="-107" charset="-128"/>
              </a:rPr>
              <a:t>monoterapia</a:t>
            </a:r>
            <a:r>
              <a:rPr lang="es-ES" sz="2000" dirty="0" smtClean="0">
                <a:ea typeface="ＭＳ Ｐゴシック" pitchFamily="-107" charset="-128"/>
              </a:rPr>
              <a:t> demostró tasas menores de respuesta virológica comparada con LPV/r + ZDV/3TC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s-ES" sz="2000" dirty="0" smtClean="0">
                <a:ea typeface="ＭＳ Ｐゴシック" pitchFamily="-107" charset="-128"/>
              </a:rPr>
              <a:t>La </a:t>
            </a:r>
            <a:r>
              <a:rPr lang="es-ES" sz="2000" dirty="0" err="1" smtClean="0">
                <a:ea typeface="ＭＳ Ｐゴシック" pitchFamily="-107" charset="-128"/>
              </a:rPr>
              <a:t>monoterapia</a:t>
            </a:r>
            <a:r>
              <a:rPr lang="es-ES" sz="2000" dirty="0" smtClean="0">
                <a:ea typeface="ＭＳ Ｐゴシック" pitchFamily="-107" charset="-128"/>
              </a:rPr>
              <a:t> con LPV/r no debería ser ofrecida para tratamiento de primera línea</a:t>
            </a:r>
          </a:p>
        </p:txBody>
      </p:sp>
      <p:sp>
        <p:nvSpPr>
          <p:cNvPr id="819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MONARK: LPV/r BID monoterapia vs LPV/r BID + ZDV/3TC</a:t>
            </a:r>
          </a:p>
        </p:txBody>
      </p:sp>
      <p:sp>
        <p:nvSpPr>
          <p:cNvPr id="8196" name="ZoneTexte 69"/>
          <p:cNvSpPr txBox="1">
            <a:spLocks noChangeArrowheads="1"/>
          </p:cNvSpPr>
          <p:nvPr/>
        </p:nvSpPr>
        <p:spPr bwMode="auto">
          <a:xfrm>
            <a:off x="6456363" y="6556375"/>
            <a:ext cx="2609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Delfraissy JF. SIDA 2008;22:385-93</a:t>
            </a:r>
          </a:p>
        </p:txBody>
      </p:sp>
      <p:grpSp>
        <p:nvGrpSpPr>
          <p:cNvPr id="8197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19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199" name="ZoneTexte 23"/>
            <p:cNvSpPr txBox="1">
              <a:spLocks noChangeArrowheads="1"/>
            </p:cNvSpPr>
            <p:nvPr/>
          </p:nvSpPr>
          <p:spPr bwMode="auto">
            <a:xfrm>
              <a:off x="26" y="4143"/>
              <a:ext cx="5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MONARK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33329</TotalTime>
  <Words>464</Words>
  <Application>Microsoft Office PowerPoint</Application>
  <PresentationFormat>Affichage à l'écran (4:3)</PresentationFormat>
  <Paragraphs>121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ARV_trials_2010</vt:lpstr>
      <vt:lpstr>1_ARV_trials_2010</vt:lpstr>
      <vt:lpstr>2_ARV_trials_2010</vt:lpstr>
      <vt:lpstr>Comparación de IP vs IP</vt:lpstr>
      <vt:lpstr>Estudio MONARK: LPV/r BID monoterapia vs LPV/r BID + ZDV/3TC</vt:lpstr>
      <vt:lpstr>Estudio MONARK: LPV/r BID monoterapia vs  LPV/r BID + ZDV/3TC</vt:lpstr>
      <vt:lpstr>Estudio MONARK: LPV/r BID monoterapia vs LPV/r BID + ZDV/3TC</vt:lpstr>
      <vt:lpstr>Estudio MONARK: LPV/r BID monoterapia vs LPV/r BID + ZDV/3TC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1587</cp:revision>
  <cp:lastPrinted>2009-11-19T07:51:26Z</cp:lastPrinted>
  <dcterms:created xsi:type="dcterms:W3CDTF">2010-03-17T20:56:56Z</dcterms:created>
  <dcterms:modified xsi:type="dcterms:W3CDTF">2015-09-24T08:33:35Z</dcterms:modified>
</cp:coreProperties>
</file>