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9" r:id="rId2"/>
    <p:sldId id="257" r:id="rId3"/>
    <p:sldId id="268" r:id="rId4"/>
    <p:sldId id="258" r:id="rId5"/>
    <p:sldId id="269" r:id="rId6"/>
    <p:sldId id="270" r:id="rId7"/>
    <p:sldId id="271" r:id="rId8"/>
    <p:sldId id="272" r:id="rId9"/>
    <p:sldId id="273" r:id="rId10"/>
    <p:sldId id="278" r:id="rId11"/>
    <p:sldId id="275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64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orient="horz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333399"/>
    <a:srgbClr val="DDDDDD"/>
    <a:srgbClr val="FFCC00"/>
    <a:srgbClr val="FF6600"/>
    <a:srgbClr val="B2B2B2"/>
    <a:srgbClr val="002060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7" autoAdjust="0"/>
    <p:restoredTop sz="93188" autoAdjust="0"/>
  </p:normalViewPr>
  <p:slideViewPr>
    <p:cSldViewPr snapToObjects="1">
      <p:cViewPr varScale="1">
        <p:scale>
          <a:sx n="81" d="100"/>
          <a:sy n="81" d="100"/>
        </p:scale>
        <p:origin x="1416" y="90"/>
      </p:cViewPr>
      <p:guideLst>
        <p:guide orient="horz" pos="1117"/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4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73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  <p:extLst>
      <p:ext uri="{BB962C8B-B14F-4D97-AF65-F5344CB8AC3E}">
        <p14:creationId xmlns:p14="http://schemas.microsoft.com/office/powerpoint/2010/main" val="523806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36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7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951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dirty="0">
                <a:ea typeface="ＭＳ Ｐゴシック" pitchFamily="-1" charset="-128"/>
              </a:rPr>
              <a:t>Diseños</a:t>
            </a:r>
            <a:r>
              <a:rPr lang="fr-FR" altLang="fr-FR" sz="3200" dirty="0">
                <a:ea typeface="ＭＳ Ｐゴシック" pitchFamily="-1" charset="-128"/>
              </a:rPr>
              <a:t> sin INTR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PROGRESS</a:t>
            </a:r>
            <a:endParaRPr lang="fr-FR" altLang="fr-FR" sz="2800" b="1" dirty="0" smtClean="0">
              <a:solidFill>
                <a:srgbClr val="DDDDDD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NEAT 001/ANRS 143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MODERN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5576" y="6021288"/>
            <a:ext cx="773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66"/>
                </a:solidFill>
              </a:rPr>
              <a:t>Los datos representan proporciones (IC95%) basados en los datos de CV</a:t>
            </a:r>
            <a:endParaRPr lang="es-AR" dirty="0">
              <a:solidFill>
                <a:srgbClr val="000066"/>
              </a:solidFill>
            </a:endParaRPr>
          </a:p>
        </p:txBody>
      </p:sp>
      <p:grpSp>
        <p:nvGrpSpPr>
          <p:cNvPr id="7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pSp>
        <p:nvGrpSpPr>
          <p:cNvPr id="101" name="Groupe 100"/>
          <p:cNvGrpSpPr/>
          <p:nvPr/>
        </p:nvGrpSpPr>
        <p:grpSpPr>
          <a:xfrm>
            <a:off x="1177925" y="1365647"/>
            <a:ext cx="7021104" cy="4583053"/>
            <a:chOff x="1177925" y="1365647"/>
            <a:chExt cx="7021104" cy="4583053"/>
          </a:xfrm>
        </p:grpSpPr>
        <p:sp>
          <p:nvSpPr>
            <p:cNvPr id="4" name="Rectangle 373"/>
            <p:cNvSpPr>
              <a:spLocks noChangeArrowheads="1"/>
            </p:cNvSpPr>
            <p:nvPr/>
          </p:nvSpPr>
          <p:spPr bwMode="auto">
            <a:xfrm>
              <a:off x="3753597" y="1365647"/>
              <a:ext cx="16046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400" b="1" kern="0" dirty="0" smtClean="0">
                  <a:solidFill>
                    <a:srgbClr val="CC3300"/>
                  </a:solidFill>
                  <a:latin typeface="+mj-lt"/>
                  <a:cs typeface="Arial" pitchFamily="34" charset="0"/>
                </a:rPr>
                <a:t>CV</a:t>
              </a:r>
              <a:r>
                <a:rPr kumimoji="0" lang="fr-FR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&lt;</a:t>
              </a:r>
              <a:r>
                <a:rPr kumimoji="0" lang="fr-FR" sz="2400" b="1" i="0" u="none" strike="noStrike" kern="0" cap="none" spc="0" normalizeH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50 c/ml</a:t>
              </a:r>
              <a:endPara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1628776" y="1847850"/>
              <a:ext cx="0" cy="380206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1628776" y="5649913"/>
              <a:ext cx="63722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H="1">
              <a:off x="1612901" y="5649913"/>
              <a:ext cx="158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58848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69389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800258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1565275" y="1874838"/>
              <a:ext cx="540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1565275" y="2635250"/>
              <a:ext cx="540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1565275" y="3381375"/>
              <a:ext cx="540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1565275" y="4144963"/>
              <a:ext cx="540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1565275" y="4902200"/>
              <a:ext cx="540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2425701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155826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1565276" y="5649913"/>
              <a:ext cx="476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1895476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1628776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>
              <a:off x="37544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>
              <a:off x="32210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4" name="Line 25"/>
            <p:cNvSpPr>
              <a:spLocks noChangeShapeType="1"/>
            </p:cNvSpPr>
            <p:nvPr/>
          </p:nvSpPr>
          <p:spPr bwMode="auto">
            <a:xfrm>
              <a:off x="2822576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" name="Line 26"/>
            <p:cNvSpPr>
              <a:spLocks noChangeShapeType="1"/>
            </p:cNvSpPr>
            <p:nvPr/>
          </p:nvSpPr>
          <p:spPr bwMode="auto">
            <a:xfrm>
              <a:off x="4822826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6" name="Freeform 27"/>
            <p:cNvSpPr>
              <a:spLocks/>
            </p:cNvSpPr>
            <p:nvPr/>
          </p:nvSpPr>
          <p:spPr bwMode="auto">
            <a:xfrm>
              <a:off x="1773238" y="4062413"/>
              <a:ext cx="104775" cy="104775"/>
            </a:xfrm>
            <a:custGeom>
              <a:avLst/>
              <a:gdLst>
                <a:gd name="T0" fmla="*/ 55 w 66"/>
                <a:gd name="T1" fmla="*/ 56 h 66"/>
                <a:gd name="T2" fmla="*/ 63 w 66"/>
                <a:gd name="T3" fmla="*/ 46 h 66"/>
                <a:gd name="T4" fmla="*/ 66 w 66"/>
                <a:gd name="T5" fmla="*/ 33 h 66"/>
                <a:gd name="T6" fmla="*/ 63 w 66"/>
                <a:gd name="T7" fmla="*/ 20 h 66"/>
                <a:gd name="T8" fmla="*/ 55 w 66"/>
                <a:gd name="T9" fmla="*/ 9 h 66"/>
                <a:gd name="T10" fmla="*/ 45 w 66"/>
                <a:gd name="T11" fmla="*/ 2 h 66"/>
                <a:gd name="T12" fmla="*/ 33 w 66"/>
                <a:gd name="T13" fmla="*/ 0 h 66"/>
                <a:gd name="T14" fmla="*/ 20 w 66"/>
                <a:gd name="T15" fmla="*/ 2 h 66"/>
                <a:gd name="T16" fmla="*/ 10 w 66"/>
                <a:gd name="T17" fmla="*/ 9 h 66"/>
                <a:gd name="T18" fmla="*/ 2 w 66"/>
                <a:gd name="T19" fmla="*/ 20 h 66"/>
                <a:gd name="T20" fmla="*/ 0 w 66"/>
                <a:gd name="T21" fmla="*/ 33 h 66"/>
                <a:gd name="T22" fmla="*/ 2 w 66"/>
                <a:gd name="T23" fmla="*/ 46 h 66"/>
                <a:gd name="T24" fmla="*/ 10 w 66"/>
                <a:gd name="T25" fmla="*/ 56 h 66"/>
                <a:gd name="T26" fmla="*/ 20 w 66"/>
                <a:gd name="T27" fmla="*/ 63 h 66"/>
                <a:gd name="T28" fmla="*/ 33 w 66"/>
                <a:gd name="T29" fmla="*/ 66 h 66"/>
                <a:gd name="T30" fmla="*/ 45 w 66"/>
                <a:gd name="T31" fmla="*/ 63 h 66"/>
                <a:gd name="T32" fmla="*/ 55 w 66"/>
                <a:gd name="T33" fmla="*/ 56 h 66"/>
                <a:gd name="T34" fmla="*/ 55 w 66"/>
                <a:gd name="T35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55" y="56"/>
                  </a:moveTo>
                  <a:lnTo>
                    <a:pt x="63" y="46"/>
                  </a:lnTo>
                  <a:lnTo>
                    <a:pt x="66" y="33"/>
                  </a:lnTo>
                  <a:lnTo>
                    <a:pt x="63" y="20"/>
                  </a:lnTo>
                  <a:lnTo>
                    <a:pt x="55" y="9"/>
                  </a:lnTo>
                  <a:lnTo>
                    <a:pt x="45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5" y="63"/>
                  </a:lnTo>
                  <a:lnTo>
                    <a:pt x="55" y="56"/>
                  </a:lnTo>
                  <a:lnTo>
                    <a:pt x="55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7" name="Freeform 28"/>
            <p:cNvSpPr>
              <a:spLocks/>
            </p:cNvSpPr>
            <p:nvPr/>
          </p:nvSpPr>
          <p:spPr bwMode="auto">
            <a:xfrm>
              <a:off x="2043113" y="3135313"/>
              <a:ext cx="107950" cy="104775"/>
            </a:xfrm>
            <a:custGeom>
              <a:avLst/>
              <a:gdLst>
                <a:gd name="T0" fmla="*/ 58 w 68"/>
                <a:gd name="T1" fmla="*/ 56 h 66"/>
                <a:gd name="T2" fmla="*/ 65 w 68"/>
                <a:gd name="T3" fmla="*/ 46 h 66"/>
                <a:gd name="T4" fmla="*/ 68 w 68"/>
                <a:gd name="T5" fmla="*/ 33 h 66"/>
                <a:gd name="T6" fmla="*/ 65 w 68"/>
                <a:gd name="T7" fmla="*/ 21 h 66"/>
                <a:gd name="T8" fmla="*/ 58 w 68"/>
                <a:gd name="T9" fmla="*/ 9 h 66"/>
                <a:gd name="T10" fmla="*/ 46 w 68"/>
                <a:gd name="T11" fmla="*/ 2 h 66"/>
                <a:gd name="T12" fmla="*/ 33 w 68"/>
                <a:gd name="T13" fmla="*/ 0 h 66"/>
                <a:gd name="T14" fmla="*/ 20 w 68"/>
                <a:gd name="T15" fmla="*/ 2 h 66"/>
                <a:gd name="T16" fmla="*/ 10 w 68"/>
                <a:gd name="T17" fmla="*/ 9 h 66"/>
                <a:gd name="T18" fmla="*/ 3 w 68"/>
                <a:gd name="T19" fmla="*/ 21 h 66"/>
                <a:gd name="T20" fmla="*/ 0 w 68"/>
                <a:gd name="T21" fmla="*/ 33 h 66"/>
                <a:gd name="T22" fmla="*/ 3 w 68"/>
                <a:gd name="T23" fmla="*/ 46 h 66"/>
                <a:gd name="T24" fmla="*/ 10 w 68"/>
                <a:gd name="T25" fmla="*/ 56 h 66"/>
                <a:gd name="T26" fmla="*/ 20 w 68"/>
                <a:gd name="T27" fmla="*/ 64 h 66"/>
                <a:gd name="T28" fmla="*/ 33 w 68"/>
                <a:gd name="T29" fmla="*/ 66 h 66"/>
                <a:gd name="T30" fmla="*/ 46 w 68"/>
                <a:gd name="T31" fmla="*/ 64 h 66"/>
                <a:gd name="T32" fmla="*/ 58 w 68"/>
                <a:gd name="T33" fmla="*/ 56 h 66"/>
                <a:gd name="T34" fmla="*/ 58 w 68"/>
                <a:gd name="T35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1"/>
                  </a:lnTo>
                  <a:lnTo>
                    <a:pt x="58" y="9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3" y="21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4"/>
                  </a:lnTo>
                  <a:lnTo>
                    <a:pt x="33" y="66"/>
                  </a:lnTo>
                  <a:lnTo>
                    <a:pt x="46" y="64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8" name="Freeform 29"/>
            <p:cNvSpPr>
              <a:spLocks/>
            </p:cNvSpPr>
            <p:nvPr/>
          </p:nvSpPr>
          <p:spPr bwMode="auto">
            <a:xfrm>
              <a:off x="2312988" y="2719388"/>
              <a:ext cx="106363" cy="104775"/>
            </a:xfrm>
            <a:custGeom>
              <a:avLst/>
              <a:gdLst>
                <a:gd name="T0" fmla="*/ 57 w 67"/>
                <a:gd name="T1" fmla="*/ 56 h 66"/>
                <a:gd name="T2" fmla="*/ 64 w 67"/>
                <a:gd name="T3" fmla="*/ 46 h 66"/>
                <a:gd name="T4" fmla="*/ 67 w 67"/>
                <a:gd name="T5" fmla="*/ 33 h 66"/>
                <a:gd name="T6" fmla="*/ 64 w 67"/>
                <a:gd name="T7" fmla="*/ 20 h 66"/>
                <a:gd name="T8" fmla="*/ 57 w 67"/>
                <a:gd name="T9" fmla="*/ 9 h 66"/>
                <a:gd name="T10" fmla="*/ 46 w 67"/>
                <a:gd name="T11" fmla="*/ 1 h 66"/>
                <a:gd name="T12" fmla="*/ 34 w 67"/>
                <a:gd name="T13" fmla="*/ 0 h 66"/>
                <a:gd name="T14" fmla="*/ 20 w 67"/>
                <a:gd name="T15" fmla="*/ 1 h 66"/>
                <a:gd name="T16" fmla="*/ 10 w 67"/>
                <a:gd name="T17" fmla="*/ 9 h 66"/>
                <a:gd name="T18" fmla="*/ 2 w 67"/>
                <a:gd name="T19" fmla="*/ 20 h 66"/>
                <a:gd name="T20" fmla="*/ 0 w 67"/>
                <a:gd name="T21" fmla="*/ 33 h 66"/>
                <a:gd name="T22" fmla="*/ 2 w 67"/>
                <a:gd name="T23" fmla="*/ 46 h 66"/>
                <a:gd name="T24" fmla="*/ 10 w 67"/>
                <a:gd name="T25" fmla="*/ 56 h 66"/>
                <a:gd name="T26" fmla="*/ 20 w 67"/>
                <a:gd name="T27" fmla="*/ 63 h 66"/>
                <a:gd name="T28" fmla="*/ 34 w 67"/>
                <a:gd name="T29" fmla="*/ 66 h 66"/>
                <a:gd name="T30" fmla="*/ 46 w 67"/>
                <a:gd name="T31" fmla="*/ 63 h 66"/>
                <a:gd name="T32" fmla="*/ 57 w 67"/>
                <a:gd name="T33" fmla="*/ 56 h 66"/>
                <a:gd name="T34" fmla="*/ 57 w 67"/>
                <a:gd name="T35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9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Freeform 30"/>
            <p:cNvSpPr>
              <a:spLocks/>
            </p:cNvSpPr>
            <p:nvPr/>
          </p:nvSpPr>
          <p:spPr bwMode="auto">
            <a:xfrm>
              <a:off x="2703513" y="2495550"/>
              <a:ext cx="104775" cy="107950"/>
            </a:xfrm>
            <a:custGeom>
              <a:avLst/>
              <a:gdLst>
                <a:gd name="T0" fmla="*/ 56 w 66"/>
                <a:gd name="T1" fmla="*/ 58 h 68"/>
                <a:gd name="T2" fmla="*/ 64 w 66"/>
                <a:gd name="T3" fmla="*/ 46 h 68"/>
                <a:gd name="T4" fmla="*/ 66 w 66"/>
                <a:gd name="T5" fmla="*/ 33 h 68"/>
                <a:gd name="T6" fmla="*/ 64 w 66"/>
                <a:gd name="T7" fmla="*/ 21 h 68"/>
                <a:gd name="T8" fmla="*/ 56 w 66"/>
                <a:gd name="T9" fmla="*/ 10 h 68"/>
                <a:gd name="T10" fmla="*/ 46 w 66"/>
                <a:gd name="T11" fmla="*/ 3 h 68"/>
                <a:gd name="T12" fmla="*/ 33 w 66"/>
                <a:gd name="T13" fmla="*/ 0 h 68"/>
                <a:gd name="T14" fmla="*/ 21 w 66"/>
                <a:gd name="T15" fmla="*/ 3 h 68"/>
                <a:gd name="T16" fmla="*/ 9 w 66"/>
                <a:gd name="T17" fmla="*/ 10 h 68"/>
                <a:gd name="T18" fmla="*/ 2 w 66"/>
                <a:gd name="T19" fmla="*/ 21 h 68"/>
                <a:gd name="T20" fmla="*/ 0 w 66"/>
                <a:gd name="T21" fmla="*/ 33 h 68"/>
                <a:gd name="T22" fmla="*/ 2 w 66"/>
                <a:gd name="T23" fmla="*/ 46 h 68"/>
                <a:gd name="T24" fmla="*/ 9 w 66"/>
                <a:gd name="T25" fmla="*/ 58 h 68"/>
                <a:gd name="T26" fmla="*/ 21 w 66"/>
                <a:gd name="T27" fmla="*/ 65 h 68"/>
                <a:gd name="T28" fmla="*/ 33 w 66"/>
                <a:gd name="T29" fmla="*/ 68 h 68"/>
                <a:gd name="T30" fmla="*/ 46 w 66"/>
                <a:gd name="T31" fmla="*/ 65 h 68"/>
                <a:gd name="T32" fmla="*/ 56 w 66"/>
                <a:gd name="T33" fmla="*/ 58 h 68"/>
                <a:gd name="T34" fmla="*/ 56 w 66"/>
                <a:gd name="T35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8">
                  <a:moveTo>
                    <a:pt x="56" y="58"/>
                  </a:moveTo>
                  <a:lnTo>
                    <a:pt x="64" y="46"/>
                  </a:lnTo>
                  <a:lnTo>
                    <a:pt x="66" y="33"/>
                  </a:lnTo>
                  <a:lnTo>
                    <a:pt x="64" y="21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6" y="58"/>
                  </a:lnTo>
                  <a:lnTo>
                    <a:pt x="56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1" name="Freeform 31"/>
            <p:cNvSpPr>
              <a:spLocks/>
            </p:cNvSpPr>
            <p:nvPr/>
          </p:nvSpPr>
          <p:spPr bwMode="auto">
            <a:xfrm>
              <a:off x="3095626" y="2435225"/>
              <a:ext cx="107950" cy="106362"/>
            </a:xfrm>
            <a:custGeom>
              <a:avLst/>
              <a:gdLst>
                <a:gd name="T0" fmla="*/ 58 w 68"/>
                <a:gd name="T1" fmla="*/ 57 h 67"/>
                <a:gd name="T2" fmla="*/ 65 w 68"/>
                <a:gd name="T3" fmla="*/ 46 h 67"/>
                <a:gd name="T4" fmla="*/ 68 w 68"/>
                <a:gd name="T5" fmla="*/ 34 h 67"/>
                <a:gd name="T6" fmla="*/ 65 w 68"/>
                <a:gd name="T7" fmla="*/ 21 h 67"/>
                <a:gd name="T8" fmla="*/ 58 w 68"/>
                <a:gd name="T9" fmla="*/ 10 h 67"/>
                <a:gd name="T10" fmla="*/ 46 w 68"/>
                <a:gd name="T11" fmla="*/ 3 h 67"/>
                <a:gd name="T12" fmla="*/ 35 w 68"/>
                <a:gd name="T13" fmla="*/ 0 h 67"/>
                <a:gd name="T14" fmla="*/ 20 w 68"/>
                <a:gd name="T15" fmla="*/ 3 h 67"/>
                <a:gd name="T16" fmla="*/ 10 w 68"/>
                <a:gd name="T17" fmla="*/ 10 h 67"/>
                <a:gd name="T18" fmla="*/ 3 w 68"/>
                <a:gd name="T19" fmla="*/ 21 h 67"/>
                <a:gd name="T20" fmla="*/ 0 w 68"/>
                <a:gd name="T21" fmla="*/ 34 h 67"/>
                <a:gd name="T22" fmla="*/ 3 w 68"/>
                <a:gd name="T23" fmla="*/ 46 h 67"/>
                <a:gd name="T24" fmla="*/ 10 w 68"/>
                <a:gd name="T25" fmla="*/ 57 h 67"/>
                <a:gd name="T26" fmla="*/ 20 w 68"/>
                <a:gd name="T27" fmla="*/ 64 h 67"/>
                <a:gd name="T28" fmla="*/ 35 w 68"/>
                <a:gd name="T29" fmla="*/ 67 h 67"/>
                <a:gd name="T30" fmla="*/ 46 w 68"/>
                <a:gd name="T31" fmla="*/ 64 h 67"/>
                <a:gd name="T32" fmla="*/ 58 w 68"/>
                <a:gd name="T33" fmla="*/ 57 h 67"/>
                <a:gd name="T34" fmla="*/ 58 w 68"/>
                <a:gd name="T35" fmla="*/ 5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7">
                  <a:moveTo>
                    <a:pt x="58" y="57"/>
                  </a:moveTo>
                  <a:lnTo>
                    <a:pt x="65" y="46"/>
                  </a:lnTo>
                  <a:lnTo>
                    <a:pt x="68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5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7"/>
                  </a:lnTo>
                  <a:lnTo>
                    <a:pt x="20" y="64"/>
                  </a:lnTo>
                  <a:lnTo>
                    <a:pt x="35" y="67"/>
                  </a:lnTo>
                  <a:lnTo>
                    <a:pt x="46" y="64"/>
                  </a:lnTo>
                  <a:lnTo>
                    <a:pt x="58" y="57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2" name="Freeform 32"/>
            <p:cNvSpPr>
              <a:spLocks/>
            </p:cNvSpPr>
            <p:nvPr/>
          </p:nvSpPr>
          <p:spPr bwMode="auto">
            <a:xfrm>
              <a:off x="3633788" y="2355850"/>
              <a:ext cx="106363" cy="103187"/>
            </a:xfrm>
            <a:custGeom>
              <a:avLst/>
              <a:gdLst>
                <a:gd name="T0" fmla="*/ 57 w 67"/>
                <a:gd name="T1" fmla="*/ 55 h 65"/>
                <a:gd name="T2" fmla="*/ 64 w 67"/>
                <a:gd name="T3" fmla="*/ 45 h 65"/>
                <a:gd name="T4" fmla="*/ 67 w 67"/>
                <a:gd name="T5" fmla="*/ 33 h 65"/>
                <a:gd name="T6" fmla="*/ 64 w 67"/>
                <a:gd name="T7" fmla="*/ 20 h 65"/>
                <a:gd name="T8" fmla="*/ 57 w 67"/>
                <a:gd name="T9" fmla="*/ 8 h 65"/>
                <a:gd name="T10" fmla="*/ 46 w 67"/>
                <a:gd name="T11" fmla="*/ 1 h 65"/>
                <a:gd name="T12" fmla="*/ 34 w 67"/>
                <a:gd name="T13" fmla="*/ 0 h 65"/>
                <a:gd name="T14" fmla="*/ 20 w 67"/>
                <a:gd name="T15" fmla="*/ 1 h 65"/>
                <a:gd name="T16" fmla="*/ 10 w 67"/>
                <a:gd name="T17" fmla="*/ 8 h 65"/>
                <a:gd name="T18" fmla="*/ 3 w 67"/>
                <a:gd name="T19" fmla="*/ 20 h 65"/>
                <a:gd name="T20" fmla="*/ 0 w 67"/>
                <a:gd name="T21" fmla="*/ 33 h 65"/>
                <a:gd name="T22" fmla="*/ 3 w 67"/>
                <a:gd name="T23" fmla="*/ 45 h 65"/>
                <a:gd name="T24" fmla="*/ 10 w 67"/>
                <a:gd name="T25" fmla="*/ 55 h 65"/>
                <a:gd name="T26" fmla="*/ 20 w 67"/>
                <a:gd name="T27" fmla="*/ 63 h 65"/>
                <a:gd name="T28" fmla="*/ 34 w 67"/>
                <a:gd name="T29" fmla="*/ 65 h 65"/>
                <a:gd name="T30" fmla="*/ 46 w 67"/>
                <a:gd name="T31" fmla="*/ 63 h 65"/>
                <a:gd name="T32" fmla="*/ 57 w 67"/>
                <a:gd name="T33" fmla="*/ 5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65">
                  <a:moveTo>
                    <a:pt x="57" y="55"/>
                  </a:moveTo>
                  <a:lnTo>
                    <a:pt x="64" y="45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8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5"/>
                  </a:lnTo>
                  <a:lnTo>
                    <a:pt x="10" y="55"/>
                  </a:lnTo>
                  <a:lnTo>
                    <a:pt x="20" y="63"/>
                  </a:lnTo>
                  <a:lnTo>
                    <a:pt x="34" y="65"/>
                  </a:lnTo>
                  <a:lnTo>
                    <a:pt x="46" y="63"/>
                  </a:lnTo>
                  <a:lnTo>
                    <a:pt x="57" y="55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3" name="Freeform 33"/>
            <p:cNvSpPr>
              <a:spLocks/>
            </p:cNvSpPr>
            <p:nvPr/>
          </p:nvSpPr>
          <p:spPr bwMode="auto">
            <a:xfrm>
              <a:off x="4687888" y="2241550"/>
              <a:ext cx="107950" cy="104775"/>
            </a:xfrm>
            <a:custGeom>
              <a:avLst/>
              <a:gdLst>
                <a:gd name="T0" fmla="*/ 58 w 68"/>
                <a:gd name="T1" fmla="*/ 56 h 66"/>
                <a:gd name="T2" fmla="*/ 65 w 68"/>
                <a:gd name="T3" fmla="*/ 46 h 66"/>
                <a:gd name="T4" fmla="*/ 68 w 68"/>
                <a:gd name="T5" fmla="*/ 33 h 66"/>
                <a:gd name="T6" fmla="*/ 65 w 68"/>
                <a:gd name="T7" fmla="*/ 20 h 66"/>
                <a:gd name="T8" fmla="*/ 58 w 68"/>
                <a:gd name="T9" fmla="*/ 8 h 66"/>
                <a:gd name="T10" fmla="*/ 46 w 68"/>
                <a:gd name="T11" fmla="*/ 1 h 66"/>
                <a:gd name="T12" fmla="*/ 35 w 68"/>
                <a:gd name="T13" fmla="*/ 0 h 66"/>
                <a:gd name="T14" fmla="*/ 22 w 68"/>
                <a:gd name="T15" fmla="*/ 1 h 66"/>
                <a:gd name="T16" fmla="*/ 10 w 68"/>
                <a:gd name="T17" fmla="*/ 8 h 66"/>
                <a:gd name="T18" fmla="*/ 3 w 68"/>
                <a:gd name="T19" fmla="*/ 20 h 66"/>
                <a:gd name="T20" fmla="*/ 0 w 68"/>
                <a:gd name="T21" fmla="*/ 33 h 66"/>
                <a:gd name="T22" fmla="*/ 3 w 68"/>
                <a:gd name="T23" fmla="*/ 46 h 66"/>
                <a:gd name="T24" fmla="*/ 10 w 68"/>
                <a:gd name="T25" fmla="*/ 56 h 66"/>
                <a:gd name="T26" fmla="*/ 22 w 68"/>
                <a:gd name="T27" fmla="*/ 63 h 66"/>
                <a:gd name="T28" fmla="*/ 35 w 68"/>
                <a:gd name="T29" fmla="*/ 66 h 66"/>
                <a:gd name="T30" fmla="*/ 46 w 68"/>
                <a:gd name="T31" fmla="*/ 63 h 66"/>
                <a:gd name="T32" fmla="*/ 58 w 68"/>
                <a:gd name="T33" fmla="*/ 56 h 66"/>
                <a:gd name="T34" fmla="*/ 58 w 68"/>
                <a:gd name="T35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1"/>
                  </a:lnTo>
                  <a:lnTo>
                    <a:pt x="35" y="0"/>
                  </a:lnTo>
                  <a:lnTo>
                    <a:pt x="22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2" y="63"/>
                  </a:lnTo>
                  <a:lnTo>
                    <a:pt x="35" y="66"/>
                  </a:lnTo>
                  <a:lnTo>
                    <a:pt x="46" y="63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Freeform 34"/>
            <p:cNvSpPr>
              <a:spLocks/>
            </p:cNvSpPr>
            <p:nvPr/>
          </p:nvSpPr>
          <p:spPr bwMode="auto">
            <a:xfrm>
              <a:off x="5759451" y="2227263"/>
              <a:ext cx="106363" cy="104775"/>
            </a:xfrm>
            <a:custGeom>
              <a:avLst/>
              <a:gdLst>
                <a:gd name="T0" fmla="*/ 57 w 67"/>
                <a:gd name="T1" fmla="*/ 56 h 66"/>
                <a:gd name="T2" fmla="*/ 64 w 67"/>
                <a:gd name="T3" fmla="*/ 46 h 66"/>
                <a:gd name="T4" fmla="*/ 67 w 67"/>
                <a:gd name="T5" fmla="*/ 33 h 66"/>
                <a:gd name="T6" fmla="*/ 64 w 67"/>
                <a:gd name="T7" fmla="*/ 20 h 66"/>
                <a:gd name="T8" fmla="*/ 57 w 67"/>
                <a:gd name="T9" fmla="*/ 10 h 66"/>
                <a:gd name="T10" fmla="*/ 46 w 67"/>
                <a:gd name="T11" fmla="*/ 3 h 66"/>
                <a:gd name="T12" fmla="*/ 34 w 67"/>
                <a:gd name="T13" fmla="*/ 0 h 66"/>
                <a:gd name="T14" fmla="*/ 20 w 67"/>
                <a:gd name="T15" fmla="*/ 3 h 66"/>
                <a:gd name="T16" fmla="*/ 10 w 67"/>
                <a:gd name="T17" fmla="*/ 10 h 66"/>
                <a:gd name="T18" fmla="*/ 3 w 67"/>
                <a:gd name="T19" fmla="*/ 20 h 66"/>
                <a:gd name="T20" fmla="*/ 0 w 67"/>
                <a:gd name="T21" fmla="*/ 33 h 66"/>
                <a:gd name="T22" fmla="*/ 3 w 67"/>
                <a:gd name="T23" fmla="*/ 46 h 66"/>
                <a:gd name="T24" fmla="*/ 10 w 67"/>
                <a:gd name="T25" fmla="*/ 56 h 66"/>
                <a:gd name="T26" fmla="*/ 20 w 67"/>
                <a:gd name="T27" fmla="*/ 63 h 66"/>
                <a:gd name="T28" fmla="*/ 34 w 67"/>
                <a:gd name="T29" fmla="*/ 66 h 66"/>
                <a:gd name="T30" fmla="*/ 46 w 67"/>
                <a:gd name="T31" fmla="*/ 63 h 66"/>
                <a:gd name="T32" fmla="*/ 57 w 67"/>
                <a:gd name="T33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Freeform 35"/>
            <p:cNvSpPr>
              <a:spLocks/>
            </p:cNvSpPr>
            <p:nvPr/>
          </p:nvSpPr>
          <p:spPr bwMode="auto">
            <a:xfrm>
              <a:off x="6819901" y="2178050"/>
              <a:ext cx="104775" cy="104775"/>
            </a:xfrm>
            <a:custGeom>
              <a:avLst/>
              <a:gdLst>
                <a:gd name="T0" fmla="*/ 58 w 66"/>
                <a:gd name="T1" fmla="*/ 56 h 66"/>
                <a:gd name="T2" fmla="*/ 65 w 66"/>
                <a:gd name="T3" fmla="*/ 46 h 66"/>
                <a:gd name="T4" fmla="*/ 66 w 66"/>
                <a:gd name="T5" fmla="*/ 33 h 66"/>
                <a:gd name="T6" fmla="*/ 65 w 66"/>
                <a:gd name="T7" fmla="*/ 20 h 66"/>
                <a:gd name="T8" fmla="*/ 58 w 66"/>
                <a:gd name="T9" fmla="*/ 8 h 66"/>
                <a:gd name="T10" fmla="*/ 46 w 66"/>
                <a:gd name="T11" fmla="*/ 3 h 66"/>
                <a:gd name="T12" fmla="*/ 33 w 66"/>
                <a:gd name="T13" fmla="*/ 0 h 66"/>
                <a:gd name="T14" fmla="*/ 21 w 66"/>
                <a:gd name="T15" fmla="*/ 3 h 66"/>
                <a:gd name="T16" fmla="*/ 10 w 66"/>
                <a:gd name="T17" fmla="*/ 8 h 66"/>
                <a:gd name="T18" fmla="*/ 3 w 66"/>
                <a:gd name="T19" fmla="*/ 20 h 66"/>
                <a:gd name="T20" fmla="*/ 0 w 66"/>
                <a:gd name="T21" fmla="*/ 33 h 66"/>
                <a:gd name="T22" fmla="*/ 3 w 66"/>
                <a:gd name="T23" fmla="*/ 46 h 66"/>
                <a:gd name="T24" fmla="*/ 10 w 66"/>
                <a:gd name="T25" fmla="*/ 56 h 66"/>
                <a:gd name="T26" fmla="*/ 21 w 66"/>
                <a:gd name="T27" fmla="*/ 63 h 66"/>
                <a:gd name="T28" fmla="*/ 33 w 66"/>
                <a:gd name="T29" fmla="*/ 66 h 66"/>
                <a:gd name="T30" fmla="*/ 46 w 66"/>
                <a:gd name="T31" fmla="*/ 63 h 66"/>
                <a:gd name="T32" fmla="*/ 58 w 66"/>
                <a:gd name="T33" fmla="*/ 56 h 66"/>
                <a:gd name="T34" fmla="*/ 58 w 66"/>
                <a:gd name="T35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58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1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8" y="56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Freeform 36"/>
            <p:cNvSpPr>
              <a:spLocks/>
            </p:cNvSpPr>
            <p:nvPr/>
          </p:nvSpPr>
          <p:spPr bwMode="auto">
            <a:xfrm>
              <a:off x="7881938" y="2227263"/>
              <a:ext cx="104775" cy="104775"/>
            </a:xfrm>
            <a:custGeom>
              <a:avLst/>
              <a:gdLst>
                <a:gd name="T0" fmla="*/ 56 w 66"/>
                <a:gd name="T1" fmla="*/ 56 h 66"/>
                <a:gd name="T2" fmla="*/ 65 w 66"/>
                <a:gd name="T3" fmla="*/ 46 h 66"/>
                <a:gd name="T4" fmla="*/ 66 w 66"/>
                <a:gd name="T5" fmla="*/ 33 h 66"/>
                <a:gd name="T6" fmla="*/ 65 w 66"/>
                <a:gd name="T7" fmla="*/ 20 h 66"/>
                <a:gd name="T8" fmla="*/ 56 w 66"/>
                <a:gd name="T9" fmla="*/ 10 h 66"/>
                <a:gd name="T10" fmla="*/ 46 w 66"/>
                <a:gd name="T11" fmla="*/ 3 h 66"/>
                <a:gd name="T12" fmla="*/ 33 w 66"/>
                <a:gd name="T13" fmla="*/ 0 h 66"/>
                <a:gd name="T14" fmla="*/ 20 w 66"/>
                <a:gd name="T15" fmla="*/ 3 h 66"/>
                <a:gd name="T16" fmla="*/ 10 w 66"/>
                <a:gd name="T17" fmla="*/ 10 h 66"/>
                <a:gd name="T18" fmla="*/ 3 w 66"/>
                <a:gd name="T19" fmla="*/ 20 h 66"/>
                <a:gd name="T20" fmla="*/ 0 w 66"/>
                <a:gd name="T21" fmla="*/ 33 h 66"/>
                <a:gd name="T22" fmla="*/ 3 w 66"/>
                <a:gd name="T23" fmla="*/ 46 h 66"/>
                <a:gd name="T24" fmla="*/ 10 w 66"/>
                <a:gd name="T25" fmla="*/ 56 h 66"/>
                <a:gd name="T26" fmla="*/ 20 w 66"/>
                <a:gd name="T27" fmla="*/ 63 h 66"/>
                <a:gd name="T28" fmla="*/ 33 w 66"/>
                <a:gd name="T29" fmla="*/ 66 h 66"/>
                <a:gd name="T30" fmla="*/ 46 w 66"/>
                <a:gd name="T31" fmla="*/ 63 h 66"/>
                <a:gd name="T32" fmla="*/ 56 w 66"/>
                <a:gd name="T33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66">
                  <a:moveTo>
                    <a:pt x="56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7" name="Freeform 37"/>
            <p:cNvSpPr>
              <a:spLocks/>
            </p:cNvSpPr>
            <p:nvPr/>
          </p:nvSpPr>
          <p:spPr bwMode="auto">
            <a:xfrm>
              <a:off x="1565276" y="5589588"/>
              <a:ext cx="104775" cy="104775"/>
            </a:xfrm>
            <a:custGeom>
              <a:avLst/>
              <a:gdLst>
                <a:gd name="T0" fmla="*/ 57 w 66"/>
                <a:gd name="T1" fmla="*/ 58 h 66"/>
                <a:gd name="T2" fmla="*/ 65 w 66"/>
                <a:gd name="T3" fmla="*/ 46 h 66"/>
                <a:gd name="T4" fmla="*/ 66 w 66"/>
                <a:gd name="T5" fmla="*/ 33 h 66"/>
                <a:gd name="T6" fmla="*/ 65 w 66"/>
                <a:gd name="T7" fmla="*/ 20 h 66"/>
                <a:gd name="T8" fmla="*/ 57 w 66"/>
                <a:gd name="T9" fmla="*/ 10 h 66"/>
                <a:gd name="T10" fmla="*/ 46 w 66"/>
                <a:gd name="T11" fmla="*/ 3 h 66"/>
                <a:gd name="T12" fmla="*/ 33 w 66"/>
                <a:gd name="T13" fmla="*/ 0 h 66"/>
                <a:gd name="T14" fmla="*/ 20 w 66"/>
                <a:gd name="T15" fmla="*/ 3 h 66"/>
                <a:gd name="T16" fmla="*/ 10 w 66"/>
                <a:gd name="T17" fmla="*/ 10 h 66"/>
                <a:gd name="T18" fmla="*/ 3 w 66"/>
                <a:gd name="T19" fmla="*/ 20 h 66"/>
                <a:gd name="T20" fmla="*/ 0 w 66"/>
                <a:gd name="T21" fmla="*/ 33 h 66"/>
                <a:gd name="T22" fmla="*/ 3 w 66"/>
                <a:gd name="T23" fmla="*/ 46 h 66"/>
                <a:gd name="T24" fmla="*/ 10 w 66"/>
                <a:gd name="T25" fmla="*/ 58 h 66"/>
                <a:gd name="T26" fmla="*/ 20 w 66"/>
                <a:gd name="T27" fmla="*/ 65 h 66"/>
                <a:gd name="T28" fmla="*/ 33 w 66"/>
                <a:gd name="T29" fmla="*/ 66 h 66"/>
                <a:gd name="T30" fmla="*/ 46 w 66"/>
                <a:gd name="T31" fmla="*/ 65 h 66"/>
                <a:gd name="T32" fmla="*/ 57 w 66"/>
                <a:gd name="T33" fmla="*/ 58 h 66"/>
                <a:gd name="T34" fmla="*/ 57 w 66"/>
                <a:gd name="T35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9" name="Freeform 39"/>
            <p:cNvSpPr>
              <a:spLocks/>
            </p:cNvSpPr>
            <p:nvPr/>
          </p:nvSpPr>
          <p:spPr bwMode="auto">
            <a:xfrm>
              <a:off x="1628776" y="2305050"/>
              <a:ext cx="3062288" cy="3344862"/>
            </a:xfrm>
            <a:custGeom>
              <a:avLst/>
              <a:gdLst>
                <a:gd name="T0" fmla="*/ 1929 w 1929"/>
                <a:gd name="T1" fmla="*/ 0 h 2107"/>
                <a:gd name="T2" fmla="*/ 1294 w 1929"/>
                <a:gd name="T3" fmla="*/ 62 h 2107"/>
                <a:gd name="T4" fmla="*/ 708 w 1929"/>
                <a:gd name="T5" fmla="*/ 153 h 2107"/>
                <a:gd name="T6" fmla="*/ 464 w 1929"/>
                <a:gd name="T7" fmla="*/ 293 h 2107"/>
                <a:gd name="T8" fmla="*/ 293 w 1929"/>
                <a:gd name="T9" fmla="*/ 555 h 2107"/>
                <a:gd name="T10" fmla="*/ 124 w 1929"/>
                <a:gd name="T11" fmla="*/ 1142 h 2107"/>
                <a:gd name="T12" fmla="*/ 0 w 1929"/>
                <a:gd name="T13" fmla="*/ 2107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9" h="2107">
                  <a:moveTo>
                    <a:pt x="1929" y="0"/>
                  </a:moveTo>
                  <a:lnTo>
                    <a:pt x="1294" y="62"/>
                  </a:lnTo>
                  <a:lnTo>
                    <a:pt x="708" y="153"/>
                  </a:lnTo>
                  <a:lnTo>
                    <a:pt x="464" y="293"/>
                  </a:lnTo>
                  <a:lnTo>
                    <a:pt x="293" y="555"/>
                  </a:lnTo>
                  <a:lnTo>
                    <a:pt x="124" y="1142"/>
                  </a:lnTo>
                  <a:lnTo>
                    <a:pt x="0" y="2107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0" name="Freeform 40"/>
            <p:cNvSpPr>
              <a:spLocks/>
            </p:cNvSpPr>
            <p:nvPr/>
          </p:nvSpPr>
          <p:spPr bwMode="auto">
            <a:xfrm>
              <a:off x="4738688" y="2227263"/>
              <a:ext cx="3189288" cy="61912"/>
            </a:xfrm>
            <a:custGeom>
              <a:avLst/>
              <a:gdLst>
                <a:gd name="T0" fmla="*/ 2009 w 2009"/>
                <a:gd name="T1" fmla="*/ 29 h 39"/>
                <a:gd name="T2" fmla="*/ 1346 w 2009"/>
                <a:gd name="T3" fmla="*/ 0 h 39"/>
                <a:gd name="T4" fmla="*/ 674 w 2009"/>
                <a:gd name="T5" fmla="*/ 39 h 39"/>
                <a:gd name="T6" fmla="*/ 0 w 2009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9" h="39">
                  <a:moveTo>
                    <a:pt x="2009" y="29"/>
                  </a:moveTo>
                  <a:lnTo>
                    <a:pt x="1346" y="0"/>
                  </a:lnTo>
                  <a:lnTo>
                    <a:pt x="674" y="39"/>
                  </a:lnTo>
                  <a:lnTo>
                    <a:pt x="0" y="39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1" name="Freeform 41"/>
            <p:cNvSpPr>
              <a:spLocks/>
            </p:cNvSpPr>
            <p:nvPr/>
          </p:nvSpPr>
          <p:spPr bwMode="auto">
            <a:xfrm>
              <a:off x="1911351" y="5227638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0 w 56"/>
                <a:gd name="T3" fmla="*/ 0 h 56"/>
                <a:gd name="T4" fmla="*/ 0 w 56"/>
                <a:gd name="T5" fmla="*/ 56 h 56"/>
                <a:gd name="T6" fmla="*/ 56 w 56"/>
                <a:gd name="T7" fmla="*/ 56 h 56"/>
                <a:gd name="T8" fmla="*/ 56 w 56"/>
                <a:gd name="T9" fmla="*/ 0 h 56"/>
                <a:gd name="T10" fmla="*/ 56 w 5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2" name="Freeform 42"/>
            <p:cNvSpPr>
              <a:spLocks/>
            </p:cNvSpPr>
            <p:nvPr/>
          </p:nvSpPr>
          <p:spPr bwMode="auto">
            <a:xfrm>
              <a:off x="1649413" y="5603875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0 w 56"/>
                <a:gd name="T3" fmla="*/ 0 h 56"/>
                <a:gd name="T4" fmla="*/ 0 w 56"/>
                <a:gd name="T5" fmla="*/ 56 h 56"/>
                <a:gd name="T6" fmla="*/ 56 w 56"/>
                <a:gd name="T7" fmla="*/ 56 h 56"/>
                <a:gd name="T8" fmla="*/ 56 w 56"/>
                <a:gd name="T9" fmla="*/ 0 h 56"/>
                <a:gd name="T10" fmla="*/ 56 w 5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3" name="Rectangle 43"/>
            <p:cNvSpPr>
              <a:spLocks noChangeArrowheads="1"/>
            </p:cNvSpPr>
            <p:nvPr/>
          </p:nvSpPr>
          <p:spPr bwMode="auto">
            <a:xfrm>
              <a:off x="2179638" y="45450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4" name="Freeform 44"/>
            <p:cNvSpPr>
              <a:spLocks/>
            </p:cNvSpPr>
            <p:nvPr/>
          </p:nvSpPr>
          <p:spPr bwMode="auto">
            <a:xfrm>
              <a:off x="2444751" y="3779838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0 w 56"/>
                <a:gd name="T3" fmla="*/ 0 h 56"/>
                <a:gd name="T4" fmla="*/ 0 w 56"/>
                <a:gd name="T5" fmla="*/ 56 h 56"/>
                <a:gd name="T6" fmla="*/ 56 w 56"/>
                <a:gd name="T7" fmla="*/ 56 h 56"/>
                <a:gd name="T8" fmla="*/ 56 w 56"/>
                <a:gd name="T9" fmla="*/ 0 h 56"/>
                <a:gd name="T10" fmla="*/ 56 w 5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5" name="Freeform 45"/>
            <p:cNvSpPr>
              <a:spLocks/>
            </p:cNvSpPr>
            <p:nvPr/>
          </p:nvSpPr>
          <p:spPr bwMode="auto">
            <a:xfrm>
              <a:off x="2847976" y="293370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0 w 56"/>
                <a:gd name="T3" fmla="*/ 0 h 56"/>
                <a:gd name="T4" fmla="*/ 0 w 56"/>
                <a:gd name="T5" fmla="*/ 56 h 56"/>
                <a:gd name="T6" fmla="*/ 56 w 56"/>
                <a:gd name="T7" fmla="*/ 56 h 56"/>
                <a:gd name="T8" fmla="*/ 56 w 56"/>
                <a:gd name="T9" fmla="*/ 0 h 56"/>
                <a:gd name="T10" fmla="*/ 56 w 5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3244851" y="2471738"/>
              <a:ext cx="87313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3770313" y="24114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8" name="Freeform 48"/>
            <p:cNvSpPr>
              <a:spLocks/>
            </p:cNvSpPr>
            <p:nvPr/>
          </p:nvSpPr>
          <p:spPr bwMode="auto">
            <a:xfrm>
              <a:off x="4833938" y="215265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0 w 56"/>
                <a:gd name="T3" fmla="*/ 0 h 56"/>
                <a:gd name="T4" fmla="*/ 0 w 56"/>
                <a:gd name="T5" fmla="*/ 56 h 56"/>
                <a:gd name="T6" fmla="*/ 56 w 56"/>
                <a:gd name="T7" fmla="*/ 56 h 56"/>
                <a:gd name="T8" fmla="*/ 56 w 56"/>
                <a:gd name="T9" fmla="*/ 0 h 56"/>
                <a:gd name="T10" fmla="*/ 56 w 56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5897563" y="2089150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6958013" y="2073275"/>
              <a:ext cx="87313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8027988" y="2073275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3" name="Freeform 53"/>
            <p:cNvSpPr>
              <a:spLocks/>
            </p:cNvSpPr>
            <p:nvPr/>
          </p:nvSpPr>
          <p:spPr bwMode="auto">
            <a:xfrm>
              <a:off x="1738313" y="2116138"/>
              <a:ext cx="6326188" cy="3487737"/>
            </a:xfrm>
            <a:custGeom>
              <a:avLst/>
              <a:gdLst>
                <a:gd name="T0" fmla="*/ 3985 w 3985"/>
                <a:gd name="T1" fmla="*/ 0 h 2197"/>
                <a:gd name="T2" fmla="*/ 3343 w 3985"/>
                <a:gd name="T3" fmla="*/ 0 h 2197"/>
                <a:gd name="T4" fmla="*/ 2650 w 3985"/>
                <a:gd name="T5" fmla="*/ 9 h 2197"/>
                <a:gd name="T6" fmla="*/ 1977 w 3985"/>
                <a:gd name="T7" fmla="*/ 52 h 2197"/>
                <a:gd name="T8" fmla="*/ 1307 w 3985"/>
                <a:gd name="T9" fmla="*/ 215 h 2197"/>
                <a:gd name="T10" fmla="*/ 977 w 3985"/>
                <a:gd name="T11" fmla="*/ 252 h 2197"/>
                <a:gd name="T12" fmla="*/ 728 w 3985"/>
                <a:gd name="T13" fmla="*/ 545 h 2197"/>
                <a:gd name="T14" fmla="*/ 471 w 3985"/>
                <a:gd name="T15" fmla="*/ 1074 h 2197"/>
                <a:gd name="T16" fmla="*/ 309 w 3985"/>
                <a:gd name="T17" fmla="*/ 1559 h 2197"/>
                <a:gd name="T18" fmla="*/ 141 w 3985"/>
                <a:gd name="T19" fmla="*/ 1988 h 2197"/>
                <a:gd name="T20" fmla="*/ 0 w 3985"/>
                <a:gd name="T21" fmla="*/ 2197 h 2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5" h="2197">
                  <a:moveTo>
                    <a:pt x="3985" y="0"/>
                  </a:moveTo>
                  <a:lnTo>
                    <a:pt x="3343" y="0"/>
                  </a:lnTo>
                  <a:lnTo>
                    <a:pt x="2650" y="9"/>
                  </a:lnTo>
                  <a:lnTo>
                    <a:pt x="1977" y="52"/>
                  </a:lnTo>
                  <a:lnTo>
                    <a:pt x="1307" y="215"/>
                  </a:lnTo>
                  <a:lnTo>
                    <a:pt x="977" y="252"/>
                  </a:lnTo>
                  <a:lnTo>
                    <a:pt x="728" y="545"/>
                  </a:lnTo>
                  <a:lnTo>
                    <a:pt x="471" y="1074"/>
                  </a:lnTo>
                  <a:lnTo>
                    <a:pt x="309" y="1559"/>
                  </a:lnTo>
                  <a:lnTo>
                    <a:pt x="141" y="1988"/>
                  </a:lnTo>
                  <a:lnTo>
                    <a:pt x="0" y="2197"/>
                  </a:lnTo>
                </a:path>
              </a:pathLst>
            </a:custGeom>
            <a:noFill/>
            <a:ln w="3175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4" name="Line 54"/>
            <p:cNvSpPr>
              <a:spLocks noChangeShapeType="1"/>
            </p:cNvSpPr>
            <p:nvPr/>
          </p:nvSpPr>
          <p:spPr bwMode="auto">
            <a:xfrm flipV="1">
              <a:off x="8074026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5" name="Line 55"/>
            <p:cNvSpPr>
              <a:spLocks noChangeShapeType="1"/>
            </p:cNvSpPr>
            <p:nvPr/>
          </p:nvSpPr>
          <p:spPr bwMode="auto">
            <a:xfrm>
              <a:off x="7002463" y="2027238"/>
              <a:ext cx="0" cy="19050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6" name="Line 56"/>
            <p:cNvSpPr>
              <a:spLocks noChangeShapeType="1"/>
            </p:cNvSpPr>
            <p:nvPr/>
          </p:nvSpPr>
          <p:spPr bwMode="auto">
            <a:xfrm>
              <a:off x="5942013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7" name="Line 57"/>
            <p:cNvSpPr>
              <a:spLocks noChangeShapeType="1"/>
            </p:cNvSpPr>
            <p:nvPr/>
          </p:nvSpPr>
          <p:spPr bwMode="auto">
            <a:xfrm>
              <a:off x="3816986" y="2320925"/>
              <a:ext cx="0" cy="288925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8" name="Line 58"/>
            <p:cNvSpPr>
              <a:spLocks noChangeShapeType="1"/>
            </p:cNvSpPr>
            <p:nvPr/>
          </p:nvSpPr>
          <p:spPr bwMode="auto">
            <a:xfrm>
              <a:off x="3293111" y="2373313"/>
              <a:ext cx="0" cy="3000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9" name="Line 59"/>
            <p:cNvSpPr>
              <a:spLocks noChangeShapeType="1"/>
            </p:cNvSpPr>
            <p:nvPr/>
          </p:nvSpPr>
          <p:spPr bwMode="auto">
            <a:xfrm>
              <a:off x="2893696" y="2801938"/>
              <a:ext cx="0" cy="36195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0" name="Line 60"/>
            <p:cNvSpPr>
              <a:spLocks noChangeShapeType="1"/>
            </p:cNvSpPr>
            <p:nvPr/>
          </p:nvSpPr>
          <p:spPr bwMode="auto">
            <a:xfrm>
              <a:off x="4875213" y="2105025"/>
              <a:ext cx="0" cy="220662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1" name="Line 61"/>
            <p:cNvSpPr>
              <a:spLocks noChangeShapeType="1"/>
            </p:cNvSpPr>
            <p:nvPr/>
          </p:nvSpPr>
          <p:spPr bwMode="auto">
            <a:xfrm>
              <a:off x="1958341" y="5135563"/>
              <a:ext cx="0" cy="2365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62" name="Line 62"/>
            <p:cNvSpPr>
              <a:spLocks noChangeShapeType="1"/>
            </p:cNvSpPr>
            <p:nvPr/>
          </p:nvSpPr>
          <p:spPr bwMode="auto">
            <a:xfrm>
              <a:off x="2224088" y="4414838"/>
              <a:ext cx="0" cy="34448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3" name="Line 63"/>
            <p:cNvSpPr>
              <a:spLocks noChangeShapeType="1"/>
            </p:cNvSpPr>
            <p:nvPr/>
          </p:nvSpPr>
          <p:spPr bwMode="auto">
            <a:xfrm>
              <a:off x="2491423" y="3638550"/>
              <a:ext cx="0" cy="3762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>
              <a:off x="7941946" y="2159000"/>
              <a:ext cx="0" cy="257175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5" name="Line 65"/>
            <p:cNvSpPr>
              <a:spLocks noChangeShapeType="1"/>
            </p:cNvSpPr>
            <p:nvPr/>
          </p:nvSpPr>
          <p:spPr bwMode="auto">
            <a:xfrm>
              <a:off x="6883083" y="2116138"/>
              <a:ext cx="0" cy="23971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6" name="Line 66"/>
            <p:cNvSpPr>
              <a:spLocks noChangeShapeType="1"/>
            </p:cNvSpPr>
            <p:nvPr/>
          </p:nvSpPr>
          <p:spPr bwMode="auto">
            <a:xfrm>
              <a:off x="5824221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7" name="Line 67"/>
            <p:cNvSpPr>
              <a:spLocks noChangeShapeType="1"/>
            </p:cNvSpPr>
            <p:nvPr/>
          </p:nvSpPr>
          <p:spPr bwMode="auto">
            <a:xfrm>
              <a:off x="3686176" y="2290763"/>
              <a:ext cx="0" cy="2667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8" name="Line 68"/>
            <p:cNvSpPr>
              <a:spLocks noChangeShapeType="1"/>
            </p:cNvSpPr>
            <p:nvPr/>
          </p:nvSpPr>
          <p:spPr bwMode="auto">
            <a:xfrm>
              <a:off x="3157538" y="2351088"/>
              <a:ext cx="0" cy="2809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9" name="Line 69"/>
            <p:cNvSpPr>
              <a:spLocks noChangeShapeType="1"/>
            </p:cNvSpPr>
            <p:nvPr/>
          </p:nvSpPr>
          <p:spPr bwMode="auto">
            <a:xfrm>
              <a:off x="4745038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0" name="Line 70"/>
            <p:cNvSpPr>
              <a:spLocks noChangeShapeType="1"/>
            </p:cNvSpPr>
            <p:nvPr/>
          </p:nvSpPr>
          <p:spPr bwMode="auto">
            <a:xfrm>
              <a:off x="2755901" y="2405063"/>
              <a:ext cx="0" cy="2936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1" name="Line 71"/>
            <p:cNvSpPr>
              <a:spLocks noChangeShapeType="1"/>
            </p:cNvSpPr>
            <p:nvPr/>
          </p:nvSpPr>
          <p:spPr bwMode="auto">
            <a:xfrm>
              <a:off x="2357438" y="2609850"/>
              <a:ext cx="0" cy="3349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2" name="Line 72"/>
            <p:cNvSpPr>
              <a:spLocks noChangeShapeType="1"/>
            </p:cNvSpPr>
            <p:nvPr/>
          </p:nvSpPr>
          <p:spPr bwMode="auto">
            <a:xfrm>
              <a:off x="2100581" y="3011488"/>
              <a:ext cx="0" cy="37465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3" name="Line 73"/>
            <p:cNvSpPr>
              <a:spLocks noChangeShapeType="1"/>
            </p:cNvSpPr>
            <p:nvPr/>
          </p:nvSpPr>
          <p:spPr bwMode="auto">
            <a:xfrm>
              <a:off x="1827213" y="3921125"/>
              <a:ext cx="0" cy="3810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1294990" y="479715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3" name="Rectangle 136"/>
            <p:cNvSpPr>
              <a:spLocks noChangeArrowheads="1"/>
            </p:cNvSpPr>
            <p:nvPr/>
          </p:nvSpPr>
          <p:spPr bwMode="auto">
            <a:xfrm>
              <a:off x="1294990" y="404855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4" name="Rectangle 137"/>
            <p:cNvSpPr>
              <a:spLocks noChangeArrowheads="1"/>
            </p:cNvSpPr>
            <p:nvPr/>
          </p:nvSpPr>
          <p:spPr bwMode="auto">
            <a:xfrm>
              <a:off x="1198487" y="175471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85" name="Rectangle 138"/>
            <p:cNvSpPr>
              <a:spLocks noChangeArrowheads="1"/>
            </p:cNvSpPr>
            <p:nvPr/>
          </p:nvSpPr>
          <p:spPr bwMode="auto">
            <a:xfrm>
              <a:off x="1294990" y="328362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Text Box 148"/>
            <p:cNvSpPr txBox="1">
              <a:spLocks noChangeArrowheads="1"/>
            </p:cNvSpPr>
            <p:nvPr/>
          </p:nvSpPr>
          <p:spPr bwMode="auto">
            <a:xfrm>
              <a:off x="1177925" y="1406526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88" name="Rectangle 137"/>
            <p:cNvSpPr>
              <a:spLocks noChangeArrowheads="1"/>
            </p:cNvSpPr>
            <p:nvPr/>
          </p:nvSpPr>
          <p:spPr bwMode="auto">
            <a:xfrm>
              <a:off x="1294990" y="251465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9" name="Rectangle 135"/>
            <p:cNvSpPr>
              <a:spLocks noChangeArrowheads="1"/>
            </p:cNvSpPr>
            <p:nvPr/>
          </p:nvSpPr>
          <p:spPr bwMode="auto">
            <a:xfrm>
              <a:off x="1394376" y="554100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Rectangle 135"/>
            <p:cNvSpPr>
              <a:spLocks noChangeArrowheads="1"/>
            </p:cNvSpPr>
            <p:nvPr/>
          </p:nvSpPr>
          <p:spPr bwMode="auto">
            <a:xfrm>
              <a:off x="1573935" y="57332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1" name="Rectangle 135"/>
            <p:cNvSpPr>
              <a:spLocks noChangeArrowheads="1"/>
            </p:cNvSpPr>
            <p:nvPr/>
          </p:nvSpPr>
          <p:spPr bwMode="auto">
            <a:xfrm>
              <a:off x="1845783" y="5733256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sp>
          <p:nvSpPr>
            <p:cNvPr id="92" name="Rectangle 135"/>
            <p:cNvSpPr>
              <a:spLocks noChangeArrowheads="1"/>
            </p:cNvSpPr>
            <p:nvPr/>
          </p:nvSpPr>
          <p:spPr bwMode="auto">
            <a:xfrm>
              <a:off x="2096349" y="5733256"/>
              <a:ext cx="993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Rectangle 135"/>
            <p:cNvSpPr>
              <a:spLocks noChangeArrowheads="1"/>
            </p:cNvSpPr>
            <p:nvPr/>
          </p:nvSpPr>
          <p:spPr bwMode="auto">
            <a:xfrm>
              <a:off x="2325635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Rectangle 135"/>
            <p:cNvSpPr>
              <a:spLocks noChangeArrowheads="1"/>
            </p:cNvSpPr>
            <p:nvPr/>
          </p:nvSpPr>
          <p:spPr bwMode="auto">
            <a:xfrm>
              <a:off x="2717043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18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5" name="Rectangle 135"/>
            <p:cNvSpPr>
              <a:spLocks noChangeArrowheads="1"/>
            </p:cNvSpPr>
            <p:nvPr/>
          </p:nvSpPr>
          <p:spPr bwMode="auto">
            <a:xfrm>
              <a:off x="3108451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Rectangle 135"/>
            <p:cNvSpPr>
              <a:spLocks noChangeArrowheads="1"/>
            </p:cNvSpPr>
            <p:nvPr/>
          </p:nvSpPr>
          <p:spPr bwMode="auto">
            <a:xfrm>
              <a:off x="3653147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7" name="Rectangle 135"/>
            <p:cNvSpPr>
              <a:spLocks noChangeArrowheads="1"/>
            </p:cNvSpPr>
            <p:nvPr/>
          </p:nvSpPr>
          <p:spPr bwMode="auto">
            <a:xfrm>
              <a:off x="4733267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48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8" name="Rectangle 135"/>
            <p:cNvSpPr>
              <a:spLocks noChangeArrowheads="1"/>
            </p:cNvSpPr>
            <p:nvPr/>
          </p:nvSpPr>
          <p:spPr bwMode="auto">
            <a:xfrm>
              <a:off x="5786228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9" name="Rectangle 135"/>
            <p:cNvSpPr>
              <a:spLocks noChangeArrowheads="1"/>
            </p:cNvSpPr>
            <p:nvPr/>
          </p:nvSpPr>
          <p:spPr bwMode="auto">
            <a:xfrm>
              <a:off x="6839189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35"/>
            <p:cNvSpPr>
              <a:spLocks noChangeArrowheads="1"/>
            </p:cNvSpPr>
            <p:nvPr/>
          </p:nvSpPr>
          <p:spPr bwMode="auto">
            <a:xfrm>
              <a:off x="7892150" y="5733256"/>
              <a:ext cx="1987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96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3" name="AutoShape 165"/>
            <p:cNvSpPr>
              <a:spLocks noChangeArrowheads="1"/>
            </p:cNvSpPr>
            <p:nvPr/>
          </p:nvSpPr>
          <p:spPr bwMode="auto">
            <a:xfrm>
              <a:off x="3563888" y="4747369"/>
              <a:ext cx="4635141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4"/>
            <p:cNvSpPr>
              <a:spLocks noChangeArrowheads="1"/>
            </p:cNvSpPr>
            <p:nvPr/>
          </p:nvSpPr>
          <p:spPr bwMode="auto">
            <a:xfrm>
              <a:off x="3673426" y="5110906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ZoneTexte 84"/>
            <p:cNvSpPr txBox="1">
              <a:spLocks noChangeArrowheads="1"/>
            </p:cNvSpPr>
            <p:nvPr/>
          </p:nvSpPr>
          <p:spPr bwMode="auto">
            <a:xfrm>
              <a:off x="3830589" y="4725144"/>
              <a:ext cx="3947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DRV/r </a:t>
              </a: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RAL, 89.4% (IC95%: 85.7-92.4)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ZoneTexte 85"/>
            <p:cNvSpPr txBox="1">
              <a:spLocks noChangeArrowheads="1"/>
            </p:cNvSpPr>
            <p:nvPr/>
          </p:nvSpPr>
          <p:spPr bwMode="auto">
            <a:xfrm>
              <a:off x="3830589" y="4985494"/>
              <a:ext cx="43187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DRV/r + 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TDF/FTC, 93.3% (IC95%: 90.3-95.6)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Freeform 37"/>
            <p:cNvSpPr>
              <a:spLocks/>
            </p:cNvSpPr>
            <p:nvPr/>
          </p:nvSpPr>
          <p:spPr bwMode="auto">
            <a:xfrm>
              <a:off x="3679348" y="4833292"/>
              <a:ext cx="169237" cy="169237"/>
            </a:xfrm>
            <a:custGeom>
              <a:avLst/>
              <a:gdLst>
                <a:gd name="T0" fmla="*/ 57 w 66"/>
                <a:gd name="T1" fmla="*/ 58 h 66"/>
                <a:gd name="T2" fmla="*/ 65 w 66"/>
                <a:gd name="T3" fmla="*/ 46 h 66"/>
                <a:gd name="T4" fmla="*/ 66 w 66"/>
                <a:gd name="T5" fmla="*/ 33 h 66"/>
                <a:gd name="T6" fmla="*/ 65 w 66"/>
                <a:gd name="T7" fmla="*/ 20 h 66"/>
                <a:gd name="T8" fmla="*/ 57 w 66"/>
                <a:gd name="T9" fmla="*/ 10 h 66"/>
                <a:gd name="T10" fmla="*/ 46 w 66"/>
                <a:gd name="T11" fmla="*/ 3 h 66"/>
                <a:gd name="T12" fmla="*/ 33 w 66"/>
                <a:gd name="T13" fmla="*/ 0 h 66"/>
                <a:gd name="T14" fmla="*/ 20 w 66"/>
                <a:gd name="T15" fmla="*/ 3 h 66"/>
                <a:gd name="T16" fmla="*/ 10 w 66"/>
                <a:gd name="T17" fmla="*/ 10 h 66"/>
                <a:gd name="T18" fmla="*/ 3 w 66"/>
                <a:gd name="T19" fmla="*/ 20 h 66"/>
                <a:gd name="T20" fmla="*/ 0 w 66"/>
                <a:gd name="T21" fmla="*/ 33 h 66"/>
                <a:gd name="T22" fmla="*/ 3 w 66"/>
                <a:gd name="T23" fmla="*/ 46 h 66"/>
                <a:gd name="T24" fmla="*/ 10 w 66"/>
                <a:gd name="T25" fmla="*/ 58 h 66"/>
                <a:gd name="T26" fmla="*/ 20 w 66"/>
                <a:gd name="T27" fmla="*/ 65 h 66"/>
                <a:gd name="T28" fmla="*/ 33 w 66"/>
                <a:gd name="T29" fmla="*/ 66 h 66"/>
                <a:gd name="T30" fmla="*/ 46 w 66"/>
                <a:gd name="T31" fmla="*/ 65 h 66"/>
                <a:gd name="T32" fmla="*/ 57 w 66"/>
                <a:gd name="T33" fmla="*/ 58 h 66"/>
                <a:gd name="T34" fmla="*/ 57 w 66"/>
                <a:gd name="T35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2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5443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aphicFrame>
        <p:nvGraphicFramePr>
          <p:cNvPr id="7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480665"/>
              </p:ext>
            </p:extLst>
          </p:nvPr>
        </p:nvGraphicFramePr>
        <p:xfrm>
          <a:off x="112763" y="1772812"/>
          <a:ext cx="8923733" cy="3401358"/>
        </p:xfrm>
        <a:graphic>
          <a:graphicData uri="http://schemas.openxmlformats.org/drawingml/2006/table">
            <a:tbl>
              <a:tblPr/>
              <a:tblGrid>
                <a:gridCol w="35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9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Todos los fallos virológicos definidos por protocolo (PDVF)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Numero total de pacientes con criterio para test genotípico*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endParaRPr lang="es-AR" noProof="0">
                        <a:solidFill>
                          <a:srgbClr val="000066"/>
                        </a:solidFill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PDVF pacientes con criterio para test genotípico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endParaRPr lang="es-AR" noProof="0">
                        <a:solidFill>
                          <a:srgbClr val="000066"/>
                        </a:solidFill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Pacientes sin PDVF con criterio para test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genotipico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Pacientes sometidos a genotipificación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mayores de resistencia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Transcriptasa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reversa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Proteasa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Integrasa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noProof="0">
                        <a:solidFill>
                          <a:srgbClr val="000066"/>
                        </a:solidFill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‡</a:t>
                      </a:r>
                      <a:endParaRPr kumimoji="0" lang="es-AR" sz="1400" b="1" i="0" u="none" strike="noStrike" cap="none" normalizeH="0" baseline="3000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220266" y="1230868"/>
            <a:ext cx="86565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Fallo virológico y emergencia de mutaciones de resistencia por rama</a:t>
            </a:r>
            <a:endParaRPr kumimoji="0" lang="es-AR" sz="2400" b="1" i="0" u="none" strike="noStrike" kern="0" cap="none" spc="0" normalizeH="0" baseline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763" y="5262299"/>
            <a:ext cx="8438347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  <a:cs typeface="Arial"/>
              </a:rPr>
              <a:t>RAL = </a:t>
            </a:r>
            <a:r>
              <a:rPr lang="es-AR" sz="1200" dirty="0" err="1" smtClean="0">
                <a:solidFill>
                  <a:srgbClr val="000066"/>
                </a:solidFill>
                <a:cs typeface="Arial"/>
              </a:rPr>
              <a:t>raltegravir</a:t>
            </a:r>
            <a:r>
              <a:rPr lang="es-AR" sz="1200" dirty="0" smtClean="0">
                <a:solidFill>
                  <a:srgbClr val="000066"/>
                </a:solidFill>
                <a:cs typeface="Arial"/>
              </a:rPr>
              <a:t>. DRV/r = </a:t>
            </a:r>
            <a:r>
              <a:rPr lang="es-AR" sz="1200" dirty="0" err="1" smtClean="0">
                <a:solidFill>
                  <a:srgbClr val="000066"/>
                </a:solidFill>
                <a:cs typeface="Arial"/>
              </a:rPr>
              <a:t>darunavir-ritonavir</a:t>
            </a:r>
            <a:r>
              <a:rPr lang="es-AR" sz="1200" dirty="0" smtClean="0">
                <a:solidFill>
                  <a:srgbClr val="000066"/>
                </a:solidFill>
                <a:cs typeface="Arial"/>
              </a:rPr>
              <a:t>. TDF-FTC = </a:t>
            </a:r>
            <a:r>
              <a:rPr lang="es-AR" sz="1200" dirty="0" err="1" smtClean="0">
                <a:solidFill>
                  <a:srgbClr val="000066"/>
                </a:solidFill>
                <a:cs typeface="Arial"/>
              </a:rPr>
              <a:t>tenofovir-emtricitabina</a:t>
            </a:r>
            <a:r>
              <a:rPr lang="es-AR" sz="1200" dirty="0" smtClean="0">
                <a:solidFill>
                  <a:srgbClr val="000066"/>
                </a:solidFill>
                <a:cs typeface="Arial"/>
              </a:rPr>
              <a:t>.</a:t>
            </a:r>
            <a:br>
              <a:rPr lang="es-AR" sz="1200" dirty="0" smtClean="0">
                <a:solidFill>
                  <a:srgbClr val="000066"/>
                </a:solidFill>
                <a:cs typeface="Arial"/>
              </a:rPr>
            </a:br>
            <a:r>
              <a:rPr lang="es-AR" sz="1200" dirty="0" smtClean="0">
                <a:solidFill>
                  <a:srgbClr val="000066"/>
                </a:solidFill>
                <a:cs typeface="Arial"/>
              </a:rPr>
              <a:t>PDVF = fallo virológico definido por protocolo. </a:t>
            </a:r>
          </a:p>
          <a:p>
            <a:r>
              <a:rPr lang="es-AR" sz="1200" dirty="0" smtClean="0">
                <a:solidFill>
                  <a:srgbClr val="000066"/>
                </a:solidFill>
                <a:cs typeface="Arial"/>
              </a:rPr>
              <a:t>*Test genotípico llevado a cabo por laboratorios locales cuando los pacientes tuvieron  una CV&gt; 500 copias/ml </a:t>
            </a:r>
            <a:br>
              <a:rPr lang="es-AR" sz="1200" dirty="0" smtClean="0">
                <a:solidFill>
                  <a:srgbClr val="000066"/>
                </a:solidFill>
                <a:cs typeface="Arial"/>
              </a:rPr>
            </a:br>
            <a:r>
              <a:rPr lang="es-AR" sz="1200" dirty="0" smtClean="0">
                <a:solidFill>
                  <a:srgbClr val="000066"/>
                </a:solidFill>
                <a:cs typeface="Arial"/>
              </a:rPr>
              <a:t>después de S32 hasta el final del seguimiento </a:t>
            </a:r>
            <a:r>
              <a:rPr lang="es-AR" sz="1200" baseline="30000" dirty="0" smtClean="0">
                <a:solidFill>
                  <a:srgbClr val="000066"/>
                </a:solidFill>
                <a:cs typeface="Arial"/>
              </a:rPr>
              <a:t>†</a:t>
            </a:r>
            <a:r>
              <a:rPr lang="es-AR" sz="1200" dirty="0" smtClean="0">
                <a:solidFill>
                  <a:srgbClr val="000066"/>
                </a:solidFill>
                <a:cs typeface="Arial"/>
              </a:rPr>
              <a:t>K65R. </a:t>
            </a:r>
            <a:r>
              <a:rPr lang="es-AR" sz="1200" baseline="30000" dirty="0" smtClean="0">
                <a:solidFill>
                  <a:srgbClr val="000066"/>
                </a:solidFill>
                <a:cs typeface="Arial"/>
              </a:rPr>
              <a:t>‡</a:t>
            </a:r>
            <a:r>
              <a:rPr lang="es-AR" sz="1200" dirty="0" smtClean="0">
                <a:solidFill>
                  <a:srgbClr val="000066"/>
                </a:solidFill>
                <a:cs typeface="Arial"/>
              </a:rPr>
              <a:t>N155H.</a:t>
            </a:r>
            <a:endParaRPr lang="es-AR" sz="1200" dirty="0">
              <a:solidFill>
                <a:srgbClr val="000066"/>
              </a:solidFill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998867"/>
              </p:ext>
            </p:extLst>
          </p:nvPr>
        </p:nvGraphicFramePr>
        <p:xfrm>
          <a:off x="433388" y="1994451"/>
          <a:ext cx="8366042" cy="2728980"/>
        </p:xfrm>
        <a:graphic>
          <a:graphicData uri="http://schemas.openxmlformats.org/drawingml/2006/table">
            <a:tbl>
              <a:tblPr/>
              <a:tblGrid>
                <a:gridCol w="4714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9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3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fr-FR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Pacientes con criterio para testear resistencia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Pacientes con  genotipo disponible (≥ 1 gen  amplificado)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mutacion mayor de Resistencia (Panel IAS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Transcriptasa reversa (Solo INTR)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Proteasa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Integrasa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es-AR" b="1" noProof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3/53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1**/57 (1.8%)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14***/55 (25.5%)</a:t>
                      </a:r>
                      <a:endParaRPr kumimoji="0" lang="es-A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-14162" y="1230313"/>
            <a:ext cx="9158162" cy="67710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algn="ctr" defTabSz="914400">
              <a:defRPr/>
            </a:pPr>
            <a: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Emergencia de mutaciones de resistencia (data set completo) </a:t>
            </a:r>
          </a:p>
          <a:p>
            <a:pPr algn="ctr" defTabSz="914400">
              <a:defRPr/>
            </a:pPr>
            <a:r>
              <a:rPr lang="es-A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(HIV RNA &gt; 50 c/ml  confirmado o cualquier CV ≥ 500 c/ml en o a partir de S32)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4778568"/>
            <a:ext cx="84908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* 1 paciente tuvo  2 mutaciones mayores (1 INTR + 1 INI)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** L76V</a:t>
            </a:r>
          </a:p>
          <a:p>
            <a:r>
              <a:rPr lang="es-AR" sz="1400" dirty="0" smtClean="0">
                <a:solidFill>
                  <a:srgbClr val="000066"/>
                </a:solidFill>
              </a:rPr>
              <a:t>*** N155H = 12 ; N155H + Q148R = 1, Y143C = 1 ; HIV RNA al  momento del genotipo &lt; 200 c/</a:t>
            </a:r>
            <a:r>
              <a:rPr lang="es-AR" sz="1400" dirty="0" err="1" smtClean="0">
                <a:solidFill>
                  <a:srgbClr val="000066"/>
                </a:solidFill>
              </a:rPr>
              <a:t>mL</a:t>
            </a:r>
            <a:r>
              <a:rPr lang="es-AR" sz="1400" dirty="0" smtClean="0">
                <a:solidFill>
                  <a:srgbClr val="000066"/>
                </a:solidFill>
              </a:rPr>
              <a:t>  : 4/14</a:t>
            </a:r>
            <a:endParaRPr lang="es-AR" sz="1400" dirty="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5618202"/>
            <a:ext cx="8845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err="1" smtClean="0">
                <a:solidFill>
                  <a:srgbClr val="000066"/>
                </a:solidFill>
                <a:latin typeface="Arial"/>
                <a:cs typeface="Arial"/>
              </a:rPr>
              <a:t>Predictor</a:t>
            </a:r>
            <a:r>
              <a:rPr lang="es-AR" dirty="0" smtClean="0">
                <a:solidFill>
                  <a:srgbClr val="000066"/>
                </a:solidFill>
                <a:latin typeface="Arial"/>
                <a:cs typeface="Arial"/>
              </a:rPr>
              <a:t> de emergencia de mutaciones de resistencia: HIV RNA, p = 0.006, </a:t>
            </a:r>
            <a:br>
              <a:rPr lang="es-AR" dirty="0" smtClean="0">
                <a:solidFill>
                  <a:srgbClr val="000066"/>
                </a:solidFill>
                <a:latin typeface="Arial"/>
                <a:cs typeface="Arial"/>
              </a:rPr>
            </a:br>
            <a:r>
              <a:rPr lang="es-AR" dirty="0" smtClean="0">
                <a:solidFill>
                  <a:srgbClr val="000066"/>
                </a:solidFill>
                <a:latin typeface="Arial"/>
                <a:cs typeface="Arial"/>
              </a:rPr>
              <a:t>no asociación con  CD4  basal ni con CV al momento del testeo</a:t>
            </a:r>
            <a:endParaRPr lang="es-AR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grpSp>
        <p:nvGrpSpPr>
          <p:cNvPr id="3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19800" y="6553200"/>
            <a:ext cx="3095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Lambert-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Niclot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 S, JAC 2015 (in 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press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en-US" sz="3200" dirty="0" smtClean="0">
              <a:ea typeface="ＭＳ Ｐゴシック"/>
              <a:cs typeface="ＭＳ Ｐゴシック"/>
            </a:endParaRPr>
          </a:p>
        </p:txBody>
      </p:sp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3809928" y="1196975"/>
            <a:ext cx="1492396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Seguridad</a:t>
            </a:r>
            <a:endParaRPr lang="es-AR" sz="2800" b="1" kern="0" dirty="0">
              <a:solidFill>
                <a:srgbClr val="CC3300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053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53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974051"/>
              </p:ext>
            </p:extLst>
          </p:nvPr>
        </p:nvGraphicFramePr>
        <p:xfrm>
          <a:off x="179388" y="1632005"/>
          <a:ext cx="8733433" cy="4605307"/>
        </p:xfrm>
        <a:graphic>
          <a:graphicData uri="http://schemas.openxmlformats.org/drawingml/2006/table">
            <a:tbl>
              <a:tblPr/>
              <a:tblGrid>
                <a:gridCol w="446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Diferencia ajustada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(IC95%)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Discontinuación por cualquier razón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14.8% (S96)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9.1% (S96)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5.8%</a:t>
                      </a:r>
                    </a:p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(2.0 -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10.0)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Discontinuación después de alcanzado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el 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endpoint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primario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36/80 (44%)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8/51 (16%)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Discontinuacion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por EA limitante del  tratamiento</a:t>
                      </a:r>
                      <a:endParaRPr lang="es-A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1.5%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2.6%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EA que lleva a modificación del tratamiento,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todos los grados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3.9 /100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pacientes-año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4.2/100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pacientes-año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EA que lleva 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la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modificación del tratamiento, grado 3-4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Eventos adversos serios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10.2/100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pacientes-año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8.3/100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pacientes-año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919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Muerte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4*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1**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Rash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grado 2-4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1.3/100</a:t>
                      </a:r>
                      <a:b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pacientes-año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1.6/100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/>
                      </a:r>
                      <a:b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pacientes-año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36" name="ZoneTexte 9"/>
          <p:cNvSpPr txBox="1">
            <a:spLocks noChangeArrowheads="1"/>
          </p:cNvSpPr>
          <p:nvPr/>
        </p:nvSpPr>
        <p:spPr bwMode="auto">
          <a:xfrm>
            <a:off x="235484" y="6248345"/>
            <a:ext cx="80089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</a:rPr>
              <a:t>* Melanoma, Linfoma de  </a:t>
            </a:r>
            <a:r>
              <a:rPr lang="es-AR" sz="1200" dirty="0" err="1" smtClean="0">
                <a:solidFill>
                  <a:srgbClr val="000066"/>
                </a:solidFill>
              </a:rPr>
              <a:t>Burkitt</a:t>
            </a:r>
            <a:r>
              <a:rPr lang="es-AR" sz="1200" dirty="0" smtClean="0">
                <a:solidFill>
                  <a:srgbClr val="000066"/>
                </a:solidFill>
              </a:rPr>
              <a:t> , </a:t>
            </a:r>
            <a:r>
              <a:rPr lang="es-AR" sz="1200" dirty="0" err="1" smtClean="0">
                <a:solidFill>
                  <a:srgbClr val="000066"/>
                </a:solidFill>
              </a:rPr>
              <a:t>sepsis</a:t>
            </a:r>
            <a:r>
              <a:rPr lang="es-AR" sz="1200" dirty="0" smtClean="0">
                <a:solidFill>
                  <a:srgbClr val="000066"/>
                </a:solidFill>
              </a:rPr>
              <a:t> severa con fallo orgánico post DRESS, suicidio ; ** Sobredosis de morfina</a:t>
            </a:r>
            <a:endParaRPr lang="es-AR" sz="1200" dirty="0">
              <a:solidFill>
                <a:srgbClr val="000066"/>
              </a:solidFill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en-US" sz="3200" dirty="0" smtClean="0">
              <a:ea typeface="ＭＳ Ｐゴシック"/>
              <a:cs typeface="ＭＳ Ｐゴシック"/>
            </a:endParaRPr>
          </a:p>
        </p:txBody>
      </p:sp>
      <p:grpSp>
        <p:nvGrpSpPr>
          <p:cNvPr id="2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156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6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2537147" y="1196975"/>
            <a:ext cx="4037965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Parámetros de laboratorio</a:t>
            </a:r>
            <a:endParaRPr lang="es-AR" sz="2800" b="1" kern="0" dirty="0">
              <a:solidFill>
                <a:srgbClr val="CC33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22318"/>
              </p:ext>
            </p:extLst>
          </p:nvPr>
        </p:nvGraphicFramePr>
        <p:xfrm>
          <a:off x="179388" y="1785938"/>
          <a:ext cx="8666162" cy="4095755"/>
        </p:xfrm>
        <a:graphic>
          <a:graphicData uri="http://schemas.openxmlformats.org/drawingml/2006/table">
            <a:tbl>
              <a:tblPr/>
              <a:tblGrid>
                <a:gridCol w="414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401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404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Incremento (media) desde el basal a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Colesterol total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+ 0.9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HDL colesterol (mmol/L)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LDL colesterol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Clerance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de creatinina estimado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+ 0.8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- 4.6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Anomalias por grado en 96 semanas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Creatinina ≥ grado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Incremento grado 3-4 CK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Incremento grado 3-4 ALAT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65" name="ZoneTexte 10"/>
          <p:cNvSpPr txBox="1">
            <a:spLocks noChangeArrowheads="1"/>
          </p:cNvSpPr>
          <p:nvPr/>
        </p:nvSpPr>
        <p:spPr bwMode="auto">
          <a:xfrm>
            <a:off x="152400" y="5929337"/>
            <a:ext cx="2955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dirty="0" smtClean="0">
                <a:solidFill>
                  <a:srgbClr val="002060"/>
                </a:solidFill>
              </a:rPr>
              <a:t>Conversión </a:t>
            </a:r>
            <a:r>
              <a:rPr lang="es-AR" sz="1400" dirty="0" err="1" smtClean="0">
                <a:solidFill>
                  <a:srgbClr val="002060"/>
                </a:solidFill>
              </a:rPr>
              <a:t>mmol</a:t>
            </a:r>
            <a:r>
              <a:rPr lang="es-AR" sz="1400" dirty="0" smtClean="0">
                <a:solidFill>
                  <a:srgbClr val="002060"/>
                </a:solidFill>
              </a:rPr>
              <a:t>/L a g/L : x 0.387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Estudio NEAT 001/ANRS 143: DRV/r + RAL vs DRV/r + TDF/FTC – </a:t>
            </a:r>
            <a:r>
              <a:rPr lang="es-AR" sz="3200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es-A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dirty="0" err="1" smtClean="0">
                <a:latin typeface="+mj-lt"/>
              </a:rPr>
              <a:t>Subestudio</a:t>
            </a:r>
            <a:r>
              <a:rPr lang="es-AR" sz="2400" b="1" dirty="0" smtClean="0">
                <a:latin typeface="+mj-lt"/>
              </a:rPr>
              <a:t> óseo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146 pacientes : 70 DRV/r + RAL vs 76 DRV/r + TDF/FTC</a:t>
            </a:r>
            <a:endParaRPr lang="es-AR" sz="600" dirty="0" smtClean="0"/>
          </a:p>
          <a:p>
            <a:pPr lvl="2">
              <a:spcBef>
                <a:spcPts val="0"/>
              </a:spcBef>
            </a:pPr>
            <a:r>
              <a:rPr lang="es-AR" dirty="0" err="1" smtClean="0"/>
              <a:t>Randomizados</a:t>
            </a:r>
            <a:r>
              <a:rPr lang="es-AR" dirty="0" smtClean="0"/>
              <a:t> al mismo tiempo que el estudio principal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Características basales demográficas y características HIV similares </a:t>
            </a:r>
            <a:br>
              <a:rPr lang="es-AR" dirty="0" smtClean="0"/>
            </a:br>
            <a:r>
              <a:rPr lang="es-AR" dirty="0" smtClean="0"/>
              <a:t>en los 2 sub-grupos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Historia de fracturas : 12 % vs 20 % (p = 0.17)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Osteopenia/osteoporosis al basal : 24 en DRV/r + RAL vs 21 en DRV/r + TDF/FTC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Compara cambios en densidad mineral ósea (BMD) entre ramas de  tratamiento </a:t>
            </a:r>
          </a:p>
          <a:p>
            <a:pPr lvl="2">
              <a:spcBef>
                <a:spcPts val="0"/>
              </a:spcBef>
            </a:pPr>
            <a:r>
              <a:rPr lang="es-AR" dirty="0" err="1" smtClean="0"/>
              <a:t>Dexa</a:t>
            </a:r>
            <a:r>
              <a:rPr lang="es-AR" dirty="0" smtClean="0"/>
              <a:t> </a:t>
            </a:r>
            <a:r>
              <a:rPr lang="es-AR" dirty="0" err="1" smtClean="0"/>
              <a:t>scans</a:t>
            </a:r>
            <a:r>
              <a:rPr lang="es-AR" dirty="0" smtClean="0"/>
              <a:t> estudiaron BMD de cadera total, columna lumbar y cuello femoral,</a:t>
            </a:r>
            <a:br>
              <a:rPr lang="es-AR" dirty="0" smtClean="0"/>
            </a:br>
            <a:r>
              <a:rPr lang="es-AR" dirty="0" smtClean="0"/>
              <a:t>al basal, S48 y S96</a:t>
            </a:r>
            <a:endParaRPr lang="es-AR" sz="600" dirty="0" smtClean="0"/>
          </a:p>
          <a:p>
            <a:pPr lvl="1">
              <a:spcBef>
                <a:spcPts val="0"/>
              </a:spcBef>
            </a:pPr>
            <a:r>
              <a:rPr lang="es-AR" sz="1800" dirty="0" smtClean="0"/>
              <a:t>Evaluar factores clínicos asociados con perdida de BMD </a:t>
            </a:r>
          </a:p>
          <a:p>
            <a:pPr lvl="1">
              <a:spcBef>
                <a:spcPts val="0"/>
              </a:spcBef>
            </a:pPr>
            <a:r>
              <a:rPr lang="es-AR" sz="1800" dirty="0" err="1" smtClean="0"/>
              <a:t>Endpoint</a:t>
            </a:r>
            <a:r>
              <a:rPr lang="es-AR" sz="1800" dirty="0" smtClean="0"/>
              <a:t> primario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Media de cambio porcentual de BMD en columna lumbar y cadera a 48 semanas</a:t>
            </a:r>
          </a:p>
          <a:p>
            <a:pPr lvl="1">
              <a:spcBef>
                <a:spcPts val="0"/>
              </a:spcBef>
            </a:pPr>
            <a:r>
              <a:rPr lang="es-AR" sz="1800" dirty="0" err="1" smtClean="0"/>
              <a:t>Endpoint</a:t>
            </a:r>
            <a:r>
              <a:rPr lang="es-AR" sz="1800" dirty="0" smtClean="0"/>
              <a:t> secundarios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Media de cambio porcentual a 96 semanas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Proporción con criterios OMS para osteoporosis/osteopenia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Proporción con un Z score &lt; -2</a:t>
            </a:r>
          </a:p>
          <a:p>
            <a:pPr lvl="2">
              <a:spcBef>
                <a:spcPts val="0"/>
              </a:spcBef>
            </a:pPr>
            <a:r>
              <a:rPr lang="es-AR" dirty="0" smtClean="0"/>
              <a:t>Incidencia de fracturas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Análisis por intención de tratar-expuesto  (ITT-e)</a:t>
            </a:r>
          </a:p>
          <a:p>
            <a:pPr lvl="1">
              <a:spcBef>
                <a:spcPts val="0"/>
              </a:spcBef>
            </a:pPr>
            <a:endParaRPr lang="es-AR" dirty="0" smtClean="0"/>
          </a:p>
          <a:p>
            <a:pPr lvl="1">
              <a:spcBef>
                <a:spcPts val="0"/>
              </a:spcBef>
            </a:pPr>
            <a:endParaRPr lang="es-AR" sz="1800" dirty="0" smtClean="0"/>
          </a:p>
          <a:p>
            <a:pPr lvl="2">
              <a:spcBef>
                <a:spcPts val="0"/>
              </a:spcBef>
            </a:pPr>
            <a:endParaRPr lang="es-AR" dirty="0"/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– </a:t>
            </a:r>
            <a:r>
              <a:rPr lang="es-AR" sz="3200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fr-F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4384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 smtClean="0">
                <a:solidFill>
                  <a:srgbClr val="CC3300"/>
                </a:solidFill>
              </a:rPr>
              <a:t>Media de cambio % en BMD  de cuello femoral </a:t>
            </a:r>
            <a:endParaRPr lang="es-ES" sz="1600" b="1" dirty="0">
              <a:solidFill>
                <a:srgbClr val="CC3300"/>
              </a:solidFill>
            </a:endParaRP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4745957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>
                <a:solidFill>
                  <a:srgbClr val="CC3300"/>
                </a:solidFill>
              </a:rPr>
              <a:t>Media de cambio % </a:t>
            </a:r>
            <a:r>
              <a:rPr lang="es-ES" sz="1600" b="1" dirty="0" smtClean="0">
                <a:solidFill>
                  <a:srgbClr val="CC3300"/>
                </a:solidFill>
              </a:rPr>
              <a:t>en BMD total de cadera </a:t>
            </a:r>
            <a:endParaRPr lang="es-ES" sz="1600" b="1" dirty="0">
              <a:solidFill>
                <a:srgbClr val="CC3300"/>
              </a:solidFill>
            </a:endParaRP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2286000" y="4299900"/>
            <a:ext cx="3887128" cy="424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>
                <a:solidFill>
                  <a:srgbClr val="CC3300"/>
                </a:solidFill>
              </a:rPr>
              <a:t>Media de cambio % </a:t>
            </a:r>
            <a:r>
              <a:rPr lang="es-ES" sz="1600" b="1" dirty="0" smtClean="0">
                <a:solidFill>
                  <a:srgbClr val="CC3300"/>
                </a:solidFill>
              </a:rPr>
              <a:t> en columna lumbar </a:t>
            </a:r>
            <a:endParaRPr lang="es-ES" sz="1600" b="1" dirty="0">
              <a:solidFill>
                <a:srgbClr val="CC3300"/>
              </a:solidFill>
            </a:endParaRPr>
          </a:p>
        </p:txBody>
      </p:sp>
      <p:grpSp>
        <p:nvGrpSpPr>
          <p:cNvPr id="3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pSp>
        <p:nvGrpSpPr>
          <p:cNvPr id="5" name="Groupe 180"/>
          <p:cNvGrpSpPr/>
          <p:nvPr/>
        </p:nvGrpSpPr>
        <p:grpSpPr>
          <a:xfrm>
            <a:off x="212451" y="4247935"/>
            <a:ext cx="2046287" cy="630238"/>
            <a:chOff x="5148263" y="1670050"/>
            <a:chExt cx="2046287" cy="630238"/>
          </a:xfrm>
        </p:grpSpPr>
        <p:sp>
          <p:nvSpPr>
            <p:cNvPr id="182" name="AutoShape 165"/>
            <p:cNvSpPr>
              <a:spLocks noChangeArrowheads="1"/>
            </p:cNvSpPr>
            <p:nvPr/>
          </p:nvSpPr>
          <p:spPr bwMode="auto">
            <a:xfrm>
              <a:off x="5148263" y="1692275"/>
              <a:ext cx="200660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3" name="Rectangle 3"/>
            <p:cNvSpPr>
              <a:spLocks noChangeArrowheads="1"/>
            </p:cNvSpPr>
            <p:nvPr/>
          </p:nvSpPr>
          <p:spPr bwMode="auto">
            <a:xfrm>
              <a:off x="5257800" y="1790700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" name="Rectangle 4"/>
            <p:cNvSpPr>
              <a:spLocks noChangeArrowheads="1"/>
            </p:cNvSpPr>
            <p:nvPr/>
          </p:nvSpPr>
          <p:spPr bwMode="auto">
            <a:xfrm>
              <a:off x="5257800" y="205581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5" name="ZoneTexte 84"/>
            <p:cNvSpPr txBox="1">
              <a:spLocks noChangeArrowheads="1"/>
            </p:cNvSpPr>
            <p:nvPr/>
          </p:nvSpPr>
          <p:spPr bwMode="auto">
            <a:xfrm>
              <a:off x="5414963" y="1670050"/>
              <a:ext cx="1404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</a:p>
          </p:txBody>
        </p:sp>
        <p:sp>
          <p:nvSpPr>
            <p:cNvPr id="186" name="ZoneTexte 85"/>
            <p:cNvSpPr txBox="1">
              <a:spLocks noChangeArrowheads="1"/>
            </p:cNvSpPr>
            <p:nvPr/>
          </p:nvSpPr>
          <p:spPr bwMode="auto">
            <a:xfrm>
              <a:off x="5414963" y="1930400"/>
              <a:ext cx="17795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</a:t>
              </a:r>
            </a:p>
          </p:txBody>
        </p:sp>
      </p:grpSp>
      <p:grpSp>
        <p:nvGrpSpPr>
          <p:cNvPr id="6" name="Groupe 138"/>
          <p:cNvGrpSpPr/>
          <p:nvPr/>
        </p:nvGrpSpPr>
        <p:grpSpPr>
          <a:xfrm>
            <a:off x="415811" y="1518079"/>
            <a:ext cx="3264729" cy="2645120"/>
            <a:chOff x="415811" y="1518079"/>
            <a:chExt cx="3264729" cy="2645120"/>
          </a:xfrm>
        </p:grpSpPr>
        <p:grpSp>
          <p:nvGrpSpPr>
            <p:cNvPr id="7" name="Groupe 1075"/>
            <p:cNvGrpSpPr/>
            <p:nvPr/>
          </p:nvGrpSpPr>
          <p:grpSpPr>
            <a:xfrm>
              <a:off x="688476" y="1867516"/>
              <a:ext cx="2715552" cy="2039151"/>
              <a:chOff x="769938" y="2101851"/>
              <a:chExt cx="2151063" cy="1785938"/>
            </a:xfrm>
          </p:grpSpPr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>
                <a:off x="769938" y="235426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Freeform 12"/>
              <p:cNvSpPr>
                <a:spLocks/>
              </p:cNvSpPr>
              <p:nvPr/>
            </p:nvSpPr>
            <p:spPr bwMode="auto">
              <a:xfrm>
                <a:off x="769938" y="2101851"/>
                <a:ext cx="55563" cy="252413"/>
              </a:xfrm>
              <a:custGeom>
                <a:avLst/>
                <a:gdLst>
                  <a:gd name="T0" fmla="*/ 0 w 35"/>
                  <a:gd name="T1" fmla="*/ 0 h 159"/>
                  <a:gd name="T2" fmla="*/ 35 w 35"/>
                  <a:gd name="T3" fmla="*/ 0 h 159"/>
                  <a:gd name="T4" fmla="*/ 35 w 35"/>
                  <a:gd name="T5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0"/>
                    </a:moveTo>
                    <a:lnTo>
                      <a:pt x="35" y="0"/>
                    </a:lnTo>
                    <a:lnTo>
                      <a:pt x="35" y="159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769938" y="2854326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 flipV="1">
                <a:off x="825501" y="2603501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769938" y="260350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769938" y="310515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flipV="1">
                <a:off x="825501" y="2854326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>
                <a:off x="769938" y="360521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825501" y="3354388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>
                <a:off x="769938" y="3354388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769938" y="3605213"/>
                <a:ext cx="55563" cy="252413"/>
              </a:xfrm>
              <a:custGeom>
                <a:avLst/>
                <a:gdLst>
                  <a:gd name="T0" fmla="*/ 0 w 35"/>
                  <a:gd name="T1" fmla="*/ 159 h 159"/>
                  <a:gd name="T2" fmla="*/ 35 w 35"/>
                  <a:gd name="T3" fmla="*/ 159 h 159"/>
                  <a:gd name="T4" fmla="*/ 35 w 35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159"/>
                    </a:moveTo>
                    <a:lnTo>
                      <a:pt x="35" y="159"/>
                    </a:lnTo>
                    <a:lnTo>
                      <a:pt x="35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flipV="1">
                <a:off x="825501" y="3105151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 flipV="1">
                <a:off x="825501" y="2354263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7" name="Line 47"/>
              <p:cNvSpPr>
                <a:spLocks noChangeShapeType="1"/>
              </p:cNvSpPr>
              <p:nvPr/>
            </p:nvSpPr>
            <p:spPr bwMode="auto">
              <a:xfrm>
                <a:off x="825501" y="23542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1" name="Freeform 51"/>
              <p:cNvSpPr>
                <a:spLocks/>
              </p:cNvSpPr>
              <p:nvPr/>
            </p:nvSpPr>
            <p:spPr bwMode="auto">
              <a:xfrm>
                <a:off x="1169988" y="2354263"/>
                <a:ext cx="1400175" cy="427038"/>
              </a:xfrm>
              <a:custGeom>
                <a:avLst/>
                <a:gdLst>
                  <a:gd name="T0" fmla="*/ 882 w 882"/>
                  <a:gd name="T1" fmla="*/ 269 h 269"/>
                  <a:gd name="T2" fmla="*/ 439 w 882"/>
                  <a:gd name="T3" fmla="*/ 216 h 269"/>
                  <a:gd name="T4" fmla="*/ 0 w 882"/>
                  <a:gd name="T5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2" h="269">
                    <a:moveTo>
                      <a:pt x="882" y="269"/>
                    </a:moveTo>
                    <a:lnTo>
                      <a:pt x="439" y="21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3" name="Freeform 53"/>
              <p:cNvSpPr>
                <a:spLocks/>
              </p:cNvSpPr>
              <p:nvPr/>
            </p:nvSpPr>
            <p:spPr bwMode="auto">
              <a:xfrm>
                <a:off x="1135063" y="2319338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4" name="Freeform 54"/>
              <p:cNvSpPr>
                <a:spLocks/>
              </p:cNvSpPr>
              <p:nvPr/>
            </p:nvSpPr>
            <p:spPr bwMode="auto">
              <a:xfrm>
                <a:off x="1831976" y="2662238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5" name="Freeform 55"/>
              <p:cNvSpPr>
                <a:spLocks/>
              </p:cNvSpPr>
              <p:nvPr/>
            </p:nvSpPr>
            <p:spPr bwMode="auto">
              <a:xfrm>
                <a:off x="2538413" y="2749551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0 h 42"/>
                  <a:gd name="T4" fmla="*/ 0 w 42"/>
                  <a:gd name="T5" fmla="*/ 42 h 42"/>
                  <a:gd name="T6" fmla="*/ 42 w 42"/>
                  <a:gd name="T7" fmla="*/ 42 h 42"/>
                  <a:gd name="T8" fmla="*/ 42 w 42"/>
                  <a:gd name="T9" fmla="*/ 0 h 42"/>
                  <a:gd name="T10" fmla="*/ 42 w 4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2" y="42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3" name="Freeform 63"/>
              <p:cNvSpPr>
                <a:spLocks/>
              </p:cNvSpPr>
              <p:nvPr/>
            </p:nvSpPr>
            <p:spPr bwMode="auto">
              <a:xfrm>
                <a:off x="1179513" y="2354263"/>
                <a:ext cx="1385888" cy="1498600"/>
              </a:xfrm>
              <a:custGeom>
                <a:avLst/>
                <a:gdLst>
                  <a:gd name="T0" fmla="*/ 873 w 873"/>
                  <a:gd name="T1" fmla="*/ 944 h 944"/>
                  <a:gd name="T2" fmla="*/ 439 w 873"/>
                  <a:gd name="T3" fmla="*/ 546 h 944"/>
                  <a:gd name="T4" fmla="*/ 0 w 873"/>
                  <a:gd name="T5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3" h="944">
                    <a:moveTo>
                      <a:pt x="873" y="944"/>
                    </a:moveTo>
                    <a:lnTo>
                      <a:pt x="439" y="54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5" name="Freeform 65"/>
              <p:cNvSpPr>
                <a:spLocks/>
              </p:cNvSpPr>
              <p:nvPr/>
            </p:nvSpPr>
            <p:spPr bwMode="auto">
              <a:xfrm>
                <a:off x="1144588" y="2319338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6" name="Freeform 66"/>
              <p:cNvSpPr>
                <a:spLocks/>
              </p:cNvSpPr>
              <p:nvPr/>
            </p:nvSpPr>
            <p:spPr bwMode="auto">
              <a:xfrm>
                <a:off x="1841501" y="3186113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7" name="Freeform 67"/>
              <p:cNvSpPr>
                <a:spLocks/>
              </p:cNvSpPr>
              <p:nvPr/>
            </p:nvSpPr>
            <p:spPr bwMode="auto">
              <a:xfrm>
                <a:off x="2533651" y="3819526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9" name="ZoneTexte 118"/>
            <p:cNvSpPr txBox="1"/>
            <p:nvPr/>
          </p:nvSpPr>
          <p:spPr>
            <a:xfrm>
              <a:off x="415811" y="3746014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15811" y="3429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15811" y="31242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15811" y="288675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415811" y="25697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415811" y="2286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467107" y="2054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467108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896931" y="1518079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Basal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856744" y="1518079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686439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908040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55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737736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49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2" name="Freeform 48"/>
            <p:cNvSpPr>
              <a:spLocks/>
            </p:cNvSpPr>
            <p:nvPr/>
          </p:nvSpPr>
          <p:spPr bwMode="auto">
            <a:xfrm>
              <a:off x="1835696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49"/>
            <p:cNvSpPr>
              <a:spLocks/>
            </p:cNvSpPr>
            <p:nvPr/>
          </p:nvSpPr>
          <p:spPr bwMode="auto">
            <a:xfrm>
              <a:off x="1835696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861846" y="225570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-1.41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1774181" y="338534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-3.45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667000" y="38862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-5.99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653979" y="23744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-1.74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914899" y="2778264"/>
              <a:ext cx="9289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0.0084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2851467" y="3429000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0.025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566507" y="1752600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e 139"/>
          <p:cNvGrpSpPr/>
          <p:nvPr/>
        </p:nvGrpSpPr>
        <p:grpSpPr>
          <a:xfrm>
            <a:off x="4866512" y="1518079"/>
            <a:ext cx="3158736" cy="2305454"/>
            <a:chOff x="4866512" y="1518079"/>
            <a:chExt cx="3158736" cy="2305454"/>
          </a:xfrm>
        </p:grpSpPr>
        <p:grpSp>
          <p:nvGrpSpPr>
            <p:cNvPr id="9" name="Groupe 1074"/>
            <p:cNvGrpSpPr/>
            <p:nvPr/>
          </p:nvGrpSpPr>
          <p:grpSpPr>
            <a:xfrm>
              <a:off x="5164810" y="1899387"/>
              <a:ext cx="2719558" cy="1623317"/>
              <a:chOff x="5246688" y="2152651"/>
              <a:chExt cx="2154238" cy="1285875"/>
            </a:xfrm>
          </p:grpSpPr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>
                <a:off x="5246688" y="2152651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flipH="1">
                <a:off x="5246688" y="266541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flipV="1">
                <a:off x="5305426" y="2405063"/>
                <a:ext cx="0" cy="2603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25"/>
              <p:cNvSpPr>
                <a:spLocks noChangeShapeType="1"/>
              </p:cNvSpPr>
              <p:nvPr/>
            </p:nvSpPr>
            <p:spPr bwMode="auto">
              <a:xfrm>
                <a:off x="5246688" y="24050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5246688" y="31797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27"/>
              <p:cNvSpPr>
                <a:spLocks noChangeShapeType="1"/>
              </p:cNvSpPr>
              <p:nvPr/>
            </p:nvSpPr>
            <p:spPr bwMode="auto">
              <a:xfrm flipV="1">
                <a:off x="5305426" y="2922588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4" name="Line 28"/>
              <p:cNvSpPr>
                <a:spLocks noChangeShapeType="1"/>
              </p:cNvSpPr>
              <p:nvPr/>
            </p:nvSpPr>
            <p:spPr bwMode="auto">
              <a:xfrm>
                <a:off x="5246688" y="2922588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5" name="Line 29"/>
              <p:cNvSpPr>
                <a:spLocks noChangeShapeType="1"/>
              </p:cNvSpPr>
              <p:nvPr/>
            </p:nvSpPr>
            <p:spPr bwMode="auto">
              <a:xfrm flipV="1">
                <a:off x="5305426" y="2665413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8" name="Line 31"/>
              <p:cNvSpPr>
                <a:spLocks noChangeShapeType="1"/>
              </p:cNvSpPr>
              <p:nvPr/>
            </p:nvSpPr>
            <p:spPr bwMode="auto">
              <a:xfrm>
                <a:off x="5246688" y="34385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Line 32"/>
              <p:cNvSpPr>
                <a:spLocks noChangeShapeType="1"/>
              </p:cNvSpPr>
              <p:nvPr/>
            </p:nvSpPr>
            <p:spPr bwMode="auto">
              <a:xfrm flipV="1">
                <a:off x="5305426" y="3179763"/>
                <a:ext cx="0" cy="2587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 flipH="1">
                <a:off x="5305426" y="24050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2" name="Freeform 52"/>
              <p:cNvSpPr>
                <a:spLocks/>
              </p:cNvSpPr>
              <p:nvPr/>
            </p:nvSpPr>
            <p:spPr bwMode="auto">
              <a:xfrm>
                <a:off x="5637213" y="2405063"/>
                <a:ext cx="1335088" cy="414338"/>
              </a:xfrm>
              <a:custGeom>
                <a:avLst/>
                <a:gdLst>
                  <a:gd name="T0" fmla="*/ 841 w 841"/>
                  <a:gd name="T1" fmla="*/ 261 h 261"/>
                  <a:gd name="T2" fmla="*/ 417 w 841"/>
                  <a:gd name="T3" fmla="*/ 123 h 261"/>
                  <a:gd name="T4" fmla="*/ 0 w 841"/>
                  <a:gd name="T5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1" h="261">
                    <a:moveTo>
                      <a:pt x="841" y="261"/>
                    </a:moveTo>
                    <a:lnTo>
                      <a:pt x="417" y="12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6" name="Rectangle 56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7" name="Rectangle 57"/>
              <p:cNvSpPr>
                <a:spLocks noChangeArrowheads="1"/>
              </p:cNvSpPr>
              <p:nvPr/>
            </p:nvSpPr>
            <p:spPr bwMode="auto">
              <a:xfrm>
                <a:off x="6264276" y="2563813"/>
                <a:ext cx="68263" cy="71438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8" name="Rectangle 58"/>
              <p:cNvSpPr>
                <a:spLocks noChangeArrowheads="1"/>
              </p:cNvSpPr>
              <p:nvPr/>
            </p:nvSpPr>
            <p:spPr bwMode="auto">
              <a:xfrm>
                <a:off x="6937376" y="2784476"/>
                <a:ext cx="69850" cy="68263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4" name="Freeform 64"/>
              <p:cNvSpPr>
                <a:spLocks/>
              </p:cNvSpPr>
              <p:nvPr/>
            </p:nvSpPr>
            <p:spPr bwMode="auto">
              <a:xfrm>
                <a:off x="5637213" y="2405063"/>
                <a:ext cx="1328738" cy="987425"/>
              </a:xfrm>
              <a:custGeom>
                <a:avLst/>
                <a:gdLst>
                  <a:gd name="T0" fmla="*/ 837 w 837"/>
                  <a:gd name="T1" fmla="*/ 622 h 622"/>
                  <a:gd name="T2" fmla="*/ 422 w 837"/>
                  <a:gd name="T3" fmla="*/ 535 h 622"/>
                  <a:gd name="T4" fmla="*/ 0 w 837"/>
                  <a:gd name="T5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7" h="622">
                    <a:moveTo>
                      <a:pt x="837" y="622"/>
                    </a:moveTo>
                    <a:lnTo>
                      <a:pt x="422" y="535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8" name="Rectangle 68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9" name="Freeform 69"/>
              <p:cNvSpPr>
                <a:spLocks/>
              </p:cNvSpPr>
              <p:nvPr/>
            </p:nvSpPr>
            <p:spPr bwMode="auto">
              <a:xfrm>
                <a:off x="6270626" y="3219451"/>
                <a:ext cx="71438" cy="69850"/>
              </a:xfrm>
              <a:custGeom>
                <a:avLst/>
                <a:gdLst>
                  <a:gd name="T0" fmla="*/ 45 w 45"/>
                  <a:gd name="T1" fmla="*/ 0 h 44"/>
                  <a:gd name="T2" fmla="*/ 0 w 45"/>
                  <a:gd name="T3" fmla="*/ 0 h 44"/>
                  <a:gd name="T4" fmla="*/ 0 w 45"/>
                  <a:gd name="T5" fmla="*/ 44 h 44"/>
                  <a:gd name="T6" fmla="*/ 45 w 45"/>
                  <a:gd name="T7" fmla="*/ 44 h 44"/>
                  <a:gd name="T8" fmla="*/ 45 w 45"/>
                  <a:gd name="T9" fmla="*/ 0 h 44"/>
                  <a:gd name="T10" fmla="*/ 45 w 45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4">
                    <a:moveTo>
                      <a:pt x="45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5" y="4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0" name="Rectangle 70"/>
              <p:cNvSpPr>
                <a:spLocks noChangeArrowheads="1"/>
              </p:cNvSpPr>
              <p:nvPr/>
            </p:nvSpPr>
            <p:spPr bwMode="auto">
              <a:xfrm>
                <a:off x="6931026" y="3357563"/>
                <a:ext cx="69850" cy="698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41" name="ZoneTexte 140"/>
            <p:cNvSpPr txBox="1"/>
            <p:nvPr/>
          </p:nvSpPr>
          <p:spPr>
            <a:xfrm>
              <a:off x="4866512" y="338811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4866512" y="306259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866512" y="273706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866512" y="241154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4917808" y="208602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4917809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5314144" y="1518079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Basal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273956" y="1518079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7103652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325252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55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154948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49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2" name="Freeform 48"/>
            <p:cNvSpPr>
              <a:spLocks/>
            </p:cNvSpPr>
            <p:nvPr/>
          </p:nvSpPr>
          <p:spPr bwMode="auto">
            <a:xfrm>
              <a:off x="6252908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9"/>
            <p:cNvSpPr>
              <a:spLocks/>
            </p:cNvSpPr>
            <p:nvPr/>
          </p:nvSpPr>
          <p:spPr bwMode="auto">
            <a:xfrm>
              <a:off x="6252908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303987" y="219086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-0.73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076201" y="232271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-1.57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058191" y="3352669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-3.30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090908" y="3546534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-3.86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6048450" y="2630859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&lt; 0.0001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7111215" y="2972305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0.0032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5963885" y="1777285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0" name="Groupe 166"/>
          <p:cNvGrpSpPr/>
          <p:nvPr/>
        </p:nvGrpSpPr>
        <p:grpSpPr>
          <a:xfrm>
            <a:off x="2590800" y="4563054"/>
            <a:ext cx="3295192" cy="1990146"/>
            <a:chOff x="2590800" y="4563054"/>
            <a:chExt cx="3295192" cy="1990146"/>
          </a:xfrm>
        </p:grpSpPr>
        <p:grpSp>
          <p:nvGrpSpPr>
            <p:cNvPr id="11" name="Groupe 1073"/>
            <p:cNvGrpSpPr/>
            <p:nvPr/>
          </p:nvGrpSpPr>
          <p:grpSpPr>
            <a:xfrm>
              <a:off x="2861743" y="4929884"/>
              <a:ext cx="2715548" cy="1372451"/>
              <a:chOff x="3375026" y="4849813"/>
              <a:chExt cx="2151062" cy="1087157"/>
            </a:xfrm>
          </p:grpSpPr>
          <p:sp>
            <p:nvSpPr>
              <p:cNvPr id="1030" name="Freeform 33"/>
              <p:cNvSpPr>
                <a:spLocks/>
              </p:cNvSpPr>
              <p:nvPr/>
            </p:nvSpPr>
            <p:spPr bwMode="auto">
              <a:xfrm>
                <a:off x="3375026" y="4849813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Line 34"/>
              <p:cNvSpPr>
                <a:spLocks noChangeShapeType="1"/>
              </p:cNvSpPr>
              <p:nvPr/>
            </p:nvSpPr>
            <p:spPr bwMode="auto">
              <a:xfrm>
                <a:off x="3375026" y="51022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Line 35"/>
              <p:cNvSpPr>
                <a:spLocks noChangeShapeType="1"/>
              </p:cNvSpPr>
              <p:nvPr/>
            </p:nvSpPr>
            <p:spPr bwMode="auto">
              <a:xfrm>
                <a:off x="3375026" y="56181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Line 36"/>
              <p:cNvSpPr>
                <a:spLocks noChangeShapeType="1"/>
              </p:cNvSpPr>
              <p:nvPr/>
            </p:nvSpPr>
            <p:spPr bwMode="auto">
              <a:xfrm flipH="1">
                <a:off x="3375026" y="5359401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3433763" y="5338923"/>
                <a:ext cx="0" cy="34087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H="1">
                <a:off x="3375026" y="593697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3433763" y="5679795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3433763" y="5102226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 flipH="1">
                <a:off x="3433763" y="5102226"/>
                <a:ext cx="2092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0" name="Freeform 50"/>
              <p:cNvSpPr>
                <a:spLocks/>
              </p:cNvSpPr>
              <p:nvPr/>
            </p:nvSpPr>
            <p:spPr bwMode="auto">
              <a:xfrm>
                <a:off x="3721101" y="5102226"/>
                <a:ext cx="1192213" cy="258763"/>
              </a:xfrm>
              <a:custGeom>
                <a:avLst/>
                <a:gdLst>
                  <a:gd name="T0" fmla="*/ 751 w 751"/>
                  <a:gd name="T1" fmla="*/ 73 h 163"/>
                  <a:gd name="T2" fmla="*/ 380 w 751"/>
                  <a:gd name="T3" fmla="*/ 163 h 163"/>
                  <a:gd name="T4" fmla="*/ 0 w 751"/>
                  <a:gd name="T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1" h="163">
                    <a:moveTo>
                      <a:pt x="751" y="73"/>
                    </a:moveTo>
                    <a:lnTo>
                      <a:pt x="380" y="16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9" name="Freeform 59"/>
              <p:cNvSpPr>
                <a:spLocks/>
              </p:cNvSpPr>
              <p:nvPr/>
            </p:nvSpPr>
            <p:spPr bwMode="auto">
              <a:xfrm>
                <a:off x="3686176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0" name="Freeform 60"/>
              <p:cNvSpPr>
                <a:spLocks/>
              </p:cNvSpPr>
              <p:nvPr/>
            </p:nvSpPr>
            <p:spPr bwMode="auto">
              <a:xfrm>
                <a:off x="4289426" y="5326063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1" name="Freeform 61"/>
              <p:cNvSpPr>
                <a:spLocks/>
              </p:cNvSpPr>
              <p:nvPr/>
            </p:nvSpPr>
            <p:spPr bwMode="auto">
              <a:xfrm>
                <a:off x="4878388" y="5183188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2" name="Freeform 62"/>
              <p:cNvSpPr>
                <a:spLocks/>
              </p:cNvSpPr>
              <p:nvPr/>
            </p:nvSpPr>
            <p:spPr bwMode="auto">
              <a:xfrm>
                <a:off x="3722688" y="5102226"/>
                <a:ext cx="1187450" cy="719138"/>
              </a:xfrm>
              <a:custGeom>
                <a:avLst/>
                <a:gdLst>
                  <a:gd name="T0" fmla="*/ 748 w 748"/>
                  <a:gd name="T1" fmla="*/ 453 h 453"/>
                  <a:gd name="T2" fmla="*/ 373 w 748"/>
                  <a:gd name="T3" fmla="*/ 402 h 453"/>
                  <a:gd name="T4" fmla="*/ 0 w 748"/>
                  <a:gd name="T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8" h="453">
                    <a:moveTo>
                      <a:pt x="748" y="453"/>
                    </a:moveTo>
                    <a:lnTo>
                      <a:pt x="373" y="402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1" name="Freeform 71"/>
              <p:cNvSpPr>
                <a:spLocks/>
              </p:cNvSpPr>
              <p:nvPr/>
            </p:nvSpPr>
            <p:spPr bwMode="auto">
              <a:xfrm>
                <a:off x="3687763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2" name="Freeform 72"/>
              <p:cNvSpPr>
                <a:spLocks/>
              </p:cNvSpPr>
              <p:nvPr/>
            </p:nvSpPr>
            <p:spPr bwMode="auto">
              <a:xfrm>
                <a:off x="4281488" y="5705476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3" name="Freeform 73"/>
              <p:cNvSpPr>
                <a:spLocks/>
              </p:cNvSpPr>
              <p:nvPr/>
            </p:nvSpPr>
            <p:spPr bwMode="auto">
              <a:xfrm>
                <a:off x="4875213" y="5789613"/>
                <a:ext cx="69850" cy="66675"/>
              </a:xfrm>
              <a:custGeom>
                <a:avLst/>
                <a:gdLst>
                  <a:gd name="T0" fmla="*/ 44 w 44"/>
                  <a:gd name="T1" fmla="*/ 0 h 42"/>
                  <a:gd name="T2" fmla="*/ 0 w 44"/>
                  <a:gd name="T3" fmla="*/ 0 h 42"/>
                  <a:gd name="T4" fmla="*/ 0 w 44"/>
                  <a:gd name="T5" fmla="*/ 42 h 42"/>
                  <a:gd name="T6" fmla="*/ 44 w 44"/>
                  <a:gd name="T7" fmla="*/ 42 h 42"/>
                  <a:gd name="T8" fmla="*/ 44 w 44"/>
                  <a:gd name="T9" fmla="*/ 0 h 42"/>
                  <a:gd name="T10" fmla="*/ 44 w 4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2">
                    <a:moveTo>
                      <a:pt x="44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4" y="42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59" name="ZoneTexte 158"/>
            <p:cNvSpPr txBox="1"/>
            <p:nvPr/>
          </p:nvSpPr>
          <p:spPr>
            <a:xfrm>
              <a:off x="3722470" y="6117775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-2.49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4647783" y="627620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-2.80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749041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-1.00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853044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-0.43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3924721" y="5661267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0.046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4971959" y="5702463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0.0054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600056" y="617773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590800" y="576107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590800" y="543555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642096" y="511003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2642097" y="479955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3017830" y="4563054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Basal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3766791" y="456305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596487" y="456305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818087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51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647783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48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9" name="Freeform 48"/>
            <p:cNvSpPr>
              <a:spLocks/>
            </p:cNvSpPr>
            <p:nvPr/>
          </p:nvSpPr>
          <p:spPr bwMode="auto">
            <a:xfrm>
              <a:off x="3745743" y="4876743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49"/>
            <p:cNvSpPr>
              <a:spLocks/>
            </p:cNvSpPr>
            <p:nvPr/>
          </p:nvSpPr>
          <p:spPr bwMode="auto">
            <a:xfrm>
              <a:off x="3745743" y="5047481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3435020" y="4800600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67" name="ZoneTexte 166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846372" y="5334307"/>
            <a:ext cx="3171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l">
              <a:buClr>
                <a:srgbClr val="CC3300"/>
              </a:buCl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0066"/>
                </a:solidFill>
              </a:rPr>
              <a:t>Nuevos casos de osteopenia, osteoporosis o Z-score &lt; - 2 : sin diferencia entre ramas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181" name="ZoneTexte 180"/>
          <p:cNvSpPr txBox="1"/>
          <p:nvPr/>
        </p:nvSpPr>
        <p:spPr>
          <a:xfrm>
            <a:off x="202942" y="5039515"/>
            <a:ext cx="224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sz="1200" dirty="0" smtClean="0">
                <a:solidFill>
                  <a:srgbClr val="000066"/>
                </a:solidFill>
              </a:rPr>
              <a:t>p : Valor de p de las medianas</a:t>
            </a:r>
          </a:p>
          <a:p>
            <a:pPr algn="l"/>
            <a:r>
              <a:rPr lang="es-ES" sz="1200" dirty="0" smtClean="0">
                <a:solidFill>
                  <a:srgbClr val="000066"/>
                </a:solidFill>
              </a:rPr>
              <a:t> entre grupos</a:t>
            </a:r>
          </a:p>
          <a:p>
            <a:pPr algn="l"/>
            <a:endParaRPr lang="es-ES" sz="1200" dirty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69672" cy="1106488"/>
          </a:xfrm>
        </p:spPr>
        <p:txBody>
          <a:bodyPr/>
          <a:lstStyle/>
          <a:p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 – </a:t>
            </a:r>
            <a:r>
              <a:rPr lang="es-AR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fr-FR" sz="2400" dirty="0"/>
          </a:p>
        </p:txBody>
      </p:sp>
      <p:grpSp>
        <p:nvGrpSpPr>
          <p:cNvPr id="3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  <p:graphicFrame>
        <p:nvGraphicFramePr>
          <p:cNvPr id="13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502944"/>
              </p:ext>
            </p:extLst>
          </p:nvPr>
        </p:nvGraphicFramePr>
        <p:xfrm>
          <a:off x="194816" y="1704176"/>
          <a:ext cx="87696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27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endParaRPr lang="es-ES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Estimación de la media porcentual de  diferencia (95%</a:t>
                      </a:r>
                      <a:r>
                        <a:rPr lang="es-ES" sz="1600" b="1" baseline="0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 CI)</a:t>
                      </a:r>
                      <a:endParaRPr lang="es-ES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s-ES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Cadera total 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- 2.48 (-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3.79 ; -1.17)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0.0003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IMC* (por kg/m</a:t>
                      </a:r>
                      <a:r>
                        <a:rPr lang="es-E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mayor)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0.18 (0.00 ; 0.36)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0.054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HIV RNA al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basal 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(por cada log</a:t>
                      </a:r>
                      <a:r>
                        <a:rPr lang="es-ES" sz="1200" b="0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c/</a:t>
                      </a:r>
                      <a:r>
                        <a:rPr lang="es-ES" sz="1200" b="0" baseline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de incremento)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- 0.95 (- 2.03 ; 0.13)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Columna lumbar 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- 1.25 (- 2.78 ; 0.28)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IMC* (por kg/m</a:t>
                      </a:r>
                      <a:r>
                        <a:rPr lang="es-E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mayor)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0.03 (- 0.19 ; 0.25)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HIV RNA al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basal (por cada log</a:t>
                      </a:r>
                      <a:r>
                        <a:rPr lang="es-ES" sz="1200" b="0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c/</a:t>
                      </a:r>
                      <a:r>
                        <a:rPr lang="es-ES" sz="1200" b="0" baseline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de incremento)</a:t>
                      </a:r>
                      <a:endParaRPr lang="es-ES" sz="12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- 2.06 (- 3.35 ; – 0.77)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0.003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Cuello femoral</a:t>
                      </a:r>
                      <a:r>
                        <a:rPr lang="es-ES" sz="1400" b="1" baseline="0" noProof="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- 2.01 (- 3.62 ; – 0.45)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IMC* (por kg/m</a:t>
                      </a:r>
                      <a:r>
                        <a:rPr lang="es-E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mayor)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0.01 (- 0.22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; 0.25)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s-ES" sz="1600" b="0" noProof="0" dirty="0" smtClean="0">
                          <a:solidFill>
                            <a:srgbClr val="000066"/>
                          </a:solidFill>
                        </a:rPr>
                        <a:t>HIV RNA al</a:t>
                      </a:r>
                      <a:r>
                        <a:rPr lang="es-ES" sz="1600" b="0" baseline="0" noProof="0" dirty="0" smtClean="0">
                          <a:solidFill>
                            <a:srgbClr val="000066"/>
                          </a:solidFill>
                        </a:rPr>
                        <a:t> basal 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(por cada log</a:t>
                      </a:r>
                      <a:r>
                        <a:rPr lang="es-ES" sz="1200" b="0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c/</a:t>
                      </a:r>
                      <a:r>
                        <a:rPr lang="es-ES" sz="1200" b="0" baseline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s-ES" sz="1200" b="0" baseline="0" noProof="0" dirty="0" smtClean="0">
                          <a:solidFill>
                            <a:srgbClr val="000066"/>
                          </a:solidFill>
                        </a:rPr>
                        <a:t> de incremento)</a:t>
                      </a:r>
                      <a:endParaRPr lang="es-ES" sz="16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- 1.27 (- 2.58 ; 0.04)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0.06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79512" y="1156682"/>
            <a:ext cx="87695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b="1" dirty="0" err="1" smtClean="0">
                <a:solidFill>
                  <a:srgbClr val="CC3300"/>
                </a:solidFill>
                <a:latin typeface="+mj-lt"/>
              </a:rPr>
              <a:t>Covariables</a:t>
            </a:r>
            <a:r>
              <a:rPr lang="es-ES" sz="2200" b="1" dirty="0" smtClean="0">
                <a:solidFill>
                  <a:srgbClr val="CC3300"/>
                </a:solidFill>
                <a:latin typeface="+mj-lt"/>
              </a:rPr>
              <a:t> asociadas con el cambio en BMD a S48 (análisis multivariado)</a:t>
            </a:r>
            <a:endParaRPr lang="es-ES" sz="22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5923482"/>
            <a:ext cx="44101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>
                <a:solidFill>
                  <a:srgbClr val="000066"/>
                </a:solidFill>
              </a:rPr>
              <a:t>Práctica deportiva versus no deportes : NS en todos los sitios </a:t>
            </a:r>
            <a:endParaRPr lang="es-ES" sz="1200" dirty="0">
              <a:solidFill>
                <a:srgbClr val="000066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8721" y="6223366"/>
            <a:ext cx="2518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  <a:latin typeface="+mj-lt"/>
              </a:rPr>
              <a:t>* IMC = </a:t>
            </a:r>
            <a:r>
              <a:rPr lang="es-AR" sz="1400" dirty="0" err="1" smtClean="0">
                <a:solidFill>
                  <a:srgbClr val="000066"/>
                </a:solidFill>
                <a:latin typeface="+mj-lt"/>
              </a:rPr>
              <a:t>Indice</a:t>
            </a:r>
            <a:r>
              <a:rPr lang="es-AR" sz="1400" dirty="0" smtClean="0">
                <a:solidFill>
                  <a:srgbClr val="000066"/>
                </a:solidFill>
                <a:latin typeface="+mj-lt"/>
              </a:rPr>
              <a:t> de masa corporal</a:t>
            </a:r>
            <a:endParaRPr lang="es-AR" sz="1400" dirty="0">
              <a:solidFill>
                <a:srgbClr val="000066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– </a:t>
            </a:r>
            <a:r>
              <a:rPr lang="es-AR" sz="3200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638300"/>
            <a:ext cx="9093200" cy="48387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b="1" dirty="0" err="1" smtClean="0">
                <a:latin typeface="+mj-lt"/>
              </a:rPr>
              <a:t>Biomarcadores</a:t>
            </a:r>
            <a:r>
              <a:rPr lang="es-AR" b="1" dirty="0" smtClean="0">
                <a:latin typeface="+mj-lt"/>
              </a:rPr>
              <a:t> medidos en muestras apareadas, basal y semana 48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Formación ósea: </a:t>
            </a:r>
            <a:r>
              <a:rPr lang="es-AR" sz="1800" dirty="0" err="1" smtClean="0"/>
              <a:t>osteocalcina</a:t>
            </a:r>
            <a:r>
              <a:rPr lang="es-AR" sz="1800" dirty="0" smtClean="0"/>
              <a:t>, fosfatasa alcalina hueso-especifica (BSAP),</a:t>
            </a:r>
            <a:br>
              <a:rPr lang="es-AR" sz="1800" dirty="0" smtClean="0"/>
            </a:br>
            <a:r>
              <a:rPr lang="es-AR" sz="1800" dirty="0" smtClean="0"/>
              <a:t>Pro-</a:t>
            </a:r>
            <a:r>
              <a:rPr lang="es-AR" sz="1800" dirty="0" err="1" smtClean="0"/>
              <a:t>peptido</a:t>
            </a:r>
            <a:r>
              <a:rPr lang="es-AR" sz="1800" dirty="0" smtClean="0"/>
              <a:t>, pro- colágeno tipo 1 (P1NP), </a:t>
            </a:r>
            <a:r>
              <a:rPr lang="es-AR" sz="1800" dirty="0" err="1" smtClean="0"/>
              <a:t>osteoprotegerina</a:t>
            </a:r>
            <a:endParaRPr lang="es-AR" sz="1800" dirty="0" smtClean="0"/>
          </a:p>
          <a:p>
            <a:pPr lvl="1">
              <a:spcBef>
                <a:spcPts val="0"/>
              </a:spcBef>
            </a:pPr>
            <a:r>
              <a:rPr lang="es-AR" sz="1800" dirty="0" err="1" smtClean="0"/>
              <a:t>Resabsorción</a:t>
            </a:r>
            <a:r>
              <a:rPr lang="es-AR" sz="1800" dirty="0" smtClean="0"/>
              <a:t> ósea : </a:t>
            </a:r>
            <a:r>
              <a:rPr lang="es-AR" sz="1800" dirty="0" err="1" smtClean="0"/>
              <a:t>Crosslinks</a:t>
            </a:r>
            <a:r>
              <a:rPr lang="es-AR" sz="1800" dirty="0" smtClean="0"/>
              <a:t> séricos de colágeno terminal C (CTX-1), activador del receptor de </a:t>
            </a:r>
            <a:r>
              <a:rPr lang="es-AR" sz="1800" dirty="0" err="1" smtClean="0"/>
              <a:t>NFkb</a:t>
            </a:r>
            <a:r>
              <a:rPr lang="es-AR" sz="1800" dirty="0" smtClean="0"/>
              <a:t> (RANKL), </a:t>
            </a:r>
            <a:r>
              <a:rPr lang="es-AR" sz="1800" dirty="0" err="1" smtClean="0"/>
              <a:t>osteopontina</a:t>
            </a:r>
            <a:r>
              <a:rPr lang="es-AR" sz="1800" dirty="0" smtClean="0"/>
              <a:t>, relación CTX-1/</a:t>
            </a:r>
            <a:br>
              <a:rPr lang="es-AR" sz="1800" dirty="0" smtClean="0"/>
            </a:br>
            <a:r>
              <a:rPr lang="es-AR" sz="1800" dirty="0" smtClean="0"/>
              <a:t>creatinina en orina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25-OH vitamina D, PTH intacta</a:t>
            </a:r>
          </a:p>
          <a:p>
            <a:pPr lvl="1">
              <a:spcBef>
                <a:spcPts val="0"/>
              </a:spcBef>
            </a:pPr>
            <a:r>
              <a:rPr lang="es-AR" sz="1800" dirty="0" smtClean="0"/>
              <a:t>Marcadores inflamatorios : IL-1b, IL-6, </a:t>
            </a:r>
            <a:r>
              <a:rPr lang="es-AR" sz="1800" dirty="0" err="1" smtClean="0"/>
              <a:t>TNF</a:t>
            </a:r>
            <a:r>
              <a:rPr lang="es-AR" sz="1800" dirty="0" err="1" smtClean="0">
                <a:latin typeface="Symbol" pitchFamily="18" charset="2"/>
              </a:rPr>
              <a:t>a</a:t>
            </a:r>
            <a:endParaRPr lang="es-AR" sz="1800" dirty="0" smtClean="0">
              <a:latin typeface="Symbol" pitchFamily="18" charset="2"/>
            </a:endParaRPr>
          </a:p>
          <a:p>
            <a:pPr>
              <a:spcBef>
                <a:spcPts val="0"/>
              </a:spcBef>
              <a:buNone/>
            </a:pPr>
            <a:endParaRPr lang="es-AR" sz="1800" dirty="0" smtClean="0"/>
          </a:p>
          <a:p>
            <a:pPr>
              <a:spcBef>
                <a:spcPts val="600"/>
              </a:spcBef>
            </a:pPr>
            <a:r>
              <a:rPr lang="es-ES" b="1" dirty="0" smtClean="0">
                <a:latin typeface="+mj-lt"/>
              </a:rPr>
              <a:t>Comparados a DRV/r + RAL, pacientes tratados con DRV/r + TDF/FTC tuvieron incrementos significativamente mayores en marcadores de recambio óseo</a:t>
            </a:r>
            <a:br>
              <a:rPr lang="es-ES" b="1" dirty="0" smtClean="0">
                <a:latin typeface="+mj-lt"/>
              </a:rPr>
            </a:br>
            <a:endParaRPr lang="es-ES" b="1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s-ES" b="1" dirty="0" smtClean="0">
                <a:latin typeface="+mj-lt"/>
              </a:rPr>
              <a:t>Independientemente del TARV utilizado</a:t>
            </a:r>
          </a:p>
          <a:p>
            <a:pPr lvl="1">
              <a:spcBef>
                <a:spcPts val="600"/>
              </a:spcBef>
            </a:pPr>
            <a:r>
              <a:rPr lang="es-ES" sz="1800" dirty="0" smtClean="0"/>
              <a:t>Los valores basales de fosfatasa alcalina especifica del hueso, P1NP y </a:t>
            </a:r>
            <a:r>
              <a:rPr lang="es-ES" sz="1800" dirty="0" err="1" smtClean="0"/>
              <a:t>osteopontina</a:t>
            </a:r>
            <a:r>
              <a:rPr lang="es-ES" sz="1800" dirty="0" smtClean="0"/>
              <a:t> se asociaron con pérdida de la BMD ≥ 5 %</a:t>
            </a:r>
            <a:endParaRPr lang="es-ES" dirty="0" smtClean="0"/>
          </a:p>
          <a:p>
            <a:pPr lvl="1">
              <a:spcBef>
                <a:spcPts val="0"/>
              </a:spcBef>
            </a:pPr>
            <a:endParaRPr lang="es-AR" sz="1600" dirty="0" smtClean="0"/>
          </a:p>
          <a:p>
            <a:pPr>
              <a:spcBef>
                <a:spcPts val="0"/>
              </a:spcBef>
              <a:buNone/>
            </a:pPr>
            <a:endParaRPr lang="es-AR" sz="1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335713" y="6564460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altLang="fr-FR" sz="1200" i="1" dirty="0" smtClean="0">
                <a:solidFill>
                  <a:srgbClr val="CC3300"/>
                </a:solidFill>
              </a:rPr>
              <a:t>Bernardino JI, </a:t>
            </a:r>
            <a:r>
              <a:rPr lang="en-GB" altLang="fr-FR" sz="1200" i="1" dirty="0">
                <a:solidFill>
                  <a:srgbClr val="CC3300"/>
                </a:solidFill>
              </a:rPr>
              <a:t>CROI </a:t>
            </a:r>
            <a:r>
              <a:rPr lang="en-GB" altLang="fr-FR" sz="1200" i="1" dirty="0" smtClean="0">
                <a:solidFill>
                  <a:srgbClr val="CC3300"/>
                </a:solidFill>
              </a:rPr>
              <a:t>2015, </a:t>
            </a:r>
            <a:r>
              <a:rPr lang="en-GB" altLang="fr-FR" sz="1200" i="1" dirty="0">
                <a:solidFill>
                  <a:srgbClr val="CC3300"/>
                </a:solidFill>
              </a:rPr>
              <a:t>Abs.</a:t>
            </a:r>
            <a:r>
              <a:rPr lang="en-GB" altLang="fr-FR" sz="1200" i="1" dirty="0" smtClean="0">
                <a:solidFill>
                  <a:srgbClr val="CC3300"/>
                </a:solidFill>
              </a:rPr>
              <a:t> 766 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4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 bwMode="auto">
          <a:xfrm>
            <a:off x="1390728" y="1219200"/>
            <a:ext cx="6349624" cy="32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7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Subestudio</a:t>
            </a:r>
            <a:r>
              <a:rPr kumimoji="0" lang="es-ES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de </a:t>
            </a:r>
            <a:r>
              <a:rPr kumimoji="0" lang="es-ES" sz="2400" b="1" i="0" u="none" strike="noStrike" kern="0" cap="none" spc="0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biomarcadores</a:t>
            </a:r>
            <a:r>
              <a:rPr kumimoji="0" lang="es-ES" sz="2400" b="1" i="0" u="none" strike="noStrike" kern="0" cap="none" spc="0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óseos</a:t>
            </a:r>
            <a:endParaRPr kumimoji="0" lang="es-ES" sz="2400" b="1" i="0" u="none" strike="noStrike" kern="0" cap="none" spc="0" normalizeH="0" baseline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– </a:t>
            </a:r>
            <a:r>
              <a:rPr lang="es-AR" sz="3200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fr-FR" dirty="0"/>
          </a:p>
        </p:txBody>
      </p:sp>
      <p:sp>
        <p:nvSpPr>
          <p:cNvPr id="375" name="ZoneTexte 374"/>
          <p:cNvSpPr txBox="1"/>
          <p:nvPr/>
        </p:nvSpPr>
        <p:spPr>
          <a:xfrm>
            <a:off x="2846173" y="622227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/>
            <a:r>
              <a:rPr lang="es-AR" sz="1000" smtClean="0">
                <a:solidFill>
                  <a:srgbClr val="000066"/>
                </a:solidFill>
              </a:rPr>
              <a:t>-100</a:t>
            </a:r>
            <a:endParaRPr lang="es-AR" sz="1000">
              <a:solidFill>
                <a:srgbClr val="000066"/>
              </a:solidFill>
            </a:endParaRPr>
          </a:p>
        </p:txBody>
      </p:sp>
      <p:sp>
        <p:nvSpPr>
          <p:cNvPr id="390" name="ZoneTexte 389"/>
          <p:cNvSpPr txBox="1"/>
          <p:nvPr/>
        </p:nvSpPr>
        <p:spPr>
          <a:xfrm>
            <a:off x="1604392" y="1112712"/>
            <a:ext cx="5856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Cambio mediano  porcentual en </a:t>
            </a:r>
            <a:r>
              <a:rPr lang="es-AR" sz="2000" b="1" dirty="0" err="1" smtClean="0">
                <a:solidFill>
                  <a:srgbClr val="CC3300"/>
                </a:solidFill>
                <a:latin typeface="+mj-lt"/>
              </a:rPr>
              <a:t>biomarcadores</a:t>
            </a:r>
            <a:r>
              <a:rPr lang="es-AR" sz="2000" b="1" dirty="0" smtClean="0">
                <a:solidFill>
                  <a:srgbClr val="CC3300"/>
                </a:solidFill>
                <a:latin typeface="+mj-lt"/>
              </a:rPr>
              <a:t> a S48</a:t>
            </a:r>
            <a:endParaRPr lang="es-AR" sz="20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3" name="Groupe 429"/>
          <p:cNvGrpSpPr/>
          <p:nvPr/>
        </p:nvGrpSpPr>
        <p:grpSpPr>
          <a:xfrm>
            <a:off x="213303" y="1599872"/>
            <a:ext cx="2456076" cy="1534781"/>
            <a:chOff x="213303" y="1599872"/>
            <a:chExt cx="2456076" cy="1534781"/>
          </a:xfrm>
        </p:grpSpPr>
        <p:sp>
          <p:nvSpPr>
            <p:cNvPr id="6" name="Freeform 697"/>
            <p:cNvSpPr>
              <a:spLocks/>
            </p:cNvSpPr>
            <p:nvPr/>
          </p:nvSpPr>
          <p:spPr bwMode="auto">
            <a:xfrm>
              <a:off x="623852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" name="Line 699"/>
            <p:cNvSpPr>
              <a:spLocks noChangeShapeType="1"/>
            </p:cNvSpPr>
            <p:nvPr/>
          </p:nvSpPr>
          <p:spPr bwMode="auto">
            <a:xfrm>
              <a:off x="575926" y="178199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" name="Line 728"/>
            <p:cNvSpPr>
              <a:spLocks noChangeShapeType="1"/>
            </p:cNvSpPr>
            <p:nvPr/>
          </p:nvSpPr>
          <p:spPr bwMode="auto">
            <a:xfrm>
              <a:off x="575926" y="211173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" name="Line 729"/>
            <p:cNvSpPr>
              <a:spLocks noChangeShapeType="1"/>
            </p:cNvSpPr>
            <p:nvPr/>
          </p:nvSpPr>
          <p:spPr bwMode="auto">
            <a:xfrm>
              <a:off x="575926" y="243763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" name="Line 730"/>
            <p:cNvSpPr>
              <a:spLocks noChangeShapeType="1"/>
            </p:cNvSpPr>
            <p:nvPr/>
          </p:nvSpPr>
          <p:spPr bwMode="auto">
            <a:xfrm>
              <a:off x="575926" y="2765458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" name="Line 749"/>
            <p:cNvSpPr>
              <a:spLocks noChangeShapeType="1"/>
            </p:cNvSpPr>
            <p:nvPr/>
          </p:nvSpPr>
          <p:spPr bwMode="auto">
            <a:xfrm flipV="1">
              <a:off x="219777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" name="Line 756"/>
            <p:cNvSpPr>
              <a:spLocks noChangeShapeType="1"/>
            </p:cNvSpPr>
            <p:nvPr/>
          </p:nvSpPr>
          <p:spPr bwMode="auto">
            <a:xfrm flipV="1">
              <a:off x="1097372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" name="Freeform 771"/>
            <p:cNvSpPr>
              <a:spLocks/>
            </p:cNvSpPr>
            <p:nvPr/>
          </p:nvSpPr>
          <p:spPr bwMode="auto">
            <a:xfrm>
              <a:off x="859654" y="2715614"/>
              <a:ext cx="473520" cy="49844"/>
            </a:xfrm>
            <a:custGeom>
              <a:avLst/>
              <a:gdLst>
                <a:gd name="T0" fmla="*/ 0 w 247"/>
                <a:gd name="T1" fmla="*/ 0 h 26"/>
                <a:gd name="T2" fmla="*/ 0 w 247"/>
                <a:gd name="T3" fmla="*/ 26 h 26"/>
                <a:gd name="T4" fmla="*/ 247 w 247"/>
                <a:gd name="T5" fmla="*/ 26 h 26"/>
                <a:gd name="T6" fmla="*/ 247 w 247"/>
                <a:gd name="T7" fmla="*/ 0 h 26"/>
                <a:gd name="T8" fmla="*/ 0 w 247"/>
                <a:gd name="T9" fmla="*/ 0 h 26"/>
                <a:gd name="T10" fmla="*/ 0 w 247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26">
                  <a:moveTo>
                    <a:pt x="0" y="0"/>
                  </a:moveTo>
                  <a:lnTo>
                    <a:pt x="0" y="26"/>
                  </a:lnTo>
                  <a:lnTo>
                    <a:pt x="247" y="26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" name="Freeform 772"/>
            <p:cNvSpPr>
              <a:spLocks/>
            </p:cNvSpPr>
            <p:nvPr/>
          </p:nvSpPr>
          <p:spPr bwMode="auto">
            <a:xfrm>
              <a:off x="859654" y="2596755"/>
              <a:ext cx="473520" cy="118859"/>
            </a:xfrm>
            <a:custGeom>
              <a:avLst/>
              <a:gdLst>
                <a:gd name="T0" fmla="*/ 0 w 247"/>
                <a:gd name="T1" fmla="*/ 0 h 62"/>
                <a:gd name="T2" fmla="*/ 0 w 247"/>
                <a:gd name="T3" fmla="*/ 62 h 62"/>
                <a:gd name="T4" fmla="*/ 247 w 247"/>
                <a:gd name="T5" fmla="*/ 62 h 62"/>
                <a:gd name="T6" fmla="*/ 247 w 247"/>
                <a:gd name="T7" fmla="*/ 0 h 62"/>
                <a:gd name="T8" fmla="*/ 0 w 247"/>
                <a:gd name="T9" fmla="*/ 0 h 62"/>
                <a:gd name="T10" fmla="*/ 0 w 247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62">
                  <a:moveTo>
                    <a:pt x="0" y="0"/>
                  </a:moveTo>
                  <a:lnTo>
                    <a:pt x="0" y="62"/>
                  </a:lnTo>
                  <a:lnTo>
                    <a:pt x="247" y="62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" name="Line 837"/>
            <p:cNvSpPr>
              <a:spLocks noChangeShapeType="1"/>
            </p:cNvSpPr>
            <p:nvPr/>
          </p:nvSpPr>
          <p:spPr bwMode="auto">
            <a:xfrm flipH="1">
              <a:off x="1097372" y="2498984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" name="Line 838"/>
            <p:cNvSpPr>
              <a:spLocks noChangeShapeType="1"/>
            </p:cNvSpPr>
            <p:nvPr/>
          </p:nvSpPr>
          <p:spPr bwMode="auto">
            <a:xfrm flipH="1">
              <a:off x="972761" y="249898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" name="Line 839"/>
            <p:cNvSpPr>
              <a:spLocks noChangeShapeType="1"/>
            </p:cNvSpPr>
            <p:nvPr/>
          </p:nvSpPr>
          <p:spPr bwMode="auto">
            <a:xfrm flipH="1">
              <a:off x="972761" y="2817220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" name="Line 840"/>
            <p:cNvSpPr>
              <a:spLocks noChangeShapeType="1"/>
            </p:cNvSpPr>
            <p:nvPr/>
          </p:nvSpPr>
          <p:spPr bwMode="auto">
            <a:xfrm>
              <a:off x="1097372" y="2765458"/>
              <a:ext cx="0" cy="5176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" name="Line 841"/>
            <p:cNvSpPr>
              <a:spLocks noChangeShapeType="1"/>
            </p:cNvSpPr>
            <p:nvPr/>
          </p:nvSpPr>
          <p:spPr bwMode="auto">
            <a:xfrm flipH="1">
              <a:off x="1097372" y="2817220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" name="Freeform 842"/>
            <p:cNvSpPr>
              <a:spLocks/>
            </p:cNvSpPr>
            <p:nvPr/>
          </p:nvSpPr>
          <p:spPr bwMode="auto">
            <a:xfrm>
              <a:off x="859654" y="2715614"/>
              <a:ext cx="237718" cy="49844"/>
            </a:xfrm>
            <a:custGeom>
              <a:avLst/>
              <a:gdLst>
                <a:gd name="T0" fmla="*/ 0 w 124"/>
                <a:gd name="T1" fmla="*/ 0 h 26"/>
                <a:gd name="T2" fmla="*/ 0 w 124"/>
                <a:gd name="T3" fmla="*/ 26 h 26"/>
                <a:gd name="T4" fmla="*/ 124 w 124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6">
                  <a:moveTo>
                    <a:pt x="0" y="0"/>
                  </a:moveTo>
                  <a:lnTo>
                    <a:pt x="0" y="26"/>
                  </a:lnTo>
                  <a:lnTo>
                    <a:pt x="124" y="26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" name="Freeform 843"/>
            <p:cNvSpPr>
              <a:spLocks/>
            </p:cNvSpPr>
            <p:nvPr/>
          </p:nvSpPr>
          <p:spPr bwMode="auto">
            <a:xfrm>
              <a:off x="859654" y="2596755"/>
              <a:ext cx="237718" cy="118859"/>
            </a:xfrm>
            <a:custGeom>
              <a:avLst/>
              <a:gdLst>
                <a:gd name="T0" fmla="*/ 124 w 124"/>
                <a:gd name="T1" fmla="*/ 0 h 62"/>
                <a:gd name="T2" fmla="*/ 0 w 124"/>
                <a:gd name="T3" fmla="*/ 0 h 62"/>
                <a:gd name="T4" fmla="*/ 0 w 1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62">
                  <a:moveTo>
                    <a:pt x="124" y="0"/>
                  </a:moveTo>
                  <a:lnTo>
                    <a:pt x="0" y="0"/>
                  </a:lnTo>
                  <a:lnTo>
                    <a:pt x="0" y="62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" name="Freeform 844"/>
            <p:cNvSpPr>
              <a:spLocks/>
            </p:cNvSpPr>
            <p:nvPr/>
          </p:nvSpPr>
          <p:spPr bwMode="auto">
            <a:xfrm>
              <a:off x="1097372" y="2596755"/>
              <a:ext cx="235802" cy="118859"/>
            </a:xfrm>
            <a:custGeom>
              <a:avLst/>
              <a:gdLst>
                <a:gd name="T0" fmla="*/ 123 w 123"/>
                <a:gd name="T1" fmla="*/ 62 h 62"/>
                <a:gd name="T2" fmla="*/ 123 w 123"/>
                <a:gd name="T3" fmla="*/ 0 h 62"/>
                <a:gd name="T4" fmla="*/ 0 w 123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62">
                  <a:moveTo>
                    <a:pt x="123" y="62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" name="Freeform 845"/>
            <p:cNvSpPr>
              <a:spLocks/>
            </p:cNvSpPr>
            <p:nvPr/>
          </p:nvSpPr>
          <p:spPr bwMode="auto">
            <a:xfrm>
              <a:off x="1097372" y="2715614"/>
              <a:ext cx="235802" cy="49844"/>
            </a:xfrm>
            <a:custGeom>
              <a:avLst/>
              <a:gdLst>
                <a:gd name="T0" fmla="*/ 0 w 123"/>
                <a:gd name="T1" fmla="*/ 26 h 26"/>
                <a:gd name="T2" fmla="*/ 123 w 123"/>
                <a:gd name="T3" fmla="*/ 26 h 26"/>
                <a:gd name="T4" fmla="*/ 123 w 12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6">
                  <a:moveTo>
                    <a:pt x="0" y="26"/>
                  </a:moveTo>
                  <a:lnTo>
                    <a:pt x="123" y="26"/>
                  </a:lnTo>
                  <a:lnTo>
                    <a:pt x="123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" name="Line 846"/>
            <p:cNvSpPr>
              <a:spLocks noChangeShapeType="1"/>
            </p:cNvSpPr>
            <p:nvPr/>
          </p:nvSpPr>
          <p:spPr bwMode="auto">
            <a:xfrm>
              <a:off x="1097372" y="2498984"/>
              <a:ext cx="0" cy="9777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" name="Line 847"/>
            <p:cNvSpPr>
              <a:spLocks noChangeShapeType="1"/>
            </p:cNvSpPr>
            <p:nvPr/>
          </p:nvSpPr>
          <p:spPr bwMode="auto">
            <a:xfrm flipH="1">
              <a:off x="859654" y="2715614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" name="Freeform 870"/>
            <p:cNvSpPr>
              <a:spLocks/>
            </p:cNvSpPr>
            <p:nvPr/>
          </p:nvSpPr>
          <p:spPr bwMode="auto">
            <a:xfrm>
              <a:off x="1969644" y="2548828"/>
              <a:ext cx="463934" cy="99688"/>
            </a:xfrm>
            <a:custGeom>
              <a:avLst/>
              <a:gdLst>
                <a:gd name="T0" fmla="*/ 242 w 242"/>
                <a:gd name="T1" fmla="*/ 0 h 52"/>
                <a:gd name="T2" fmla="*/ 0 w 242"/>
                <a:gd name="T3" fmla="*/ 0 h 52"/>
                <a:gd name="T4" fmla="*/ 0 w 242"/>
                <a:gd name="T5" fmla="*/ 52 h 52"/>
                <a:gd name="T6" fmla="*/ 242 w 242"/>
                <a:gd name="T7" fmla="*/ 52 h 52"/>
                <a:gd name="T8" fmla="*/ 242 w 242"/>
                <a:gd name="T9" fmla="*/ 0 h 52"/>
                <a:gd name="T10" fmla="*/ 242 w 24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52">
                  <a:moveTo>
                    <a:pt x="242" y="0"/>
                  </a:moveTo>
                  <a:lnTo>
                    <a:pt x="0" y="0"/>
                  </a:lnTo>
                  <a:lnTo>
                    <a:pt x="0" y="52"/>
                  </a:lnTo>
                  <a:lnTo>
                    <a:pt x="242" y="52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" name="Freeform 871"/>
            <p:cNvSpPr>
              <a:spLocks/>
            </p:cNvSpPr>
            <p:nvPr/>
          </p:nvSpPr>
          <p:spPr bwMode="auto">
            <a:xfrm>
              <a:off x="1969644" y="2648517"/>
              <a:ext cx="463934" cy="69015"/>
            </a:xfrm>
            <a:custGeom>
              <a:avLst/>
              <a:gdLst>
                <a:gd name="T0" fmla="*/ 242 w 242"/>
                <a:gd name="T1" fmla="*/ 36 h 36"/>
                <a:gd name="T2" fmla="*/ 242 w 242"/>
                <a:gd name="T3" fmla="*/ 0 h 36"/>
                <a:gd name="T4" fmla="*/ 0 w 242"/>
                <a:gd name="T5" fmla="*/ 0 h 36"/>
                <a:gd name="T6" fmla="*/ 0 w 242"/>
                <a:gd name="T7" fmla="*/ 36 h 36"/>
                <a:gd name="T8" fmla="*/ 242 w 242"/>
                <a:gd name="T9" fmla="*/ 36 h 36"/>
                <a:gd name="T10" fmla="*/ 242 w 24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36">
                  <a:moveTo>
                    <a:pt x="242" y="36"/>
                  </a:moveTo>
                  <a:lnTo>
                    <a:pt x="242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42" y="36"/>
                  </a:lnTo>
                  <a:lnTo>
                    <a:pt x="242" y="3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" name="Line 936"/>
            <p:cNvSpPr>
              <a:spLocks noChangeShapeType="1"/>
            </p:cNvSpPr>
            <p:nvPr/>
          </p:nvSpPr>
          <p:spPr bwMode="auto">
            <a:xfrm flipH="1">
              <a:off x="2201611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" name="Line 937"/>
            <p:cNvSpPr>
              <a:spLocks noChangeShapeType="1"/>
            </p:cNvSpPr>
            <p:nvPr/>
          </p:nvSpPr>
          <p:spPr bwMode="auto">
            <a:xfrm>
              <a:off x="2201611" y="2309192"/>
              <a:ext cx="0" cy="23963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" name="Freeform 938"/>
            <p:cNvSpPr>
              <a:spLocks/>
            </p:cNvSpPr>
            <p:nvPr/>
          </p:nvSpPr>
          <p:spPr bwMode="auto">
            <a:xfrm>
              <a:off x="2201611" y="2548828"/>
              <a:ext cx="231967" cy="99688"/>
            </a:xfrm>
            <a:custGeom>
              <a:avLst/>
              <a:gdLst>
                <a:gd name="T0" fmla="*/ 121 w 121"/>
                <a:gd name="T1" fmla="*/ 52 h 52"/>
                <a:gd name="T2" fmla="*/ 121 w 121"/>
                <a:gd name="T3" fmla="*/ 0 h 52"/>
                <a:gd name="T4" fmla="*/ 0 w 121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52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" name="Line 939"/>
            <p:cNvSpPr>
              <a:spLocks noChangeShapeType="1"/>
            </p:cNvSpPr>
            <p:nvPr/>
          </p:nvSpPr>
          <p:spPr bwMode="auto">
            <a:xfrm flipH="1">
              <a:off x="2078918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" name="Freeform 940"/>
            <p:cNvSpPr>
              <a:spLocks/>
            </p:cNvSpPr>
            <p:nvPr/>
          </p:nvSpPr>
          <p:spPr bwMode="auto">
            <a:xfrm>
              <a:off x="1969644" y="2548828"/>
              <a:ext cx="231967" cy="99688"/>
            </a:xfrm>
            <a:custGeom>
              <a:avLst/>
              <a:gdLst>
                <a:gd name="T0" fmla="*/ 121 w 121"/>
                <a:gd name="T1" fmla="*/ 0 h 52"/>
                <a:gd name="T2" fmla="*/ 0 w 121"/>
                <a:gd name="T3" fmla="*/ 0 h 52"/>
                <a:gd name="T4" fmla="*/ 0 w 121"/>
                <a:gd name="T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0"/>
                  </a:moveTo>
                  <a:lnTo>
                    <a:pt x="0" y="0"/>
                  </a:lnTo>
                  <a:lnTo>
                    <a:pt x="0" y="52"/>
                  </a:lnTo>
                </a:path>
              </a:pathLst>
            </a:custGeom>
            <a:solidFill>
              <a:srgbClr val="FF6600"/>
            </a:solidFill>
            <a:ln w="11113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" name="Line 941"/>
            <p:cNvSpPr>
              <a:spLocks noChangeShapeType="1"/>
            </p:cNvSpPr>
            <p:nvPr/>
          </p:nvSpPr>
          <p:spPr bwMode="auto">
            <a:xfrm flipH="1">
              <a:off x="2201611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" name="Freeform 942"/>
            <p:cNvSpPr>
              <a:spLocks/>
            </p:cNvSpPr>
            <p:nvPr/>
          </p:nvSpPr>
          <p:spPr bwMode="auto">
            <a:xfrm>
              <a:off x="2201611" y="2648517"/>
              <a:ext cx="231967" cy="69015"/>
            </a:xfrm>
            <a:custGeom>
              <a:avLst/>
              <a:gdLst>
                <a:gd name="T0" fmla="*/ 0 w 121"/>
                <a:gd name="T1" fmla="*/ 36 h 36"/>
                <a:gd name="T2" fmla="*/ 121 w 121"/>
                <a:gd name="T3" fmla="*/ 36 h 36"/>
                <a:gd name="T4" fmla="*/ 121 w 121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36"/>
                  </a:moveTo>
                  <a:lnTo>
                    <a:pt x="121" y="36"/>
                  </a:lnTo>
                  <a:lnTo>
                    <a:pt x="121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5" name="Line 943"/>
            <p:cNvSpPr>
              <a:spLocks noChangeShapeType="1"/>
            </p:cNvSpPr>
            <p:nvPr/>
          </p:nvSpPr>
          <p:spPr bwMode="auto">
            <a:xfrm flipV="1">
              <a:off x="2201611" y="2717531"/>
              <a:ext cx="0" cy="12844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6" name="Freeform 944"/>
            <p:cNvSpPr>
              <a:spLocks/>
            </p:cNvSpPr>
            <p:nvPr/>
          </p:nvSpPr>
          <p:spPr bwMode="auto">
            <a:xfrm>
              <a:off x="1969644" y="2648517"/>
              <a:ext cx="231967" cy="69015"/>
            </a:xfrm>
            <a:custGeom>
              <a:avLst/>
              <a:gdLst>
                <a:gd name="T0" fmla="*/ 0 w 121"/>
                <a:gd name="T1" fmla="*/ 0 h 36"/>
                <a:gd name="T2" fmla="*/ 0 w 121"/>
                <a:gd name="T3" fmla="*/ 36 h 36"/>
                <a:gd name="T4" fmla="*/ 121 w 121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0"/>
                  </a:moveTo>
                  <a:lnTo>
                    <a:pt x="0" y="36"/>
                  </a:lnTo>
                  <a:lnTo>
                    <a:pt x="121" y="36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7" name="Line 945"/>
            <p:cNvSpPr>
              <a:spLocks noChangeShapeType="1"/>
            </p:cNvSpPr>
            <p:nvPr/>
          </p:nvSpPr>
          <p:spPr bwMode="auto">
            <a:xfrm flipH="1">
              <a:off x="2078918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8" name="Line 946"/>
            <p:cNvSpPr>
              <a:spLocks noChangeShapeType="1"/>
            </p:cNvSpPr>
            <p:nvPr/>
          </p:nvSpPr>
          <p:spPr bwMode="auto">
            <a:xfrm flipH="1">
              <a:off x="1969644" y="2648517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9" name="Freeform 974"/>
            <p:cNvSpPr>
              <a:spLocks/>
            </p:cNvSpPr>
            <p:nvPr/>
          </p:nvSpPr>
          <p:spPr bwMode="auto">
            <a:xfrm>
              <a:off x="1080118" y="1900854"/>
              <a:ext cx="38342" cy="38342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7 h 20"/>
                <a:gd name="T4" fmla="*/ 17 w 20"/>
                <a:gd name="T5" fmla="*/ 4 h 20"/>
                <a:gd name="T6" fmla="*/ 14 w 20"/>
                <a:gd name="T7" fmla="*/ 2 h 20"/>
                <a:gd name="T8" fmla="*/ 10 w 20"/>
                <a:gd name="T9" fmla="*/ 0 h 20"/>
                <a:gd name="T10" fmla="*/ 6 w 20"/>
                <a:gd name="T11" fmla="*/ 2 h 20"/>
                <a:gd name="T12" fmla="*/ 2 w 20"/>
                <a:gd name="T13" fmla="*/ 4 h 20"/>
                <a:gd name="T14" fmla="*/ 1 w 20"/>
                <a:gd name="T15" fmla="*/ 7 h 20"/>
                <a:gd name="T16" fmla="*/ 0 w 20"/>
                <a:gd name="T17" fmla="*/ 10 h 20"/>
                <a:gd name="T18" fmla="*/ 1 w 20"/>
                <a:gd name="T19" fmla="*/ 15 h 20"/>
                <a:gd name="T20" fmla="*/ 2 w 20"/>
                <a:gd name="T21" fmla="*/ 18 h 20"/>
                <a:gd name="T22" fmla="*/ 6 w 20"/>
                <a:gd name="T23" fmla="*/ 20 h 20"/>
                <a:gd name="T24" fmla="*/ 10 w 20"/>
                <a:gd name="T25" fmla="*/ 20 h 20"/>
                <a:gd name="T26" fmla="*/ 14 w 20"/>
                <a:gd name="T27" fmla="*/ 20 h 20"/>
                <a:gd name="T28" fmla="*/ 17 w 20"/>
                <a:gd name="T29" fmla="*/ 18 h 20"/>
                <a:gd name="T30" fmla="*/ 20 w 20"/>
                <a:gd name="T31" fmla="*/ 15 h 20"/>
                <a:gd name="T32" fmla="*/ 20 w 20"/>
                <a:gd name="T33" fmla="*/ 10 h 20"/>
                <a:gd name="T34" fmla="*/ 20 w 20"/>
                <a:gd name="T3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0" name="Freeform 975"/>
            <p:cNvSpPr>
              <a:spLocks/>
            </p:cNvSpPr>
            <p:nvPr/>
          </p:nvSpPr>
          <p:spPr bwMode="auto">
            <a:xfrm>
              <a:off x="1080118" y="264851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7 w 20"/>
                <a:gd name="T5" fmla="*/ 18 h 21"/>
                <a:gd name="T6" fmla="*/ 20 w 20"/>
                <a:gd name="T7" fmla="*/ 15 h 21"/>
                <a:gd name="T8" fmla="*/ 20 w 20"/>
                <a:gd name="T9" fmla="*/ 11 h 21"/>
                <a:gd name="T10" fmla="*/ 20 w 20"/>
                <a:gd name="T11" fmla="*/ 6 h 21"/>
                <a:gd name="T12" fmla="*/ 17 w 20"/>
                <a:gd name="T13" fmla="*/ 4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4 h 21"/>
                <a:gd name="T22" fmla="*/ 1 w 20"/>
                <a:gd name="T23" fmla="*/ 6 h 21"/>
                <a:gd name="T24" fmla="*/ 0 w 20"/>
                <a:gd name="T25" fmla="*/ 11 h 21"/>
                <a:gd name="T26" fmla="*/ 1 w 20"/>
                <a:gd name="T27" fmla="*/ 15 h 21"/>
                <a:gd name="T28" fmla="*/ 2 w 20"/>
                <a:gd name="T29" fmla="*/ 18 h 21"/>
                <a:gd name="T30" fmla="*/ 6 w 20"/>
                <a:gd name="T31" fmla="*/ 20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1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1" name="Freeform 993"/>
            <p:cNvSpPr>
              <a:spLocks/>
            </p:cNvSpPr>
            <p:nvPr/>
          </p:nvSpPr>
          <p:spPr bwMode="auto">
            <a:xfrm>
              <a:off x="2182440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5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5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2" name="Freeform 994"/>
            <p:cNvSpPr>
              <a:spLocks/>
            </p:cNvSpPr>
            <p:nvPr/>
          </p:nvSpPr>
          <p:spPr bwMode="auto">
            <a:xfrm>
              <a:off x="2182440" y="259675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8" name="ZoneTexte 347"/>
            <p:cNvSpPr txBox="1"/>
            <p:nvPr/>
          </p:nvSpPr>
          <p:spPr>
            <a:xfrm>
              <a:off x="213303" y="167313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dirty="0" smtClean="0">
                  <a:solidFill>
                    <a:srgbClr val="000066"/>
                  </a:solidFill>
                </a:rPr>
                <a:t>600</a:t>
              </a:r>
              <a:endParaRPr lang="es-AR" sz="1000" dirty="0">
                <a:solidFill>
                  <a:srgbClr val="000066"/>
                </a:solidFill>
              </a:endParaRPr>
            </a:p>
          </p:txBody>
        </p:sp>
        <p:sp>
          <p:nvSpPr>
            <p:cNvPr id="349" name="ZoneTexte 348"/>
            <p:cNvSpPr txBox="1"/>
            <p:nvPr/>
          </p:nvSpPr>
          <p:spPr>
            <a:xfrm>
              <a:off x="213303" y="200022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0" name="ZoneTexte 349"/>
            <p:cNvSpPr txBox="1"/>
            <p:nvPr/>
          </p:nvSpPr>
          <p:spPr>
            <a:xfrm>
              <a:off x="213303" y="232730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354367" y="265439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1" name="ZoneTexte 390"/>
            <p:cNvSpPr txBox="1"/>
            <p:nvPr/>
          </p:nvSpPr>
          <p:spPr>
            <a:xfrm>
              <a:off x="1191523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p=0.0082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818654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1926030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47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e 436"/>
          <p:cNvGrpSpPr/>
          <p:nvPr/>
        </p:nvGrpSpPr>
        <p:grpSpPr>
          <a:xfrm>
            <a:off x="5417144" y="1592772"/>
            <a:ext cx="2450105" cy="1541881"/>
            <a:chOff x="5417144" y="1592772"/>
            <a:chExt cx="2450105" cy="1541881"/>
          </a:xfrm>
        </p:grpSpPr>
        <p:sp>
          <p:nvSpPr>
            <p:cNvPr id="229" name="Freeform 698"/>
            <p:cNvSpPr>
              <a:spLocks/>
            </p:cNvSpPr>
            <p:nvPr/>
          </p:nvSpPr>
          <p:spPr bwMode="auto">
            <a:xfrm>
              <a:off x="5819806" y="1599872"/>
              <a:ext cx="2047443" cy="1284445"/>
            </a:xfrm>
            <a:custGeom>
              <a:avLst/>
              <a:gdLst>
                <a:gd name="T0" fmla="*/ 1068 w 1068"/>
                <a:gd name="T1" fmla="*/ 670 h 670"/>
                <a:gd name="T2" fmla="*/ 0 w 1068"/>
                <a:gd name="T3" fmla="*/ 670 h 670"/>
                <a:gd name="T4" fmla="*/ 0 w 1068"/>
                <a:gd name="T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0">
                  <a:moveTo>
                    <a:pt x="1068" y="670"/>
                  </a:moveTo>
                  <a:lnTo>
                    <a:pt x="0" y="67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0" name="Line 701"/>
            <p:cNvSpPr>
              <a:spLocks noChangeShapeType="1"/>
            </p:cNvSpPr>
            <p:nvPr/>
          </p:nvSpPr>
          <p:spPr bwMode="auto">
            <a:xfrm>
              <a:off x="5769962" y="171298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1" name="Line 702"/>
            <p:cNvSpPr>
              <a:spLocks noChangeShapeType="1"/>
            </p:cNvSpPr>
            <p:nvPr/>
          </p:nvSpPr>
          <p:spPr bwMode="auto">
            <a:xfrm>
              <a:off x="5769962" y="198904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2" name="Line 703"/>
            <p:cNvSpPr>
              <a:spLocks noChangeShapeType="1"/>
            </p:cNvSpPr>
            <p:nvPr/>
          </p:nvSpPr>
          <p:spPr bwMode="auto">
            <a:xfrm>
              <a:off x="5769962" y="22631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3" name="Line 704"/>
            <p:cNvSpPr>
              <a:spLocks noChangeShapeType="1"/>
            </p:cNvSpPr>
            <p:nvPr/>
          </p:nvSpPr>
          <p:spPr bwMode="auto">
            <a:xfrm>
              <a:off x="5769962" y="253924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4" name="Line 705"/>
            <p:cNvSpPr>
              <a:spLocks noChangeShapeType="1"/>
            </p:cNvSpPr>
            <p:nvPr/>
          </p:nvSpPr>
          <p:spPr bwMode="auto">
            <a:xfrm>
              <a:off x="5769962" y="281530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5" name="Line 741"/>
            <p:cNvSpPr>
              <a:spLocks noChangeShapeType="1"/>
            </p:cNvSpPr>
            <p:nvPr/>
          </p:nvSpPr>
          <p:spPr bwMode="auto">
            <a:xfrm flipV="1">
              <a:off x="739564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6" name="Line 744"/>
            <p:cNvSpPr>
              <a:spLocks noChangeShapeType="1"/>
            </p:cNvSpPr>
            <p:nvPr/>
          </p:nvSpPr>
          <p:spPr bwMode="auto">
            <a:xfrm flipV="1">
              <a:off x="6291408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7" name="Rectangle 761"/>
            <p:cNvSpPr>
              <a:spLocks noChangeArrowheads="1"/>
            </p:cNvSpPr>
            <p:nvPr/>
          </p:nvSpPr>
          <p:spPr bwMode="auto">
            <a:xfrm>
              <a:off x="6049856" y="2786546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8" name="Rectangle 762"/>
            <p:cNvSpPr>
              <a:spLocks noChangeArrowheads="1"/>
            </p:cNvSpPr>
            <p:nvPr/>
          </p:nvSpPr>
          <p:spPr bwMode="auto">
            <a:xfrm>
              <a:off x="6049856" y="2746287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39" name="Line 776"/>
            <p:cNvSpPr>
              <a:spLocks noChangeShapeType="1"/>
            </p:cNvSpPr>
            <p:nvPr/>
          </p:nvSpPr>
          <p:spPr bwMode="auto">
            <a:xfrm flipH="1">
              <a:off x="6283740" y="2650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0" name="Line 777"/>
            <p:cNvSpPr>
              <a:spLocks noChangeShapeType="1"/>
            </p:cNvSpPr>
            <p:nvPr/>
          </p:nvSpPr>
          <p:spPr bwMode="auto">
            <a:xfrm>
              <a:off x="6283740" y="2650433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1" name="Line 778"/>
            <p:cNvSpPr>
              <a:spLocks noChangeShapeType="1"/>
            </p:cNvSpPr>
            <p:nvPr/>
          </p:nvSpPr>
          <p:spPr bwMode="auto">
            <a:xfrm flipV="1">
              <a:off x="6283740" y="2826805"/>
              <a:ext cx="0" cy="3067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2" name="Line 779"/>
            <p:cNvSpPr>
              <a:spLocks noChangeShapeType="1"/>
            </p:cNvSpPr>
            <p:nvPr/>
          </p:nvSpPr>
          <p:spPr bwMode="auto">
            <a:xfrm flipH="1">
              <a:off x="6283740" y="285747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3" name="Freeform 780"/>
            <p:cNvSpPr>
              <a:spLocks/>
            </p:cNvSpPr>
            <p:nvPr/>
          </p:nvSpPr>
          <p:spPr bwMode="auto">
            <a:xfrm>
              <a:off x="6049856" y="2786546"/>
              <a:ext cx="233884" cy="40259"/>
            </a:xfrm>
            <a:custGeom>
              <a:avLst/>
              <a:gdLst>
                <a:gd name="T0" fmla="*/ 0 w 122"/>
                <a:gd name="T1" fmla="*/ 0 h 21"/>
                <a:gd name="T2" fmla="*/ 0 w 122"/>
                <a:gd name="T3" fmla="*/ 21 h 21"/>
                <a:gd name="T4" fmla="*/ 122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0" y="0"/>
                  </a:moveTo>
                  <a:lnTo>
                    <a:pt x="0" y="21"/>
                  </a:lnTo>
                  <a:lnTo>
                    <a:pt x="122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4" name="Freeform 781"/>
            <p:cNvSpPr>
              <a:spLocks/>
            </p:cNvSpPr>
            <p:nvPr/>
          </p:nvSpPr>
          <p:spPr bwMode="auto">
            <a:xfrm>
              <a:off x="6049856" y="2746287"/>
              <a:ext cx="233884" cy="40259"/>
            </a:xfrm>
            <a:custGeom>
              <a:avLst/>
              <a:gdLst>
                <a:gd name="T0" fmla="*/ 122 w 122"/>
                <a:gd name="T1" fmla="*/ 0 h 21"/>
                <a:gd name="T2" fmla="*/ 0 w 122"/>
                <a:gd name="T3" fmla="*/ 0 h 21"/>
                <a:gd name="T4" fmla="*/ 0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122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5" name="Line 782"/>
            <p:cNvSpPr>
              <a:spLocks noChangeShapeType="1"/>
            </p:cNvSpPr>
            <p:nvPr/>
          </p:nvSpPr>
          <p:spPr bwMode="auto">
            <a:xfrm flipH="1">
              <a:off x="6162964" y="2650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6" name="Line 783"/>
            <p:cNvSpPr>
              <a:spLocks noChangeShapeType="1"/>
            </p:cNvSpPr>
            <p:nvPr/>
          </p:nvSpPr>
          <p:spPr bwMode="auto">
            <a:xfrm flipH="1">
              <a:off x="6162964" y="285747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7" name="Freeform 784"/>
            <p:cNvSpPr>
              <a:spLocks/>
            </p:cNvSpPr>
            <p:nvPr/>
          </p:nvSpPr>
          <p:spPr bwMode="auto">
            <a:xfrm>
              <a:off x="6283740" y="2746287"/>
              <a:ext cx="239636" cy="40259"/>
            </a:xfrm>
            <a:custGeom>
              <a:avLst/>
              <a:gdLst>
                <a:gd name="T0" fmla="*/ 125 w 125"/>
                <a:gd name="T1" fmla="*/ 21 h 21"/>
                <a:gd name="T2" fmla="*/ 125 w 125"/>
                <a:gd name="T3" fmla="*/ 0 h 21"/>
                <a:gd name="T4" fmla="*/ 0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125" y="2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8" name="Freeform 785"/>
            <p:cNvSpPr>
              <a:spLocks/>
            </p:cNvSpPr>
            <p:nvPr/>
          </p:nvSpPr>
          <p:spPr bwMode="auto">
            <a:xfrm>
              <a:off x="6283740" y="2786546"/>
              <a:ext cx="239636" cy="40259"/>
            </a:xfrm>
            <a:custGeom>
              <a:avLst/>
              <a:gdLst>
                <a:gd name="T0" fmla="*/ 0 w 125"/>
                <a:gd name="T1" fmla="*/ 21 h 21"/>
                <a:gd name="T2" fmla="*/ 125 w 125"/>
                <a:gd name="T3" fmla="*/ 21 h 21"/>
                <a:gd name="T4" fmla="*/ 125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0" y="21"/>
                  </a:moveTo>
                  <a:lnTo>
                    <a:pt x="125" y="21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49" name="Line 786"/>
            <p:cNvSpPr>
              <a:spLocks noChangeShapeType="1"/>
            </p:cNvSpPr>
            <p:nvPr/>
          </p:nvSpPr>
          <p:spPr bwMode="auto">
            <a:xfrm flipH="1">
              <a:off x="6049856" y="2786546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0" name="Rectangle 874"/>
            <p:cNvSpPr>
              <a:spLocks noChangeArrowheads="1"/>
            </p:cNvSpPr>
            <p:nvPr/>
          </p:nvSpPr>
          <p:spPr bwMode="auto">
            <a:xfrm>
              <a:off x="7165597" y="2660019"/>
              <a:ext cx="465851" cy="8243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1" name="Rectangle 875"/>
            <p:cNvSpPr>
              <a:spLocks noChangeArrowheads="1"/>
            </p:cNvSpPr>
            <p:nvPr/>
          </p:nvSpPr>
          <p:spPr bwMode="auto">
            <a:xfrm>
              <a:off x="7165597" y="2742453"/>
              <a:ext cx="465851" cy="44093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2" name="Line 887"/>
            <p:cNvSpPr>
              <a:spLocks noChangeShapeType="1"/>
            </p:cNvSpPr>
            <p:nvPr/>
          </p:nvSpPr>
          <p:spPr bwMode="auto">
            <a:xfrm flipH="1">
              <a:off x="7274871" y="254499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3" name="Line 889"/>
            <p:cNvSpPr>
              <a:spLocks noChangeShapeType="1"/>
            </p:cNvSpPr>
            <p:nvPr/>
          </p:nvSpPr>
          <p:spPr bwMode="auto">
            <a:xfrm flipH="1">
              <a:off x="7397565" y="254499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4" name="Freeform 890"/>
            <p:cNvSpPr>
              <a:spLocks/>
            </p:cNvSpPr>
            <p:nvPr/>
          </p:nvSpPr>
          <p:spPr bwMode="auto">
            <a:xfrm>
              <a:off x="7397565" y="2742453"/>
              <a:ext cx="233884" cy="44093"/>
            </a:xfrm>
            <a:custGeom>
              <a:avLst/>
              <a:gdLst>
                <a:gd name="T0" fmla="*/ 0 w 122"/>
                <a:gd name="T1" fmla="*/ 23 h 23"/>
                <a:gd name="T2" fmla="*/ 122 w 122"/>
                <a:gd name="T3" fmla="*/ 23 h 23"/>
                <a:gd name="T4" fmla="*/ 122 w 122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3">
                  <a:moveTo>
                    <a:pt x="0" y="23"/>
                  </a:moveTo>
                  <a:lnTo>
                    <a:pt x="122" y="23"/>
                  </a:lnTo>
                  <a:lnTo>
                    <a:pt x="122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5" name="Freeform 891"/>
            <p:cNvSpPr>
              <a:spLocks/>
            </p:cNvSpPr>
            <p:nvPr/>
          </p:nvSpPr>
          <p:spPr bwMode="auto">
            <a:xfrm>
              <a:off x="7397565" y="2660019"/>
              <a:ext cx="233884" cy="82435"/>
            </a:xfrm>
            <a:custGeom>
              <a:avLst/>
              <a:gdLst>
                <a:gd name="T0" fmla="*/ 122 w 122"/>
                <a:gd name="T1" fmla="*/ 43 h 43"/>
                <a:gd name="T2" fmla="*/ 122 w 122"/>
                <a:gd name="T3" fmla="*/ 0 h 43"/>
                <a:gd name="T4" fmla="*/ 0 w 122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3">
                  <a:moveTo>
                    <a:pt x="122" y="43"/>
                  </a:moveTo>
                  <a:lnTo>
                    <a:pt x="122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6" name="Line 892"/>
            <p:cNvSpPr>
              <a:spLocks noChangeShapeType="1"/>
            </p:cNvSpPr>
            <p:nvPr/>
          </p:nvSpPr>
          <p:spPr bwMode="auto">
            <a:xfrm flipH="1">
              <a:off x="7274871" y="283255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7" name="Line 893"/>
            <p:cNvSpPr>
              <a:spLocks noChangeShapeType="1"/>
            </p:cNvSpPr>
            <p:nvPr/>
          </p:nvSpPr>
          <p:spPr bwMode="auto">
            <a:xfrm flipV="1">
              <a:off x="7397565" y="2786546"/>
              <a:ext cx="0" cy="4601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8" name="Freeform 894"/>
            <p:cNvSpPr>
              <a:spLocks/>
            </p:cNvSpPr>
            <p:nvPr/>
          </p:nvSpPr>
          <p:spPr bwMode="auto">
            <a:xfrm>
              <a:off x="7165597" y="2742453"/>
              <a:ext cx="231967" cy="44093"/>
            </a:xfrm>
            <a:custGeom>
              <a:avLst/>
              <a:gdLst>
                <a:gd name="T0" fmla="*/ 0 w 121"/>
                <a:gd name="T1" fmla="*/ 0 h 23"/>
                <a:gd name="T2" fmla="*/ 0 w 121"/>
                <a:gd name="T3" fmla="*/ 23 h 23"/>
                <a:gd name="T4" fmla="*/ 121 w 121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3">
                  <a:moveTo>
                    <a:pt x="0" y="0"/>
                  </a:moveTo>
                  <a:lnTo>
                    <a:pt x="0" y="23"/>
                  </a:lnTo>
                  <a:lnTo>
                    <a:pt x="121" y="2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59" name="Freeform 895"/>
            <p:cNvSpPr>
              <a:spLocks/>
            </p:cNvSpPr>
            <p:nvPr/>
          </p:nvSpPr>
          <p:spPr bwMode="auto">
            <a:xfrm>
              <a:off x="7165597" y="2660019"/>
              <a:ext cx="231967" cy="82435"/>
            </a:xfrm>
            <a:custGeom>
              <a:avLst/>
              <a:gdLst>
                <a:gd name="T0" fmla="*/ 121 w 121"/>
                <a:gd name="T1" fmla="*/ 0 h 43"/>
                <a:gd name="T2" fmla="*/ 0 w 121"/>
                <a:gd name="T3" fmla="*/ 0 h 43"/>
                <a:gd name="T4" fmla="*/ 0 w 121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3">
                  <a:moveTo>
                    <a:pt x="121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0" name="Line 896"/>
            <p:cNvSpPr>
              <a:spLocks noChangeShapeType="1"/>
            </p:cNvSpPr>
            <p:nvPr/>
          </p:nvSpPr>
          <p:spPr bwMode="auto">
            <a:xfrm flipH="1">
              <a:off x="7397565" y="283255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1" name="Line 897"/>
            <p:cNvSpPr>
              <a:spLocks noChangeShapeType="1"/>
            </p:cNvSpPr>
            <p:nvPr/>
          </p:nvSpPr>
          <p:spPr bwMode="auto">
            <a:xfrm flipH="1">
              <a:off x="7165597" y="2742453"/>
              <a:ext cx="46585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2" name="Line 898"/>
            <p:cNvSpPr>
              <a:spLocks noChangeShapeType="1"/>
            </p:cNvSpPr>
            <p:nvPr/>
          </p:nvSpPr>
          <p:spPr bwMode="auto">
            <a:xfrm>
              <a:off x="7397565" y="2544994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3" name="Freeform 979"/>
            <p:cNvSpPr>
              <a:spLocks/>
            </p:cNvSpPr>
            <p:nvPr/>
          </p:nvSpPr>
          <p:spPr bwMode="auto">
            <a:xfrm>
              <a:off x="6272237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4" name="Freeform 980"/>
            <p:cNvSpPr>
              <a:spLocks/>
            </p:cNvSpPr>
            <p:nvPr/>
          </p:nvSpPr>
          <p:spPr bwMode="auto">
            <a:xfrm>
              <a:off x="6272237" y="2746287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5" name="Freeform 1015"/>
            <p:cNvSpPr>
              <a:spLocks/>
            </p:cNvSpPr>
            <p:nvPr/>
          </p:nvSpPr>
          <p:spPr bwMode="auto">
            <a:xfrm>
              <a:off x="7372642" y="2391628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6" name="Freeform 1016"/>
            <p:cNvSpPr>
              <a:spLocks/>
            </p:cNvSpPr>
            <p:nvPr/>
          </p:nvSpPr>
          <p:spPr bwMode="auto">
            <a:xfrm>
              <a:off x="7372642" y="2698361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85" name="ZoneTexte 384"/>
            <p:cNvSpPr txBox="1"/>
            <p:nvPr/>
          </p:nvSpPr>
          <p:spPr>
            <a:xfrm>
              <a:off x="5558208" y="267631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6" name="ZoneTexte 385"/>
            <p:cNvSpPr txBox="1"/>
            <p:nvPr/>
          </p:nvSpPr>
          <p:spPr>
            <a:xfrm>
              <a:off x="5417144" y="240542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7" name="ZoneTexte 386"/>
            <p:cNvSpPr txBox="1"/>
            <p:nvPr/>
          </p:nvSpPr>
          <p:spPr>
            <a:xfrm>
              <a:off x="5417144" y="213454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8" name="ZoneTexte 387"/>
            <p:cNvSpPr txBox="1"/>
            <p:nvPr/>
          </p:nvSpPr>
          <p:spPr>
            <a:xfrm>
              <a:off x="5417144" y="186365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9" name="ZoneTexte 388"/>
            <p:cNvSpPr txBox="1"/>
            <p:nvPr/>
          </p:nvSpPr>
          <p:spPr>
            <a:xfrm>
              <a:off x="5417144" y="159277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800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7" name="ZoneTexte 396"/>
            <p:cNvSpPr txBox="1"/>
            <p:nvPr/>
          </p:nvSpPr>
          <p:spPr>
            <a:xfrm>
              <a:off x="6328527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p=0.0008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6023233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7130608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46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43" name="Groupe 438"/>
          <p:cNvGrpSpPr/>
          <p:nvPr/>
        </p:nvGrpSpPr>
        <p:grpSpPr>
          <a:xfrm>
            <a:off x="107504" y="3315477"/>
            <a:ext cx="2561875" cy="1624699"/>
            <a:chOff x="107504" y="3315477"/>
            <a:chExt cx="2561875" cy="1624699"/>
          </a:xfrm>
        </p:grpSpPr>
        <p:sp>
          <p:nvSpPr>
            <p:cNvPr id="44" name="Freeform 690"/>
            <p:cNvSpPr>
              <a:spLocks/>
            </p:cNvSpPr>
            <p:nvPr/>
          </p:nvSpPr>
          <p:spPr bwMode="auto">
            <a:xfrm>
              <a:off x="623852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5" name="Line 731"/>
            <p:cNvSpPr>
              <a:spLocks noChangeShapeType="1"/>
            </p:cNvSpPr>
            <p:nvPr/>
          </p:nvSpPr>
          <p:spPr bwMode="auto">
            <a:xfrm>
              <a:off x="575926" y="342708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6" name="Line 732"/>
            <p:cNvSpPr>
              <a:spLocks noChangeShapeType="1"/>
            </p:cNvSpPr>
            <p:nvPr/>
          </p:nvSpPr>
          <p:spPr bwMode="auto">
            <a:xfrm>
              <a:off x="575926" y="3655219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7" name="Line 733"/>
            <p:cNvSpPr>
              <a:spLocks noChangeShapeType="1"/>
            </p:cNvSpPr>
            <p:nvPr/>
          </p:nvSpPr>
          <p:spPr bwMode="auto">
            <a:xfrm>
              <a:off x="575926" y="411148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8" name="Line 734"/>
            <p:cNvSpPr>
              <a:spLocks noChangeShapeType="1"/>
            </p:cNvSpPr>
            <p:nvPr/>
          </p:nvSpPr>
          <p:spPr bwMode="auto">
            <a:xfrm>
              <a:off x="575926" y="3883351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49" name="Line 735"/>
            <p:cNvSpPr>
              <a:spLocks noChangeShapeType="1"/>
            </p:cNvSpPr>
            <p:nvPr/>
          </p:nvSpPr>
          <p:spPr bwMode="auto">
            <a:xfrm>
              <a:off x="575926" y="433961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0" name="Line 736"/>
            <p:cNvSpPr>
              <a:spLocks noChangeShapeType="1"/>
            </p:cNvSpPr>
            <p:nvPr/>
          </p:nvSpPr>
          <p:spPr bwMode="auto">
            <a:xfrm>
              <a:off x="575926" y="4567750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1" name="Line 750"/>
            <p:cNvSpPr>
              <a:spLocks noChangeShapeType="1"/>
            </p:cNvSpPr>
            <p:nvPr/>
          </p:nvSpPr>
          <p:spPr bwMode="auto">
            <a:xfrm flipV="1">
              <a:off x="219777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2" name="Line 757"/>
            <p:cNvSpPr>
              <a:spLocks noChangeShapeType="1"/>
            </p:cNvSpPr>
            <p:nvPr/>
          </p:nvSpPr>
          <p:spPr bwMode="auto">
            <a:xfrm flipV="1">
              <a:off x="1097372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3" name="Freeform 765"/>
            <p:cNvSpPr>
              <a:spLocks/>
            </p:cNvSpPr>
            <p:nvPr/>
          </p:nvSpPr>
          <p:spPr bwMode="auto">
            <a:xfrm>
              <a:off x="880741" y="4556247"/>
              <a:ext cx="462017" cy="26839"/>
            </a:xfrm>
            <a:custGeom>
              <a:avLst/>
              <a:gdLst>
                <a:gd name="T0" fmla="*/ 0 w 241"/>
                <a:gd name="T1" fmla="*/ 0 h 14"/>
                <a:gd name="T2" fmla="*/ 0 w 241"/>
                <a:gd name="T3" fmla="*/ 14 h 14"/>
                <a:gd name="T4" fmla="*/ 241 w 241"/>
                <a:gd name="T5" fmla="*/ 14 h 14"/>
                <a:gd name="T6" fmla="*/ 241 w 241"/>
                <a:gd name="T7" fmla="*/ 0 h 14"/>
                <a:gd name="T8" fmla="*/ 0 w 241"/>
                <a:gd name="T9" fmla="*/ 0 h 14"/>
                <a:gd name="T10" fmla="*/ 0 w 241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14">
                  <a:moveTo>
                    <a:pt x="0" y="0"/>
                  </a:moveTo>
                  <a:lnTo>
                    <a:pt x="0" y="14"/>
                  </a:lnTo>
                  <a:lnTo>
                    <a:pt x="241" y="14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4" name="Rectangle 766"/>
            <p:cNvSpPr>
              <a:spLocks noChangeArrowheads="1"/>
            </p:cNvSpPr>
            <p:nvPr/>
          </p:nvSpPr>
          <p:spPr bwMode="auto">
            <a:xfrm>
              <a:off x="880741" y="4504486"/>
              <a:ext cx="462017" cy="5176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5" name="Line 848"/>
            <p:cNvSpPr>
              <a:spLocks noChangeShapeType="1"/>
            </p:cNvSpPr>
            <p:nvPr/>
          </p:nvSpPr>
          <p:spPr bwMode="auto">
            <a:xfrm flipH="1">
              <a:off x="1110791" y="440863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6" name="Line 849"/>
            <p:cNvSpPr>
              <a:spLocks noChangeShapeType="1"/>
            </p:cNvSpPr>
            <p:nvPr/>
          </p:nvSpPr>
          <p:spPr bwMode="auto">
            <a:xfrm flipH="1">
              <a:off x="988098" y="440863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7" name="Line 850"/>
            <p:cNvSpPr>
              <a:spLocks noChangeShapeType="1"/>
            </p:cNvSpPr>
            <p:nvPr/>
          </p:nvSpPr>
          <p:spPr bwMode="auto">
            <a:xfrm>
              <a:off x="1110791" y="4408632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8" name="Freeform 851"/>
            <p:cNvSpPr>
              <a:spLocks/>
            </p:cNvSpPr>
            <p:nvPr/>
          </p:nvSpPr>
          <p:spPr bwMode="auto">
            <a:xfrm>
              <a:off x="880741" y="4556247"/>
              <a:ext cx="230050" cy="26839"/>
            </a:xfrm>
            <a:custGeom>
              <a:avLst/>
              <a:gdLst>
                <a:gd name="T0" fmla="*/ 0 w 120"/>
                <a:gd name="T1" fmla="*/ 0 h 14"/>
                <a:gd name="T2" fmla="*/ 0 w 120"/>
                <a:gd name="T3" fmla="*/ 14 h 14"/>
                <a:gd name="T4" fmla="*/ 120 w 120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14">
                  <a:moveTo>
                    <a:pt x="0" y="0"/>
                  </a:moveTo>
                  <a:lnTo>
                    <a:pt x="0" y="14"/>
                  </a:lnTo>
                  <a:lnTo>
                    <a:pt x="120" y="1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59" name="Line 852"/>
            <p:cNvSpPr>
              <a:spLocks noChangeShapeType="1"/>
            </p:cNvSpPr>
            <p:nvPr/>
          </p:nvSpPr>
          <p:spPr bwMode="auto">
            <a:xfrm flipH="1">
              <a:off x="1110791" y="462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0" name="Line 853"/>
            <p:cNvSpPr>
              <a:spLocks noChangeShapeType="1"/>
            </p:cNvSpPr>
            <p:nvPr/>
          </p:nvSpPr>
          <p:spPr bwMode="auto">
            <a:xfrm flipH="1">
              <a:off x="988098" y="462526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1" name="Line 854"/>
            <p:cNvSpPr>
              <a:spLocks noChangeShapeType="1"/>
            </p:cNvSpPr>
            <p:nvPr/>
          </p:nvSpPr>
          <p:spPr bwMode="auto">
            <a:xfrm flipV="1">
              <a:off x="1110791" y="4583087"/>
              <a:ext cx="0" cy="4217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2" name="Freeform 855"/>
            <p:cNvSpPr>
              <a:spLocks/>
            </p:cNvSpPr>
            <p:nvPr/>
          </p:nvSpPr>
          <p:spPr bwMode="auto">
            <a:xfrm>
              <a:off x="880741" y="4504486"/>
              <a:ext cx="230050" cy="51762"/>
            </a:xfrm>
            <a:custGeom>
              <a:avLst/>
              <a:gdLst>
                <a:gd name="T0" fmla="*/ 120 w 120"/>
                <a:gd name="T1" fmla="*/ 0 h 27"/>
                <a:gd name="T2" fmla="*/ 0 w 120"/>
                <a:gd name="T3" fmla="*/ 0 h 27"/>
                <a:gd name="T4" fmla="*/ 0 w 120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27">
                  <a:moveTo>
                    <a:pt x="120" y="0"/>
                  </a:move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3" name="Freeform 856"/>
            <p:cNvSpPr>
              <a:spLocks/>
            </p:cNvSpPr>
            <p:nvPr/>
          </p:nvSpPr>
          <p:spPr bwMode="auto">
            <a:xfrm>
              <a:off x="1110791" y="4556247"/>
              <a:ext cx="231967" cy="26839"/>
            </a:xfrm>
            <a:custGeom>
              <a:avLst/>
              <a:gdLst>
                <a:gd name="T0" fmla="*/ 0 w 121"/>
                <a:gd name="T1" fmla="*/ 14 h 14"/>
                <a:gd name="T2" fmla="*/ 121 w 121"/>
                <a:gd name="T3" fmla="*/ 14 h 14"/>
                <a:gd name="T4" fmla="*/ 121 w 12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4">
                  <a:moveTo>
                    <a:pt x="0" y="14"/>
                  </a:moveTo>
                  <a:lnTo>
                    <a:pt x="121" y="14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4" name="Freeform 857"/>
            <p:cNvSpPr>
              <a:spLocks/>
            </p:cNvSpPr>
            <p:nvPr/>
          </p:nvSpPr>
          <p:spPr bwMode="auto">
            <a:xfrm>
              <a:off x="1110791" y="4504486"/>
              <a:ext cx="231967" cy="51762"/>
            </a:xfrm>
            <a:custGeom>
              <a:avLst/>
              <a:gdLst>
                <a:gd name="T0" fmla="*/ 121 w 121"/>
                <a:gd name="T1" fmla="*/ 27 h 27"/>
                <a:gd name="T2" fmla="*/ 121 w 121"/>
                <a:gd name="T3" fmla="*/ 0 h 27"/>
                <a:gd name="T4" fmla="*/ 0 w 12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7">
                  <a:moveTo>
                    <a:pt x="121" y="27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5" name="Line 858"/>
            <p:cNvSpPr>
              <a:spLocks noChangeShapeType="1"/>
            </p:cNvSpPr>
            <p:nvPr/>
          </p:nvSpPr>
          <p:spPr bwMode="auto">
            <a:xfrm flipH="1">
              <a:off x="880741" y="4556247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6" name="Line 868"/>
            <p:cNvSpPr>
              <a:spLocks noChangeShapeType="1"/>
            </p:cNvSpPr>
            <p:nvPr/>
          </p:nvSpPr>
          <p:spPr bwMode="auto">
            <a:xfrm>
              <a:off x="2207362" y="4458476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7" name="Line 869"/>
            <p:cNvSpPr>
              <a:spLocks noChangeShapeType="1"/>
            </p:cNvSpPr>
            <p:nvPr/>
          </p:nvSpPr>
          <p:spPr bwMode="auto">
            <a:xfrm flipV="1">
              <a:off x="2207362" y="4606092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8" name="Freeform 885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  <a:gd name="T8" fmla="*/ 0 w 246"/>
                <a:gd name="T9" fmla="*/ 0 h 15"/>
                <a:gd name="T10" fmla="*/ 0 w 24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69" name="Freeform 886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0 w 246"/>
                <a:gd name="T1" fmla="*/ 26 h 26"/>
                <a:gd name="T2" fmla="*/ 246 w 246"/>
                <a:gd name="T3" fmla="*/ 26 h 26"/>
                <a:gd name="T4" fmla="*/ 246 w 246"/>
                <a:gd name="T5" fmla="*/ 0 h 26"/>
                <a:gd name="T6" fmla="*/ 0 w 246"/>
                <a:gd name="T7" fmla="*/ 0 h 26"/>
                <a:gd name="T8" fmla="*/ 0 w 246"/>
                <a:gd name="T9" fmla="*/ 26 h 26"/>
                <a:gd name="T10" fmla="*/ 0 w 246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26">
                  <a:moveTo>
                    <a:pt x="0" y="26"/>
                  </a:moveTo>
                  <a:lnTo>
                    <a:pt x="246" y="26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0" name="Freeform 947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1" name="Line 948"/>
            <p:cNvSpPr>
              <a:spLocks noChangeShapeType="1"/>
            </p:cNvSpPr>
            <p:nvPr/>
          </p:nvSpPr>
          <p:spPr bwMode="auto">
            <a:xfrm flipH="1">
              <a:off x="1971561" y="4577335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2" name="Freeform 949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246 w 246"/>
                <a:gd name="T1" fmla="*/ 26 h 26"/>
                <a:gd name="T2" fmla="*/ 246 w 246"/>
                <a:gd name="T3" fmla="*/ 0 h 26"/>
                <a:gd name="T4" fmla="*/ 0 w 246"/>
                <a:gd name="T5" fmla="*/ 0 h 26"/>
                <a:gd name="T6" fmla="*/ 0 w 246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26">
                  <a:moveTo>
                    <a:pt x="246" y="26"/>
                  </a:move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3" name="Line 950"/>
            <p:cNvSpPr>
              <a:spLocks noChangeShapeType="1"/>
            </p:cNvSpPr>
            <p:nvPr/>
          </p:nvSpPr>
          <p:spPr bwMode="auto">
            <a:xfrm flipH="1">
              <a:off x="2084669" y="4646350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4" name="Line 951"/>
            <p:cNvSpPr>
              <a:spLocks noChangeShapeType="1"/>
            </p:cNvSpPr>
            <p:nvPr/>
          </p:nvSpPr>
          <p:spPr bwMode="auto">
            <a:xfrm flipH="1">
              <a:off x="2084669" y="4458476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5" name="Freeform 989"/>
            <p:cNvSpPr>
              <a:spLocks/>
            </p:cNvSpPr>
            <p:nvPr/>
          </p:nvSpPr>
          <p:spPr bwMode="auto">
            <a:xfrm>
              <a:off x="1097372" y="4366456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6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5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6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6" name="Freeform 990"/>
            <p:cNvSpPr>
              <a:spLocks/>
            </p:cNvSpPr>
            <p:nvPr/>
          </p:nvSpPr>
          <p:spPr bwMode="auto">
            <a:xfrm>
              <a:off x="1097372" y="4514072"/>
              <a:ext cx="38342" cy="40259"/>
            </a:xfrm>
            <a:custGeom>
              <a:avLst/>
              <a:gdLst>
                <a:gd name="T0" fmla="*/ 10 w 20"/>
                <a:gd name="T1" fmla="*/ 0 h 21"/>
                <a:gd name="T2" fmla="*/ 5 w 20"/>
                <a:gd name="T3" fmla="*/ 1 h 21"/>
                <a:gd name="T4" fmla="*/ 2 w 20"/>
                <a:gd name="T5" fmla="*/ 4 h 21"/>
                <a:gd name="T6" fmla="*/ 0 w 20"/>
                <a:gd name="T7" fmla="*/ 6 h 21"/>
                <a:gd name="T8" fmla="*/ 0 w 20"/>
                <a:gd name="T9" fmla="*/ 11 h 21"/>
                <a:gd name="T10" fmla="*/ 0 w 20"/>
                <a:gd name="T11" fmla="*/ 15 h 21"/>
                <a:gd name="T12" fmla="*/ 2 w 20"/>
                <a:gd name="T13" fmla="*/ 17 h 21"/>
                <a:gd name="T14" fmla="*/ 5 w 20"/>
                <a:gd name="T15" fmla="*/ 20 h 21"/>
                <a:gd name="T16" fmla="*/ 10 w 20"/>
                <a:gd name="T17" fmla="*/ 21 h 21"/>
                <a:gd name="T18" fmla="*/ 13 w 20"/>
                <a:gd name="T19" fmla="*/ 20 h 21"/>
                <a:gd name="T20" fmla="*/ 16 w 20"/>
                <a:gd name="T21" fmla="*/ 17 h 21"/>
                <a:gd name="T22" fmla="*/ 18 w 20"/>
                <a:gd name="T23" fmla="*/ 15 h 21"/>
                <a:gd name="T24" fmla="*/ 20 w 20"/>
                <a:gd name="T25" fmla="*/ 11 h 21"/>
                <a:gd name="T26" fmla="*/ 18 w 20"/>
                <a:gd name="T27" fmla="*/ 6 h 21"/>
                <a:gd name="T28" fmla="*/ 16 w 20"/>
                <a:gd name="T29" fmla="*/ 4 h 21"/>
                <a:gd name="T30" fmla="*/ 13 w 20"/>
                <a:gd name="T31" fmla="*/ 1 h 21"/>
                <a:gd name="T32" fmla="*/ 10 w 20"/>
                <a:gd name="T33" fmla="*/ 0 h 21"/>
                <a:gd name="T34" fmla="*/ 10 w 20"/>
                <a:gd name="T3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0"/>
                  </a:move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10" y="21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7" name="Freeform 995"/>
            <p:cNvSpPr>
              <a:spLocks/>
            </p:cNvSpPr>
            <p:nvPr/>
          </p:nvSpPr>
          <p:spPr bwMode="auto">
            <a:xfrm>
              <a:off x="2182440" y="343858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8" name="Freeform 996"/>
            <p:cNvSpPr>
              <a:spLocks/>
            </p:cNvSpPr>
            <p:nvPr/>
          </p:nvSpPr>
          <p:spPr bwMode="auto">
            <a:xfrm>
              <a:off x="2182440" y="43051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79" name="Freeform 997"/>
            <p:cNvSpPr>
              <a:spLocks/>
            </p:cNvSpPr>
            <p:nvPr/>
          </p:nvSpPr>
          <p:spPr bwMode="auto">
            <a:xfrm>
              <a:off x="2182440" y="452557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4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4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52" name="ZoneTexte 351"/>
            <p:cNvSpPr txBox="1"/>
            <p:nvPr/>
          </p:nvSpPr>
          <p:spPr>
            <a:xfrm>
              <a:off x="107504" y="3315477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1 000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3" name="ZoneTexte 352"/>
            <p:cNvSpPr txBox="1"/>
            <p:nvPr/>
          </p:nvSpPr>
          <p:spPr>
            <a:xfrm>
              <a:off x="213303" y="354272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800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4" name="ZoneTexte 353"/>
            <p:cNvSpPr txBox="1"/>
            <p:nvPr/>
          </p:nvSpPr>
          <p:spPr>
            <a:xfrm>
              <a:off x="213303" y="376996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5" name="ZoneTexte 354"/>
            <p:cNvSpPr txBox="1"/>
            <p:nvPr/>
          </p:nvSpPr>
          <p:spPr>
            <a:xfrm>
              <a:off x="213303" y="399720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6" name="ZoneTexte 355"/>
            <p:cNvSpPr txBox="1"/>
            <p:nvPr/>
          </p:nvSpPr>
          <p:spPr>
            <a:xfrm>
              <a:off x="213303" y="422444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7" name="ZoneTexte 356"/>
            <p:cNvSpPr txBox="1"/>
            <p:nvPr/>
          </p:nvSpPr>
          <p:spPr>
            <a:xfrm>
              <a:off x="354367" y="445169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2" name="ZoneTexte 391"/>
            <p:cNvSpPr txBox="1"/>
            <p:nvPr/>
          </p:nvSpPr>
          <p:spPr>
            <a:xfrm>
              <a:off x="1456607" y="3684516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p=0.048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818654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1926030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46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80" name="Groupe 439"/>
          <p:cNvGrpSpPr/>
          <p:nvPr/>
        </p:nvGrpSpPr>
        <p:grpSpPr>
          <a:xfrm>
            <a:off x="2783656" y="3402164"/>
            <a:ext cx="2572510" cy="1538012"/>
            <a:chOff x="2783656" y="3402164"/>
            <a:chExt cx="2572510" cy="1538012"/>
          </a:xfrm>
        </p:grpSpPr>
        <p:sp>
          <p:nvSpPr>
            <p:cNvPr id="162" name="Freeform 693"/>
            <p:cNvSpPr>
              <a:spLocks/>
            </p:cNvSpPr>
            <p:nvPr/>
          </p:nvSpPr>
          <p:spPr bwMode="auto">
            <a:xfrm>
              <a:off x="3310639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3" name="Line 715"/>
            <p:cNvSpPr>
              <a:spLocks noChangeShapeType="1"/>
            </p:cNvSpPr>
            <p:nvPr/>
          </p:nvSpPr>
          <p:spPr bwMode="auto">
            <a:xfrm>
              <a:off x="3260795" y="3576618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4" name="Line 716"/>
            <p:cNvSpPr>
              <a:spLocks noChangeShapeType="1"/>
            </p:cNvSpPr>
            <p:nvPr/>
          </p:nvSpPr>
          <p:spPr bwMode="auto">
            <a:xfrm>
              <a:off x="3260795" y="392936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5" name="Line 717"/>
            <p:cNvSpPr>
              <a:spLocks noChangeShapeType="1"/>
            </p:cNvSpPr>
            <p:nvPr/>
          </p:nvSpPr>
          <p:spPr bwMode="auto">
            <a:xfrm>
              <a:off x="3260795" y="427827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6" name="Line 718"/>
            <p:cNvSpPr>
              <a:spLocks noChangeShapeType="1"/>
            </p:cNvSpPr>
            <p:nvPr/>
          </p:nvSpPr>
          <p:spPr bwMode="auto">
            <a:xfrm>
              <a:off x="3260795" y="463101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7" name="Line 746"/>
            <p:cNvSpPr>
              <a:spLocks noChangeShapeType="1"/>
            </p:cNvSpPr>
            <p:nvPr/>
          </p:nvSpPr>
          <p:spPr bwMode="auto">
            <a:xfrm flipV="1">
              <a:off x="4884564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8" name="Line 751"/>
            <p:cNvSpPr>
              <a:spLocks noChangeShapeType="1"/>
            </p:cNvSpPr>
            <p:nvPr/>
          </p:nvSpPr>
          <p:spPr bwMode="auto">
            <a:xfrm flipV="1">
              <a:off x="3780325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9" name="Freeform 773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0 w 251"/>
                <a:gd name="T1" fmla="*/ 0 h 11"/>
                <a:gd name="T2" fmla="*/ 0 w 251"/>
                <a:gd name="T3" fmla="*/ 11 h 11"/>
                <a:gd name="T4" fmla="*/ 251 w 251"/>
                <a:gd name="T5" fmla="*/ 11 h 11"/>
                <a:gd name="T6" fmla="*/ 251 w 251"/>
                <a:gd name="T7" fmla="*/ 0 h 11"/>
                <a:gd name="T8" fmla="*/ 0 w 251"/>
                <a:gd name="T9" fmla="*/ 0 h 11"/>
                <a:gd name="T10" fmla="*/ 0 w 25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1">
                  <a:moveTo>
                    <a:pt x="0" y="0"/>
                  </a:move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0" name="Freeform 811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126 w 251"/>
                <a:gd name="T1" fmla="*/ 0 h 11"/>
                <a:gd name="T2" fmla="*/ 0 w 251"/>
                <a:gd name="T3" fmla="*/ 0 h 11"/>
                <a:gd name="T4" fmla="*/ 0 w 251"/>
                <a:gd name="T5" fmla="*/ 11 h 11"/>
                <a:gd name="T6" fmla="*/ 251 w 251"/>
                <a:gd name="T7" fmla="*/ 11 h 11"/>
                <a:gd name="T8" fmla="*/ 251 w 251"/>
                <a:gd name="T9" fmla="*/ 0 h 11"/>
                <a:gd name="T10" fmla="*/ 126 w 251"/>
                <a:gd name="T11" fmla="*/ 0 h 11"/>
                <a:gd name="T12" fmla="*/ 126 w 251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1">
                  <a:moveTo>
                    <a:pt x="12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126" y="0"/>
                  </a:lnTo>
                  <a:lnTo>
                    <a:pt x="126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1" name="Line 812"/>
            <p:cNvSpPr>
              <a:spLocks noChangeShapeType="1"/>
            </p:cNvSpPr>
            <p:nvPr/>
          </p:nvSpPr>
          <p:spPr bwMode="auto">
            <a:xfrm flipH="1">
              <a:off x="3784159" y="459458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2" name="Line 813"/>
            <p:cNvSpPr>
              <a:spLocks noChangeShapeType="1"/>
            </p:cNvSpPr>
            <p:nvPr/>
          </p:nvSpPr>
          <p:spPr bwMode="auto">
            <a:xfrm flipH="1">
              <a:off x="3659548" y="459458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3" name="Line 814"/>
            <p:cNvSpPr>
              <a:spLocks noChangeShapeType="1"/>
            </p:cNvSpPr>
            <p:nvPr/>
          </p:nvSpPr>
          <p:spPr bwMode="auto">
            <a:xfrm>
              <a:off x="3784159" y="4594589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4" name="Freeform 876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0 w 243"/>
                <a:gd name="T1" fmla="*/ 0 h 20"/>
                <a:gd name="T2" fmla="*/ 0 w 243"/>
                <a:gd name="T3" fmla="*/ 20 h 20"/>
                <a:gd name="T4" fmla="*/ 243 w 243"/>
                <a:gd name="T5" fmla="*/ 20 h 20"/>
                <a:gd name="T6" fmla="*/ 243 w 243"/>
                <a:gd name="T7" fmla="*/ 0 h 20"/>
                <a:gd name="T8" fmla="*/ 0 w 243"/>
                <a:gd name="T9" fmla="*/ 0 h 20"/>
                <a:gd name="T10" fmla="*/ 0 w 243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0">
                  <a:moveTo>
                    <a:pt x="0" y="0"/>
                  </a:move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5" name="Freeform 932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121 w 243"/>
                <a:gd name="T1" fmla="*/ 0 h 20"/>
                <a:gd name="T2" fmla="*/ 0 w 243"/>
                <a:gd name="T3" fmla="*/ 0 h 20"/>
                <a:gd name="T4" fmla="*/ 0 w 243"/>
                <a:gd name="T5" fmla="*/ 20 h 20"/>
                <a:gd name="T6" fmla="*/ 243 w 243"/>
                <a:gd name="T7" fmla="*/ 20 h 20"/>
                <a:gd name="T8" fmla="*/ 243 w 243"/>
                <a:gd name="T9" fmla="*/ 0 h 20"/>
                <a:gd name="T10" fmla="*/ 121 w 243"/>
                <a:gd name="T11" fmla="*/ 0 h 20"/>
                <a:gd name="T12" fmla="*/ 121 w 243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0">
                  <a:moveTo>
                    <a:pt x="121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121" y="0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6" name="Line 933"/>
            <p:cNvSpPr>
              <a:spLocks noChangeShapeType="1"/>
            </p:cNvSpPr>
            <p:nvPr/>
          </p:nvSpPr>
          <p:spPr bwMode="auto">
            <a:xfrm flipH="1">
              <a:off x="4896066" y="456391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7" name="Line 934"/>
            <p:cNvSpPr>
              <a:spLocks noChangeShapeType="1"/>
            </p:cNvSpPr>
            <p:nvPr/>
          </p:nvSpPr>
          <p:spPr bwMode="auto">
            <a:xfrm>
              <a:off x="4896066" y="4563916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8" name="Line 935"/>
            <p:cNvSpPr>
              <a:spLocks noChangeShapeType="1"/>
            </p:cNvSpPr>
            <p:nvPr/>
          </p:nvSpPr>
          <p:spPr bwMode="auto">
            <a:xfrm flipH="1">
              <a:off x="4773373" y="456391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79" name="Freeform 1005"/>
            <p:cNvSpPr>
              <a:spLocks/>
            </p:cNvSpPr>
            <p:nvPr/>
          </p:nvSpPr>
          <p:spPr bwMode="auto">
            <a:xfrm>
              <a:off x="4878812" y="4563916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7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7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0" name="Freeform 1006"/>
            <p:cNvSpPr>
              <a:spLocks/>
            </p:cNvSpPr>
            <p:nvPr/>
          </p:nvSpPr>
          <p:spPr bwMode="auto">
            <a:xfrm>
              <a:off x="4878812" y="4462310"/>
              <a:ext cx="36425" cy="36425"/>
            </a:xfrm>
            <a:custGeom>
              <a:avLst/>
              <a:gdLst>
                <a:gd name="T0" fmla="*/ 9 w 19"/>
                <a:gd name="T1" fmla="*/ 19 h 19"/>
                <a:gd name="T2" fmla="*/ 13 w 19"/>
                <a:gd name="T3" fmla="*/ 18 h 19"/>
                <a:gd name="T4" fmla="*/ 16 w 19"/>
                <a:gd name="T5" fmla="*/ 17 h 19"/>
                <a:gd name="T6" fmla="*/ 18 w 19"/>
                <a:gd name="T7" fmla="*/ 13 h 19"/>
                <a:gd name="T8" fmla="*/ 19 w 19"/>
                <a:gd name="T9" fmla="*/ 10 h 19"/>
                <a:gd name="T10" fmla="*/ 18 w 19"/>
                <a:gd name="T11" fmla="*/ 6 h 19"/>
                <a:gd name="T12" fmla="*/ 16 w 19"/>
                <a:gd name="T13" fmla="*/ 2 h 19"/>
                <a:gd name="T14" fmla="*/ 13 w 19"/>
                <a:gd name="T15" fmla="*/ 1 h 19"/>
                <a:gd name="T16" fmla="*/ 9 w 19"/>
                <a:gd name="T17" fmla="*/ 0 h 19"/>
                <a:gd name="T18" fmla="*/ 5 w 19"/>
                <a:gd name="T19" fmla="*/ 1 h 19"/>
                <a:gd name="T20" fmla="*/ 2 w 19"/>
                <a:gd name="T21" fmla="*/ 2 h 19"/>
                <a:gd name="T22" fmla="*/ 0 w 19"/>
                <a:gd name="T23" fmla="*/ 6 h 19"/>
                <a:gd name="T24" fmla="*/ 0 w 19"/>
                <a:gd name="T25" fmla="*/ 10 h 19"/>
                <a:gd name="T26" fmla="*/ 0 w 19"/>
                <a:gd name="T27" fmla="*/ 13 h 19"/>
                <a:gd name="T28" fmla="*/ 2 w 19"/>
                <a:gd name="T29" fmla="*/ 17 h 19"/>
                <a:gd name="T30" fmla="*/ 5 w 19"/>
                <a:gd name="T31" fmla="*/ 18 h 19"/>
                <a:gd name="T32" fmla="*/ 9 w 19"/>
                <a:gd name="T33" fmla="*/ 19 h 19"/>
                <a:gd name="T34" fmla="*/ 9 w 19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19">
                  <a:moveTo>
                    <a:pt x="9" y="19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1" name="Freeform 1007"/>
            <p:cNvSpPr>
              <a:spLocks/>
            </p:cNvSpPr>
            <p:nvPr/>
          </p:nvSpPr>
          <p:spPr bwMode="auto">
            <a:xfrm>
              <a:off x="4878812" y="4385627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8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8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2" name="Freeform 1008"/>
            <p:cNvSpPr>
              <a:spLocks/>
            </p:cNvSpPr>
            <p:nvPr/>
          </p:nvSpPr>
          <p:spPr bwMode="auto">
            <a:xfrm>
              <a:off x="4878812" y="4084645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2 h 20"/>
                <a:gd name="T16" fmla="*/ 9 w 19"/>
                <a:gd name="T17" fmla="*/ 0 h 20"/>
                <a:gd name="T18" fmla="*/ 5 w 19"/>
                <a:gd name="T19" fmla="*/ 2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3" name="Freeform 1009"/>
            <p:cNvSpPr>
              <a:spLocks/>
            </p:cNvSpPr>
            <p:nvPr/>
          </p:nvSpPr>
          <p:spPr bwMode="auto">
            <a:xfrm>
              <a:off x="4878812" y="34117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68" name="ZoneTexte 367"/>
            <p:cNvSpPr txBox="1"/>
            <p:nvPr/>
          </p:nvSpPr>
          <p:spPr>
            <a:xfrm>
              <a:off x="2783656" y="345803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6 000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9" name="ZoneTexte 368"/>
            <p:cNvSpPr txBox="1"/>
            <p:nvPr/>
          </p:nvSpPr>
          <p:spPr>
            <a:xfrm>
              <a:off x="2783656" y="381027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4 000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0" name="ZoneTexte 369"/>
            <p:cNvSpPr txBox="1"/>
            <p:nvPr/>
          </p:nvSpPr>
          <p:spPr>
            <a:xfrm>
              <a:off x="2783656" y="416251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2 000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1" name="ZoneTexte 370"/>
            <p:cNvSpPr txBox="1"/>
            <p:nvPr/>
          </p:nvSpPr>
          <p:spPr>
            <a:xfrm>
              <a:off x="3030519" y="451475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5" name="ZoneTexte 394"/>
            <p:cNvSpPr txBox="1"/>
            <p:nvPr/>
          </p:nvSpPr>
          <p:spPr>
            <a:xfrm>
              <a:off x="4006540" y="3684516"/>
              <a:ext cx="5918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p=0.27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3500648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4608022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46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121" name="Groupe 440"/>
          <p:cNvGrpSpPr/>
          <p:nvPr/>
        </p:nvGrpSpPr>
        <p:grpSpPr>
          <a:xfrm>
            <a:off x="5417144" y="3338465"/>
            <a:ext cx="2450105" cy="1601711"/>
            <a:chOff x="5417144" y="3338465"/>
            <a:chExt cx="2450105" cy="1601711"/>
          </a:xfrm>
        </p:grpSpPr>
        <p:sp>
          <p:nvSpPr>
            <p:cNvPr id="268" name="Freeform 692"/>
            <p:cNvSpPr>
              <a:spLocks/>
            </p:cNvSpPr>
            <p:nvPr/>
          </p:nvSpPr>
          <p:spPr bwMode="auto">
            <a:xfrm>
              <a:off x="5819806" y="3402164"/>
              <a:ext cx="2047443" cy="1286363"/>
            </a:xfrm>
            <a:custGeom>
              <a:avLst/>
              <a:gdLst>
                <a:gd name="T0" fmla="*/ 1068 w 1068"/>
                <a:gd name="T1" fmla="*/ 671 h 671"/>
                <a:gd name="T2" fmla="*/ 0 w 1068"/>
                <a:gd name="T3" fmla="*/ 671 h 671"/>
                <a:gd name="T4" fmla="*/ 0 w 1068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1">
                  <a:moveTo>
                    <a:pt x="1068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69" name="Line 706"/>
            <p:cNvSpPr>
              <a:spLocks noChangeShapeType="1"/>
            </p:cNvSpPr>
            <p:nvPr/>
          </p:nvSpPr>
          <p:spPr bwMode="auto">
            <a:xfrm>
              <a:off x="5769962" y="34500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0" name="Line 707"/>
            <p:cNvSpPr>
              <a:spLocks noChangeShapeType="1"/>
            </p:cNvSpPr>
            <p:nvPr/>
          </p:nvSpPr>
          <p:spPr bwMode="auto">
            <a:xfrm>
              <a:off x="5769962" y="381433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1" name="Line 708"/>
            <p:cNvSpPr>
              <a:spLocks noChangeShapeType="1"/>
            </p:cNvSpPr>
            <p:nvPr/>
          </p:nvSpPr>
          <p:spPr bwMode="auto">
            <a:xfrm>
              <a:off x="5769962" y="41785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2" name="Line 709"/>
            <p:cNvSpPr>
              <a:spLocks noChangeShapeType="1"/>
            </p:cNvSpPr>
            <p:nvPr/>
          </p:nvSpPr>
          <p:spPr bwMode="auto">
            <a:xfrm>
              <a:off x="5769962" y="454282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3" name="Line 742"/>
            <p:cNvSpPr>
              <a:spLocks noChangeShapeType="1"/>
            </p:cNvSpPr>
            <p:nvPr/>
          </p:nvSpPr>
          <p:spPr bwMode="auto">
            <a:xfrm flipV="1">
              <a:off x="739564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4" name="Line 747"/>
            <p:cNvSpPr>
              <a:spLocks noChangeShapeType="1"/>
            </p:cNvSpPr>
            <p:nvPr/>
          </p:nvSpPr>
          <p:spPr bwMode="auto">
            <a:xfrm flipV="1">
              <a:off x="6291408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5" name="Rectangle 763"/>
            <p:cNvSpPr>
              <a:spLocks noChangeArrowheads="1"/>
            </p:cNvSpPr>
            <p:nvPr/>
          </p:nvSpPr>
          <p:spPr bwMode="auto">
            <a:xfrm>
              <a:off x="6049856" y="4330032"/>
              <a:ext cx="473520" cy="155284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6" name="Rectangle 764"/>
            <p:cNvSpPr>
              <a:spLocks noChangeArrowheads="1"/>
            </p:cNvSpPr>
            <p:nvPr/>
          </p:nvSpPr>
          <p:spPr bwMode="auto">
            <a:xfrm>
              <a:off x="6049856" y="4485315"/>
              <a:ext cx="473520" cy="90103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7" name="Line 787"/>
            <p:cNvSpPr>
              <a:spLocks noChangeShapeType="1"/>
            </p:cNvSpPr>
            <p:nvPr/>
          </p:nvSpPr>
          <p:spPr bwMode="auto">
            <a:xfrm flipH="1">
              <a:off x="6283740" y="41728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8" name="Line 788"/>
            <p:cNvSpPr>
              <a:spLocks noChangeShapeType="1"/>
            </p:cNvSpPr>
            <p:nvPr/>
          </p:nvSpPr>
          <p:spPr bwMode="auto">
            <a:xfrm>
              <a:off x="6283740" y="4172831"/>
              <a:ext cx="0" cy="15720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79" name="Freeform 789"/>
            <p:cNvSpPr>
              <a:spLocks/>
            </p:cNvSpPr>
            <p:nvPr/>
          </p:nvSpPr>
          <p:spPr bwMode="auto">
            <a:xfrm>
              <a:off x="6049856" y="4330032"/>
              <a:ext cx="233884" cy="155284"/>
            </a:xfrm>
            <a:custGeom>
              <a:avLst/>
              <a:gdLst>
                <a:gd name="T0" fmla="*/ 122 w 122"/>
                <a:gd name="T1" fmla="*/ 0 h 81"/>
                <a:gd name="T2" fmla="*/ 0 w 122"/>
                <a:gd name="T3" fmla="*/ 0 h 81"/>
                <a:gd name="T4" fmla="*/ 0 w 122"/>
                <a:gd name="T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81">
                  <a:moveTo>
                    <a:pt x="122" y="0"/>
                  </a:moveTo>
                  <a:lnTo>
                    <a:pt x="0" y="0"/>
                  </a:lnTo>
                  <a:lnTo>
                    <a:pt x="0" y="8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0" name="Line 790"/>
            <p:cNvSpPr>
              <a:spLocks noChangeShapeType="1"/>
            </p:cNvSpPr>
            <p:nvPr/>
          </p:nvSpPr>
          <p:spPr bwMode="auto">
            <a:xfrm flipH="1">
              <a:off x="6283740" y="4644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1" name="Line 791"/>
            <p:cNvSpPr>
              <a:spLocks noChangeShapeType="1"/>
            </p:cNvSpPr>
            <p:nvPr/>
          </p:nvSpPr>
          <p:spPr bwMode="auto">
            <a:xfrm flipV="1">
              <a:off x="6283740" y="4575418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2" name="Line 792"/>
            <p:cNvSpPr>
              <a:spLocks noChangeShapeType="1"/>
            </p:cNvSpPr>
            <p:nvPr/>
          </p:nvSpPr>
          <p:spPr bwMode="auto">
            <a:xfrm flipH="1">
              <a:off x="6162964" y="4172831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3" name="Line 793"/>
            <p:cNvSpPr>
              <a:spLocks noChangeShapeType="1"/>
            </p:cNvSpPr>
            <p:nvPr/>
          </p:nvSpPr>
          <p:spPr bwMode="auto">
            <a:xfrm flipH="1">
              <a:off x="6162964" y="4644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4" name="Freeform 794"/>
            <p:cNvSpPr>
              <a:spLocks/>
            </p:cNvSpPr>
            <p:nvPr/>
          </p:nvSpPr>
          <p:spPr bwMode="auto">
            <a:xfrm>
              <a:off x="6049856" y="4485315"/>
              <a:ext cx="233884" cy="90103"/>
            </a:xfrm>
            <a:custGeom>
              <a:avLst/>
              <a:gdLst>
                <a:gd name="T0" fmla="*/ 0 w 122"/>
                <a:gd name="T1" fmla="*/ 0 h 47"/>
                <a:gd name="T2" fmla="*/ 0 w 122"/>
                <a:gd name="T3" fmla="*/ 47 h 47"/>
                <a:gd name="T4" fmla="*/ 122 w 122"/>
                <a:gd name="T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7">
                  <a:moveTo>
                    <a:pt x="0" y="0"/>
                  </a:moveTo>
                  <a:lnTo>
                    <a:pt x="0" y="47"/>
                  </a:lnTo>
                  <a:lnTo>
                    <a:pt x="122" y="4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5" name="Freeform 795"/>
            <p:cNvSpPr>
              <a:spLocks/>
            </p:cNvSpPr>
            <p:nvPr/>
          </p:nvSpPr>
          <p:spPr bwMode="auto">
            <a:xfrm>
              <a:off x="6283740" y="4330032"/>
              <a:ext cx="239636" cy="155284"/>
            </a:xfrm>
            <a:custGeom>
              <a:avLst/>
              <a:gdLst>
                <a:gd name="T0" fmla="*/ 125 w 125"/>
                <a:gd name="T1" fmla="*/ 81 h 81"/>
                <a:gd name="T2" fmla="*/ 125 w 125"/>
                <a:gd name="T3" fmla="*/ 0 h 81"/>
                <a:gd name="T4" fmla="*/ 0 w 125"/>
                <a:gd name="T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81">
                  <a:moveTo>
                    <a:pt x="125" y="8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6" name="Freeform 796"/>
            <p:cNvSpPr>
              <a:spLocks/>
            </p:cNvSpPr>
            <p:nvPr/>
          </p:nvSpPr>
          <p:spPr bwMode="auto">
            <a:xfrm>
              <a:off x="6283740" y="4485315"/>
              <a:ext cx="239636" cy="90103"/>
            </a:xfrm>
            <a:custGeom>
              <a:avLst/>
              <a:gdLst>
                <a:gd name="T0" fmla="*/ 0 w 125"/>
                <a:gd name="T1" fmla="*/ 47 h 47"/>
                <a:gd name="T2" fmla="*/ 125 w 125"/>
                <a:gd name="T3" fmla="*/ 47 h 47"/>
                <a:gd name="T4" fmla="*/ 125 w 125"/>
                <a:gd name="T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47">
                  <a:moveTo>
                    <a:pt x="0" y="47"/>
                  </a:moveTo>
                  <a:lnTo>
                    <a:pt x="125" y="47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7" name="Line 797"/>
            <p:cNvSpPr>
              <a:spLocks noChangeShapeType="1"/>
            </p:cNvSpPr>
            <p:nvPr/>
          </p:nvSpPr>
          <p:spPr bwMode="auto">
            <a:xfrm flipH="1">
              <a:off x="6049856" y="4485315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8" name="Freeform 883"/>
            <p:cNvSpPr>
              <a:spLocks/>
            </p:cNvSpPr>
            <p:nvPr/>
          </p:nvSpPr>
          <p:spPr bwMode="auto">
            <a:xfrm>
              <a:off x="7165597" y="4328114"/>
              <a:ext cx="462017" cy="92020"/>
            </a:xfrm>
            <a:custGeom>
              <a:avLst/>
              <a:gdLst>
                <a:gd name="T0" fmla="*/ 241 w 241"/>
                <a:gd name="T1" fmla="*/ 48 h 48"/>
                <a:gd name="T2" fmla="*/ 241 w 241"/>
                <a:gd name="T3" fmla="*/ 0 h 48"/>
                <a:gd name="T4" fmla="*/ 0 w 241"/>
                <a:gd name="T5" fmla="*/ 0 h 48"/>
                <a:gd name="T6" fmla="*/ 0 w 241"/>
                <a:gd name="T7" fmla="*/ 48 h 48"/>
                <a:gd name="T8" fmla="*/ 241 w 241"/>
                <a:gd name="T9" fmla="*/ 48 h 48"/>
                <a:gd name="T10" fmla="*/ 241 w 241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48">
                  <a:moveTo>
                    <a:pt x="241" y="48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241" y="48"/>
                  </a:lnTo>
                  <a:lnTo>
                    <a:pt x="241" y="48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89" name="Freeform 884"/>
            <p:cNvSpPr>
              <a:spLocks/>
            </p:cNvSpPr>
            <p:nvPr/>
          </p:nvSpPr>
          <p:spPr bwMode="auto">
            <a:xfrm>
              <a:off x="7165597" y="4420134"/>
              <a:ext cx="462017" cy="74767"/>
            </a:xfrm>
            <a:custGeom>
              <a:avLst/>
              <a:gdLst>
                <a:gd name="T0" fmla="*/ 241 w 241"/>
                <a:gd name="T1" fmla="*/ 39 h 39"/>
                <a:gd name="T2" fmla="*/ 241 w 241"/>
                <a:gd name="T3" fmla="*/ 0 h 39"/>
                <a:gd name="T4" fmla="*/ 0 w 241"/>
                <a:gd name="T5" fmla="*/ 0 h 39"/>
                <a:gd name="T6" fmla="*/ 0 w 241"/>
                <a:gd name="T7" fmla="*/ 39 h 39"/>
                <a:gd name="T8" fmla="*/ 241 w 241"/>
                <a:gd name="T9" fmla="*/ 39 h 39"/>
                <a:gd name="T10" fmla="*/ 241 w 241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39">
                  <a:moveTo>
                    <a:pt x="241" y="39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41" y="39"/>
                  </a:lnTo>
                  <a:lnTo>
                    <a:pt x="241" y="3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0" name="Freeform 899"/>
            <p:cNvSpPr>
              <a:spLocks/>
            </p:cNvSpPr>
            <p:nvPr/>
          </p:nvSpPr>
          <p:spPr bwMode="auto">
            <a:xfrm>
              <a:off x="7395647" y="4328114"/>
              <a:ext cx="231967" cy="92020"/>
            </a:xfrm>
            <a:custGeom>
              <a:avLst/>
              <a:gdLst>
                <a:gd name="T0" fmla="*/ 121 w 121"/>
                <a:gd name="T1" fmla="*/ 48 h 48"/>
                <a:gd name="T2" fmla="*/ 121 w 121"/>
                <a:gd name="T3" fmla="*/ 0 h 48"/>
                <a:gd name="T4" fmla="*/ 0 w 121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8">
                  <a:moveTo>
                    <a:pt x="121" y="48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1" name="Freeform 900"/>
            <p:cNvSpPr>
              <a:spLocks/>
            </p:cNvSpPr>
            <p:nvPr/>
          </p:nvSpPr>
          <p:spPr bwMode="auto">
            <a:xfrm>
              <a:off x="7395647" y="4420134"/>
              <a:ext cx="231967" cy="74767"/>
            </a:xfrm>
            <a:custGeom>
              <a:avLst/>
              <a:gdLst>
                <a:gd name="T0" fmla="*/ 0 w 121"/>
                <a:gd name="T1" fmla="*/ 39 h 39"/>
                <a:gd name="T2" fmla="*/ 121 w 121"/>
                <a:gd name="T3" fmla="*/ 39 h 39"/>
                <a:gd name="T4" fmla="*/ 121 w 121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9">
                  <a:moveTo>
                    <a:pt x="0" y="39"/>
                  </a:moveTo>
                  <a:lnTo>
                    <a:pt x="121" y="39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2" name="Freeform 901"/>
            <p:cNvSpPr>
              <a:spLocks/>
            </p:cNvSpPr>
            <p:nvPr/>
          </p:nvSpPr>
          <p:spPr bwMode="auto">
            <a:xfrm>
              <a:off x="7165597" y="4328114"/>
              <a:ext cx="230050" cy="92020"/>
            </a:xfrm>
            <a:custGeom>
              <a:avLst/>
              <a:gdLst>
                <a:gd name="T0" fmla="*/ 120 w 120"/>
                <a:gd name="T1" fmla="*/ 0 h 48"/>
                <a:gd name="T2" fmla="*/ 0 w 120"/>
                <a:gd name="T3" fmla="*/ 0 h 48"/>
                <a:gd name="T4" fmla="*/ 0 w 120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8">
                  <a:moveTo>
                    <a:pt x="120" y="0"/>
                  </a:move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3" name="Freeform 902"/>
            <p:cNvSpPr>
              <a:spLocks/>
            </p:cNvSpPr>
            <p:nvPr/>
          </p:nvSpPr>
          <p:spPr bwMode="auto">
            <a:xfrm>
              <a:off x="7165597" y="4420134"/>
              <a:ext cx="230050" cy="74767"/>
            </a:xfrm>
            <a:custGeom>
              <a:avLst/>
              <a:gdLst>
                <a:gd name="T0" fmla="*/ 0 w 120"/>
                <a:gd name="T1" fmla="*/ 0 h 39"/>
                <a:gd name="T2" fmla="*/ 0 w 120"/>
                <a:gd name="T3" fmla="*/ 39 h 39"/>
                <a:gd name="T4" fmla="*/ 120 w 120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39">
                  <a:moveTo>
                    <a:pt x="0" y="0"/>
                  </a:moveTo>
                  <a:lnTo>
                    <a:pt x="0" y="39"/>
                  </a:lnTo>
                  <a:lnTo>
                    <a:pt x="120" y="3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4" name="Line 903"/>
            <p:cNvSpPr>
              <a:spLocks noChangeShapeType="1"/>
            </p:cNvSpPr>
            <p:nvPr/>
          </p:nvSpPr>
          <p:spPr bwMode="auto">
            <a:xfrm flipH="1">
              <a:off x="7272954" y="418049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5" name="Line 904"/>
            <p:cNvSpPr>
              <a:spLocks noChangeShapeType="1"/>
            </p:cNvSpPr>
            <p:nvPr/>
          </p:nvSpPr>
          <p:spPr bwMode="auto">
            <a:xfrm>
              <a:off x="7395647" y="4180499"/>
              <a:ext cx="0" cy="14761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6" name="Line 905"/>
            <p:cNvSpPr>
              <a:spLocks noChangeShapeType="1"/>
            </p:cNvSpPr>
            <p:nvPr/>
          </p:nvSpPr>
          <p:spPr bwMode="auto">
            <a:xfrm flipH="1">
              <a:off x="7272954" y="4583087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7" name="Line 906"/>
            <p:cNvSpPr>
              <a:spLocks noChangeShapeType="1"/>
            </p:cNvSpPr>
            <p:nvPr/>
          </p:nvSpPr>
          <p:spPr bwMode="auto">
            <a:xfrm flipH="1">
              <a:off x="7165597" y="4420134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8" name="Line 907"/>
            <p:cNvSpPr>
              <a:spLocks noChangeShapeType="1"/>
            </p:cNvSpPr>
            <p:nvPr/>
          </p:nvSpPr>
          <p:spPr bwMode="auto">
            <a:xfrm flipH="1">
              <a:off x="7395647" y="45830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99" name="Line 908"/>
            <p:cNvSpPr>
              <a:spLocks noChangeShapeType="1"/>
            </p:cNvSpPr>
            <p:nvPr/>
          </p:nvSpPr>
          <p:spPr bwMode="auto">
            <a:xfrm flipH="1">
              <a:off x="7395647" y="418049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0" name="Line 909"/>
            <p:cNvSpPr>
              <a:spLocks noChangeShapeType="1"/>
            </p:cNvSpPr>
            <p:nvPr/>
          </p:nvSpPr>
          <p:spPr bwMode="auto">
            <a:xfrm flipV="1">
              <a:off x="7395647" y="4494901"/>
              <a:ext cx="0" cy="8818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1" name="Freeform 981"/>
            <p:cNvSpPr>
              <a:spLocks/>
            </p:cNvSpPr>
            <p:nvPr/>
          </p:nvSpPr>
          <p:spPr bwMode="auto">
            <a:xfrm>
              <a:off x="6272237" y="39331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2" name="Freeform 982"/>
            <p:cNvSpPr>
              <a:spLocks/>
            </p:cNvSpPr>
            <p:nvPr/>
          </p:nvSpPr>
          <p:spPr bwMode="auto">
            <a:xfrm>
              <a:off x="6272237" y="4429720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20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2 h 20"/>
                <a:gd name="T16" fmla="*/ 10 w 20"/>
                <a:gd name="T17" fmla="*/ 0 h 20"/>
                <a:gd name="T18" fmla="*/ 6 w 20"/>
                <a:gd name="T19" fmla="*/ 2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3" name="Freeform 1017"/>
            <p:cNvSpPr>
              <a:spLocks/>
            </p:cNvSpPr>
            <p:nvPr/>
          </p:nvSpPr>
          <p:spPr bwMode="auto">
            <a:xfrm>
              <a:off x="7372642" y="340408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4" name="Freeform 1018"/>
            <p:cNvSpPr>
              <a:spLocks/>
            </p:cNvSpPr>
            <p:nvPr/>
          </p:nvSpPr>
          <p:spPr bwMode="auto">
            <a:xfrm>
              <a:off x="7372642" y="3492266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5" name="Freeform 1019"/>
            <p:cNvSpPr>
              <a:spLocks/>
            </p:cNvSpPr>
            <p:nvPr/>
          </p:nvSpPr>
          <p:spPr bwMode="auto">
            <a:xfrm>
              <a:off x="7372642" y="3900605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9 h 19"/>
                <a:gd name="T4" fmla="*/ 17 w 21"/>
                <a:gd name="T5" fmla="*/ 17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1 h 19"/>
                <a:gd name="T16" fmla="*/ 11 w 21"/>
                <a:gd name="T17" fmla="*/ 0 h 19"/>
                <a:gd name="T18" fmla="*/ 6 w 21"/>
                <a:gd name="T19" fmla="*/ 1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7 h 19"/>
                <a:gd name="T30" fmla="*/ 6 w 21"/>
                <a:gd name="T31" fmla="*/ 19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9"/>
                  </a:lnTo>
                  <a:lnTo>
                    <a:pt x="17" y="17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7"/>
                  </a:lnTo>
                  <a:lnTo>
                    <a:pt x="6" y="19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6" name="Freeform 1020"/>
            <p:cNvSpPr>
              <a:spLocks/>
            </p:cNvSpPr>
            <p:nvPr/>
          </p:nvSpPr>
          <p:spPr bwMode="auto">
            <a:xfrm>
              <a:off x="7372642" y="3954284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07" name="Freeform 1021"/>
            <p:cNvSpPr>
              <a:spLocks/>
            </p:cNvSpPr>
            <p:nvPr/>
          </p:nvSpPr>
          <p:spPr bwMode="auto">
            <a:xfrm>
              <a:off x="7372642" y="4330032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5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5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5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81" name="ZoneTexte 380"/>
            <p:cNvSpPr txBox="1"/>
            <p:nvPr/>
          </p:nvSpPr>
          <p:spPr>
            <a:xfrm>
              <a:off x="5558208" y="442902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2" name="ZoneTexte 381"/>
            <p:cNvSpPr txBox="1"/>
            <p:nvPr/>
          </p:nvSpPr>
          <p:spPr>
            <a:xfrm>
              <a:off x="5417144" y="406550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3" name="ZoneTexte 382"/>
            <p:cNvSpPr txBox="1"/>
            <p:nvPr/>
          </p:nvSpPr>
          <p:spPr>
            <a:xfrm>
              <a:off x="5417144" y="370198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4" name="ZoneTexte 383"/>
            <p:cNvSpPr txBox="1"/>
            <p:nvPr/>
          </p:nvSpPr>
          <p:spPr>
            <a:xfrm>
              <a:off x="5417144" y="333846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8" name="ZoneTexte 397"/>
            <p:cNvSpPr txBox="1"/>
            <p:nvPr/>
          </p:nvSpPr>
          <p:spPr>
            <a:xfrm>
              <a:off x="6461340" y="3684516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p=0.033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0" name="ZoneTexte 409"/>
            <p:cNvSpPr txBox="1"/>
            <p:nvPr/>
          </p:nvSpPr>
          <p:spPr>
            <a:xfrm>
              <a:off x="6023233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7130608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45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161" name="Groupe 441"/>
          <p:cNvGrpSpPr/>
          <p:nvPr/>
        </p:nvGrpSpPr>
        <p:grpSpPr>
          <a:xfrm>
            <a:off x="213303" y="4997969"/>
            <a:ext cx="2456076" cy="1608384"/>
            <a:chOff x="213303" y="4997969"/>
            <a:chExt cx="2456076" cy="1608384"/>
          </a:xfrm>
        </p:grpSpPr>
        <p:sp>
          <p:nvSpPr>
            <p:cNvPr id="81" name="Freeform 691"/>
            <p:cNvSpPr>
              <a:spLocks/>
            </p:cNvSpPr>
            <p:nvPr/>
          </p:nvSpPr>
          <p:spPr bwMode="auto">
            <a:xfrm>
              <a:off x="623852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2" name="Line 737"/>
            <p:cNvSpPr>
              <a:spLocks noChangeShapeType="1"/>
            </p:cNvSpPr>
            <p:nvPr/>
          </p:nvSpPr>
          <p:spPr bwMode="auto">
            <a:xfrm>
              <a:off x="575926" y="511019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3" name="Line 738"/>
            <p:cNvSpPr>
              <a:spLocks noChangeShapeType="1"/>
            </p:cNvSpPr>
            <p:nvPr/>
          </p:nvSpPr>
          <p:spPr bwMode="auto">
            <a:xfrm flipH="1">
              <a:off x="575926" y="548402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4" name="Line 739"/>
            <p:cNvSpPr>
              <a:spLocks noChangeShapeType="1"/>
            </p:cNvSpPr>
            <p:nvPr/>
          </p:nvSpPr>
          <p:spPr bwMode="auto">
            <a:xfrm>
              <a:off x="575926" y="585402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5" name="Line 740"/>
            <p:cNvSpPr>
              <a:spLocks noChangeShapeType="1"/>
            </p:cNvSpPr>
            <p:nvPr/>
          </p:nvSpPr>
          <p:spPr bwMode="auto">
            <a:xfrm flipH="1">
              <a:off x="575926" y="622785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6" name="Line 752"/>
            <p:cNvSpPr>
              <a:spLocks noChangeShapeType="1"/>
            </p:cNvSpPr>
            <p:nvPr/>
          </p:nvSpPr>
          <p:spPr bwMode="auto">
            <a:xfrm flipV="1">
              <a:off x="219777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7" name="Line 758"/>
            <p:cNvSpPr>
              <a:spLocks noChangeShapeType="1"/>
            </p:cNvSpPr>
            <p:nvPr/>
          </p:nvSpPr>
          <p:spPr bwMode="auto">
            <a:xfrm flipV="1">
              <a:off x="1097372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8" name="Rectangle 767"/>
            <p:cNvSpPr>
              <a:spLocks noChangeArrowheads="1"/>
            </p:cNvSpPr>
            <p:nvPr/>
          </p:nvSpPr>
          <p:spPr bwMode="auto">
            <a:xfrm>
              <a:off x="861571" y="6181842"/>
              <a:ext cx="467768" cy="4601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89" name="Rectangle 768"/>
            <p:cNvSpPr>
              <a:spLocks noChangeArrowheads="1"/>
            </p:cNvSpPr>
            <p:nvPr/>
          </p:nvSpPr>
          <p:spPr bwMode="auto">
            <a:xfrm>
              <a:off x="861571" y="6227852"/>
              <a:ext cx="467768" cy="47928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0" name="Freeform 809"/>
            <p:cNvSpPr>
              <a:spLocks/>
            </p:cNvSpPr>
            <p:nvPr/>
          </p:nvSpPr>
          <p:spPr bwMode="auto">
            <a:xfrm>
              <a:off x="1097372" y="6181842"/>
              <a:ext cx="231967" cy="46010"/>
            </a:xfrm>
            <a:custGeom>
              <a:avLst/>
              <a:gdLst>
                <a:gd name="T0" fmla="*/ 121 w 121"/>
                <a:gd name="T1" fmla="*/ 24 h 24"/>
                <a:gd name="T2" fmla="*/ 121 w 121"/>
                <a:gd name="T3" fmla="*/ 0 h 24"/>
                <a:gd name="T4" fmla="*/ 0 w 12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4">
                  <a:moveTo>
                    <a:pt x="121" y="24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1" name="Freeform 810"/>
            <p:cNvSpPr>
              <a:spLocks/>
            </p:cNvSpPr>
            <p:nvPr/>
          </p:nvSpPr>
          <p:spPr bwMode="auto">
            <a:xfrm>
              <a:off x="1097372" y="6227852"/>
              <a:ext cx="231967" cy="47928"/>
            </a:xfrm>
            <a:custGeom>
              <a:avLst/>
              <a:gdLst>
                <a:gd name="T0" fmla="*/ 0 w 121"/>
                <a:gd name="T1" fmla="*/ 25 h 25"/>
                <a:gd name="T2" fmla="*/ 121 w 121"/>
                <a:gd name="T3" fmla="*/ 25 h 25"/>
                <a:gd name="T4" fmla="*/ 121 w 121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5">
                  <a:moveTo>
                    <a:pt x="0" y="25"/>
                  </a:moveTo>
                  <a:lnTo>
                    <a:pt x="121" y="25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" name="Freeform 859"/>
            <p:cNvSpPr>
              <a:spLocks/>
            </p:cNvSpPr>
            <p:nvPr/>
          </p:nvSpPr>
          <p:spPr bwMode="auto">
            <a:xfrm>
              <a:off x="861571" y="6181842"/>
              <a:ext cx="235802" cy="46010"/>
            </a:xfrm>
            <a:custGeom>
              <a:avLst/>
              <a:gdLst>
                <a:gd name="T0" fmla="*/ 123 w 123"/>
                <a:gd name="T1" fmla="*/ 0 h 24"/>
                <a:gd name="T2" fmla="*/ 0 w 123"/>
                <a:gd name="T3" fmla="*/ 0 h 24"/>
                <a:gd name="T4" fmla="*/ 0 w 1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4">
                  <a:moveTo>
                    <a:pt x="123" y="0"/>
                  </a:moveTo>
                  <a:lnTo>
                    <a:pt x="0" y="0"/>
                  </a:lnTo>
                  <a:lnTo>
                    <a:pt x="0" y="2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3" name="Freeform 860"/>
            <p:cNvSpPr>
              <a:spLocks/>
            </p:cNvSpPr>
            <p:nvPr/>
          </p:nvSpPr>
          <p:spPr bwMode="auto">
            <a:xfrm>
              <a:off x="861571" y="6227852"/>
              <a:ext cx="235802" cy="47928"/>
            </a:xfrm>
            <a:custGeom>
              <a:avLst/>
              <a:gdLst>
                <a:gd name="T0" fmla="*/ 0 w 123"/>
                <a:gd name="T1" fmla="*/ 0 h 25"/>
                <a:gd name="T2" fmla="*/ 0 w 123"/>
                <a:gd name="T3" fmla="*/ 25 h 25"/>
                <a:gd name="T4" fmla="*/ 123 w 123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5">
                  <a:moveTo>
                    <a:pt x="0" y="0"/>
                  </a:moveTo>
                  <a:lnTo>
                    <a:pt x="0" y="25"/>
                  </a:lnTo>
                  <a:lnTo>
                    <a:pt x="123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4" name="Line 861"/>
            <p:cNvSpPr>
              <a:spLocks noChangeShapeType="1"/>
            </p:cNvSpPr>
            <p:nvPr/>
          </p:nvSpPr>
          <p:spPr bwMode="auto">
            <a:xfrm flipH="1">
              <a:off x="1097372" y="6323706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5" name="Line 862"/>
            <p:cNvSpPr>
              <a:spLocks noChangeShapeType="1"/>
            </p:cNvSpPr>
            <p:nvPr/>
          </p:nvSpPr>
          <p:spPr bwMode="auto">
            <a:xfrm flipH="1">
              <a:off x="972761" y="632370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6" name="Line 863"/>
            <p:cNvSpPr>
              <a:spLocks noChangeShapeType="1"/>
            </p:cNvSpPr>
            <p:nvPr/>
          </p:nvSpPr>
          <p:spPr bwMode="auto">
            <a:xfrm flipH="1">
              <a:off x="1097372" y="606681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7" name="Line 864"/>
            <p:cNvSpPr>
              <a:spLocks noChangeShapeType="1"/>
            </p:cNvSpPr>
            <p:nvPr/>
          </p:nvSpPr>
          <p:spPr bwMode="auto">
            <a:xfrm flipH="1">
              <a:off x="972761" y="606681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8" name="Line 865"/>
            <p:cNvSpPr>
              <a:spLocks noChangeShapeType="1"/>
            </p:cNvSpPr>
            <p:nvPr/>
          </p:nvSpPr>
          <p:spPr bwMode="auto">
            <a:xfrm flipV="1">
              <a:off x="1097372" y="6275780"/>
              <a:ext cx="0" cy="4792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9" name="Line 866"/>
            <p:cNvSpPr>
              <a:spLocks noChangeShapeType="1"/>
            </p:cNvSpPr>
            <p:nvPr/>
          </p:nvSpPr>
          <p:spPr bwMode="auto">
            <a:xfrm>
              <a:off x="1097372" y="6066817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0" name="Line 867"/>
            <p:cNvSpPr>
              <a:spLocks noChangeShapeType="1"/>
            </p:cNvSpPr>
            <p:nvPr/>
          </p:nvSpPr>
          <p:spPr bwMode="auto">
            <a:xfrm flipH="1">
              <a:off x="861571" y="6227852"/>
              <a:ext cx="467768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1" name="Freeform 877"/>
            <p:cNvSpPr>
              <a:spLocks/>
            </p:cNvSpPr>
            <p:nvPr/>
          </p:nvSpPr>
          <p:spPr bwMode="auto">
            <a:xfrm>
              <a:off x="1961975" y="6155003"/>
              <a:ext cx="471602" cy="34507"/>
            </a:xfrm>
            <a:custGeom>
              <a:avLst/>
              <a:gdLst>
                <a:gd name="T0" fmla="*/ 0 w 246"/>
                <a:gd name="T1" fmla="*/ 0 h 18"/>
                <a:gd name="T2" fmla="*/ 0 w 246"/>
                <a:gd name="T3" fmla="*/ 18 h 18"/>
                <a:gd name="T4" fmla="*/ 246 w 246"/>
                <a:gd name="T5" fmla="*/ 18 h 18"/>
                <a:gd name="T6" fmla="*/ 246 w 246"/>
                <a:gd name="T7" fmla="*/ 0 h 18"/>
                <a:gd name="T8" fmla="*/ 0 w 246"/>
                <a:gd name="T9" fmla="*/ 0 h 18"/>
                <a:gd name="T10" fmla="*/ 0 w 24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8">
                  <a:moveTo>
                    <a:pt x="0" y="0"/>
                  </a:moveTo>
                  <a:lnTo>
                    <a:pt x="0" y="18"/>
                  </a:lnTo>
                  <a:lnTo>
                    <a:pt x="246" y="18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2" name="Freeform 878"/>
            <p:cNvSpPr>
              <a:spLocks/>
            </p:cNvSpPr>
            <p:nvPr/>
          </p:nvSpPr>
          <p:spPr bwMode="auto">
            <a:xfrm>
              <a:off x="1961975" y="6189511"/>
              <a:ext cx="471602" cy="36425"/>
            </a:xfrm>
            <a:custGeom>
              <a:avLst/>
              <a:gdLst>
                <a:gd name="T0" fmla="*/ 0 w 246"/>
                <a:gd name="T1" fmla="*/ 0 h 19"/>
                <a:gd name="T2" fmla="*/ 0 w 246"/>
                <a:gd name="T3" fmla="*/ 19 h 19"/>
                <a:gd name="T4" fmla="*/ 246 w 246"/>
                <a:gd name="T5" fmla="*/ 19 h 19"/>
                <a:gd name="T6" fmla="*/ 246 w 246"/>
                <a:gd name="T7" fmla="*/ 0 h 19"/>
                <a:gd name="T8" fmla="*/ 0 w 246"/>
                <a:gd name="T9" fmla="*/ 0 h 19"/>
                <a:gd name="T10" fmla="*/ 0 w 24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9">
                  <a:moveTo>
                    <a:pt x="0" y="0"/>
                  </a:moveTo>
                  <a:lnTo>
                    <a:pt x="0" y="19"/>
                  </a:lnTo>
                  <a:lnTo>
                    <a:pt x="246" y="19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3" name="Freeform 952"/>
            <p:cNvSpPr>
              <a:spLocks/>
            </p:cNvSpPr>
            <p:nvPr/>
          </p:nvSpPr>
          <p:spPr bwMode="auto">
            <a:xfrm>
              <a:off x="1961975" y="6155003"/>
              <a:ext cx="235802" cy="34507"/>
            </a:xfrm>
            <a:custGeom>
              <a:avLst/>
              <a:gdLst>
                <a:gd name="T0" fmla="*/ 123 w 123"/>
                <a:gd name="T1" fmla="*/ 0 h 18"/>
                <a:gd name="T2" fmla="*/ 0 w 123"/>
                <a:gd name="T3" fmla="*/ 0 h 18"/>
                <a:gd name="T4" fmla="*/ 0 w 123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0"/>
                  </a:moveTo>
                  <a:lnTo>
                    <a:pt x="0" y="0"/>
                  </a:lnTo>
                  <a:lnTo>
                    <a:pt x="0" y="1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4" name="Freeform 953"/>
            <p:cNvSpPr>
              <a:spLocks/>
            </p:cNvSpPr>
            <p:nvPr/>
          </p:nvSpPr>
          <p:spPr bwMode="auto">
            <a:xfrm>
              <a:off x="1961975" y="6189511"/>
              <a:ext cx="235802" cy="36425"/>
            </a:xfrm>
            <a:custGeom>
              <a:avLst/>
              <a:gdLst>
                <a:gd name="T0" fmla="*/ 0 w 123"/>
                <a:gd name="T1" fmla="*/ 0 h 19"/>
                <a:gd name="T2" fmla="*/ 0 w 123"/>
                <a:gd name="T3" fmla="*/ 19 h 19"/>
                <a:gd name="T4" fmla="*/ 123 w 123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0"/>
                  </a:moveTo>
                  <a:lnTo>
                    <a:pt x="0" y="19"/>
                  </a:lnTo>
                  <a:lnTo>
                    <a:pt x="123" y="1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5" name="Line 954"/>
            <p:cNvSpPr>
              <a:spLocks noChangeShapeType="1"/>
            </p:cNvSpPr>
            <p:nvPr/>
          </p:nvSpPr>
          <p:spPr bwMode="auto">
            <a:xfrm flipH="1">
              <a:off x="2197777" y="62815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6" name="Line 955"/>
            <p:cNvSpPr>
              <a:spLocks noChangeShapeType="1"/>
            </p:cNvSpPr>
            <p:nvPr/>
          </p:nvSpPr>
          <p:spPr bwMode="auto">
            <a:xfrm flipH="1">
              <a:off x="2197777" y="60802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7" name="Freeform 956"/>
            <p:cNvSpPr>
              <a:spLocks/>
            </p:cNvSpPr>
            <p:nvPr/>
          </p:nvSpPr>
          <p:spPr bwMode="auto">
            <a:xfrm>
              <a:off x="2197777" y="6189511"/>
              <a:ext cx="235802" cy="36425"/>
            </a:xfrm>
            <a:custGeom>
              <a:avLst/>
              <a:gdLst>
                <a:gd name="T0" fmla="*/ 0 w 123"/>
                <a:gd name="T1" fmla="*/ 19 h 19"/>
                <a:gd name="T2" fmla="*/ 123 w 123"/>
                <a:gd name="T3" fmla="*/ 19 h 19"/>
                <a:gd name="T4" fmla="*/ 123 w 123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19"/>
                  </a:moveTo>
                  <a:lnTo>
                    <a:pt x="123" y="19"/>
                  </a:lnTo>
                  <a:lnTo>
                    <a:pt x="123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8" name="Freeform 957"/>
            <p:cNvSpPr>
              <a:spLocks/>
            </p:cNvSpPr>
            <p:nvPr/>
          </p:nvSpPr>
          <p:spPr bwMode="auto">
            <a:xfrm>
              <a:off x="2197777" y="6155003"/>
              <a:ext cx="235802" cy="34507"/>
            </a:xfrm>
            <a:custGeom>
              <a:avLst/>
              <a:gdLst>
                <a:gd name="T0" fmla="*/ 123 w 123"/>
                <a:gd name="T1" fmla="*/ 18 h 18"/>
                <a:gd name="T2" fmla="*/ 123 w 123"/>
                <a:gd name="T3" fmla="*/ 0 h 18"/>
                <a:gd name="T4" fmla="*/ 0 w 12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09" name="Line 958"/>
            <p:cNvSpPr>
              <a:spLocks noChangeShapeType="1"/>
            </p:cNvSpPr>
            <p:nvPr/>
          </p:nvSpPr>
          <p:spPr bwMode="auto">
            <a:xfrm flipV="1">
              <a:off x="2197777" y="6225936"/>
              <a:ext cx="0" cy="5559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0" name="Line 959"/>
            <p:cNvSpPr>
              <a:spLocks noChangeShapeType="1"/>
            </p:cNvSpPr>
            <p:nvPr/>
          </p:nvSpPr>
          <p:spPr bwMode="auto">
            <a:xfrm>
              <a:off x="2197777" y="6080238"/>
              <a:ext cx="0" cy="7476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1" name="Line 960"/>
            <p:cNvSpPr>
              <a:spLocks noChangeShapeType="1"/>
            </p:cNvSpPr>
            <p:nvPr/>
          </p:nvSpPr>
          <p:spPr bwMode="auto">
            <a:xfrm flipH="1">
              <a:off x="2075084" y="628153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" name="Line 961"/>
            <p:cNvSpPr>
              <a:spLocks noChangeShapeType="1"/>
            </p:cNvSpPr>
            <p:nvPr/>
          </p:nvSpPr>
          <p:spPr bwMode="auto">
            <a:xfrm flipH="1">
              <a:off x="2075084" y="6080238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" name="Line 962"/>
            <p:cNvSpPr>
              <a:spLocks noChangeShapeType="1"/>
            </p:cNvSpPr>
            <p:nvPr/>
          </p:nvSpPr>
          <p:spPr bwMode="auto">
            <a:xfrm flipH="1">
              <a:off x="1961975" y="6189511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4" name="Freeform 991"/>
            <p:cNvSpPr>
              <a:spLocks/>
            </p:cNvSpPr>
            <p:nvPr/>
          </p:nvSpPr>
          <p:spPr bwMode="auto">
            <a:xfrm>
              <a:off x="1078201" y="512744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10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5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10 h 19"/>
                <a:gd name="T26" fmla="*/ 0 w 20"/>
                <a:gd name="T27" fmla="*/ 13 h 19"/>
                <a:gd name="T28" fmla="*/ 2 w 20"/>
                <a:gd name="T29" fmla="*/ 16 h 19"/>
                <a:gd name="T30" fmla="*/ 5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5" name="Freeform 992"/>
            <p:cNvSpPr>
              <a:spLocks/>
            </p:cNvSpPr>
            <p:nvPr/>
          </p:nvSpPr>
          <p:spPr bwMode="auto">
            <a:xfrm>
              <a:off x="1078201" y="618759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5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6" name="Freeform 998"/>
            <p:cNvSpPr>
              <a:spLocks/>
            </p:cNvSpPr>
            <p:nvPr/>
          </p:nvSpPr>
          <p:spPr bwMode="auto">
            <a:xfrm>
              <a:off x="2182440" y="593070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7" name="Freeform 999"/>
            <p:cNvSpPr>
              <a:spLocks/>
            </p:cNvSpPr>
            <p:nvPr/>
          </p:nvSpPr>
          <p:spPr bwMode="auto">
            <a:xfrm>
              <a:off x="2182440" y="601505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3 w 20"/>
                <a:gd name="T3" fmla="*/ 19 h 21"/>
                <a:gd name="T4" fmla="*/ 16 w 20"/>
                <a:gd name="T5" fmla="*/ 17 h 21"/>
                <a:gd name="T6" fmla="*/ 18 w 20"/>
                <a:gd name="T7" fmla="*/ 15 h 21"/>
                <a:gd name="T8" fmla="*/ 20 w 20"/>
                <a:gd name="T9" fmla="*/ 11 h 21"/>
                <a:gd name="T10" fmla="*/ 18 w 20"/>
                <a:gd name="T11" fmla="*/ 6 h 21"/>
                <a:gd name="T12" fmla="*/ 16 w 20"/>
                <a:gd name="T13" fmla="*/ 3 h 21"/>
                <a:gd name="T14" fmla="*/ 13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1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19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8" name="Freeform 1000"/>
            <p:cNvSpPr>
              <a:spLocks/>
            </p:cNvSpPr>
            <p:nvPr/>
          </p:nvSpPr>
          <p:spPr bwMode="auto">
            <a:xfrm>
              <a:off x="2182440" y="6306453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7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7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9" name="Freeform 1001"/>
            <p:cNvSpPr>
              <a:spLocks/>
            </p:cNvSpPr>
            <p:nvPr/>
          </p:nvSpPr>
          <p:spPr bwMode="auto">
            <a:xfrm>
              <a:off x="2182440" y="597479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9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9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0" name="Freeform 1002"/>
            <p:cNvSpPr>
              <a:spLocks/>
            </p:cNvSpPr>
            <p:nvPr/>
          </p:nvSpPr>
          <p:spPr bwMode="auto">
            <a:xfrm>
              <a:off x="2182440" y="6156921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58" name="ZoneTexte 357"/>
            <p:cNvSpPr txBox="1"/>
            <p:nvPr/>
          </p:nvSpPr>
          <p:spPr>
            <a:xfrm>
              <a:off x="213303" y="499796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59" name="ZoneTexte 358"/>
            <p:cNvSpPr txBox="1"/>
            <p:nvPr/>
          </p:nvSpPr>
          <p:spPr>
            <a:xfrm>
              <a:off x="213303" y="537324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0" name="ZoneTexte 359"/>
            <p:cNvSpPr txBox="1"/>
            <p:nvPr/>
          </p:nvSpPr>
          <p:spPr>
            <a:xfrm>
              <a:off x="213303" y="574852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1" name="ZoneTexte 360"/>
            <p:cNvSpPr txBox="1"/>
            <p:nvPr/>
          </p:nvSpPr>
          <p:spPr>
            <a:xfrm>
              <a:off x="354367" y="612379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3" name="ZoneTexte 392"/>
            <p:cNvSpPr txBox="1"/>
            <p:nvPr/>
          </p:nvSpPr>
          <p:spPr>
            <a:xfrm>
              <a:off x="1384798" y="5347081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p=0.013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818656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37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3" name="ZoneTexte 412"/>
            <p:cNvSpPr txBox="1"/>
            <p:nvPr/>
          </p:nvSpPr>
          <p:spPr>
            <a:xfrm>
              <a:off x="1926030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46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184" name="Groupe 442"/>
          <p:cNvGrpSpPr/>
          <p:nvPr/>
        </p:nvGrpSpPr>
        <p:grpSpPr>
          <a:xfrm>
            <a:off x="2889455" y="5057399"/>
            <a:ext cx="2466711" cy="1548954"/>
            <a:chOff x="2889455" y="5057399"/>
            <a:chExt cx="2466711" cy="1548954"/>
          </a:xfrm>
        </p:grpSpPr>
        <p:sp>
          <p:nvSpPr>
            <p:cNvPr id="122" name="Freeform 694"/>
            <p:cNvSpPr>
              <a:spLocks/>
            </p:cNvSpPr>
            <p:nvPr/>
          </p:nvSpPr>
          <p:spPr bwMode="auto">
            <a:xfrm>
              <a:off x="3310639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3" name="Line 719"/>
            <p:cNvSpPr>
              <a:spLocks noChangeShapeType="1"/>
            </p:cNvSpPr>
            <p:nvPr/>
          </p:nvSpPr>
          <p:spPr bwMode="auto">
            <a:xfrm>
              <a:off x="3260795" y="51638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4" name="Line 720"/>
            <p:cNvSpPr>
              <a:spLocks noChangeShapeType="1"/>
            </p:cNvSpPr>
            <p:nvPr/>
          </p:nvSpPr>
          <p:spPr bwMode="auto">
            <a:xfrm>
              <a:off x="3260795" y="5553039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5" name="Line 721"/>
            <p:cNvSpPr>
              <a:spLocks noChangeShapeType="1"/>
            </p:cNvSpPr>
            <p:nvPr/>
          </p:nvSpPr>
          <p:spPr bwMode="auto">
            <a:xfrm>
              <a:off x="3260795" y="59402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6" name="Line 722"/>
            <p:cNvSpPr>
              <a:spLocks noChangeShapeType="1"/>
            </p:cNvSpPr>
            <p:nvPr/>
          </p:nvSpPr>
          <p:spPr bwMode="auto">
            <a:xfrm flipH="1">
              <a:off x="3260795" y="632754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7" name="Line 753"/>
            <p:cNvSpPr>
              <a:spLocks noChangeShapeType="1"/>
            </p:cNvSpPr>
            <p:nvPr/>
          </p:nvSpPr>
          <p:spPr bwMode="auto">
            <a:xfrm flipV="1">
              <a:off x="3780325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8" name="Line 754"/>
            <p:cNvSpPr>
              <a:spLocks noChangeShapeType="1"/>
            </p:cNvSpPr>
            <p:nvPr/>
          </p:nvSpPr>
          <p:spPr bwMode="auto">
            <a:xfrm flipV="1">
              <a:off x="4884564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29" name="Freeform 774"/>
            <p:cNvSpPr>
              <a:spLocks/>
            </p:cNvSpPr>
            <p:nvPr/>
          </p:nvSpPr>
          <p:spPr bwMode="auto">
            <a:xfrm>
              <a:off x="3550275" y="6036144"/>
              <a:ext cx="456265" cy="47928"/>
            </a:xfrm>
            <a:custGeom>
              <a:avLst/>
              <a:gdLst>
                <a:gd name="T0" fmla="*/ 0 w 238"/>
                <a:gd name="T1" fmla="*/ 0 h 25"/>
                <a:gd name="T2" fmla="*/ 0 w 238"/>
                <a:gd name="T3" fmla="*/ 25 h 25"/>
                <a:gd name="T4" fmla="*/ 238 w 238"/>
                <a:gd name="T5" fmla="*/ 25 h 25"/>
                <a:gd name="T6" fmla="*/ 238 w 238"/>
                <a:gd name="T7" fmla="*/ 0 h 25"/>
                <a:gd name="T8" fmla="*/ 0 w 238"/>
                <a:gd name="T9" fmla="*/ 0 h 25"/>
                <a:gd name="T10" fmla="*/ 0 w 23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25">
                  <a:moveTo>
                    <a:pt x="0" y="0"/>
                  </a:moveTo>
                  <a:lnTo>
                    <a:pt x="0" y="25"/>
                  </a:lnTo>
                  <a:lnTo>
                    <a:pt x="238" y="2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0" name="Freeform 775"/>
            <p:cNvSpPr>
              <a:spLocks/>
            </p:cNvSpPr>
            <p:nvPr/>
          </p:nvSpPr>
          <p:spPr bwMode="auto">
            <a:xfrm>
              <a:off x="3550275" y="5961378"/>
              <a:ext cx="456265" cy="74767"/>
            </a:xfrm>
            <a:custGeom>
              <a:avLst/>
              <a:gdLst>
                <a:gd name="T0" fmla="*/ 0 w 238"/>
                <a:gd name="T1" fmla="*/ 0 h 39"/>
                <a:gd name="T2" fmla="*/ 0 w 238"/>
                <a:gd name="T3" fmla="*/ 39 h 39"/>
                <a:gd name="T4" fmla="*/ 238 w 238"/>
                <a:gd name="T5" fmla="*/ 39 h 39"/>
                <a:gd name="T6" fmla="*/ 238 w 238"/>
                <a:gd name="T7" fmla="*/ 0 h 39"/>
                <a:gd name="T8" fmla="*/ 0 w 238"/>
                <a:gd name="T9" fmla="*/ 0 h 39"/>
                <a:gd name="T10" fmla="*/ 0 w 238"/>
                <a:gd name="T1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39">
                  <a:moveTo>
                    <a:pt x="0" y="0"/>
                  </a:moveTo>
                  <a:lnTo>
                    <a:pt x="0" y="39"/>
                  </a:lnTo>
                  <a:lnTo>
                    <a:pt x="238" y="39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1" name="Line 815"/>
            <p:cNvSpPr>
              <a:spLocks noChangeShapeType="1"/>
            </p:cNvSpPr>
            <p:nvPr/>
          </p:nvSpPr>
          <p:spPr bwMode="auto">
            <a:xfrm flipH="1">
              <a:off x="3778407" y="593262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2" name="Line 816"/>
            <p:cNvSpPr>
              <a:spLocks noChangeShapeType="1"/>
            </p:cNvSpPr>
            <p:nvPr/>
          </p:nvSpPr>
          <p:spPr bwMode="auto">
            <a:xfrm flipH="1">
              <a:off x="3657632" y="593262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3" name="Line 817"/>
            <p:cNvSpPr>
              <a:spLocks noChangeShapeType="1"/>
            </p:cNvSpPr>
            <p:nvPr/>
          </p:nvSpPr>
          <p:spPr bwMode="auto">
            <a:xfrm>
              <a:off x="3778407" y="5932622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4" name="Freeform 818"/>
            <p:cNvSpPr>
              <a:spLocks/>
            </p:cNvSpPr>
            <p:nvPr/>
          </p:nvSpPr>
          <p:spPr bwMode="auto">
            <a:xfrm>
              <a:off x="3550275" y="6036144"/>
              <a:ext cx="228133" cy="47928"/>
            </a:xfrm>
            <a:custGeom>
              <a:avLst/>
              <a:gdLst>
                <a:gd name="T0" fmla="*/ 0 w 119"/>
                <a:gd name="T1" fmla="*/ 0 h 25"/>
                <a:gd name="T2" fmla="*/ 0 w 119"/>
                <a:gd name="T3" fmla="*/ 25 h 25"/>
                <a:gd name="T4" fmla="*/ 119 w 119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0"/>
                  </a:moveTo>
                  <a:lnTo>
                    <a:pt x="0" y="25"/>
                  </a:lnTo>
                  <a:lnTo>
                    <a:pt x="119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5" name="Line 819"/>
            <p:cNvSpPr>
              <a:spLocks noChangeShapeType="1"/>
            </p:cNvSpPr>
            <p:nvPr/>
          </p:nvSpPr>
          <p:spPr bwMode="auto">
            <a:xfrm flipH="1">
              <a:off x="3778407" y="619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6" name="Line 820"/>
            <p:cNvSpPr>
              <a:spLocks noChangeShapeType="1"/>
            </p:cNvSpPr>
            <p:nvPr/>
          </p:nvSpPr>
          <p:spPr bwMode="auto">
            <a:xfrm flipH="1">
              <a:off x="3657632" y="619526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7" name="Line 821"/>
            <p:cNvSpPr>
              <a:spLocks noChangeShapeType="1"/>
            </p:cNvSpPr>
            <p:nvPr/>
          </p:nvSpPr>
          <p:spPr bwMode="auto">
            <a:xfrm flipV="1">
              <a:off x="3778407" y="6084072"/>
              <a:ext cx="0" cy="11119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8" name="Freeform 822"/>
            <p:cNvSpPr>
              <a:spLocks/>
            </p:cNvSpPr>
            <p:nvPr/>
          </p:nvSpPr>
          <p:spPr bwMode="auto">
            <a:xfrm>
              <a:off x="3550275" y="5961378"/>
              <a:ext cx="228133" cy="74767"/>
            </a:xfrm>
            <a:custGeom>
              <a:avLst/>
              <a:gdLst>
                <a:gd name="T0" fmla="*/ 119 w 119"/>
                <a:gd name="T1" fmla="*/ 0 h 39"/>
                <a:gd name="T2" fmla="*/ 0 w 119"/>
                <a:gd name="T3" fmla="*/ 0 h 39"/>
                <a:gd name="T4" fmla="*/ 0 w 11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0"/>
                  </a:move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39" name="Freeform 823"/>
            <p:cNvSpPr>
              <a:spLocks/>
            </p:cNvSpPr>
            <p:nvPr/>
          </p:nvSpPr>
          <p:spPr bwMode="auto">
            <a:xfrm>
              <a:off x="3778407" y="6036144"/>
              <a:ext cx="228133" cy="47928"/>
            </a:xfrm>
            <a:custGeom>
              <a:avLst/>
              <a:gdLst>
                <a:gd name="T0" fmla="*/ 0 w 119"/>
                <a:gd name="T1" fmla="*/ 25 h 25"/>
                <a:gd name="T2" fmla="*/ 119 w 119"/>
                <a:gd name="T3" fmla="*/ 25 h 25"/>
                <a:gd name="T4" fmla="*/ 119 w 119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25"/>
                  </a:moveTo>
                  <a:lnTo>
                    <a:pt x="119" y="25"/>
                  </a:lnTo>
                  <a:lnTo>
                    <a:pt x="119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0" name="Freeform 824"/>
            <p:cNvSpPr>
              <a:spLocks/>
            </p:cNvSpPr>
            <p:nvPr/>
          </p:nvSpPr>
          <p:spPr bwMode="auto">
            <a:xfrm>
              <a:off x="3778407" y="5961378"/>
              <a:ext cx="228133" cy="74767"/>
            </a:xfrm>
            <a:custGeom>
              <a:avLst/>
              <a:gdLst>
                <a:gd name="T0" fmla="*/ 119 w 119"/>
                <a:gd name="T1" fmla="*/ 39 h 39"/>
                <a:gd name="T2" fmla="*/ 119 w 119"/>
                <a:gd name="T3" fmla="*/ 0 h 39"/>
                <a:gd name="T4" fmla="*/ 0 w 119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39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1" name="Line 825"/>
            <p:cNvSpPr>
              <a:spLocks noChangeShapeType="1"/>
            </p:cNvSpPr>
            <p:nvPr/>
          </p:nvSpPr>
          <p:spPr bwMode="auto">
            <a:xfrm flipH="1">
              <a:off x="3550275" y="6036144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2" name="Freeform 879"/>
            <p:cNvSpPr>
              <a:spLocks/>
            </p:cNvSpPr>
            <p:nvPr/>
          </p:nvSpPr>
          <p:spPr bwMode="auto">
            <a:xfrm>
              <a:off x="4658348" y="6009305"/>
              <a:ext cx="463934" cy="88186"/>
            </a:xfrm>
            <a:custGeom>
              <a:avLst/>
              <a:gdLst>
                <a:gd name="T0" fmla="*/ 0 w 242"/>
                <a:gd name="T1" fmla="*/ 0 h 46"/>
                <a:gd name="T2" fmla="*/ 0 w 242"/>
                <a:gd name="T3" fmla="*/ 46 h 46"/>
                <a:gd name="T4" fmla="*/ 242 w 242"/>
                <a:gd name="T5" fmla="*/ 46 h 46"/>
                <a:gd name="T6" fmla="*/ 242 w 242"/>
                <a:gd name="T7" fmla="*/ 0 h 46"/>
                <a:gd name="T8" fmla="*/ 0 w 242"/>
                <a:gd name="T9" fmla="*/ 0 h 46"/>
                <a:gd name="T10" fmla="*/ 0 w 242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6">
                  <a:moveTo>
                    <a:pt x="0" y="0"/>
                  </a:moveTo>
                  <a:lnTo>
                    <a:pt x="0" y="46"/>
                  </a:lnTo>
                  <a:lnTo>
                    <a:pt x="242" y="46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3" name="Freeform 880"/>
            <p:cNvSpPr>
              <a:spLocks/>
            </p:cNvSpPr>
            <p:nvPr/>
          </p:nvSpPr>
          <p:spPr bwMode="auto">
            <a:xfrm>
              <a:off x="4658348" y="6097491"/>
              <a:ext cx="463934" cy="174455"/>
            </a:xfrm>
            <a:custGeom>
              <a:avLst/>
              <a:gdLst>
                <a:gd name="T0" fmla="*/ 0 w 242"/>
                <a:gd name="T1" fmla="*/ 0 h 91"/>
                <a:gd name="T2" fmla="*/ 0 w 242"/>
                <a:gd name="T3" fmla="*/ 91 h 91"/>
                <a:gd name="T4" fmla="*/ 242 w 242"/>
                <a:gd name="T5" fmla="*/ 91 h 91"/>
                <a:gd name="T6" fmla="*/ 242 w 242"/>
                <a:gd name="T7" fmla="*/ 0 h 91"/>
                <a:gd name="T8" fmla="*/ 0 w 242"/>
                <a:gd name="T9" fmla="*/ 0 h 91"/>
                <a:gd name="T10" fmla="*/ 0 w 242"/>
                <a:gd name="T1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91">
                  <a:moveTo>
                    <a:pt x="0" y="0"/>
                  </a:moveTo>
                  <a:lnTo>
                    <a:pt x="0" y="91"/>
                  </a:lnTo>
                  <a:lnTo>
                    <a:pt x="242" y="91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4" name="Line 963"/>
            <p:cNvSpPr>
              <a:spLocks noChangeShapeType="1"/>
            </p:cNvSpPr>
            <p:nvPr/>
          </p:nvSpPr>
          <p:spPr bwMode="auto">
            <a:xfrm flipH="1">
              <a:off x="4892232" y="577158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5" name="Freeform 964"/>
            <p:cNvSpPr>
              <a:spLocks/>
            </p:cNvSpPr>
            <p:nvPr/>
          </p:nvSpPr>
          <p:spPr bwMode="auto">
            <a:xfrm>
              <a:off x="4658348" y="6009305"/>
              <a:ext cx="233884" cy="88186"/>
            </a:xfrm>
            <a:custGeom>
              <a:avLst/>
              <a:gdLst>
                <a:gd name="T0" fmla="*/ 122 w 122"/>
                <a:gd name="T1" fmla="*/ 0 h 46"/>
                <a:gd name="T2" fmla="*/ 0 w 122"/>
                <a:gd name="T3" fmla="*/ 0 h 46"/>
                <a:gd name="T4" fmla="*/ 0 w 122"/>
                <a:gd name="T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6">
                  <a:moveTo>
                    <a:pt x="122" y="0"/>
                  </a:moveTo>
                  <a:lnTo>
                    <a:pt x="0" y="0"/>
                  </a:lnTo>
                  <a:lnTo>
                    <a:pt x="0" y="4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6" name="Freeform 965"/>
            <p:cNvSpPr>
              <a:spLocks/>
            </p:cNvSpPr>
            <p:nvPr/>
          </p:nvSpPr>
          <p:spPr bwMode="auto">
            <a:xfrm>
              <a:off x="4658348" y="6097491"/>
              <a:ext cx="233884" cy="174455"/>
            </a:xfrm>
            <a:custGeom>
              <a:avLst/>
              <a:gdLst>
                <a:gd name="T0" fmla="*/ 0 w 122"/>
                <a:gd name="T1" fmla="*/ 0 h 91"/>
                <a:gd name="T2" fmla="*/ 0 w 122"/>
                <a:gd name="T3" fmla="*/ 91 h 91"/>
                <a:gd name="T4" fmla="*/ 122 w 122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91">
                  <a:moveTo>
                    <a:pt x="0" y="0"/>
                  </a:moveTo>
                  <a:lnTo>
                    <a:pt x="0" y="91"/>
                  </a:lnTo>
                  <a:lnTo>
                    <a:pt x="122" y="91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7" name="Line 966"/>
            <p:cNvSpPr>
              <a:spLocks noChangeShapeType="1"/>
            </p:cNvSpPr>
            <p:nvPr/>
          </p:nvSpPr>
          <p:spPr bwMode="auto">
            <a:xfrm flipH="1">
              <a:off x="4892232" y="631603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8" name="Line 967"/>
            <p:cNvSpPr>
              <a:spLocks noChangeShapeType="1"/>
            </p:cNvSpPr>
            <p:nvPr/>
          </p:nvSpPr>
          <p:spPr bwMode="auto">
            <a:xfrm flipV="1">
              <a:off x="4892232" y="6271946"/>
              <a:ext cx="0" cy="4409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49" name="Freeform 968"/>
            <p:cNvSpPr>
              <a:spLocks/>
            </p:cNvSpPr>
            <p:nvPr/>
          </p:nvSpPr>
          <p:spPr bwMode="auto">
            <a:xfrm>
              <a:off x="4892232" y="6097491"/>
              <a:ext cx="230050" cy="174455"/>
            </a:xfrm>
            <a:custGeom>
              <a:avLst/>
              <a:gdLst>
                <a:gd name="T0" fmla="*/ 0 w 120"/>
                <a:gd name="T1" fmla="*/ 91 h 91"/>
                <a:gd name="T2" fmla="*/ 120 w 120"/>
                <a:gd name="T3" fmla="*/ 91 h 91"/>
                <a:gd name="T4" fmla="*/ 120 w 120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91">
                  <a:moveTo>
                    <a:pt x="0" y="91"/>
                  </a:moveTo>
                  <a:lnTo>
                    <a:pt x="120" y="91"/>
                  </a:lnTo>
                  <a:lnTo>
                    <a:pt x="12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0" name="Freeform 969"/>
            <p:cNvSpPr>
              <a:spLocks/>
            </p:cNvSpPr>
            <p:nvPr/>
          </p:nvSpPr>
          <p:spPr bwMode="auto">
            <a:xfrm>
              <a:off x="4892232" y="6009305"/>
              <a:ext cx="230050" cy="88186"/>
            </a:xfrm>
            <a:custGeom>
              <a:avLst/>
              <a:gdLst>
                <a:gd name="T0" fmla="*/ 120 w 120"/>
                <a:gd name="T1" fmla="*/ 46 h 46"/>
                <a:gd name="T2" fmla="*/ 120 w 120"/>
                <a:gd name="T3" fmla="*/ 0 h 46"/>
                <a:gd name="T4" fmla="*/ 0 w 120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6">
                  <a:moveTo>
                    <a:pt x="120" y="46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1" name="Line 970"/>
            <p:cNvSpPr>
              <a:spLocks noChangeShapeType="1"/>
            </p:cNvSpPr>
            <p:nvPr/>
          </p:nvSpPr>
          <p:spPr bwMode="auto">
            <a:xfrm flipH="1">
              <a:off x="4767621" y="63160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2" name="Line 971"/>
            <p:cNvSpPr>
              <a:spLocks noChangeShapeType="1"/>
            </p:cNvSpPr>
            <p:nvPr/>
          </p:nvSpPr>
          <p:spPr bwMode="auto">
            <a:xfrm flipH="1">
              <a:off x="4767621" y="57715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3" name="Line 972"/>
            <p:cNvSpPr>
              <a:spLocks noChangeShapeType="1"/>
            </p:cNvSpPr>
            <p:nvPr/>
          </p:nvSpPr>
          <p:spPr bwMode="auto">
            <a:xfrm>
              <a:off x="4892232" y="5771587"/>
              <a:ext cx="0" cy="23771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4" name="Line 973"/>
            <p:cNvSpPr>
              <a:spLocks noChangeShapeType="1"/>
            </p:cNvSpPr>
            <p:nvPr/>
          </p:nvSpPr>
          <p:spPr bwMode="auto">
            <a:xfrm flipH="1">
              <a:off x="4658348" y="6097491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5" name="Freeform 985"/>
            <p:cNvSpPr>
              <a:spLocks/>
            </p:cNvSpPr>
            <p:nvPr/>
          </p:nvSpPr>
          <p:spPr bwMode="auto">
            <a:xfrm>
              <a:off x="3761154" y="631028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9 h 19"/>
                <a:gd name="T4" fmla="*/ 18 w 20"/>
                <a:gd name="T5" fmla="*/ 17 h 19"/>
                <a:gd name="T6" fmla="*/ 20 w 20"/>
                <a:gd name="T7" fmla="*/ 13 h 19"/>
                <a:gd name="T8" fmla="*/ 20 w 20"/>
                <a:gd name="T9" fmla="*/ 9 h 19"/>
                <a:gd name="T10" fmla="*/ 20 w 20"/>
                <a:gd name="T11" fmla="*/ 6 h 19"/>
                <a:gd name="T12" fmla="*/ 18 w 20"/>
                <a:gd name="T13" fmla="*/ 2 h 19"/>
                <a:gd name="T14" fmla="*/ 14 w 20"/>
                <a:gd name="T15" fmla="*/ 1 h 19"/>
                <a:gd name="T16" fmla="*/ 10 w 20"/>
                <a:gd name="T17" fmla="*/ 0 h 19"/>
                <a:gd name="T18" fmla="*/ 7 w 20"/>
                <a:gd name="T19" fmla="*/ 1 h 19"/>
                <a:gd name="T20" fmla="*/ 3 w 20"/>
                <a:gd name="T21" fmla="*/ 2 h 19"/>
                <a:gd name="T22" fmla="*/ 2 w 20"/>
                <a:gd name="T23" fmla="*/ 6 h 19"/>
                <a:gd name="T24" fmla="*/ 0 w 20"/>
                <a:gd name="T25" fmla="*/ 9 h 19"/>
                <a:gd name="T26" fmla="*/ 2 w 20"/>
                <a:gd name="T27" fmla="*/ 13 h 19"/>
                <a:gd name="T28" fmla="*/ 3 w 20"/>
                <a:gd name="T29" fmla="*/ 17 h 19"/>
                <a:gd name="T30" fmla="*/ 7 w 20"/>
                <a:gd name="T31" fmla="*/ 19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9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6" name="Freeform 986"/>
            <p:cNvSpPr>
              <a:spLocks/>
            </p:cNvSpPr>
            <p:nvPr/>
          </p:nvSpPr>
          <p:spPr bwMode="auto">
            <a:xfrm>
              <a:off x="3761154" y="5970963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8 w 20"/>
                <a:gd name="T5" fmla="*/ 18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7 h 21"/>
                <a:gd name="T12" fmla="*/ 18 w 20"/>
                <a:gd name="T13" fmla="*/ 4 h 21"/>
                <a:gd name="T14" fmla="*/ 14 w 20"/>
                <a:gd name="T15" fmla="*/ 2 h 21"/>
                <a:gd name="T16" fmla="*/ 10 w 20"/>
                <a:gd name="T17" fmla="*/ 0 h 21"/>
                <a:gd name="T18" fmla="*/ 7 w 20"/>
                <a:gd name="T19" fmla="*/ 2 h 21"/>
                <a:gd name="T20" fmla="*/ 3 w 20"/>
                <a:gd name="T21" fmla="*/ 4 h 21"/>
                <a:gd name="T22" fmla="*/ 2 w 20"/>
                <a:gd name="T23" fmla="*/ 7 h 21"/>
                <a:gd name="T24" fmla="*/ 0 w 20"/>
                <a:gd name="T25" fmla="*/ 10 h 21"/>
                <a:gd name="T26" fmla="*/ 2 w 20"/>
                <a:gd name="T27" fmla="*/ 15 h 21"/>
                <a:gd name="T28" fmla="*/ 3 w 20"/>
                <a:gd name="T29" fmla="*/ 18 h 21"/>
                <a:gd name="T30" fmla="*/ 7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3" y="18"/>
                  </a:lnTo>
                  <a:lnTo>
                    <a:pt x="7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7" name="Freeform 987"/>
            <p:cNvSpPr>
              <a:spLocks/>
            </p:cNvSpPr>
            <p:nvPr/>
          </p:nvSpPr>
          <p:spPr bwMode="auto">
            <a:xfrm>
              <a:off x="3761154" y="552811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4 w 20"/>
                <a:gd name="T15" fmla="*/ 0 h 20"/>
                <a:gd name="T16" fmla="*/ 10 w 20"/>
                <a:gd name="T17" fmla="*/ 0 h 20"/>
                <a:gd name="T18" fmla="*/ 7 w 20"/>
                <a:gd name="T19" fmla="*/ 0 h 20"/>
                <a:gd name="T20" fmla="*/ 3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3 w 20"/>
                <a:gd name="T29" fmla="*/ 17 h 20"/>
                <a:gd name="T30" fmla="*/ 7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8" name="Freeform 988"/>
            <p:cNvSpPr>
              <a:spLocks/>
            </p:cNvSpPr>
            <p:nvPr/>
          </p:nvSpPr>
          <p:spPr bwMode="auto">
            <a:xfrm>
              <a:off x="3761154" y="54245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20 h 20"/>
                <a:gd name="T4" fmla="*/ 18 w 20"/>
                <a:gd name="T5" fmla="*/ 17 h 20"/>
                <a:gd name="T6" fmla="*/ 20 w 20"/>
                <a:gd name="T7" fmla="*/ 13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4 w 20"/>
                <a:gd name="T15" fmla="*/ 1 h 20"/>
                <a:gd name="T16" fmla="*/ 10 w 20"/>
                <a:gd name="T17" fmla="*/ 0 h 20"/>
                <a:gd name="T18" fmla="*/ 7 w 20"/>
                <a:gd name="T19" fmla="*/ 1 h 20"/>
                <a:gd name="T20" fmla="*/ 3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3 h 20"/>
                <a:gd name="T28" fmla="*/ 3 w 20"/>
                <a:gd name="T29" fmla="*/ 17 h 20"/>
                <a:gd name="T30" fmla="*/ 7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20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59" name="Freeform 1003"/>
            <p:cNvSpPr>
              <a:spLocks/>
            </p:cNvSpPr>
            <p:nvPr/>
          </p:nvSpPr>
          <p:spPr bwMode="auto">
            <a:xfrm>
              <a:off x="4878812" y="603039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60" name="Freeform 1004"/>
            <p:cNvSpPr>
              <a:spLocks/>
            </p:cNvSpPr>
            <p:nvPr/>
          </p:nvSpPr>
          <p:spPr bwMode="auto">
            <a:xfrm>
              <a:off x="4878812" y="509102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4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4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72" name="ZoneTexte 371"/>
            <p:cNvSpPr txBox="1"/>
            <p:nvPr/>
          </p:nvSpPr>
          <p:spPr>
            <a:xfrm>
              <a:off x="2889455" y="505739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3" name="ZoneTexte 372"/>
            <p:cNvSpPr txBox="1"/>
            <p:nvPr/>
          </p:nvSpPr>
          <p:spPr>
            <a:xfrm>
              <a:off x="2889455" y="54456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100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4" name="ZoneTexte 373"/>
            <p:cNvSpPr txBox="1"/>
            <p:nvPr/>
          </p:nvSpPr>
          <p:spPr>
            <a:xfrm>
              <a:off x="3030519" y="583397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6" name="ZoneTexte 395"/>
            <p:cNvSpPr txBox="1"/>
            <p:nvPr/>
          </p:nvSpPr>
          <p:spPr>
            <a:xfrm>
              <a:off x="4099638" y="5347081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3500648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12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4608023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13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grpSp>
        <p:nvGrpSpPr>
          <p:cNvPr id="228" name="Groupe 443"/>
          <p:cNvGrpSpPr/>
          <p:nvPr/>
        </p:nvGrpSpPr>
        <p:grpSpPr>
          <a:xfrm>
            <a:off x="5417144" y="4995387"/>
            <a:ext cx="2450105" cy="1610966"/>
            <a:chOff x="5417144" y="4995387"/>
            <a:chExt cx="2450105" cy="1610966"/>
          </a:xfrm>
        </p:grpSpPr>
        <p:sp>
          <p:nvSpPr>
            <p:cNvPr id="309" name="Freeform 695"/>
            <p:cNvSpPr>
              <a:spLocks/>
            </p:cNvSpPr>
            <p:nvPr/>
          </p:nvSpPr>
          <p:spPr bwMode="auto">
            <a:xfrm>
              <a:off x="5819806" y="5077603"/>
              <a:ext cx="2047443" cy="1282529"/>
            </a:xfrm>
            <a:custGeom>
              <a:avLst/>
              <a:gdLst>
                <a:gd name="T0" fmla="*/ 1068 w 1068"/>
                <a:gd name="T1" fmla="*/ 669 h 669"/>
                <a:gd name="T2" fmla="*/ 0 w 1068"/>
                <a:gd name="T3" fmla="*/ 669 h 669"/>
                <a:gd name="T4" fmla="*/ 0 w 1068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69">
                  <a:moveTo>
                    <a:pt x="1068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0" name="Line 723"/>
            <p:cNvSpPr>
              <a:spLocks noChangeShapeType="1"/>
            </p:cNvSpPr>
            <p:nvPr/>
          </p:nvSpPr>
          <p:spPr bwMode="auto">
            <a:xfrm>
              <a:off x="5769962" y="511019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1" name="Line 724"/>
            <p:cNvSpPr>
              <a:spLocks noChangeShapeType="1"/>
            </p:cNvSpPr>
            <p:nvPr/>
          </p:nvSpPr>
          <p:spPr bwMode="auto">
            <a:xfrm flipH="1">
              <a:off x="5769962" y="539392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2" name="Line 725"/>
            <p:cNvSpPr>
              <a:spLocks noChangeShapeType="1"/>
            </p:cNvSpPr>
            <p:nvPr/>
          </p:nvSpPr>
          <p:spPr bwMode="auto">
            <a:xfrm>
              <a:off x="5769962" y="567381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3" name="Line 726"/>
            <p:cNvSpPr>
              <a:spLocks noChangeShapeType="1"/>
            </p:cNvSpPr>
            <p:nvPr/>
          </p:nvSpPr>
          <p:spPr bwMode="auto">
            <a:xfrm flipH="1">
              <a:off x="5769962" y="595754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4" name="Line 727"/>
            <p:cNvSpPr>
              <a:spLocks noChangeShapeType="1"/>
            </p:cNvSpPr>
            <p:nvPr/>
          </p:nvSpPr>
          <p:spPr bwMode="auto">
            <a:xfrm>
              <a:off x="5769962" y="62412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5" name="Line 743"/>
            <p:cNvSpPr>
              <a:spLocks noChangeShapeType="1"/>
            </p:cNvSpPr>
            <p:nvPr/>
          </p:nvSpPr>
          <p:spPr bwMode="auto">
            <a:xfrm flipV="1">
              <a:off x="739564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6" name="Line 755"/>
            <p:cNvSpPr>
              <a:spLocks noChangeShapeType="1"/>
            </p:cNvSpPr>
            <p:nvPr/>
          </p:nvSpPr>
          <p:spPr bwMode="auto">
            <a:xfrm>
              <a:off x="6291408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7" name="Rectangle 769"/>
            <p:cNvSpPr>
              <a:spLocks noChangeArrowheads="1"/>
            </p:cNvSpPr>
            <p:nvPr/>
          </p:nvSpPr>
          <p:spPr bwMode="auto">
            <a:xfrm>
              <a:off x="6051774" y="6114745"/>
              <a:ext cx="475436" cy="9777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8" name="Rectangle 770"/>
            <p:cNvSpPr>
              <a:spLocks noChangeArrowheads="1"/>
            </p:cNvSpPr>
            <p:nvPr/>
          </p:nvSpPr>
          <p:spPr bwMode="auto">
            <a:xfrm>
              <a:off x="6051774" y="6212516"/>
              <a:ext cx="475436" cy="28757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19" name="Freeform 826"/>
            <p:cNvSpPr>
              <a:spLocks/>
            </p:cNvSpPr>
            <p:nvPr/>
          </p:nvSpPr>
          <p:spPr bwMode="auto">
            <a:xfrm>
              <a:off x="6051774" y="6114745"/>
              <a:ext cx="237718" cy="97772"/>
            </a:xfrm>
            <a:custGeom>
              <a:avLst/>
              <a:gdLst>
                <a:gd name="T0" fmla="*/ 124 w 124"/>
                <a:gd name="T1" fmla="*/ 0 h 51"/>
                <a:gd name="T2" fmla="*/ 0 w 124"/>
                <a:gd name="T3" fmla="*/ 0 h 51"/>
                <a:gd name="T4" fmla="*/ 0 w 124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0"/>
                  </a:move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0" name="Freeform 827"/>
            <p:cNvSpPr>
              <a:spLocks/>
            </p:cNvSpPr>
            <p:nvPr/>
          </p:nvSpPr>
          <p:spPr bwMode="auto">
            <a:xfrm>
              <a:off x="6051774" y="6212516"/>
              <a:ext cx="237718" cy="28757"/>
            </a:xfrm>
            <a:custGeom>
              <a:avLst/>
              <a:gdLst>
                <a:gd name="T0" fmla="*/ 0 w 124"/>
                <a:gd name="T1" fmla="*/ 0 h 15"/>
                <a:gd name="T2" fmla="*/ 0 w 124"/>
                <a:gd name="T3" fmla="*/ 15 h 15"/>
                <a:gd name="T4" fmla="*/ 124 w 124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0"/>
                  </a:moveTo>
                  <a:lnTo>
                    <a:pt x="0" y="15"/>
                  </a:lnTo>
                  <a:lnTo>
                    <a:pt x="124" y="1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1" name="Line 828"/>
            <p:cNvSpPr>
              <a:spLocks noChangeShapeType="1"/>
            </p:cNvSpPr>
            <p:nvPr/>
          </p:nvSpPr>
          <p:spPr bwMode="auto">
            <a:xfrm flipH="1">
              <a:off x="6289492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2" name="Line 829"/>
            <p:cNvSpPr>
              <a:spLocks noChangeShapeType="1"/>
            </p:cNvSpPr>
            <p:nvPr/>
          </p:nvSpPr>
          <p:spPr bwMode="auto">
            <a:xfrm flipH="1">
              <a:off x="6289492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3" name="Line 830"/>
            <p:cNvSpPr>
              <a:spLocks noChangeShapeType="1"/>
            </p:cNvSpPr>
            <p:nvPr/>
          </p:nvSpPr>
          <p:spPr bwMode="auto">
            <a:xfrm flipV="1">
              <a:off x="6289492" y="6241272"/>
              <a:ext cx="0" cy="6326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4" name="Line 831"/>
            <p:cNvSpPr>
              <a:spLocks noChangeShapeType="1"/>
            </p:cNvSpPr>
            <p:nvPr/>
          </p:nvSpPr>
          <p:spPr bwMode="auto">
            <a:xfrm>
              <a:off x="6289492" y="5997802"/>
              <a:ext cx="0" cy="11694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5" name="Line 832"/>
            <p:cNvSpPr>
              <a:spLocks noChangeShapeType="1"/>
            </p:cNvSpPr>
            <p:nvPr/>
          </p:nvSpPr>
          <p:spPr bwMode="auto">
            <a:xfrm flipH="1">
              <a:off x="6164881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6" name="Line 833"/>
            <p:cNvSpPr>
              <a:spLocks noChangeShapeType="1"/>
            </p:cNvSpPr>
            <p:nvPr/>
          </p:nvSpPr>
          <p:spPr bwMode="auto">
            <a:xfrm flipH="1">
              <a:off x="6164881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7" name="Freeform 834"/>
            <p:cNvSpPr>
              <a:spLocks/>
            </p:cNvSpPr>
            <p:nvPr/>
          </p:nvSpPr>
          <p:spPr bwMode="auto">
            <a:xfrm>
              <a:off x="6289492" y="6212516"/>
              <a:ext cx="237718" cy="28757"/>
            </a:xfrm>
            <a:custGeom>
              <a:avLst/>
              <a:gdLst>
                <a:gd name="T0" fmla="*/ 0 w 124"/>
                <a:gd name="T1" fmla="*/ 15 h 15"/>
                <a:gd name="T2" fmla="*/ 124 w 124"/>
                <a:gd name="T3" fmla="*/ 15 h 15"/>
                <a:gd name="T4" fmla="*/ 124 w 124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15"/>
                  </a:moveTo>
                  <a:lnTo>
                    <a:pt x="124" y="15"/>
                  </a:lnTo>
                  <a:lnTo>
                    <a:pt x="124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8" name="Freeform 835"/>
            <p:cNvSpPr>
              <a:spLocks/>
            </p:cNvSpPr>
            <p:nvPr/>
          </p:nvSpPr>
          <p:spPr bwMode="auto">
            <a:xfrm>
              <a:off x="6289492" y="6114745"/>
              <a:ext cx="237718" cy="97772"/>
            </a:xfrm>
            <a:custGeom>
              <a:avLst/>
              <a:gdLst>
                <a:gd name="T0" fmla="*/ 124 w 124"/>
                <a:gd name="T1" fmla="*/ 51 h 51"/>
                <a:gd name="T2" fmla="*/ 124 w 124"/>
                <a:gd name="T3" fmla="*/ 0 h 51"/>
                <a:gd name="T4" fmla="*/ 0 w 12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51"/>
                  </a:moveTo>
                  <a:lnTo>
                    <a:pt x="124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29" name="Line 836"/>
            <p:cNvSpPr>
              <a:spLocks noChangeShapeType="1"/>
            </p:cNvSpPr>
            <p:nvPr/>
          </p:nvSpPr>
          <p:spPr bwMode="auto">
            <a:xfrm flipH="1">
              <a:off x="6051774" y="6212516"/>
              <a:ext cx="475436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0" name="Freeform 881"/>
            <p:cNvSpPr>
              <a:spLocks/>
            </p:cNvSpPr>
            <p:nvPr/>
          </p:nvSpPr>
          <p:spPr bwMode="auto">
            <a:xfrm>
              <a:off x="7167515" y="6130082"/>
              <a:ext cx="456265" cy="82435"/>
            </a:xfrm>
            <a:custGeom>
              <a:avLst/>
              <a:gdLst>
                <a:gd name="T0" fmla="*/ 119 w 238"/>
                <a:gd name="T1" fmla="*/ 0 h 43"/>
                <a:gd name="T2" fmla="*/ 0 w 238"/>
                <a:gd name="T3" fmla="*/ 0 h 43"/>
                <a:gd name="T4" fmla="*/ 0 w 238"/>
                <a:gd name="T5" fmla="*/ 43 h 43"/>
                <a:gd name="T6" fmla="*/ 238 w 238"/>
                <a:gd name="T7" fmla="*/ 43 h 43"/>
                <a:gd name="T8" fmla="*/ 238 w 238"/>
                <a:gd name="T9" fmla="*/ 0 h 43"/>
                <a:gd name="T10" fmla="*/ 119 w 238"/>
                <a:gd name="T11" fmla="*/ 0 h 43"/>
                <a:gd name="T12" fmla="*/ 119 w 23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238" y="43"/>
                  </a:lnTo>
                  <a:lnTo>
                    <a:pt x="238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1" name="Freeform 882"/>
            <p:cNvSpPr>
              <a:spLocks/>
            </p:cNvSpPr>
            <p:nvPr/>
          </p:nvSpPr>
          <p:spPr bwMode="auto">
            <a:xfrm>
              <a:off x="7167515" y="6212516"/>
              <a:ext cx="456265" cy="28757"/>
            </a:xfrm>
            <a:custGeom>
              <a:avLst/>
              <a:gdLst>
                <a:gd name="T0" fmla="*/ 0 w 238"/>
                <a:gd name="T1" fmla="*/ 15 h 15"/>
                <a:gd name="T2" fmla="*/ 238 w 238"/>
                <a:gd name="T3" fmla="*/ 15 h 15"/>
                <a:gd name="T4" fmla="*/ 238 w 238"/>
                <a:gd name="T5" fmla="*/ 0 h 15"/>
                <a:gd name="T6" fmla="*/ 0 w 238"/>
                <a:gd name="T7" fmla="*/ 0 h 15"/>
                <a:gd name="T8" fmla="*/ 0 w 238"/>
                <a:gd name="T9" fmla="*/ 15 h 15"/>
                <a:gd name="T10" fmla="*/ 0 w 238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15">
                  <a:moveTo>
                    <a:pt x="0" y="15"/>
                  </a:moveTo>
                  <a:lnTo>
                    <a:pt x="238" y="1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2" name="Line 910"/>
            <p:cNvSpPr>
              <a:spLocks noChangeShapeType="1"/>
            </p:cNvSpPr>
            <p:nvPr/>
          </p:nvSpPr>
          <p:spPr bwMode="auto">
            <a:xfrm flipH="1">
              <a:off x="7272954" y="632562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3" name="Line 911"/>
            <p:cNvSpPr>
              <a:spLocks noChangeShapeType="1"/>
            </p:cNvSpPr>
            <p:nvPr/>
          </p:nvSpPr>
          <p:spPr bwMode="auto">
            <a:xfrm flipH="1">
              <a:off x="7272954" y="602464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4" name="Line 912"/>
            <p:cNvSpPr>
              <a:spLocks noChangeShapeType="1"/>
            </p:cNvSpPr>
            <p:nvPr/>
          </p:nvSpPr>
          <p:spPr bwMode="auto">
            <a:xfrm flipV="1">
              <a:off x="7395647" y="6241272"/>
              <a:ext cx="0" cy="8435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5" name="Freeform 913"/>
            <p:cNvSpPr>
              <a:spLocks/>
            </p:cNvSpPr>
            <p:nvPr/>
          </p:nvSpPr>
          <p:spPr bwMode="auto">
            <a:xfrm>
              <a:off x="7167515" y="6212516"/>
              <a:ext cx="228133" cy="28757"/>
            </a:xfrm>
            <a:custGeom>
              <a:avLst/>
              <a:gdLst>
                <a:gd name="T0" fmla="*/ 0 w 119"/>
                <a:gd name="T1" fmla="*/ 0 h 15"/>
                <a:gd name="T2" fmla="*/ 0 w 119"/>
                <a:gd name="T3" fmla="*/ 15 h 15"/>
                <a:gd name="T4" fmla="*/ 119 w 119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0"/>
                  </a:moveTo>
                  <a:lnTo>
                    <a:pt x="0" y="15"/>
                  </a:lnTo>
                  <a:lnTo>
                    <a:pt x="119" y="15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6" name="Line 914"/>
            <p:cNvSpPr>
              <a:spLocks noChangeShapeType="1"/>
            </p:cNvSpPr>
            <p:nvPr/>
          </p:nvSpPr>
          <p:spPr bwMode="auto">
            <a:xfrm>
              <a:off x="7395647" y="6024642"/>
              <a:ext cx="0" cy="10544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7" name="Freeform 915"/>
            <p:cNvSpPr>
              <a:spLocks/>
            </p:cNvSpPr>
            <p:nvPr/>
          </p:nvSpPr>
          <p:spPr bwMode="auto">
            <a:xfrm>
              <a:off x="7167515" y="6130082"/>
              <a:ext cx="228133" cy="82435"/>
            </a:xfrm>
            <a:custGeom>
              <a:avLst/>
              <a:gdLst>
                <a:gd name="T0" fmla="*/ 119 w 119"/>
                <a:gd name="T1" fmla="*/ 0 h 43"/>
                <a:gd name="T2" fmla="*/ 0 w 119"/>
                <a:gd name="T3" fmla="*/ 0 h 43"/>
                <a:gd name="T4" fmla="*/ 0 w 119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8" name="Freeform 916"/>
            <p:cNvSpPr>
              <a:spLocks/>
            </p:cNvSpPr>
            <p:nvPr/>
          </p:nvSpPr>
          <p:spPr bwMode="auto">
            <a:xfrm>
              <a:off x="7395647" y="6212516"/>
              <a:ext cx="228133" cy="28757"/>
            </a:xfrm>
            <a:custGeom>
              <a:avLst/>
              <a:gdLst>
                <a:gd name="T0" fmla="*/ 0 w 119"/>
                <a:gd name="T1" fmla="*/ 15 h 15"/>
                <a:gd name="T2" fmla="*/ 119 w 119"/>
                <a:gd name="T3" fmla="*/ 15 h 15"/>
                <a:gd name="T4" fmla="*/ 119 w 119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15"/>
                  </a:moveTo>
                  <a:lnTo>
                    <a:pt x="119" y="15"/>
                  </a:lnTo>
                  <a:lnTo>
                    <a:pt x="119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39" name="Freeform 917"/>
            <p:cNvSpPr>
              <a:spLocks/>
            </p:cNvSpPr>
            <p:nvPr/>
          </p:nvSpPr>
          <p:spPr bwMode="auto">
            <a:xfrm>
              <a:off x="7395647" y="6130082"/>
              <a:ext cx="228133" cy="82435"/>
            </a:xfrm>
            <a:custGeom>
              <a:avLst/>
              <a:gdLst>
                <a:gd name="T0" fmla="*/ 119 w 119"/>
                <a:gd name="T1" fmla="*/ 43 h 43"/>
                <a:gd name="T2" fmla="*/ 119 w 119"/>
                <a:gd name="T3" fmla="*/ 0 h 43"/>
                <a:gd name="T4" fmla="*/ 0 w 119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43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0" name="Line 918"/>
            <p:cNvSpPr>
              <a:spLocks noChangeShapeType="1"/>
            </p:cNvSpPr>
            <p:nvPr/>
          </p:nvSpPr>
          <p:spPr bwMode="auto">
            <a:xfrm flipH="1">
              <a:off x="7395647" y="632562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1" name="Line 919"/>
            <p:cNvSpPr>
              <a:spLocks noChangeShapeType="1"/>
            </p:cNvSpPr>
            <p:nvPr/>
          </p:nvSpPr>
          <p:spPr bwMode="auto">
            <a:xfrm flipH="1">
              <a:off x="7395647" y="602464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2" name="Line 920"/>
            <p:cNvSpPr>
              <a:spLocks noChangeShapeType="1"/>
            </p:cNvSpPr>
            <p:nvPr/>
          </p:nvSpPr>
          <p:spPr bwMode="auto">
            <a:xfrm flipH="1">
              <a:off x="7167515" y="6212516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3" name="Freeform 983"/>
            <p:cNvSpPr>
              <a:spLocks/>
            </p:cNvSpPr>
            <p:nvPr/>
          </p:nvSpPr>
          <p:spPr bwMode="auto">
            <a:xfrm>
              <a:off x="6272237" y="5129365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5 w 20"/>
                <a:gd name="T3" fmla="*/ 20 h 21"/>
                <a:gd name="T4" fmla="*/ 18 w 20"/>
                <a:gd name="T5" fmla="*/ 17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6 h 21"/>
                <a:gd name="T12" fmla="*/ 18 w 20"/>
                <a:gd name="T13" fmla="*/ 4 h 21"/>
                <a:gd name="T14" fmla="*/ 15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4 w 20"/>
                <a:gd name="T21" fmla="*/ 4 h 21"/>
                <a:gd name="T22" fmla="*/ 2 w 20"/>
                <a:gd name="T23" fmla="*/ 6 h 21"/>
                <a:gd name="T24" fmla="*/ 0 w 20"/>
                <a:gd name="T25" fmla="*/ 10 h 21"/>
                <a:gd name="T26" fmla="*/ 2 w 20"/>
                <a:gd name="T27" fmla="*/ 15 h 21"/>
                <a:gd name="T28" fmla="*/ 4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5" y="20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4" name="Freeform 984"/>
            <p:cNvSpPr>
              <a:spLocks/>
            </p:cNvSpPr>
            <p:nvPr/>
          </p:nvSpPr>
          <p:spPr bwMode="auto">
            <a:xfrm>
              <a:off x="6272237" y="6149252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5" name="Freeform 1022"/>
            <p:cNvSpPr>
              <a:spLocks/>
            </p:cNvSpPr>
            <p:nvPr/>
          </p:nvSpPr>
          <p:spPr bwMode="auto">
            <a:xfrm>
              <a:off x="7372642" y="538817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6" name="Freeform 1023"/>
            <p:cNvSpPr>
              <a:spLocks/>
            </p:cNvSpPr>
            <p:nvPr/>
          </p:nvSpPr>
          <p:spPr bwMode="auto">
            <a:xfrm>
              <a:off x="7372642" y="5928787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7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7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7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47" name="Freeform 1024"/>
            <p:cNvSpPr>
              <a:spLocks/>
            </p:cNvSpPr>
            <p:nvPr/>
          </p:nvSpPr>
          <p:spPr bwMode="auto">
            <a:xfrm>
              <a:off x="7372642" y="6153087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8 h 19"/>
                <a:gd name="T4" fmla="*/ 17 w 21"/>
                <a:gd name="T5" fmla="*/ 16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0 h 19"/>
                <a:gd name="T16" fmla="*/ 11 w 21"/>
                <a:gd name="T17" fmla="*/ 0 h 19"/>
                <a:gd name="T18" fmla="*/ 6 w 21"/>
                <a:gd name="T19" fmla="*/ 0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6 h 19"/>
                <a:gd name="T30" fmla="*/ 6 w 21"/>
                <a:gd name="T31" fmla="*/ 18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8"/>
                  </a:lnTo>
                  <a:lnTo>
                    <a:pt x="17" y="16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76" name="ZoneTexte 375"/>
            <p:cNvSpPr txBox="1"/>
            <p:nvPr/>
          </p:nvSpPr>
          <p:spPr>
            <a:xfrm>
              <a:off x="5558208" y="613518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7" name="ZoneTexte 376"/>
            <p:cNvSpPr txBox="1"/>
            <p:nvPr/>
          </p:nvSpPr>
          <p:spPr>
            <a:xfrm>
              <a:off x="5417144" y="585023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8" name="ZoneTexte 377"/>
            <p:cNvSpPr txBox="1"/>
            <p:nvPr/>
          </p:nvSpPr>
          <p:spPr>
            <a:xfrm>
              <a:off x="5417144" y="556528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400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79" name="ZoneTexte 378"/>
            <p:cNvSpPr txBox="1"/>
            <p:nvPr/>
          </p:nvSpPr>
          <p:spPr>
            <a:xfrm>
              <a:off x="5417144" y="528033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600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80" name="ZoneTexte 379"/>
            <p:cNvSpPr txBox="1"/>
            <p:nvPr/>
          </p:nvSpPr>
          <p:spPr>
            <a:xfrm>
              <a:off x="5417144" y="499538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800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6566460" y="5347081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p=0.90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6" name="ZoneTexte 415"/>
            <p:cNvSpPr txBox="1"/>
            <p:nvPr/>
          </p:nvSpPr>
          <p:spPr>
            <a:xfrm>
              <a:off x="6023233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7130609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45</a:t>
              </a:r>
              <a:endParaRPr lang="es-AR" sz="1000">
                <a:solidFill>
                  <a:srgbClr val="000066"/>
                </a:solidFill>
              </a:endParaRPr>
            </a:p>
          </p:txBody>
        </p:sp>
      </p:grpSp>
      <p:sp>
        <p:nvSpPr>
          <p:cNvPr id="418" name="ZoneTexte 417"/>
          <p:cNvSpPr txBox="1"/>
          <p:nvPr/>
        </p:nvSpPr>
        <p:spPr>
          <a:xfrm>
            <a:off x="899592" y="1434262"/>
            <a:ext cx="1268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s-AR" sz="1600" b="1" dirty="0" err="1" smtClean="0">
                <a:solidFill>
                  <a:srgbClr val="333399"/>
                </a:solidFill>
                <a:latin typeface="+mj-lt"/>
              </a:rPr>
              <a:t>Osteocalcina</a:t>
            </a:r>
            <a:endParaRPr lang="es-A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4040386" y="4941168"/>
            <a:ext cx="867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RANK-L </a:t>
            </a:r>
            <a:endParaRPr lang="es-A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707113" y="3119034"/>
            <a:ext cx="676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CTX-1</a:t>
            </a:r>
            <a:endParaRPr lang="es-AR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6562379" y="4941168"/>
            <a:ext cx="1051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25-OH D3 </a:t>
            </a:r>
            <a:endParaRPr lang="es-A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6733587" y="1392699"/>
            <a:ext cx="641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P1NP</a:t>
            </a:r>
            <a:endParaRPr lang="es-AR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3839804" y="3119034"/>
            <a:ext cx="1346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Osteopontina</a:t>
            </a:r>
            <a:endParaRPr lang="es-AR" sz="1600" b="1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267" name="Groupe 434"/>
          <p:cNvGrpSpPr/>
          <p:nvPr/>
        </p:nvGrpSpPr>
        <p:grpSpPr>
          <a:xfrm>
            <a:off x="2889455" y="1392699"/>
            <a:ext cx="2466711" cy="1741954"/>
            <a:chOff x="2889455" y="1392699"/>
            <a:chExt cx="2466711" cy="1741954"/>
          </a:xfrm>
        </p:grpSpPr>
        <p:sp>
          <p:nvSpPr>
            <p:cNvPr id="185" name="Freeform 696"/>
            <p:cNvSpPr>
              <a:spLocks/>
            </p:cNvSpPr>
            <p:nvPr/>
          </p:nvSpPr>
          <p:spPr bwMode="auto">
            <a:xfrm>
              <a:off x="3310639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6" name="Line 700"/>
            <p:cNvSpPr>
              <a:spLocks noChangeShapeType="1"/>
            </p:cNvSpPr>
            <p:nvPr/>
          </p:nvSpPr>
          <p:spPr bwMode="auto">
            <a:xfrm>
              <a:off x="3260795" y="1630545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7" name="Line 710"/>
            <p:cNvSpPr>
              <a:spLocks noChangeShapeType="1"/>
            </p:cNvSpPr>
            <p:nvPr/>
          </p:nvSpPr>
          <p:spPr bwMode="auto">
            <a:xfrm>
              <a:off x="3260795" y="206380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8" name="Line 711"/>
            <p:cNvSpPr>
              <a:spLocks noChangeShapeType="1"/>
            </p:cNvSpPr>
            <p:nvPr/>
          </p:nvSpPr>
          <p:spPr bwMode="auto">
            <a:xfrm>
              <a:off x="3260795" y="184717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89" name="Line 712"/>
            <p:cNvSpPr>
              <a:spLocks noChangeShapeType="1"/>
            </p:cNvSpPr>
            <p:nvPr/>
          </p:nvSpPr>
          <p:spPr bwMode="auto">
            <a:xfrm>
              <a:off x="3260795" y="249515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0" name="Line 713"/>
            <p:cNvSpPr>
              <a:spLocks noChangeShapeType="1"/>
            </p:cNvSpPr>
            <p:nvPr/>
          </p:nvSpPr>
          <p:spPr bwMode="auto">
            <a:xfrm>
              <a:off x="3260795" y="228043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1" name="Line 714"/>
            <p:cNvSpPr>
              <a:spLocks noChangeShapeType="1"/>
            </p:cNvSpPr>
            <p:nvPr/>
          </p:nvSpPr>
          <p:spPr bwMode="auto">
            <a:xfrm>
              <a:off x="3260795" y="270986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2" name="Line 745"/>
            <p:cNvSpPr>
              <a:spLocks noChangeShapeType="1"/>
            </p:cNvSpPr>
            <p:nvPr/>
          </p:nvSpPr>
          <p:spPr bwMode="auto">
            <a:xfrm flipV="1">
              <a:off x="4884564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3" name="Line 748"/>
            <p:cNvSpPr>
              <a:spLocks noChangeShapeType="1"/>
            </p:cNvSpPr>
            <p:nvPr/>
          </p:nvSpPr>
          <p:spPr bwMode="auto">
            <a:xfrm flipV="1">
              <a:off x="3780325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4" name="Freeform 759"/>
            <p:cNvSpPr>
              <a:spLocks/>
            </p:cNvSpPr>
            <p:nvPr/>
          </p:nvSpPr>
          <p:spPr bwMode="auto">
            <a:xfrm>
              <a:off x="3550275" y="2650433"/>
              <a:ext cx="463934" cy="84352"/>
            </a:xfrm>
            <a:custGeom>
              <a:avLst/>
              <a:gdLst>
                <a:gd name="T0" fmla="*/ 0 w 242"/>
                <a:gd name="T1" fmla="*/ 0 h 44"/>
                <a:gd name="T2" fmla="*/ 0 w 242"/>
                <a:gd name="T3" fmla="*/ 44 h 44"/>
                <a:gd name="T4" fmla="*/ 242 w 242"/>
                <a:gd name="T5" fmla="*/ 44 h 44"/>
                <a:gd name="T6" fmla="*/ 242 w 242"/>
                <a:gd name="T7" fmla="*/ 0 h 44"/>
                <a:gd name="T8" fmla="*/ 0 w 242"/>
                <a:gd name="T9" fmla="*/ 0 h 44"/>
                <a:gd name="T10" fmla="*/ 0 w 242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4">
                  <a:moveTo>
                    <a:pt x="0" y="0"/>
                  </a:moveTo>
                  <a:lnTo>
                    <a:pt x="0" y="44"/>
                  </a:lnTo>
                  <a:lnTo>
                    <a:pt x="242" y="44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5" name="Freeform 760"/>
            <p:cNvSpPr>
              <a:spLocks/>
            </p:cNvSpPr>
            <p:nvPr/>
          </p:nvSpPr>
          <p:spPr bwMode="auto">
            <a:xfrm>
              <a:off x="3550275" y="2569916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6" name="Line 798"/>
            <p:cNvSpPr>
              <a:spLocks noChangeShapeType="1"/>
            </p:cNvSpPr>
            <p:nvPr/>
          </p:nvSpPr>
          <p:spPr bwMode="auto">
            <a:xfrm flipH="1">
              <a:off x="3659548" y="236095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7" name="Line 799"/>
            <p:cNvSpPr>
              <a:spLocks noChangeShapeType="1"/>
            </p:cNvSpPr>
            <p:nvPr/>
          </p:nvSpPr>
          <p:spPr bwMode="auto">
            <a:xfrm flipH="1">
              <a:off x="3784159" y="236095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8" name="Line 800"/>
            <p:cNvSpPr>
              <a:spLocks noChangeShapeType="1"/>
            </p:cNvSpPr>
            <p:nvPr/>
          </p:nvSpPr>
          <p:spPr bwMode="auto">
            <a:xfrm flipH="1">
              <a:off x="3659548" y="284214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99" name="Line 801"/>
            <p:cNvSpPr>
              <a:spLocks noChangeShapeType="1"/>
            </p:cNvSpPr>
            <p:nvPr/>
          </p:nvSpPr>
          <p:spPr bwMode="auto">
            <a:xfrm>
              <a:off x="3784159" y="2734785"/>
              <a:ext cx="0" cy="1073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0" name="Line 802"/>
            <p:cNvSpPr>
              <a:spLocks noChangeShapeType="1"/>
            </p:cNvSpPr>
            <p:nvPr/>
          </p:nvSpPr>
          <p:spPr bwMode="auto">
            <a:xfrm flipH="1">
              <a:off x="3784159" y="284214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1" name="Freeform 803"/>
            <p:cNvSpPr>
              <a:spLocks/>
            </p:cNvSpPr>
            <p:nvPr/>
          </p:nvSpPr>
          <p:spPr bwMode="auto">
            <a:xfrm>
              <a:off x="3550275" y="2650433"/>
              <a:ext cx="233884" cy="84352"/>
            </a:xfrm>
            <a:custGeom>
              <a:avLst/>
              <a:gdLst>
                <a:gd name="T0" fmla="*/ 0 w 122"/>
                <a:gd name="T1" fmla="*/ 0 h 44"/>
                <a:gd name="T2" fmla="*/ 0 w 122"/>
                <a:gd name="T3" fmla="*/ 44 h 44"/>
                <a:gd name="T4" fmla="*/ 122 w 122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4">
                  <a:moveTo>
                    <a:pt x="0" y="0"/>
                  </a:moveTo>
                  <a:lnTo>
                    <a:pt x="0" y="44"/>
                  </a:lnTo>
                  <a:lnTo>
                    <a:pt x="122" y="44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2" name="Freeform 804"/>
            <p:cNvSpPr>
              <a:spLocks/>
            </p:cNvSpPr>
            <p:nvPr/>
          </p:nvSpPr>
          <p:spPr bwMode="auto">
            <a:xfrm>
              <a:off x="3550275" y="2569916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3" name="Freeform 805"/>
            <p:cNvSpPr>
              <a:spLocks/>
            </p:cNvSpPr>
            <p:nvPr/>
          </p:nvSpPr>
          <p:spPr bwMode="auto">
            <a:xfrm>
              <a:off x="3784159" y="2569916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4" name="Freeform 806"/>
            <p:cNvSpPr>
              <a:spLocks/>
            </p:cNvSpPr>
            <p:nvPr/>
          </p:nvSpPr>
          <p:spPr bwMode="auto">
            <a:xfrm>
              <a:off x="3784159" y="2650433"/>
              <a:ext cx="230050" cy="84352"/>
            </a:xfrm>
            <a:custGeom>
              <a:avLst/>
              <a:gdLst>
                <a:gd name="T0" fmla="*/ 0 w 120"/>
                <a:gd name="T1" fmla="*/ 44 h 44"/>
                <a:gd name="T2" fmla="*/ 120 w 120"/>
                <a:gd name="T3" fmla="*/ 44 h 44"/>
                <a:gd name="T4" fmla="*/ 120 w 120"/>
                <a:gd name="T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4">
                  <a:moveTo>
                    <a:pt x="0" y="44"/>
                  </a:moveTo>
                  <a:lnTo>
                    <a:pt x="120" y="44"/>
                  </a:lnTo>
                  <a:lnTo>
                    <a:pt x="12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5" name="Line 807"/>
            <p:cNvSpPr>
              <a:spLocks noChangeShapeType="1"/>
            </p:cNvSpPr>
            <p:nvPr/>
          </p:nvSpPr>
          <p:spPr bwMode="auto">
            <a:xfrm>
              <a:off x="3784159" y="2360954"/>
              <a:ext cx="0" cy="20896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6" name="Line 808"/>
            <p:cNvSpPr>
              <a:spLocks noChangeShapeType="1"/>
            </p:cNvSpPr>
            <p:nvPr/>
          </p:nvSpPr>
          <p:spPr bwMode="auto">
            <a:xfrm flipH="1">
              <a:off x="3550275" y="2650433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7" name="Freeform 872"/>
            <p:cNvSpPr>
              <a:spLocks/>
            </p:cNvSpPr>
            <p:nvPr/>
          </p:nvSpPr>
          <p:spPr bwMode="auto">
            <a:xfrm>
              <a:off x="4658348" y="2441472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8" name="Freeform 873"/>
            <p:cNvSpPr>
              <a:spLocks/>
            </p:cNvSpPr>
            <p:nvPr/>
          </p:nvSpPr>
          <p:spPr bwMode="auto">
            <a:xfrm>
              <a:off x="4658348" y="2521989"/>
              <a:ext cx="463934" cy="78601"/>
            </a:xfrm>
            <a:custGeom>
              <a:avLst/>
              <a:gdLst>
                <a:gd name="T0" fmla="*/ 242 w 242"/>
                <a:gd name="T1" fmla="*/ 0 h 41"/>
                <a:gd name="T2" fmla="*/ 0 w 242"/>
                <a:gd name="T3" fmla="*/ 0 h 41"/>
                <a:gd name="T4" fmla="*/ 0 w 242"/>
                <a:gd name="T5" fmla="*/ 41 h 41"/>
                <a:gd name="T6" fmla="*/ 242 w 242"/>
                <a:gd name="T7" fmla="*/ 41 h 41"/>
                <a:gd name="T8" fmla="*/ 242 w 242"/>
                <a:gd name="T9" fmla="*/ 0 h 41"/>
                <a:gd name="T10" fmla="*/ 242 w 2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">
                  <a:moveTo>
                    <a:pt x="24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42" y="41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09" name="Freeform 921"/>
            <p:cNvSpPr>
              <a:spLocks/>
            </p:cNvSpPr>
            <p:nvPr/>
          </p:nvSpPr>
          <p:spPr bwMode="auto">
            <a:xfrm>
              <a:off x="4658348" y="2441472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0" name="Line 922"/>
            <p:cNvSpPr>
              <a:spLocks noChangeShapeType="1"/>
            </p:cNvSpPr>
            <p:nvPr/>
          </p:nvSpPr>
          <p:spPr bwMode="auto">
            <a:xfrm flipH="1">
              <a:off x="4892232" y="224017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1" name="Line 923"/>
            <p:cNvSpPr>
              <a:spLocks noChangeShapeType="1"/>
            </p:cNvSpPr>
            <p:nvPr/>
          </p:nvSpPr>
          <p:spPr bwMode="auto">
            <a:xfrm>
              <a:off x="4892232" y="2240177"/>
              <a:ext cx="0" cy="20129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2" name="Freeform 924"/>
            <p:cNvSpPr>
              <a:spLocks/>
            </p:cNvSpPr>
            <p:nvPr/>
          </p:nvSpPr>
          <p:spPr bwMode="auto">
            <a:xfrm>
              <a:off x="4892232" y="2441472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3" name="Line 925"/>
            <p:cNvSpPr>
              <a:spLocks noChangeShapeType="1"/>
            </p:cNvSpPr>
            <p:nvPr/>
          </p:nvSpPr>
          <p:spPr bwMode="auto">
            <a:xfrm flipH="1">
              <a:off x="4767621" y="224017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4" name="Line 926"/>
            <p:cNvSpPr>
              <a:spLocks noChangeShapeType="1"/>
            </p:cNvSpPr>
            <p:nvPr/>
          </p:nvSpPr>
          <p:spPr bwMode="auto">
            <a:xfrm flipH="1">
              <a:off x="4658348" y="2521989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5" name="Line 927"/>
            <p:cNvSpPr>
              <a:spLocks noChangeShapeType="1"/>
            </p:cNvSpPr>
            <p:nvPr/>
          </p:nvSpPr>
          <p:spPr bwMode="auto">
            <a:xfrm flipH="1">
              <a:off x="4892232" y="2752039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6" name="Line 928"/>
            <p:cNvSpPr>
              <a:spLocks noChangeShapeType="1"/>
            </p:cNvSpPr>
            <p:nvPr/>
          </p:nvSpPr>
          <p:spPr bwMode="auto">
            <a:xfrm flipV="1">
              <a:off x="4892232" y="2600589"/>
              <a:ext cx="0" cy="15145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7" name="Freeform 929"/>
            <p:cNvSpPr>
              <a:spLocks/>
            </p:cNvSpPr>
            <p:nvPr/>
          </p:nvSpPr>
          <p:spPr bwMode="auto">
            <a:xfrm>
              <a:off x="4892232" y="2521989"/>
              <a:ext cx="230050" cy="78601"/>
            </a:xfrm>
            <a:custGeom>
              <a:avLst/>
              <a:gdLst>
                <a:gd name="T0" fmla="*/ 0 w 120"/>
                <a:gd name="T1" fmla="*/ 41 h 41"/>
                <a:gd name="T2" fmla="*/ 120 w 120"/>
                <a:gd name="T3" fmla="*/ 41 h 41"/>
                <a:gd name="T4" fmla="*/ 120 w 120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1">
                  <a:moveTo>
                    <a:pt x="0" y="41"/>
                  </a:moveTo>
                  <a:lnTo>
                    <a:pt x="120" y="41"/>
                  </a:lnTo>
                  <a:lnTo>
                    <a:pt x="12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8" name="Line 930"/>
            <p:cNvSpPr>
              <a:spLocks noChangeShapeType="1"/>
            </p:cNvSpPr>
            <p:nvPr/>
          </p:nvSpPr>
          <p:spPr bwMode="auto">
            <a:xfrm flipH="1">
              <a:off x="4767621" y="275203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19" name="Freeform 931"/>
            <p:cNvSpPr>
              <a:spLocks/>
            </p:cNvSpPr>
            <p:nvPr/>
          </p:nvSpPr>
          <p:spPr bwMode="auto">
            <a:xfrm>
              <a:off x="4658348" y="2521989"/>
              <a:ext cx="233884" cy="78601"/>
            </a:xfrm>
            <a:custGeom>
              <a:avLst/>
              <a:gdLst>
                <a:gd name="T0" fmla="*/ 0 w 122"/>
                <a:gd name="T1" fmla="*/ 0 h 41"/>
                <a:gd name="T2" fmla="*/ 0 w 122"/>
                <a:gd name="T3" fmla="*/ 41 h 41"/>
                <a:gd name="T4" fmla="*/ 122 w 1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1">
                  <a:moveTo>
                    <a:pt x="0" y="0"/>
                  </a:moveTo>
                  <a:lnTo>
                    <a:pt x="0" y="41"/>
                  </a:lnTo>
                  <a:lnTo>
                    <a:pt x="122" y="41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0" name="Freeform 976"/>
            <p:cNvSpPr>
              <a:spLocks/>
            </p:cNvSpPr>
            <p:nvPr/>
          </p:nvSpPr>
          <p:spPr bwMode="auto">
            <a:xfrm>
              <a:off x="3766905" y="2002459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8 h 19"/>
                <a:gd name="T4" fmla="*/ 16 w 20"/>
                <a:gd name="T5" fmla="*/ 16 h 19"/>
                <a:gd name="T6" fmla="*/ 19 w 20"/>
                <a:gd name="T7" fmla="*/ 13 h 19"/>
                <a:gd name="T8" fmla="*/ 20 w 20"/>
                <a:gd name="T9" fmla="*/ 9 h 19"/>
                <a:gd name="T10" fmla="*/ 19 w 20"/>
                <a:gd name="T11" fmla="*/ 6 h 19"/>
                <a:gd name="T12" fmla="*/ 16 w 20"/>
                <a:gd name="T13" fmla="*/ 2 h 19"/>
                <a:gd name="T14" fmla="*/ 14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8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20" y="9"/>
                  </a:lnTo>
                  <a:lnTo>
                    <a:pt x="19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1" name="Freeform 977"/>
            <p:cNvSpPr>
              <a:spLocks/>
            </p:cNvSpPr>
            <p:nvPr/>
          </p:nvSpPr>
          <p:spPr bwMode="auto">
            <a:xfrm>
              <a:off x="3766905" y="2073392"/>
              <a:ext cx="38342" cy="38342"/>
            </a:xfrm>
            <a:custGeom>
              <a:avLst/>
              <a:gdLst>
                <a:gd name="T0" fmla="*/ 2 w 20"/>
                <a:gd name="T1" fmla="*/ 4 h 20"/>
                <a:gd name="T2" fmla="*/ 0 w 20"/>
                <a:gd name="T3" fmla="*/ 6 h 20"/>
                <a:gd name="T4" fmla="*/ 0 w 20"/>
                <a:gd name="T5" fmla="*/ 10 h 20"/>
                <a:gd name="T6" fmla="*/ 0 w 20"/>
                <a:gd name="T7" fmla="*/ 15 h 20"/>
                <a:gd name="T8" fmla="*/ 2 w 20"/>
                <a:gd name="T9" fmla="*/ 17 h 20"/>
                <a:gd name="T10" fmla="*/ 6 w 20"/>
                <a:gd name="T11" fmla="*/ 20 h 20"/>
                <a:gd name="T12" fmla="*/ 10 w 20"/>
                <a:gd name="T13" fmla="*/ 20 h 20"/>
                <a:gd name="T14" fmla="*/ 14 w 20"/>
                <a:gd name="T15" fmla="*/ 20 h 20"/>
                <a:gd name="T16" fmla="*/ 16 w 20"/>
                <a:gd name="T17" fmla="*/ 17 h 20"/>
                <a:gd name="T18" fmla="*/ 19 w 20"/>
                <a:gd name="T19" fmla="*/ 15 h 20"/>
                <a:gd name="T20" fmla="*/ 20 w 20"/>
                <a:gd name="T21" fmla="*/ 10 h 20"/>
                <a:gd name="T22" fmla="*/ 19 w 20"/>
                <a:gd name="T23" fmla="*/ 6 h 20"/>
                <a:gd name="T24" fmla="*/ 16 w 20"/>
                <a:gd name="T25" fmla="*/ 4 h 20"/>
                <a:gd name="T26" fmla="*/ 14 w 20"/>
                <a:gd name="T27" fmla="*/ 1 h 20"/>
                <a:gd name="T28" fmla="*/ 10 w 20"/>
                <a:gd name="T29" fmla="*/ 0 h 20"/>
                <a:gd name="T30" fmla="*/ 6 w 20"/>
                <a:gd name="T31" fmla="*/ 1 h 20"/>
                <a:gd name="T32" fmla="*/ 2 w 20"/>
                <a:gd name="T3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2" y="4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2" name="Freeform 978"/>
            <p:cNvSpPr>
              <a:spLocks/>
            </p:cNvSpPr>
            <p:nvPr/>
          </p:nvSpPr>
          <p:spPr bwMode="auto">
            <a:xfrm>
              <a:off x="3766905" y="2594838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6 w 20"/>
                <a:gd name="T5" fmla="*/ 17 h 21"/>
                <a:gd name="T6" fmla="*/ 19 w 20"/>
                <a:gd name="T7" fmla="*/ 15 h 21"/>
                <a:gd name="T8" fmla="*/ 20 w 20"/>
                <a:gd name="T9" fmla="*/ 10 h 21"/>
                <a:gd name="T10" fmla="*/ 19 w 20"/>
                <a:gd name="T11" fmla="*/ 6 h 21"/>
                <a:gd name="T12" fmla="*/ 16 w 20"/>
                <a:gd name="T13" fmla="*/ 3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0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3" name="Freeform 1010"/>
            <p:cNvSpPr>
              <a:spLocks/>
            </p:cNvSpPr>
            <p:nvPr/>
          </p:nvSpPr>
          <p:spPr bwMode="auto">
            <a:xfrm>
              <a:off x="4878812" y="2441472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1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1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4" name="Freeform 1011"/>
            <p:cNvSpPr>
              <a:spLocks/>
            </p:cNvSpPr>
            <p:nvPr/>
          </p:nvSpPr>
          <p:spPr bwMode="auto">
            <a:xfrm>
              <a:off x="4878812" y="209447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5" name="Freeform 1012"/>
            <p:cNvSpPr>
              <a:spLocks/>
            </p:cNvSpPr>
            <p:nvPr/>
          </p:nvSpPr>
          <p:spPr bwMode="auto">
            <a:xfrm>
              <a:off x="4878812" y="1920025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7 h 21"/>
                <a:gd name="T12" fmla="*/ 16 w 19"/>
                <a:gd name="T13" fmla="*/ 4 h 21"/>
                <a:gd name="T14" fmla="*/ 13 w 19"/>
                <a:gd name="T15" fmla="*/ 2 h 21"/>
                <a:gd name="T16" fmla="*/ 9 w 19"/>
                <a:gd name="T17" fmla="*/ 0 h 21"/>
                <a:gd name="T18" fmla="*/ 5 w 19"/>
                <a:gd name="T19" fmla="*/ 2 h 21"/>
                <a:gd name="T20" fmla="*/ 2 w 19"/>
                <a:gd name="T21" fmla="*/ 4 h 21"/>
                <a:gd name="T22" fmla="*/ 0 w 19"/>
                <a:gd name="T23" fmla="*/ 7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6" name="Freeform 1013"/>
            <p:cNvSpPr>
              <a:spLocks/>
            </p:cNvSpPr>
            <p:nvPr/>
          </p:nvSpPr>
          <p:spPr bwMode="auto">
            <a:xfrm>
              <a:off x="4878812" y="17992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227" name="Freeform 1014"/>
            <p:cNvSpPr>
              <a:spLocks/>
            </p:cNvSpPr>
            <p:nvPr/>
          </p:nvSpPr>
          <p:spPr bwMode="auto">
            <a:xfrm>
              <a:off x="4878812" y="168038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362" name="ZoneTexte 361"/>
            <p:cNvSpPr txBox="1"/>
            <p:nvPr/>
          </p:nvSpPr>
          <p:spPr>
            <a:xfrm>
              <a:off x="2889455" y="152215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250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3" name="ZoneTexte 362"/>
            <p:cNvSpPr txBox="1"/>
            <p:nvPr/>
          </p:nvSpPr>
          <p:spPr>
            <a:xfrm>
              <a:off x="2889455" y="173601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200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4" name="ZoneTexte 363"/>
            <p:cNvSpPr txBox="1"/>
            <p:nvPr/>
          </p:nvSpPr>
          <p:spPr>
            <a:xfrm>
              <a:off x="2889455" y="1949881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150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5" name="ZoneTexte 364"/>
            <p:cNvSpPr txBox="1"/>
            <p:nvPr/>
          </p:nvSpPr>
          <p:spPr>
            <a:xfrm>
              <a:off x="2889455" y="216374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100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6" name="ZoneTexte 365"/>
            <p:cNvSpPr txBox="1"/>
            <p:nvPr/>
          </p:nvSpPr>
          <p:spPr>
            <a:xfrm>
              <a:off x="2959987" y="237760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50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67" name="ZoneTexte 366"/>
            <p:cNvSpPr txBox="1"/>
            <p:nvPr/>
          </p:nvSpPr>
          <p:spPr>
            <a:xfrm>
              <a:off x="3030519" y="259147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es-AR" sz="1000" smtClean="0">
                  <a:solidFill>
                    <a:srgbClr val="000066"/>
                  </a:solidFill>
                </a:rPr>
                <a:t>0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394" name="ZoneTexte 393"/>
            <p:cNvSpPr txBox="1"/>
            <p:nvPr/>
          </p:nvSpPr>
          <p:spPr>
            <a:xfrm>
              <a:off x="3958573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s-AR" sz="1000" smtClean="0">
                  <a:solidFill>
                    <a:srgbClr val="000066"/>
                  </a:solidFill>
                </a:rPr>
                <a:t>p&lt;0.0001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3500648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38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4608023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s-AR" sz="1000" smtClean="0">
                  <a:solidFill>
                    <a:srgbClr val="000066"/>
                  </a:solidFill>
                </a:rPr>
                <a:t>N = 45</a:t>
              </a:r>
              <a:endParaRPr lang="es-AR" sz="1000">
                <a:solidFill>
                  <a:srgbClr val="000066"/>
                </a:solidFill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07098" y="1392699"/>
              <a:ext cx="6276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</a:rPr>
                <a:t>BSAP</a:t>
              </a:r>
              <a:endParaRPr lang="es-AR" sz="1600" b="1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425" name="Rectangle 424"/>
          <p:cNvSpPr/>
          <p:nvPr/>
        </p:nvSpPr>
        <p:spPr>
          <a:xfrm>
            <a:off x="1490664" y="4941168"/>
            <a:ext cx="523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smtClean="0">
                <a:solidFill>
                  <a:srgbClr val="333399"/>
                </a:solidFill>
                <a:latin typeface="+mj-lt"/>
              </a:rPr>
              <a:t>PTH</a:t>
            </a:r>
            <a:endParaRPr lang="es-A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976557" y="3119034"/>
            <a:ext cx="1693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s-AR" sz="1600" b="1" kern="0" smtClean="0">
                <a:solidFill>
                  <a:srgbClr val="333399"/>
                </a:solidFill>
                <a:latin typeface="+mj-lt"/>
              </a:rPr>
              <a:t>Osteoprotegerina</a:t>
            </a:r>
            <a:endParaRPr lang="es-AR" sz="1600" b="1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308" name="Groupe 437"/>
          <p:cNvGrpSpPr/>
          <p:nvPr/>
        </p:nvGrpSpPr>
        <p:grpSpPr>
          <a:xfrm>
            <a:off x="7704294" y="1592772"/>
            <a:ext cx="1380146" cy="568127"/>
            <a:chOff x="7452320" y="1592772"/>
            <a:chExt cx="1380146" cy="568127"/>
          </a:xfrm>
        </p:grpSpPr>
        <p:sp>
          <p:nvSpPr>
            <p:cNvPr id="431" name="AutoShape 165"/>
            <p:cNvSpPr>
              <a:spLocks noChangeArrowheads="1"/>
            </p:cNvSpPr>
            <p:nvPr/>
          </p:nvSpPr>
          <p:spPr bwMode="auto">
            <a:xfrm>
              <a:off x="7452320" y="1614997"/>
              <a:ext cx="1380146" cy="545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32" name="Rectangle 4"/>
            <p:cNvSpPr>
              <a:spLocks noChangeArrowheads="1"/>
            </p:cNvSpPr>
            <p:nvPr/>
          </p:nvSpPr>
          <p:spPr bwMode="auto">
            <a:xfrm>
              <a:off x="7561857" y="1954471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33" name="ZoneTexte 84"/>
            <p:cNvSpPr txBox="1">
              <a:spLocks noChangeArrowheads="1"/>
            </p:cNvSpPr>
            <p:nvPr/>
          </p:nvSpPr>
          <p:spPr bwMode="auto">
            <a:xfrm>
              <a:off x="7719020" y="1592772"/>
              <a:ext cx="10910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  <a:endParaRPr lang="es-AR" sz="1400" b="1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4" name="ZoneTexte 85"/>
            <p:cNvSpPr txBox="1">
              <a:spLocks noChangeArrowheads="1"/>
            </p:cNvSpPr>
            <p:nvPr/>
          </p:nvSpPr>
          <p:spPr bwMode="auto">
            <a:xfrm>
              <a:off x="7719020" y="1853122"/>
              <a:ext cx="1113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z="1400" b="1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TVD</a:t>
              </a:r>
              <a:endParaRPr lang="es-AR" sz="1400" b="1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6" name="Rectangle 4"/>
            <p:cNvSpPr>
              <a:spLocks noChangeArrowheads="1"/>
            </p:cNvSpPr>
            <p:nvPr/>
          </p:nvSpPr>
          <p:spPr bwMode="auto">
            <a:xfrm>
              <a:off x="7561857" y="169488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427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2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2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37" name="ZoneTexte 436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s-AR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s-AR" sz="1200" i="1" dirty="0" err="1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Lancet</a:t>
            </a:r>
            <a:r>
              <a:rPr lang="es-AR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2014 ; Nov 29 </a:t>
            </a:r>
            <a:endParaRPr lang="es-AR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8" name="Grouper 27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s-A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329534" y="24661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RAL comparado con TDF/FTC : % de participantes que alcanzaron el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endpoint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primario a semana 96 estimado por el método de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Kaplan-Meier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análisis por intención de tratar (margen superior de IC95%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 dos colas para la diferencia = 9%, poder: 85%)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87643"/>
              </p:ext>
            </p:extLst>
          </p:nvPr>
        </p:nvGraphicFramePr>
        <p:xfrm>
          <a:off x="4396406" y="2362200"/>
          <a:ext cx="3299793" cy="504000"/>
        </p:xfrm>
        <a:graphic>
          <a:graphicData uri="http://schemas.openxmlformats.org/drawingml/2006/table">
            <a:tbl>
              <a:tblPr/>
              <a:tblGrid>
                <a:gridCol w="329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QD + RAL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159323"/>
              </p:ext>
            </p:extLst>
          </p:nvPr>
        </p:nvGraphicFramePr>
        <p:xfrm>
          <a:off x="4396408" y="3352800"/>
          <a:ext cx="3299792" cy="504000"/>
        </p:xfrm>
        <a:graphic>
          <a:graphicData uri="http://schemas.openxmlformats.org/drawingml/2006/table">
            <a:tbl>
              <a:tblPr/>
              <a:tblGrid>
                <a:gridCol w="32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QD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743200" y="12763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83165" y="2267900"/>
            <a:ext cx="3084519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de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CD4 &lt; 500/mm</a:t>
            </a:r>
            <a:r>
              <a:rPr lang="es-AR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HBs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Ag negativo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Clearence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 de creatinina &gt; 60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mutaciones de resistencia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186682" y="4124980"/>
            <a:ext cx="85129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La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fue estratificada por país y participación en el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de dinámica viral e inmunológica y de inflamación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418013" y="26416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187822" y="3132138"/>
            <a:ext cx="46977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592831" y="362384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404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592831" y="232844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401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1"/>
            <a:ext cx="0" cy="18692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696199" y="2667000"/>
            <a:ext cx="1003405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143: DRV/r + RAL vs DRV/r + TDF/FTC</a:t>
            </a:r>
            <a:endParaRPr lang="fr-F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48857" y="2420888"/>
            <a:ext cx="847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CC3300"/>
                </a:solidFill>
                <a:latin typeface="+mj-lt"/>
              </a:rPr>
              <a:t>Asociación entre marcadores basales y cambios en el IMC ≥ 5 % (Análisis multivariado) </a:t>
            </a:r>
            <a:endParaRPr lang="es-ES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977" y="5740152"/>
            <a:ext cx="7652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400" dirty="0" smtClean="0">
                <a:solidFill>
                  <a:srgbClr val="000066"/>
                </a:solidFill>
              </a:rPr>
              <a:t>Cada </a:t>
            </a:r>
            <a:r>
              <a:rPr lang="es-ES" sz="1400" dirty="0" err="1" smtClean="0">
                <a:solidFill>
                  <a:srgbClr val="000066"/>
                </a:solidFill>
              </a:rPr>
              <a:t>biomarcador</a:t>
            </a:r>
            <a:r>
              <a:rPr lang="es-ES" sz="1400" dirty="0" smtClean="0">
                <a:solidFill>
                  <a:srgbClr val="000066"/>
                </a:solidFill>
              </a:rPr>
              <a:t> fue categorizado como &gt; versus ≤ la mediana del valor basal. Datos ajustados por HIV RNA basal ,deportes, rama de tratamiento, e índice de masa corporal</a:t>
            </a:r>
          </a:p>
          <a:p>
            <a:pPr algn="l"/>
            <a:r>
              <a:rPr lang="es-ES" sz="1400" dirty="0" smtClean="0">
                <a:solidFill>
                  <a:srgbClr val="000066"/>
                </a:solidFill>
              </a:rPr>
              <a:t>. *No ajustado por deportes porque el modelo no converge </a:t>
            </a:r>
            <a:endParaRPr lang="es-ES" sz="1400" dirty="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476" y="1229851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es-ES" dirty="0" smtClean="0">
                <a:solidFill>
                  <a:srgbClr val="000066"/>
                </a:solidFill>
              </a:rPr>
              <a:t>Pérdida de BMD ≥ 5% en cualquier sitio fue mayor en el grupo standard comparada al grupo sin INTR 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̶"/>
            </a:pPr>
            <a:r>
              <a:rPr lang="es-ES" sz="1600" dirty="0" smtClean="0">
                <a:solidFill>
                  <a:srgbClr val="000066"/>
                </a:solidFill>
              </a:rPr>
              <a:t>A S48 : 29/68 (43%) vs 9/65 (14%) (p=0.0002)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̶"/>
            </a:pPr>
            <a:r>
              <a:rPr lang="es-ES" sz="1600" dirty="0" smtClean="0">
                <a:solidFill>
                  <a:srgbClr val="000066"/>
                </a:solidFill>
              </a:rPr>
              <a:t>A S96 : 34/68 (51%) vs 13/65 (20%) (p=0.0003)</a:t>
            </a:r>
            <a:endParaRPr lang="es-ES" sz="1600" dirty="0">
              <a:solidFill>
                <a:srgbClr val="000066"/>
              </a:solidFill>
            </a:endParaRPr>
          </a:p>
        </p:txBody>
      </p:sp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– </a:t>
            </a:r>
            <a:r>
              <a:rPr lang="es-AR" sz="3200" dirty="0" err="1" smtClean="0">
                <a:ea typeface="ＭＳ Ｐゴシック" pitchFamily="-1" charset="-128"/>
                <a:cs typeface="ＭＳ Ｐゴシック" pitchFamily="-1" charset="-128"/>
              </a:rPr>
              <a:t>Subestudio</a:t>
            </a:r>
            <a:r>
              <a:rPr lang="es-AR" sz="3200" dirty="0" smtClean="0">
                <a:ea typeface="ＭＳ Ｐゴシック" pitchFamily="-1" charset="-128"/>
                <a:cs typeface="ＭＳ Ｐゴシック" pitchFamily="-1" charset="-128"/>
              </a:rPr>
              <a:t> óseo</a:t>
            </a:r>
            <a:endParaRPr lang="fr-FR" dirty="0"/>
          </a:p>
        </p:txBody>
      </p:sp>
      <p:graphicFrame>
        <p:nvGraphicFramePr>
          <p:cNvPr id="1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139450"/>
              </p:ext>
            </p:extLst>
          </p:nvPr>
        </p:nvGraphicFramePr>
        <p:xfrm>
          <a:off x="590977" y="2862228"/>
          <a:ext cx="7652911" cy="2743200"/>
        </p:xfrm>
        <a:graphic>
          <a:graphicData uri="http://schemas.openxmlformats.org/drawingml/2006/table">
            <a:tbl>
              <a:tblPr/>
              <a:tblGrid>
                <a:gridCol w="527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060">
                <a:tc>
                  <a:txBody>
                    <a:bodyPr/>
                    <a:lstStyle/>
                    <a:p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err="1" smtClean="0">
                          <a:solidFill>
                            <a:srgbClr val="333399"/>
                          </a:solidFill>
                          <a:latin typeface="+mj-lt"/>
                        </a:rPr>
                        <a:t>Odds</a:t>
                      </a:r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 ratio (95%</a:t>
                      </a:r>
                      <a:r>
                        <a:rPr lang="es-ES" sz="1400" b="1" baseline="0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 CI)</a:t>
                      </a:r>
                      <a:endParaRPr lang="es-ES" sz="14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s-ES" sz="14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29">
                <a:tc>
                  <a:txBody>
                    <a:bodyPr/>
                    <a:lstStyle/>
                    <a:p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Columna S48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60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Fosfatasa alcalina óseo-específica (BSAP) ≤ 9.4 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  <a:latin typeface="Symbol"/>
                        </a:rPr>
                        <a:t>m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g/l 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0.21 (0.045-1.01) *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0.052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29">
                <a:tc>
                  <a:txBody>
                    <a:bodyPr/>
                    <a:lstStyle/>
                    <a:p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Columna S96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Osteopontina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 ≤ 5423 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pg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0.21 (0.06-0.84)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729">
                <a:tc>
                  <a:txBody>
                    <a:bodyPr/>
                    <a:lstStyle/>
                    <a:p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Cuello femoral S</a:t>
                      </a:r>
                      <a:r>
                        <a:rPr lang="es-ES" sz="1400" b="1" baseline="0" noProof="0" dirty="0" smtClean="0">
                          <a:solidFill>
                            <a:srgbClr val="333399"/>
                          </a:solidFill>
                        </a:rPr>
                        <a:t>96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N-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propeptido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400" b="0" baseline="0" noProof="0" dirty="0" err="1" smtClean="0">
                          <a:solidFill>
                            <a:srgbClr val="000066"/>
                          </a:solidFill>
                        </a:rPr>
                        <a:t>p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rocolageno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 tipo 1 (P1NP) ≤ 44.7 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4.29 (1.16-15.90)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729">
                <a:tc>
                  <a:txBody>
                    <a:bodyPr/>
                    <a:lstStyle/>
                    <a:p>
                      <a:pPr lvl="0"/>
                      <a:r>
                        <a:rPr lang="es-ES" sz="1400" b="1" noProof="0" dirty="0" smtClean="0">
                          <a:solidFill>
                            <a:srgbClr val="333399"/>
                          </a:solidFill>
                        </a:rPr>
                        <a:t>Total hip W48</a:t>
                      </a:r>
                      <a:endParaRPr lang="es-E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N-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propeptido</a:t>
                      </a:r>
                      <a:r>
                        <a:rPr lang="es-ES" sz="1400" b="0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400" b="0" baseline="0" noProof="0" dirty="0" err="1" smtClean="0">
                          <a:solidFill>
                            <a:srgbClr val="000066"/>
                          </a:solidFill>
                        </a:rPr>
                        <a:t>p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rocolageno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 tipo 1  (P1NP) ≤ 44.7 </a:t>
                      </a:r>
                      <a:r>
                        <a:rPr lang="es-ES" sz="1400" b="0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12.52 (1.41-111.14)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s-E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59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en-US" sz="3200" dirty="0"/>
          </a:p>
        </p:txBody>
      </p:sp>
      <p:grpSp>
        <p:nvGrpSpPr>
          <p:cNvPr id="3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975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" sz="2400" b="1" dirty="0" smtClean="0">
                <a:latin typeface="Calibri" pitchFamily="34" charset="0"/>
                <a:ea typeface="ＭＳ Ｐゴシック"/>
                <a:cs typeface="ＭＳ Ｐゴシック"/>
              </a:rPr>
              <a:t>Conclusión</a:t>
            </a:r>
          </a:p>
          <a:p>
            <a:pPr lvl="1">
              <a:spcBef>
                <a:spcPts val="300"/>
              </a:spcBef>
            </a:pPr>
            <a:r>
              <a:rPr lang="es-ES" sz="1800" dirty="0" smtClean="0">
                <a:ea typeface="ＭＳ Ｐゴシック"/>
              </a:rPr>
              <a:t>Globalmente, la estrategia ahorradora de INTR de DRV/r + RAL, requiriendo dos tomas diarias, fue bien tolerada y tuvo eficacia  comparable al régimen standard  de una toma diaria con  DRV/r + TDF/FTC a 96 semanas</a:t>
            </a:r>
          </a:p>
          <a:p>
            <a:pPr lvl="2">
              <a:spcBef>
                <a:spcPts val="300"/>
              </a:spcBef>
            </a:pPr>
            <a:r>
              <a:rPr lang="es-ES" dirty="0" smtClean="0">
                <a:ea typeface="ＭＳ Ｐゴシック"/>
              </a:rPr>
              <a:t>DRV/r + RAL fue no inferior a DRV/r + TDF/FTC para el </a:t>
            </a:r>
            <a:r>
              <a:rPr lang="es-ES" dirty="0" err="1" smtClean="0">
                <a:ea typeface="ＭＳ Ｐゴシック"/>
              </a:rPr>
              <a:t>endpoint</a:t>
            </a:r>
            <a:r>
              <a:rPr lang="es-ES" dirty="0" smtClean="0">
                <a:ea typeface="ＭＳ Ｐゴシック"/>
              </a:rPr>
              <a:t> primario compuesto de fallo clínico y virológico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es-ES" dirty="0" smtClean="0">
                <a:ea typeface="ＭＳ Ｐゴシック"/>
              </a:rPr>
              <a:t>Análisis de sensibilidad acerca del </a:t>
            </a:r>
            <a:r>
              <a:rPr lang="es-ES" dirty="0" err="1" smtClean="0">
                <a:ea typeface="ＭＳ Ｐゴシック"/>
              </a:rPr>
              <a:t>endpoint</a:t>
            </a:r>
            <a:r>
              <a:rPr lang="es-ES" dirty="0" smtClean="0">
                <a:ea typeface="ＭＳ Ｐゴシック"/>
              </a:rPr>
              <a:t> primario, así como en los análisis secundarios, incluyendo el análisis por protocolo, fundamentaron la no-inferioridad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1800" dirty="0" smtClean="0">
                <a:ea typeface="ＭＳ Ｐゴシック"/>
              </a:rPr>
              <a:t>Sin embargo, análisis  pre-especificados de subgrupos mostraron que la estrategia ahorradora de INTR fue menos eficaz que el régimen standard en pacientes con recuento de  CD4 </a:t>
            </a:r>
            <a:r>
              <a:rPr lang="es-ES" sz="1800" dirty="0" err="1" smtClean="0">
                <a:ea typeface="ＭＳ Ｐゴシック"/>
              </a:rPr>
              <a:t>cell</a:t>
            </a:r>
            <a:r>
              <a:rPr lang="es-ES" sz="1800" dirty="0" smtClean="0">
                <a:ea typeface="ＭＳ Ｐゴシック"/>
              </a:rPr>
              <a:t> </a:t>
            </a:r>
            <a:r>
              <a:rPr lang="es-ES" sz="1800" dirty="0" err="1" smtClean="0">
                <a:ea typeface="ＭＳ Ｐゴシック"/>
              </a:rPr>
              <a:t>count</a:t>
            </a:r>
            <a:r>
              <a:rPr lang="es-ES" sz="1800" dirty="0" smtClean="0">
                <a:ea typeface="ＭＳ Ｐゴシック"/>
              </a:rPr>
              <a:t> &lt; 200/mm</a:t>
            </a:r>
            <a:r>
              <a:rPr lang="es-ES" sz="1800" baseline="30000" dirty="0" smtClean="0">
                <a:ea typeface="ＭＳ Ｐゴシック"/>
              </a:rPr>
              <a:t>3</a:t>
            </a:r>
            <a:r>
              <a:rPr lang="es-ES" sz="1800" dirty="0" smtClean="0">
                <a:ea typeface="ＭＳ Ｐゴシック"/>
              </a:rPr>
              <a:t> al inicio del tratamiento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1800" dirty="0" smtClean="0">
                <a:ea typeface="ＭＳ Ｐゴシック"/>
              </a:rPr>
              <a:t>Pese a una baja tasa de fallo virológico en ambas ramas, la emergencia de mutaciones de resistencia fue mayor en la rama de </a:t>
            </a:r>
            <a:r>
              <a:rPr lang="es-ES" sz="1800" dirty="0" err="1" smtClean="0">
                <a:ea typeface="ＭＳ Ｐゴシック"/>
              </a:rPr>
              <a:t>raltegravir</a:t>
            </a:r>
            <a:endParaRPr lang="es-ES" sz="1800" dirty="0" smtClean="0">
              <a:ea typeface="ＭＳ Ｐゴシック"/>
            </a:endParaRPr>
          </a:p>
          <a:p>
            <a:pPr lvl="1">
              <a:spcBef>
                <a:spcPts val="300"/>
              </a:spcBef>
            </a:pPr>
            <a:r>
              <a:rPr lang="es-ES" sz="1800" dirty="0" smtClean="0">
                <a:ea typeface="ＭＳ Ｐゴシック"/>
              </a:rPr>
              <a:t>Los resultados finales de estudio estratégico comparador, fase  III sugieren que la terapia dual con DRV/r + RAL representa una opción alternativa a la combinación estándar </a:t>
            </a:r>
            <a:r>
              <a:rPr lang="es-ES" sz="1800" smtClean="0">
                <a:ea typeface="ＭＳ Ｐゴシック"/>
              </a:rPr>
              <a:t>de DRV/r </a:t>
            </a:r>
            <a:r>
              <a:rPr lang="es-ES" sz="1800" dirty="0" smtClean="0">
                <a:ea typeface="ＭＳ Ｐゴシック"/>
              </a:rPr>
              <a:t>+ TDF/FTC para tratamiento de primera línea en pacientes con recuentos de CD4 &gt; 200/mm</a:t>
            </a:r>
            <a:r>
              <a:rPr lang="es-ES" sz="1800" baseline="30000" dirty="0" smtClean="0">
                <a:ea typeface="ＭＳ Ｐゴシック"/>
              </a:rPr>
              <a:t>3</a:t>
            </a:r>
          </a:p>
          <a:p>
            <a:pPr lvl="1">
              <a:spcBef>
                <a:spcPts val="300"/>
              </a:spcBef>
            </a:pPr>
            <a:endParaRPr lang="es-ES" sz="1100" dirty="0" smtClean="0">
              <a:ea typeface="ＭＳ Ｐゴシック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0800" y="1600200"/>
            <a:ext cx="9024938" cy="4251548"/>
          </a:xfrm>
        </p:spPr>
        <p:txBody>
          <a:bodyPr>
            <a:noAutofit/>
          </a:bodyPr>
          <a:lstStyle/>
          <a:p>
            <a:pPr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b="1" dirty="0" err="1" smtClean="0">
                <a:latin typeface="+mj-lt"/>
                <a:cs typeface="Arial"/>
              </a:rPr>
              <a:t>Endpoint</a:t>
            </a:r>
            <a:r>
              <a:rPr lang="es-AR" b="1" dirty="0" smtClean="0">
                <a:latin typeface="+mj-lt"/>
                <a:cs typeface="Arial"/>
              </a:rPr>
              <a:t> primario: tiempo al fallo, lo primero que ocurra de lo siguiente: </a:t>
            </a:r>
            <a:r>
              <a:rPr lang="es-AR" sz="1800" b="1" dirty="0" smtClean="0">
                <a:solidFill>
                  <a:srgbClr val="000066"/>
                </a:solidFill>
                <a:latin typeface="+mj-lt"/>
                <a:cs typeface="Arial"/>
              </a:rPr>
              <a:t>Virológico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Cambio de tratamiento antes de S32 por respuesta virológica insuficiente 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Reducción de CV &lt; 1 log</a:t>
            </a:r>
            <a:r>
              <a:rPr lang="es-AR" sz="1600" baseline="-25000" dirty="0" smtClean="0">
                <a:latin typeface="Arial"/>
                <a:cs typeface="Arial"/>
              </a:rPr>
              <a:t>10</a:t>
            </a:r>
            <a:r>
              <a:rPr lang="es-AR" sz="1600" dirty="0" smtClean="0">
                <a:latin typeface="Arial"/>
                <a:cs typeface="Arial"/>
              </a:rPr>
              <a:t> c/ml a S18* </a:t>
            </a:r>
          </a:p>
          <a:p>
            <a:pPr lvl="2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dirty="0" smtClean="0">
                <a:latin typeface="Arial"/>
                <a:cs typeface="Arial"/>
              </a:rPr>
              <a:t>o CV</a:t>
            </a:r>
            <a:r>
              <a:rPr lang="es-AR" sz="1600" dirty="0" smtClean="0">
                <a:latin typeface="Arial"/>
                <a:cs typeface="Arial"/>
              </a:rPr>
              <a:t> ≥ 400 c/ml a </a:t>
            </a:r>
            <a:r>
              <a:rPr lang="es-AR" dirty="0" smtClean="0">
                <a:latin typeface="Arial"/>
                <a:cs typeface="Arial"/>
              </a:rPr>
              <a:t>S</a:t>
            </a:r>
            <a:r>
              <a:rPr lang="es-AR" sz="1600" dirty="0" smtClean="0">
                <a:latin typeface="Arial"/>
                <a:cs typeface="Arial"/>
              </a:rPr>
              <a:t>24*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CV ≥ 50 c/ml a S32* 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CV ≥ 50 c/ml en cualquier momento luego de S32*</a:t>
            </a:r>
          </a:p>
          <a:p>
            <a:pPr marL="361950" lvl="1" indent="0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AR" sz="1800" b="1" dirty="0" smtClean="0">
                <a:latin typeface="+mj-lt"/>
                <a:cs typeface="Arial"/>
              </a:rPr>
              <a:t>Clínico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Muerte por cualquier causa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Cualquier evento nuevo o recurrente definidor de SIDA**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</a:pPr>
            <a:r>
              <a:rPr lang="es-AR" sz="1600" dirty="0" smtClean="0">
                <a:latin typeface="Arial"/>
                <a:cs typeface="Arial"/>
              </a:rPr>
              <a:t>Cualquier nuevo evento no SIDA**</a:t>
            </a:r>
          </a:p>
          <a:p>
            <a:pPr lvl="1">
              <a:lnSpc>
                <a:spcPts val="1860"/>
              </a:lnSpc>
              <a:spcBef>
                <a:spcPts val="0"/>
              </a:spcBef>
              <a:buNone/>
            </a:pPr>
            <a:endParaRPr lang="es-AR" sz="1600" dirty="0" smtClean="0">
              <a:latin typeface="Arial"/>
              <a:cs typeface="Arial"/>
            </a:endParaRPr>
          </a:p>
          <a:p>
            <a:pPr>
              <a:lnSpc>
                <a:spcPts val="1860"/>
              </a:lnSpc>
              <a:spcBef>
                <a:spcPts val="0"/>
              </a:spcBef>
            </a:pPr>
            <a:r>
              <a:rPr lang="es-AR" sz="1800" b="1" dirty="0" smtClean="0">
                <a:latin typeface="+mj-lt"/>
                <a:cs typeface="Arial"/>
              </a:rPr>
              <a:t>Todos los pacientes fueron seguidos hasta que el ultimo  alcanzó la semana 96, </a:t>
            </a:r>
            <a:br>
              <a:rPr lang="es-AR" sz="1800" b="1" dirty="0" smtClean="0">
                <a:latin typeface="+mj-lt"/>
                <a:cs typeface="Arial"/>
              </a:rPr>
            </a:br>
            <a:r>
              <a:rPr lang="es-AR" sz="1800" b="1" dirty="0" smtClean="0">
                <a:latin typeface="+mj-lt"/>
                <a:cs typeface="Arial"/>
              </a:rPr>
              <a:t>eventos registrados hasta el fin de seguimiento </a:t>
            </a:r>
            <a:br>
              <a:rPr lang="es-AR" sz="1800" b="1" dirty="0" smtClean="0">
                <a:latin typeface="+mj-lt"/>
                <a:cs typeface="Arial"/>
              </a:rPr>
            </a:br>
            <a:endParaRPr lang="es-AR" sz="1400" b="1" dirty="0" smtClean="0">
              <a:latin typeface="+mj-lt"/>
              <a:cs typeface="Arial"/>
            </a:endParaRPr>
          </a:p>
          <a:p>
            <a:pPr>
              <a:lnSpc>
                <a:spcPts val="1860"/>
              </a:lnSpc>
              <a:spcBef>
                <a:spcPts val="0"/>
              </a:spcBef>
            </a:pPr>
            <a:r>
              <a:rPr lang="es-AR" sz="1800" b="1" dirty="0" smtClean="0">
                <a:latin typeface="+mj-lt"/>
                <a:cs typeface="Arial"/>
              </a:rPr>
              <a:t>Principales </a:t>
            </a:r>
            <a:r>
              <a:rPr lang="es-AR" sz="1800" b="1" dirty="0" err="1" smtClean="0">
                <a:latin typeface="+mj-lt"/>
                <a:cs typeface="Arial"/>
              </a:rPr>
              <a:t>endpoints</a:t>
            </a:r>
            <a:r>
              <a:rPr lang="es-AR" sz="1800" b="1" dirty="0" smtClean="0">
                <a:latin typeface="+mj-lt"/>
                <a:cs typeface="Arial"/>
              </a:rPr>
              <a:t> secundarios : seguridad, cambios en CD4 y CV , </a:t>
            </a:r>
            <a:br>
              <a:rPr lang="es-AR" sz="1800" b="1" dirty="0" smtClean="0">
                <a:latin typeface="+mj-lt"/>
                <a:cs typeface="Arial"/>
              </a:rPr>
            </a:br>
            <a:r>
              <a:rPr lang="es-AR" sz="1800" b="1" dirty="0" smtClean="0">
                <a:latin typeface="+mj-lt"/>
                <a:cs typeface="Arial"/>
              </a:rPr>
              <a:t>resistencia genotípica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685" y="6200001"/>
            <a:ext cx="6497166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s-AR" sz="1200" dirty="0" smtClean="0">
                <a:solidFill>
                  <a:srgbClr val="000066"/>
                </a:solidFill>
                <a:latin typeface="Arial"/>
                <a:cs typeface="Arial"/>
              </a:rPr>
              <a:t>* Confirmado por mediciones consecutivas  ** Confirmado por el comité revisor del </a:t>
            </a:r>
            <a:r>
              <a:rPr lang="es-AR" sz="1200" dirty="0" err="1" smtClean="0">
                <a:solidFill>
                  <a:srgbClr val="000066"/>
                </a:solidFill>
                <a:latin typeface="Arial"/>
                <a:cs typeface="Arial"/>
              </a:rPr>
              <a:t>endpoint</a:t>
            </a:r>
            <a:endParaRPr lang="es-AR" sz="1200" dirty="0">
              <a:solidFill>
                <a:srgbClr val="000066"/>
              </a:solidFill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80603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dirty="0" err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Endpoints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611609"/>
              </p:ext>
            </p:extLst>
          </p:nvPr>
        </p:nvGraphicFramePr>
        <p:xfrm>
          <a:off x="449438" y="1772812"/>
          <a:ext cx="8232850" cy="3528393"/>
        </p:xfrm>
        <a:graphic>
          <a:graphicData uri="http://schemas.openxmlformats.org/drawingml/2006/table">
            <a:tbl>
              <a:tblPr/>
              <a:tblGrid>
                <a:gridCol w="39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Mediana edad, años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Confección con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al final de seguimiento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Espace réservé du contenu 3"/>
          <p:cNvSpPr txBox="1">
            <a:spLocks/>
          </p:cNvSpPr>
          <p:nvPr/>
        </p:nvSpPr>
        <p:spPr bwMode="auto">
          <a:xfrm>
            <a:off x="50800" y="5517232"/>
            <a:ext cx="9024938" cy="93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AR" sz="1600" kern="0" dirty="0" smtClean="0">
                <a:solidFill>
                  <a:srgbClr val="000066"/>
                </a:solidFill>
              </a:rPr>
              <a:t>Los datos fueron censados en la fecha de en que se alcanzó el </a:t>
            </a:r>
            <a:r>
              <a:rPr lang="es-AR" sz="1600" kern="0" dirty="0" err="1" smtClean="0">
                <a:solidFill>
                  <a:srgbClr val="000066"/>
                </a:solidFill>
              </a:rPr>
              <a:t>endpoint</a:t>
            </a:r>
            <a:r>
              <a:rPr lang="es-AR" sz="1600" kern="0" dirty="0" smtClean="0">
                <a:solidFill>
                  <a:srgbClr val="000066"/>
                </a:solidFill>
              </a:rPr>
              <a:t> primario de 96 semanas de seguimiento, ultima vez que el status del </a:t>
            </a:r>
            <a:r>
              <a:rPr lang="es-AR" sz="1600" kern="0" dirty="0" err="1" smtClean="0">
                <a:solidFill>
                  <a:srgbClr val="000066"/>
                </a:solidFill>
              </a:rPr>
              <a:t>endpoint</a:t>
            </a:r>
            <a:r>
              <a:rPr lang="es-AR" sz="1600" kern="0" dirty="0" smtClean="0">
                <a:solidFill>
                  <a:srgbClr val="000066"/>
                </a:solidFill>
              </a:rPr>
              <a:t> primario fue registrado o a la salida del estudio</a:t>
            </a:r>
            <a:endParaRPr lang="es-AR" sz="1600" kern="0" dirty="0">
              <a:solidFill>
                <a:srgbClr val="000066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0017" y="1133475"/>
            <a:ext cx="8005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fr-FR" sz="2800" b="1" dirty="0" smtClean="0">
                <a:latin typeface="Calibri" pitchFamily="-1" charset="0"/>
              </a:rPr>
              <a:t>Características basales y disposición de los pacientes</a:t>
            </a:r>
            <a:endParaRPr lang="es-AR" altLang="fr-FR" sz="2800" b="1" dirty="0">
              <a:latin typeface="Calibri" pitchFamily="-1" charset="0"/>
            </a:endParaRPr>
          </a:p>
        </p:txBody>
      </p:sp>
      <p:grpSp>
        <p:nvGrpSpPr>
          <p:cNvPr id="12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pSp>
        <p:nvGrpSpPr>
          <p:cNvPr id="7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50800" y="5642595"/>
            <a:ext cx="9024938" cy="45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AR" sz="1800" dirty="0" smtClean="0">
                <a:solidFill>
                  <a:srgbClr val="000066"/>
                </a:solidFill>
                <a:ea typeface="+mn-ea"/>
                <a:cs typeface="+mn-cs"/>
              </a:rPr>
              <a:t>Si el paciente cumple mas de un criterio, solo el primero es tenido en cuenta</a:t>
            </a:r>
            <a:endParaRPr lang="es-AR" sz="2400" kern="0" dirty="0"/>
          </a:p>
        </p:txBody>
      </p:sp>
      <p:graphicFrame>
        <p:nvGraphicFramePr>
          <p:cNvPr id="1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8731"/>
              </p:ext>
            </p:extLst>
          </p:nvPr>
        </p:nvGraphicFramePr>
        <p:xfrm>
          <a:off x="223365" y="1785938"/>
          <a:ext cx="8651009" cy="3721319"/>
        </p:xfrm>
        <a:graphic>
          <a:graphicData uri="http://schemas.openxmlformats.org/drawingml/2006/table">
            <a:tbl>
              <a:tblPr/>
              <a:tblGrid>
                <a:gridCol w="5016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Total de pacientes que alcanzaron el 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endpoint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primario durante el seguimiento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77 (19.2%)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61 (15.3%)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Cambio de régimen por insuficiente respuesta virológica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	&lt; 1 log</a:t>
                      </a:r>
                      <a:r>
                        <a:rPr lang="es-AR" sz="1400" b="1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c/ml reducción de la CV a S18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	HIV RNA ≥ 400 c/ml a S24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CV ≥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50 c/ml a S32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CV ≥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50 c/ml después de S32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Muerte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Evento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SIDA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Evento serio no SIDA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53707" y="1133475"/>
            <a:ext cx="7198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fr-FR" sz="2800" b="1" dirty="0" smtClean="0">
                <a:latin typeface="Calibri" pitchFamily="-1" charset="0"/>
              </a:rPr>
              <a:t>Pacientes que alcanzaron el </a:t>
            </a:r>
            <a:r>
              <a:rPr lang="es-AR" altLang="fr-FR" sz="2800" b="1" dirty="0" err="1" smtClean="0">
                <a:latin typeface="Calibri" pitchFamily="-1" charset="0"/>
              </a:rPr>
              <a:t>endpoint</a:t>
            </a:r>
            <a:r>
              <a:rPr lang="es-AR" altLang="fr-FR" sz="2800" b="1" dirty="0" smtClean="0">
                <a:latin typeface="Calibri" pitchFamily="-1" charset="0"/>
              </a:rPr>
              <a:t> primario</a:t>
            </a:r>
            <a:endParaRPr lang="es-AR" altLang="fr-FR" sz="2800" b="1" dirty="0">
              <a:latin typeface="Calibri" pitchFamily="-1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8" name="Grouper 857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85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0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sp>
        <p:nvSpPr>
          <p:cNvPr id="862" name="AutoShape 162"/>
          <p:cNvSpPr>
            <a:spLocks noChangeArrowheads="1"/>
          </p:cNvSpPr>
          <p:nvPr/>
        </p:nvSpPr>
        <p:spPr bwMode="auto">
          <a:xfrm>
            <a:off x="2105621" y="5765241"/>
            <a:ext cx="5192111" cy="81724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lvl="0" algn="ctr" defTabSz="914400" eaLnBrk="1" hangingPunct="1">
              <a:spcBef>
                <a:spcPts val="0"/>
              </a:spcBef>
              <a:buClrTx/>
              <a:buNone/>
              <a:defRPr/>
            </a:pPr>
            <a:r>
              <a:rPr lang="es-AR" sz="1400" kern="0" dirty="0" smtClean="0">
                <a:solidFill>
                  <a:srgbClr val="000066"/>
                </a:solidFill>
                <a:latin typeface="Arial"/>
                <a:cs typeface="Arial"/>
              </a:rPr>
              <a:t>Proporción estimada que alcanza el </a:t>
            </a:r>
            <a:r>
              <a:rPr lang="es-AR" sz="1400" kern="0" dirty="0" err="1" smtClean="0">
                <a:solidFill>
                  <a:srgbClr val="000066"/>
                </a:solidFill>
                <a:latin typeface="Arial"/>
                <a:cs typeface="Arial"/>
              </a:rPr>
              <a:t>endpoint</a:t>
            </a:r>
            <a:r>
              <a:rPr lang="es-AR" sz="1400" kern="0" dirty="0" smtClean="0">
                <a:solidFill>
                  <a:srgbClr val="000066"/>
                </a:solidFill>
                <a:latin typeface="Arial"/>
                <a:cs typeface="Arial"/>
              </a:rPr>
              <a:t> primario a S96</a:t>
            </a:r>
          </a:p>
          <a:p>
            <a:pPr lvl="0" algn="ctr" defTabSz="914400" eaLnBrk="1" hangingPunct="1">
              <a:spcBef>
                <a:spcPts val="0"/>
              </a:spcBef>
              <a:buClrTx/>
              <a:buNone/>
              <a:defRPr/>
            </a:pPr>
            <a:r>
              <a:rPr lang="es-AR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RAL: 17.8% vs TDF/FTC: 13.8%</a:t>
            </a:r>
          </a:p>
          <a:p>
            <a:pPr lvl="0" algn="ctr" defTabSz="914400" eaLnBrk="1" hangingPunct="1">
              <a:spcBef>
                <a:spcPts val="0"/>
              </a:spcBef>
              <a:buClrTx/>
              <a:buNone/>
              <a:defRPr/>
            </a:pPr>
            <a:r>
              <a:rPr lang="es-AR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Diferencia ajustada: 4% (IC 95%: -0.8 ; 8.8) </a:t>
            </a:r>
            <a:endParaRPr lang="es-AR" sz="1400" b="1" kern="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863" name="Text Box 2"/>
          <p:cNvSpPr txBox="1">
            <a:spLocks noChangeArrowheads="1"/>
          </p:cNvSpPr>
          <p:nvPr/>
        </p:nvSpPr>
        <p:spPr bwMode="auto">
          <a:xfrm>
            <a:off x="1006482" y="1133475"/>
            <a:ext cx="7092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AR" altLang="fr-FR" sz="2800" b="1" dirty="0" smtClean="0">
                <a:latin typeface="Calibri" pitchFamily="-1" charset="0"/>
              </a:rPr>
              <a:t>Probabilidad de alcanzar el </a:t>
            </a:r>
            <a:r>
              <a:rPr lang="es-AR" altLang="fr-FR" sz="2800" b="1" dirty="0" err="1" smtClean="0">
                <a:latin typeface="Calibri" pitchFamily="-1" charset="0"/>
              </a:rPr>
              <a:t>endpoint</a:t>
            </a:r>
            <a:r>
              <a:rPr lang="es-AR" altLang="fr-FR" sz="2800" b="1" dirty="0" smtClean="0">
                <a:latin typeface="Calibri" pitchFamily="-1" charset="0"/>
              </a:rPr>
              <a:t> primario</a:t>
            </a:r>
            <a:endParaRPr lang="es-AR" altLang="fr-FR" sz="2800" b="1" dirty="0">
              <a:latin typeface="Calibri" pitchFamily="-1" charset="0"/>
            </a:endParaRPr>
          </a:p>
        </p:txBody>
      </p:sp>
      <p:grpSp>
        <p:nvGrpSpPr>
          <p:cNvPr id="429" name="Groupe 428"/>
          <p:cNvGrpSpPr/>
          <p:nvPr/>
        </p:nvGrpSpPr>
        <p:grpSpPr>
          <a:xfrm>
            <a:off x="1043608" y="1556792"/>
            <a:ext cx="6556699" cy="4059607"/>
            <a:chOff x="1043608" y="1556792"/>
            <a:chExt cx="6556699" cy="4059607"/>
          </a:xfrm>
        </p:grpSpPr>
        <p:sp>
          <p:nvSpPr>
            <p:cNvPr id="843" name="Rectangle 445"/>
            <p:cNvSpPr>
              <a:spLocks noChangeArrowheads="1"/>
            </p:cNvSpPr>
            <p:nvPr/>
          </p:nvSpPr>
          <p:spPr bwMode="auto">
            <a:xfrm>
              <a:off x="4612604" y="1556792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33" name="Rectangle 361"/>
            <p:cNvSpPr>
              <a:spLocks noChangeArrowheads="1"/>
            </p:cNvSpPr>
            <p:nvPr/>
          </p:nvSpPr>
          <p:spPr bwMode="auto">
            <a:xfrm>
              <a:off x="5747362" y="3219721"/>
              <a:ext cx="14058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log </a:t>
              </a:r>
              <a:r>
                <a:rPr kumimoji="0" lang="es-AR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rank</a:t>
              </a:r>
              <a:r>
                <a:rPr kumimoji="0" lang="es-A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p = 0.12</a:t>
              </a:r>
            </a:p>
          </p:txBody>
        </p:sp>
        <p:sp>
          <p:nvSpPr>
            <p:cNvPr id="434" name="Rectangle 364"/>
            <p:cNvSpPr>
              <a:spLocks noChangeArrowheads="1"/>
            </p:cNvSpPr>
            <p:nvPr/>
          </p:nvSpPr>
          <p:spPr bwMode="auto">
            <a:xfrm>
              <a:off x="1977672" y="4360984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s-A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5" name="Rectangle 366"/>
            <p:cNvSpPr>
              <a:spLocks noChangeArrowheads="1"/>
            </p:cNvSpPr>
            <p:nvPr/>
          </p:nvSpPr>
          <p:spPr bwMode="auto">
            <a:xfrm>
              <a:off x="1764472" y="3687884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0.25</a:t>
              </a:r>
              <a:endParaRPr kumimoji="0" lang="es-A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6" name="Rectangle 368"/>
            <p:cNvSpPr>
              <a:spLocks noChangeArrowheads="1"/>
            </p:cNvSpPr>
            <p:nvPr/>
          </p:nvSpPr>
          <p:spPr bwMode="auto">
            <a:xfrm>
              <a:off x="1764472" y="3011609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0.50</a:t>
              </a:r>
              <a:endParaRPr kumimoji="0" lang="es-A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7" name="Rectangle 370"/>
            <p:cNvSpPr>
              <a:spLocks noChangeArrowheads="1"/>
            </p:cNvSpPr>
            <p:nvPr/>
          </p:nvSpPr>
          <p:spPr bwMode="auto">
            <a:xfrm>
              <a:off x="1764472" y="2335334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0.75</a:t>
              </a:r>
            </a:p>
          </p:txBody>
        </p:sp>
        <p:sp>
          <p:nvSpPr>
            <p:cNvPr id="438" name="Rectangle 372"/>
            <p:cNvSpPr>
              <a:spLocks noChangeArrowheads="1"/>
            </p:cNvSpPr>
            <p:nvPr/>
          </p:nvSpPr>
          <p:spPr bwMode="auto">
            <a:xfrm>
              <a:off x="1764472" y="1659059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1.00</a:t>
              </a:r>
            </a:p>
          </p:txBody>
        </p:sp>
        <p:sp>
          <p:nvSpPr>
            <p:cNvPr id="440" name="Rectangle 374"/>
            <p:cNvSpPr>
              <a:spLocks noChangeArrowheads="1"/>
            </p:cNvSpPr>
            <p:nvPr/>
          </p:nvSpPr>
          <p:spPr bwMode="auto">
            <a:xfrm>
              <a:off x="2166067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402</a:t>
              </a:r>
            </a:p>
          </p:txBody>
        </p:sp>
        <p:sp>
          <p:nvSpPr>
            <p:cNvPr id="441" name="Rectangle 378"/>
            <p:cNvSpPr>
              <a:spLocks noChangeArrowheads="1"/>
            </p:cNvSpPr>
            <p:nvPr/>
          </p:nvSpPr>
          <p:spPr bwMode="auto">
            <a:xfrm>
              <a:off x="2784203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395</a:t>
              </a:r>
            </a:p>
          </p:txBody>
        </p:sp>
        <p:sp>
          <p:nvSpPr>
            <p:cNvPr id="442" name="Rectangle 380"/>
            <p:cNvSpPr>
              <a:spLocks noChangeArrowheads="1"/>
            </p:cNvSpPr>
            <p:nvPr/>
          </p:nvSpPr>
          <p:spPr bwMode="auto">
            <a:xfrm>
              <a:off x="3336510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393</a:t>
              </a:r>
            </a:p>
          </p:txBody>
        </p:sp>
        <p:sp>
          <p:nvSpPr>
            <p:cNvPr id="443" name="Rectangle 381"/>
            <p:cNvSpPr>
              <a:spLocks noChangeArrowheads="1"/>
            </p:cNvSpPr>
            <p:nvPr/>
          </p:nvSpPr>
          <p:spPr bwMode="auto">
            <a:xfrm>
              <a:off x="3911829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361</a:t>
              </a:r>
            </a:p>
          </p:txBody>
        </p:sp>
        <p:sp>
          <p:nvSpPr>
            <p:cNvPr id="444" name="Rectangle 382"/>
            <p:cNvSpPr>
              <a:spLocks noChangeArrowheads="1"/>
            </p:cNvSpPr>
            <p:nvPr/>
          </p:nvSpPr>
          <p:spPr bwMode="auto">
            <a:xfrm>
              <a:off x="4441123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350</a:t>
              </a:r>
            </a:p>
          </p:txBody>
        </p:sp>
        <p:sp>
          <p:nvSpPr>
            <p:cNvPr id="445" name="Rectangle 383"/>
            <p:cNvSpPr>
              <a:spLocks noChangeArrowheads="1"/>
            </p:cNvSpPr>
            <p:nvPr/>
          </p:nvSpPr>
          <p:spPr bwMode="auto">
            <a:xfrm>
              <a:off x="5009539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340</a:t>
              </a:r>
            </a:p>
          </p:txBody>
        </p:sp>
        <p:sp>
          <p:nvSpPr>
            <p:cNvPr id="446" name="Rectangle 384"/>
            <p:cNvSpPr>
              <a:spLocks noChangeArrowheads="1"/>
            </p:cNvSpPr>
            <p:nvPr/>
          </p:nvSpPr>
          <p:spPr bwMode="auto">
            <a:xfrm>
              <a:off x="5584859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331</a:t>
              </a:r>
            </a:p>
          </p:txBody>
        </p:sp>
        <p:sp>
          <p:nvSpPr>
            <p:cNvPr id="447" name="Rectangle 385"/>
            <p:cNvSpPr>
              <a:spLocks noChangeArrowheads="1"/>
            </p:cNvSpPr>
            <p:nvPr/>
          </p:nvSpPr>
          <p:spPr bwMode="auto">
            <a:xfrm>
              <a:off x="6208504" y="5431733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215</a:t>
              </a:r>
            </a:p>
          </p:txBody>
        </p:sp>
        <p:sp>
          <p:nvSpPr>
            <p:cNvPr id="448" name="Rectangle 386"/>
            <p:cNvSpPr>
              <a:spLocks noChangeArrowheads="1"/>
            </p:cNvSpPr>
            <p:nvPr/>
          </p:nvSpPr>
          <p:spPr bwMode="auto">
            <a:xfrm>
              <a:off x="6780381" y="54317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90</a:t>
              </a:r>
            </a:p>
          </p:txBody>
        </p:sp>
        <p:sp>
          <p:nvSpPr>
            <p:cNvPr id="449" name="Rectangle 387"/>
            <p:cNvSpPr>
              <a:spLocks noChangeArrowheads="1"/>
            </p:cNvSpPr>
            <p:nvPr/>
          </p:nvSpPr>
          <p:spPr bwMode="auto">
            <a:xfrm>
              <a:off x="7351098" y="54317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sp>
          <p:nvSpPr>
            <p:cNvPr id="450" name="Rectangle 389"/>
            <p:cNvSpPr>
              <a:spLocks noChangeArrowheads="1"/>
            </p:cNvSpPr>
            <p:nvPr/>
          </p:nvSpPr>
          <p:spPr bwMode="auto">
            <a:xfrm>
              <a:off x="2166067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400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1" name="Rectangle 393"/>
            <p:cNvSpPr>
              <a:spLocks noChangeArrowheads="1"/>
            </p:cNvSpPr>
            <p:nvPr/>
          </p:nvSpPr>
          <p:spPr bwMode="auto">
            <a:xfrm>
              <a:off x="2784203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383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2" name="Rectangle 395"/>
            <p:cNvSpPr>
              <a:spLocks noChangeArrowheads="1"/>
            </p:cNvSpPr>
            <p:nvPr/>
          </p:nvSpPr>
          <p:spPr bwMode="auto">
            <a:xfrm>
              <a:off x="3336510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375</a:t>
              </a:r>
            </a:p>
          </p:txBody>
        </p:sp>
        <p:sp>
          <p:nvSpPr>
            <p:cNvPr id="453" name="Rectangle 396"/>
            <p:cNvSpPr>
              <a:spLocks noChangeArrowheads="1"/>
            </p:cNvSpPr>
            <p:nvPr/>
          </p:nvSpPr>
          <p:spPr bwMode="auto">
            <a:xfrm>
              <a:off x="3911829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346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4" name="Rectangle 397"/>
            <p:cNvSpPr>
              <a:spLocks noChangeArrowheads="1"/>
            </p:cNvSpPr>
            <p:nvPr/>
          </p:nvSpPr>
          <p:spPr bwMode="auto">
            <a:xfrm>
              <a:off x="4441123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327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5" name="Rectangle 398"/>
            <p:cNvSpPr>
              <a:spLocks noChangeArrowheads="1"/>
            </p:cNvSpPr>
            <p:nvPr/>
          </p:nvSpPr>
          <p:spPr bwMode="auto">
            <a:xfrm>
              <a:off x="5009539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315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6" name="Rectangle 399"/>
            <p:cNvSpPr>
              <a:spLocks noChangeArrowheads="1"/>
            </p:cNvSpPr>
            <p:nvPr/>
          </p:nvSpPr>
          <p:spPr bwMode="auto">
            <a:xfrm>
              <a:off x="5584859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306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7" name="Rectangle 400"/>
            <p:cNvSpPr>
              <a:spLocks noChangeArrowheads="1"/>
            </p:cNvSpPr>
            <p:nvPr/>
          </p:nvSpPr>
          <p:spPr bwMode="auto">
            <a:xfrm>
              <a:off x="6208504" y="5236439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210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8" name="Rectangle 401"/>
            <p:cNvSpPr>
              <a:spLocks noChangeArrowheads="1"/>
            </p:cNvSpPr>
            <p:nvPr/>
          </p:nvSpPr>
          <p:spPr bwMode="auto">
            <a:xfrm>
              <a:off x="6780381" y="523643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AR" sz="1200" kern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89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9" name="Rectangle 402"/>
            <p:cNvSpPr>
              <a:spLocks noChangeArrowheads="1"/>
            </p:cNvSpPr>
            <p:nvPr/>
          </p:nvSpPr>
          <p:spPr bwMode="auto">
            <a:xfrm>
              <a:off x="7351098" y="523643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11</a:t>
              </a:r>
              <a:endParaRPr kumimoji="0" lang="es-A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" name="Rectangle 408"/>
            <p:cNvSpPr>
              <a:spLocks noChangeArrowheads="1"/>
            </p:cNvSpPr>
            <p:nvPr/>
          </p:nvSpPr>
          <p:spPr bwMode="auto">
            <a:xfrm>
              <a:off x="2242068" y="466017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61" name="Rectangle 412"/>
            <p:cNvSpPr>
              <a:spLocks noChangeArrowheads="1"/>
            </p:cNvSpPr>
            <p:nvPr/>
          </p:nvSpPr>
          <p:spPr bwMode="auto">
            <a:xfrm>
              <a:off x="2529727" y="466017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62" name="Rectangle 416"/>
            <p:cNvSpPr>
              <a:spLocks noChangeArrowheads="1"/>
            </p:cNvSpPr>
            <p:nvPr/>
          </p:nvSpPr>
          <p:spPr bwMode="auto">
            <a:xfrm>
              <a:off x="2799911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18</a:t>
              </a:r>
              <a:endParaRPr kumimoji="0" lang="es-A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3" name="Rectangle 420"/>
            <p:cNvSpPr>
              <a:spLocks noChangeArrowheads="1"/>
            </p:cNvSpPr>
            <p:nvPr/>
          </p:nvSpPr>
          <p:spPr bwMode="auto">
            <a:xfrm>
              <a:off x="3363724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32</a:t>
              </a:r>
              <a:endParaRPr kumimoji="0" lang="es-A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4" name="Rectangle 422"/>
            <p:cNvSpPr>
              <a:spLocks noChangeArrowheads="1"/>
            </p:cNvSpPr>
            <p:nvPr/>
          </p:nvSpPr>
          <p:spPr bwMode="auto">
            <a:xfrm>
              <a:off x="3909127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48</a:t>
              </a:r>
            </a:p>
          </p:txBody>
        </p:sp>
        <p:sp>
          <p:nvSpPr>
            <p:cNvPr id="465" name="Rectangle 424"/>
            <p:cNvSpPr>
              <a:spLocks noChangeArrowheads="1"/>
            </p:cNvSpPr>
            <p:nvPr/>
          </p:nvSpPr>
          <p:spPr bwMode="auto">
            <a:xfrm>
              <a:off x="4484447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64</a:t>
              </a:r>
            </a:p>
          </p:txBody>
        </p:sp>
        <p:sp>
          <p:nvSpPr>
            <p:cNvPr id="466" name="Rectangle 426"/>
            <p:cNvSpPr>
              <a:spLocks noChangeArrowheads="1"/>
            </p:cNvSpPr>
            <p:nvPr/>
          </p:nvSpPr>
          <p:spPr bwMode="auto">
            <a:xfrm>
              <a:off x="5052862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80</a:t>
              </a:r>
            </a:p>
          </p:txBody>
        </p:sp>
        <p:sp>
          <p:nvSpPr>
            <p:cNvPr id="467" name="Rectangle 428"/>
            <p:cNvSpPr>
              <a:spLocks noChangeArrowheads="1"/>
            </p:cNvSpPr>
            <p:nvPr/>
          </p:nvSpPr>
          <p:spPr bwMode="auto">
            <a:xfrm>
              <a:off x="5628182" y="466017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96</a:t>
              </a:r>
            </a:p>
          </p:txBody>
        </p:sp>
        <p:sp>
          <p:nvSpPr>
            <p:cNvPr id="468" name="Rectangle 430"/>
            <p:cNvSpPr>
              <a:spLocks noChangeArrowheads="1"/>
            </p:cNvSpPr>
            <p:nvPr/>
          </p:nvSpPr>
          <p:spPr bwMode="auto">
            <a:xfrm>
              <a:off x="6158412" y="4660177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112</a:t>
              </a:r>
            </a:p>
          </p:txBody>
        </p:sp>
        <p:sp>
          <p:nvSpPr>
            <p:cNvPr id="469" name="Rectangle 432"/>
            <p:cNvSpPr>
              <a:spLocks noChangeArrowheads="1"/>
            </p:cNvSpPr>
            <p:nvPr/>
          </p:nvSpPr>
          <p:spPr bwMode="auto">
            <a:xfrm>
              <a:off x="6731431" y="4660177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128</a:t>
              </a:r>
            </a:p>
          </p:txBody>
        </p:sp>
        <p:sp>
          <p:nvSpPr>
            <p:cNvPr id="470" name="Freeform 12"/>
            <p:cNvSpPr>
              <a:spLocks/>
            </p:cNvSpPr>
            <p:nvPr/>
          </p:nvSpPr>
          <p:spPr bwMode="auto">
            <a:xfrm>
              <a:off x="2280947" y="3907702"/>
              <a:ext cx="5152562" cy="547688"/>
            </a:xfrm>
            <a:custGeom>
              <a:avLst/>
              <a:gdLst>
                <a:gd name="T0" fmla="*/ 9 w 1167"/>
                <a:gd name="T1" fmla="*/ 133 h 136"/>
                <a:gd name="T2" fmla="*/ 59 w 1167"/>
                <a:gd name="T3" fmla="*/ 126 h 136"/>
                <a:gd name="T4" fmla="*/ 97 w 1167"/>
                <a:gd name="T5" fmla="*/ 124 h 136"/>
                <a:gd name="T6" fmla="*/ 155 w 1167"/>
                <a:gd name="T7" fmla="*/ 122 h 136"/>
                <a:gd name="T8" fmla="*/ 202 w 1167"/>
                <a:gd name="T9" fmla="*/ 119 h 136"/>
                <a:gd name="T10" fmla="*/ 271 w 1167"/>
                <a:gd name="T11" fmla="*/ 110 h 136"/>
                <a:gd name="T12" fmla="*/ 279 w 1167"/>
                <a:gd name="T13" fmla="*/ 98 h 136"/>
                <a:gd name="T14" fmla="*/ 286 w 1167"/>
                <a:gd name="T15" fmla="*/ 91 h 136"/>
                <a:gd name="T16" fmla="*/ 290 w 1167"/>
                <a:gd name="T17" fmla="*/ 84 h 136"/>
                <a:gd name="T18" fmla="*/ 372 w 1167"/>
                <a:gd name="T19" fmla="*/ 76 h 136"/>
                <a:gd name="T20" fmla="*/ 389 w 1167"/>
                <a:gd name="T21" fmla="*/ 69 h 136"/>
                <a:gd name="T22" fmla="*/ 404 w 1167"/>
                <a:gd name="T23" fmla="*/ 62 h 136"/>
                <a:gd name="T24" fmla="*/ 436 w 1167"/>
                <a:gd name="T25" fmla="*/ 49 h 136"/>
                <a:gd name="T26" fmla="*/ 518 w 1167"/>
                <a:gd name="T27" fmla="*/ 48 h 136"/>
                <a:gd name="T28" fmla="*/ 545 w 1167"/>
                <a:gd name="T29" fmla="*/ 41 h 136"/>
                <a:gd name="T30" fmla="*/ 586 w 1167"/>
                <a:gd name="T31" fmla="*/ 34 h 136"/>
                <a:gd name="T32" fmla="*/ 647 w 1167"/>
                <a:gd name="T33" fmla="*/ 28 h 136"/>
                <a:gd name="T34" fmla="*/ 676 w 1167"/>
                <a:gd name="T35" fmla="*/ 25 h 136"/>
                <a:gd name="T36" fmla="*/ 747 w 1167"/>
                <a:gd name="T37" fmla="*/ 19 h 136"/>
                <a:gd name="T38" fmla="*/ 783 w 1167"/>
                <a:gd name="T39" fmla="*/ 18 h 136"/>
                <a:gd name="T40" fmla="*/ 796 w 1167"/>
                <a:gd name="T41" fmla="*/ 16 h 136"/>
                <a:gd name="T42" fmla="*/ 804 w 1167"/>
                <a:gd name="T43" fmla="*/ 10 h 136"/>
                <a:gd name="T44" fmla="*/ 820 w 1167"/>
                <a:gd name="T45" fmla="*/ 10 h 136"/>
                <a:gd name="T46" fmla="*/ 827 w 1167"/>
                <a:gd name="T47" fmla="*/ 8 h 136"/>
                <a:gd name="T48" fmla="*/ 837 w 1167"/>
                <a:gd name="T49" fmla="*/ 8 h 136"/>
                <a:gd name="T50" fmla="*/ 847 w 1167"/>
                <a:gd name="T51" fmla="*/ 6 h 136"/>
                <a:gd name="T52" fmla="*/ 855 w 1167"/>
                <a:gd name="T53" fmla="*/ 6 h 136"/>
                <a:gd name="T54" fmla="*/ 864 w 1167"/>
                <a:gd name="T55" fmla="*/ 6 h 136"/>
                <a:gd name="T56" fmla="*/ 872 w 1167"/>
                <a:gd name="T57" fmla="*/ 6 h 136"/>
                <a:gd name="T58" fmla="*/ 887 w 1167"/>
                <a:gd name="T59" fmla="*/ 6 h 136"/>
                <a:gd name="T60" fmla="*/ 894 w 1167"/>
                <a:gd name="T61" fmla="*/ 6 h 136"/>
                <a:gd name="T62" fmla="*/ 901 w 1167"/>
                <a:gd name="T63" fmla="*/ 6 h 136"/>
                <a:gd name="T64" fmla="*/ 909 w 1167"/>
                <a:gd name="T65" fmla="*/ 6 h 136"/>
                <a:gd name="T66" fmla="*/ 916 w 1167"/>
                <a:gd name="T67" fmla="*/ 4 h 136"/>
                <a:gd name="T68" fmla="*/ 924 w 1167"/>
                <a:gd name="T69" fmla="*/ 4 h 136"/>
                <a:gd name="T70" fmla="*/ 929 w 1167"/>
                <a:gd name="T71" fmla="*/ 4 h 136"/>
                <a:gd name="T72" fmla="*/ 944 w 1167"/>
                <a:gd name="T73" fmla="*/ 4 h 136"/>
                <a:gd name="T74" fmla="*/ 950 w 1167"/>
                <a:gd name="T75" fmla="*/ 0 h 136"/>
                <a:gd name="T76" fmla="*/ 958 w 1167"/>
                <a:gd name="T77" fmla="*/ 0 h 136"/>
                <a:gd name="T78" fmla="*/ 966 w 1167"/>
                <a:gd name="T79" fmla="*/ 0 h 136"/>
                <a:gd name="T80" fmla="*/ 981 w 1167"/>
                <a:gd name="T81" fmla="*/ 0 h 136"/>
                <a:gd name="T82" fmla="*/ 989 w 1167"/>
                <a:gd name="T83" fmla="*/ 0 h 136"/>
                <a:gd name="T84" fmla="*/ 998 w 1167"/>
                <a:gd name="T85" fmla="*/ 0 h 136"/>
                <a:gd name="T86" fmla="*/ 1005 w 1167"/>
                <a:gd name="T87" fmla="*/ 0 h 136"/>
                <a:gd name="T88" fmla="*/ 1010 w 1167"/>
                <a:gd name="T89" fmla="*/ 0 h 136"/>
                <a:gd name="T90" fmla="*/ 1018 w 1167"/>
                <a:gd name="T91" fmla="*/ 0 h 136"/>
                <a:gd name="T92" fmla="*/ 1030 w 1167"/>
                <a:gd name="T93" fmla="*/ 0 h 136"/>
                <a:gd name="T94" fmla="*/ 1034 w 1167"/>
                <a:gd name="T95" fmla="*/ 0 h 136"/>
                <a:gd name="T96" fmla="*/ 1047 w 1167"/>
                <a:gd name="T97" fmla="*/ 0 h 136"/>
                <a:gd name="T98" fmla="*/ 1054 w 1167"/>
                <a:gd name="T99" fmla="*/ 0 h 136"/>
                <a:gd name="T100" fmla="*/ 1063 w 1167"/>
                <a:gd name="T101" fmla="*/ 0 h 136"/>
                <a:gd name="T102" fmla="*/ 1074 w 1167"/>
                <a:gd name="T103" fmla="*/ 0 h 136"/>
                <a:gd name="T104" fmla="*/ 1086 w 1167"/>
                <a:gd name="T105" fmla="*/ 0 h 136"/>
                <a:gd name="T106" fmla="*/ 1091 w 1167"/>
                <a:gd name="T107" fmla="*/ 0 h 136"/>
                <a:gd name="T108" fmla="*/ 1104 w 1167"/>
                <a:gd name="T109" fmla="*/ 0 h 136"/>
                <a:gd name="T110" fmla="*/ 1119 w 1167"/>
                <a:gd name="T111" fmla="*/ 0 h 136"/>
                <a:gd name="T112" fmla="*/ 1127 w 1167"/>
                <a:gd name="T113" fmla="*/ 0 h 136"/>
                <a:gd name="T114" fmla="*/ 1135 w 1167"/>
                <a:gd name="T115" fmla="*/ 0 h 136"/>
                <a:gd name="T116" fmla="*/ 1143 w 1167"/>
                <a:gd name="T117" fmla="*/ 0 h 136"/>
                <a:gd name="T118" fmla="*/ 1151 w 1167"/>
                <a:gd name="T119" fmla="*/ 0 h 136"/>
                <a:gd name="T120" fmla="*/ 1160 w 1167"/>
                <a:gd name="T1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7" h="136">
                  <a:moveTo>
                    <a:pt x="0" y="136"/>
                  </a:moveTo>
                  <a:lnTo>
                    <a:pt x="0" y="136"/>
                  </a:lnTo>
                  <a:lnTo>
                    <a:pt x="0" y="136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8" y="134"/>
                  </a:lnTo>
                  <a:lnTo>
                    <a:pt x="8" y="133"/>
                  </a:lnTo>
                  <a:lnTo>
                    <a:pt x="9" y="133"/>
                  </a:lnTo>
                  <a:lnTo>
                    <a:pt x="9" y="129"/>
                  </a:lnTo>
                  <a:lnTo>
                    <a:pt x="18" y="129"/>
                  </a:lnTo>
                  <a:lnTo>
                    <a:pt x="18" y="126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59" y="126"/>
                  </a:lnTo>
                  <a:lnTo>
                    <a:pt x="59" y="124"/>
                  </a:lnTo>
                  <a:lnTo>
                    <a:pt x="62" y="124"/>
                  </a:lnTo>
                  <a:lnTo>
                    <a:pt x="62" y="124"/>
                  </a:lnTo>
                  <a:lnTo>
                    <a:pt x="89" y="124"/>
                  </a:lnTo>
                  <a:lnTo>
                    <a:pt x="89" y="124"/>
                  </a:lnTo>
                  <a:lnTo>
                    <a:pt x="95" y="124"/>
                  </a:lnTo>
                  <a:lnTo>
                    <a:pt x="95" y="124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100" y="124"/>
                  </a:lnTo>
                  <a:lnTo>
                    <a:pt x="100" y="124"/>
                  </a:lnTo>
                  <a:lnTo>
                    <a:pt x="118" y="124"/>
                  </a:lnTo>
                  <a:lnTo>
                    <a:pt x="118" y="122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55" y="122"/>
                  </a:lnTo>
                  <a:lnTo>
                    <a:pt x="155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2"/>
                  </a:lnTo>
                  <a:lnTo>
                    <a:pt x="160" y="121"/>
                  </a:lnTo>
                  <a:lnTo>
                    <a:pt x="183" y="121"/>
                  </a:lnTo>
                  <a:lnTo>
                    <a:pt x="183" y="119"/>
                  </a:lnTo>
                  <a:lnTo>
                    <a:pt x="202" y="119"/>
                  </a:lnTo>
                  <a:lnTo>
                    <a:pt x="202" y="119"/>
                  </a:lnTo>
                  <a:lnTo>
                    <a:pt x="227" y="119"/>
                  </a:lnTo>
                  <a:lnTo>
                    <a:pt x="227" y="117"/>
                  </a:lnTo>
                  <a:lnTo>
                    <a:pt x="237" y="117"/>
                  </a:lnTo>
                  <a:lnTo>
                    <a:pt x="237" y="116"/>
                  </a:lnTo>
                  <a:lnTo>
                    <a:pt x="259" y="116"/>
                  </a:lnTo>
                  <a:lnTo>
                    <a:pt x="259" y="110"/>
                  </a:lnTo>
                  <a:lnTo>
                    <a:pt x="271" y="110"/>
                  </a:lnTo>
                  <a:lnTo>
                    <a:pt x="271" y="107"/>
                  </a:lnTo>
                  <a:lnTo>
                    <a:pt x="272" y="107"/>
                  </a:lnTo>
                  <a:lnTo>
                    <a:pt x="272" y="105"/>
                  </a:lnTo>
                  <a:lnTo>
                    <a:pt x="273" y="105"/>
                  </a:lnTo>
                  <a:lnTo>
                    <a:pt x="273" y="102"/>
                  </a:lnTo>
                  <a:lnTo>
                    <a:pt x="277" y="102"/>
                  </a:lnTo>
                  <a:lnTo>
                    <a:pt x="277" y="98"/>
                  </a:lnTo>
                  <a:lnTo>
                    <a:pt x="279" y="98"/>
                  </a:lnTo>
                  <a:lnTo>
                    <a:pt x="279" y="96"/>
                  </a:lnTo>
                  <a:lnTo>
                    <a:pt x="281" y="96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3"/>
                  </a:lnTo>
                  <a:lnTo>
                    <a:pt x="284" y="93"/>
                  </a:lnTo>
                  <a:lnTo>
                    <a:pt x="284" y="91"/>
                  </a:lnTo>
                  <a:lnTo>
                    <a:pt x="286" y="91"/>
                  </a:lnTo>
                  <a:lnTo>
                    <a:pt x="286" y="90"/>
                  </a:lnTo>
                  <a:lnTo>
                    <a:pt x="287" y="90"/>
                  </a:lnTo>
                  <a:lnTo>
                    <a:pt x="287" y="88"/>
                  </a:lnTo>
                  <a:lnTo>
                    <a:pt x="288" y="88"/>
                  </a:lnTo>
                  <a:lnTo>
                    <a:pt x="288" y="86"/>
                  </a:lnTo>
                  <a:lnTo>
                    <a:pt x="289" y="86"/>
                  </a:lnTo>
                  <a:lnTo>
                    <a:pt x="289" y="84"/>
                  </a:lnTo>
                  <a:lnTo>
                    <a:pt x="290" y="84"/>
                  </a:lnTo>
                  <a:lnTo>
                    <a:pt x="290" y="83"/>
                  </a:lnTo>
                  <a:lnTo>
                    <a:pt x="294" y="83"/>
                  </a:lnTo>
                  <a:lnTo>
                    <a:pt x="294" y="81"/>
                  </a:lnTo>
                  <a:lnTo>
                    <a:pt x="296" y="81"/>
                  </a:lnTo>
                  <a:lnTo>
                    <a:pt x="296" y="79"/>
                  </a:lnTo>
                  <a:lnTo>
                    <a:pt x="303" y="79"/>
                  </a:lnTo>
                  <a:lnTo>
                    <a:pt x="303" y="76"/>
                  </a:lnTo>
                  <a:lnTo>
                    <a:pt x="372" y="76"/>
                  </a:lnTo>
                  <a:lnTo>
                    <a:pt x="372" y="74"/>
                  </a:lnTo>
                  <a:lnTo>
                    <a:pt x="381" y="74"/>
                  </a:lnTo>
                  <a:lnTo>
                    <a:pt x="381" y="72"/>
                  </a:lnTo>
                  <a:lnTo>
                    <a:pt x="384" y="72"/>
                  </a:lnTo>
                  <a:lnTo>
                    <a:pt x="384" y="70"/>
                  </a:lnTo>
                  <a:lnTo>
                    <a:pt x="385" y="70"/>
                  </a:lnTo>
                  <a:lnTo>
                    <a:pt x="385" y="69"/>
                  </a:lnTo>
                  <a:lnTo>
                    <a:pt x="389" y="69"/>
                  </a:lnTo>
                  <a:lnTo>
                    <a:pt x="389" y="65"/>
                  </a:lnTo>
                  <a:lnTo>
                    <a:pt x="390" y="65"/>
                  </a:lnTo>
                  <a:lnTo>
                    <a:pt x="390" y="65"/>
                  </a:lnTo>
                  <a:lnTo>
                    <a:pt x="392" y="65"/>
                  </a:lnTo>
                  <a:lnTo>
                    <a:pt x="392" y="65"/>
                  </a:lnTo>
                  <a:lnTo>
                    <a:pt x="397" y="65"/>
                  </a:lnTo>
                  <a:lnTo>
                    <a:pt x="397" y="62"/>
                  </a:lnTo>
                  <a:lnTo>
                    <a:pt x="404" y="62"/>
                  </a:lnTo>
                  <a:lnTo>
                    <a:pt x="404" y="58"/>
                  </a:lnTo>
                  <a:lnTo>
                    <a:pt x="405" y="58"/>
                  </a:lnTo>
                  <a:lnTo>
                    <a:pt x="405" y="56"/>
                  </a:lnTo>
                  <a:lnTo>
                    <a:pt x="406" y="56"/>
                  </a:lnTo>
                  <a:lnTo>
                    <a:pt x="406" y="51"/>
                  </a:lnTo>
                  <a:lnTo>
                    <a:pt x="413" y="51"/>
                  </a:lnTo>
                  <a:lnTo>
                    <a:pt x="413" y="49"/>
                  </a:lnTo>
                  <a:lnTo>
                    <a:pt x="436" y="49"/>
                  </a:lnTo>
                  <a:lnTo>
                    <a:pt x="436" y="48"/>
                  </a:lnTo>
                  <a:lnTo>
                    <a:pt x="485" y="48"/>
                  </a:lnTo>
                  <a:lnTo>
                    <a:pt x="485" y="48"/>
                  </a:lnTo>
                  <a:lnTo>
                    <a:pt x="500" y="48"/>
                  </a:lnTo>
                  <a:lnTo>
                    <a:pt x="500" y="48"/>
                  </a:lnTo>
                  <a:lnTo>
                    <a:pt x="504" y="48"/>
                  </a:lnTo>
                  <a:lnTo>
                    <a:pt x="504" y="48"/>
                  </a:lnTo>
                  <a:lnTo>
                    <a:pt x="518" y="48"/>
                  </a:lnTo>
                  <a:lnTo>
                    <a:pt x="518" y="46"/>
                  </a:lnTo>
                  <a:lnTo>
                    <a:pt x="519" y="46"/>
                  </a:lnTo>
                  <a:lnTo>
                    <a:pt x="519" y="44"/>
                  </a:lnTo>
                  <a:lnTo>
                    <a:pt x="527" y="44"/>
                  </a:lnTo>
                  <a:lnTo>
                    <a:pt x="527" y="42"/>
                  </a:lnTo>
                  <a:lnTo>
                    <a:pt x="531" y="42"/>
                  </a:lnTo>
                  <a:lnTo>
                    <a:pt x="531" y="41"/>
                  </a:lnTo>
                  <a:lnTo>
                    <a:pt x="545" y="41"/>
                  </a:lnTo>
                  <a:lnTo>
                    <a:pt x="545" y="39"/>
                  </a:lnTo>
                  <a:lnTo>
                    <a:pt x="552" y="39"/>
                  </a:lnTo>
                  <a:lnTo>
                    <a:pt x="552" y="37"/>
                  </a:lnTo>
                  <a:lnTo>
                    <a:pt x="559" y="37"/>
                  </a:lnTo>
                  <a:lnTo>
                    <a:pt x="559" y="35"/>
                  </a:lnTo>
                  <a:lnTo>
                    <a:pt x="574" y="35"/>
                  </a:lnTo>
                  <a:lnTo>
                    <a:pt x="574" y="34"/>
                  </a:lnTo>
                  <a:lnTo>
                    <a:pt x="586" y="34"/>
                  </a:lnTo>
                  <a:lnTo>
                    <a:pt x="586" y="32"/>
                  </a:lnTo>
                  <a:lnTo>
                    <a:pt x="628" y="32"/>
                  </a:lnTo>
                  <a:lnTo>
                    <a:pt x="628" y="30"/>
                  </a:lnTo>
                  <a:lnTo>
                    <a:pt x="635" y="30"/>
                  </a:lnTo>
                  <a:lnTo>
                    <a:pt x="635" y="28"/>
                  </a:lnTo>
                  <a:lnTo>
                    <a:pt x="643" y="28"/>
                  </a:lnTo>
                  <a:lnTo>
                    <a:pt x="643" y="28"/>
                  </a:lnTo>
                  <a:lnTo>
                    <a:pt x="647" y="28"/>
                  </a:lnTo>
                  <a:lnTo>
                    <a:pt x="647" y="28"/>
                  </a:lnTo>
                  <a:lnTo>
                    <a:pt x="660" y="28"/>
                  </a:lnTo>
                  <a:lnTo>
                    <a:pt x="660" y="26"/>
                  </a:lnTo>
                  <a:lnTo>
                    <a:pt x="667" y="26"/>
                  </a:lnTo>
                  <a:lnTo>
                    <a:pt x="667" y="26"/>
                  </a:lnTo>
                  <a:lnTo>
                    <a:pt x="668" y="26"/>
                  </a:lnTo>
                  <a:lnTo>
                    <a:pt x="668" y="25"/>
                  </a:lnTo>
                  <a:lnTo>
                    <a:pt x="676" y="25"/>
                  </a:lnTo>
                  <a:lnTo>
                    <a:pt x="676" y="23"/>
                  </a:lnTo>
                  <a:lnTo>
                    <a:pt x="684" y="23"/>
                  </a:lnTo>
                  <a:lnTo>
                    <a:pt x="684" y="21"/>
                  </a:lnTo>
                  <a:lnTo>
                    <a:pt x="686" y="21"/>
                  </a:lnTo>
                  <a:lnTo>
                    <a:pt x="686" y="19"/>
                  </a:lnTo>
                  <a:lnTo>
                    <a:pt x="704" y="19"/>
                  </a:lnTo>
                  <a:lnTo>
                    <a:pt x="704" y="19"/>
                  </a:lnTo>
                  <a:lnTo>
                    <a:pt x="747" y="19"/>
                  </a:lnTo>
                  <a:lnTo>
                    <a:pt x="747" y="18"/>
                  </a:lnTo>
                  <a:lnTo>
                    <a:pt x="768" y="18"/>
                  </a:lnTo>
                  <a:lnTo>
                    <a:pt x="768" y="18"/>
                  </a:lnTo>
                  <a:lnTo>
                    <a:pt x="779" y="18"/>
                  </a:lnTo>
                  <a:lnTo>
                    <a:pt x="779" y="18"/>
                  </a:lnTo>
                  <a:lnTo>
                    <a:pt x="780" y="18"/>
                  </a:lnTo>
                  <a:lnTo>
                    <a:pt x="780" y="18"/>
                  </a:lnTo>
                  <a:lnTo>
                    <a:pt x="783" y="18"/>
                  </a:lnTo>
                  <a:lnTo>
                    <a:pt x="783" y="16"/>
                  </a:lnTo>
                  <a:lnTo>
                    <a:pt x="786" y="16"/>
                  </a:lnTo>
                  <a:lnTo>
                    <a:pt x="786" y="16"/>
                  </a:lnTo>
                  <a:lnTo>
                    <a:pt x="790" y="16"/>
                  </a:lnTo>
                  <a:lnTo>
                    <a:pt x="790" y="16"/>
                  </a:lnTo>
                  <a:lnTo>
                    <a:pt x="793" y="16"/>
                  </a:lnTo>
                  <a:lnTo>
                    <a:pt x="793" y="16"/>
                  </a:lnTo>
                  <a:lnTo>
                    <a:pt x="796" y="16"/>
                  </a:lnTo>
                  <a:lnTo>
                    <a:pt x="796" y="14"/>
                  </a:lnTo>
                  <a:lnTo>
                    <a:pt x="797" y="14"/>
                  </a:lnTo>
                  <a:lnTo>
                    <a:pt x="797" y="12"/>
                  </a:lnTo>
                  <a:lnTo>
                    <a:pt x="798" y="12"/>
                  </a:lnTo>
                  <a:lnTo>
                    <a:pt x="798" y="12"/>
                  </a:lnTo>
                  <a:lnTo>
                    <a:pt x="802" y="12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4" y="10"/>
                  </a:lnTo>
                  <a:lnTo>
                    <a:pt x="811" y="10"/>
                  </a:lnTo>
                  <a:lnTo>
                    <a:pt x="811" y="10"/>
                  </a:lnTo>
                  <a:lnTo>
                    <a:pt x="812" y="10"/>
                  </a:lnTo>
                  <a:lnTo>
                    <a:pt x="812" y="10"/>
                  </a:lnTo>
                  <a:lnTo>
                    <a:pt x="815" y="10"/>
                  </a:lnTo>
                  <a:lnTo>
                    <a:pt x="815" y="10"/>
                  </a:lnTo>
                  <a:lnTo>
                    <a:pt x="820" y="10"/>
                  </a:lnTo>
                  <a:lnTo>
                    <a:pt x="820" y="10"/>
                  </a:lnTo>
                  <a:lnTo>
                    <a:pt x="822" y="10"/>
                  </a:lnTo>
                  <a:lnTo>
                    <a:pt x="822" y="10"/>
                  </a:lnTo>
                  <a:lnTo>
                    <a:pt x="823" y="10"/>
                  </a:lnTo>
                  <a:lnTo>
                    <a:pt x="823" y="10"/>
                  </a:lnTo>
                  <a:lnTo>
                    <a:pt x="826" y="10"/>
                  </a:lnTo>
                  <a:lnTo>
                    <a:pt x="826" y="8"/>
                  </a:lnTo>
                  <a:lnTo>
                    <a:pt x="827" y="8"/>
                  </a:lnTo>
                  <a:lnTo>
                    <a:pt x="827" y="8"/>
                  </a:lnTo>
                  <a:lnTo>
                    <a:pt x="828" y="8"/>
                  </a:lnTo>
                  <a:lnTo>
                    <a:pt x="828" y="8"/>
                  </a:lnTo>
                  <a:lnTo>
                    <a:pt x="831" y="8"/>
                  </a:lnTo>
                  <a:lnTo>
                    <a:pt x="831" y="8"/>
                  </a:lnTo>
                  <a:lnTo>
                    <a:pt x="835" y="8"/>
                  </a:lnTo>
                  <a:lnTo>
                    <a:pt x="835" y="8"/>
                  </a:lnTo>
                  <a:lnTo>
                    <a:pt x="837" y="8"/>
                  </a:lnTo>
                  <a:lnTo>
                    <a:pt x="837" y="8"/>
                  </a:lnTo>
                  <a:lnTo>
                    <a:pt x="838" y="8"/>
                  </a:lnTo>
                  <a:lnTo>
                    <a:pt x="838" y="8"/>
                  </a:lnTo>
                  <a:lnTo>
                    <a:pt x="840" y="8"/>
                  </a:lnTo>
                  <a:lnTo>
                    <a:pt x="840" y="6"/>
                  </a:lnTo>
                  <a:lnTo>
                    <a:pt x="844" y="6"/>
                  </a:lnTo>
                  <a:lnTo>
                    <a:pt x="844" y="6"/>
                  </a:lnTo>
                  <a:lnTo>
                    <a:pt x="847" y="6"/>
                  </a:lnTo>
                  <a:lnTo>
                    <a:pt x="847" y="6"/>
                  </a:lnTo>
                  <a:lnTo>
                    <a:pt x="848" y="6"/>
                  </a:lnTo>
                  <a:lnTo>
                    <a:pt x="848" y="6"/>
                  </a:lnTo>
                  <a:lnTo>
                    <a:pt x="851" y="6"/>
                  </a:lnTo>
                  <a:lnTo>
                    <a:pt x="851" y="6"/>
                  </a:lnTo>
                  <a:lnTo>
                    <a:pt x="854" y="6"/>
                  </a:lnTo>
                  <a:lnTo>
                    <a:pt x="854" y="6"/>
                  </a:lnTo>
                  <a:lnTo>
                    <a:pt x="855" y="6"/>
                  </a:lnTo>
                  <a:lnTo>
                    <a:pt x="855" y="6"/>
                  </a:lnTo>
                  <a:lnTo>
                    <a:pt x="860" y="6"/>
                  </a:lnTo>
                  <a:lnTo>
                    <a:pt x="860" y="6"/>
                  </a:lnTo>
                  <a:lnTo>
                    <a:pt x="862" y="6"/>
                  </a:lnTo>
                  <a:lnTo>
                    <a:pt x="862" y="6"/>
                  </a:lnTo>
                  <a:lnTo>
                    <a:pt x="863" y="6"/>
                  </a:lnTo>
                  <a:lnTo>
                    <a:pt x="863" y="6"/>
                  </a:lnTo>
                  <a:lnTo>
                    <a:pt x="864" y="6"/>
                  </a:lnTo>
                  <a:lnTo>
                    <a:pt x="864" y="6"/>
                  </a:lnTo>
                  <a:lnTo>
                    <a:pt x="869" y="6"/>
                  </a:lnTo>
                  <a:lnTo>
                    <a:pt x="869" y="6"/>
                  </a:lnTo>
                  <a:lnTo>
                    <a:pt x="870" y="6"/>
                  </a:lnTo>
                  <a:lnTo>
                    <a:pt x="870" y="6"/>
                  </a:lnTo>
                  <a:lnTo>
                    <a:pt x="871" y="6"/>
                  </a:lnTo>
                  <a:lnTo>
                    <a:pt x="871" y="6"/>
                  </a:lnTo>
                  <a:lnTo>
                    <a:pt x="872" y="6"/>
                  </a:lnTo>
                  <a:lnTo>
                    <a:pt x="872" y="6"/>
                  </a:lnTo>
                  <a:lnTo>
                    <a:pt x="877" y="6"/>
                  </a:lnTo>
                  <a:lnTo>
                    <a:pt x="877" y="6"/>
                  </a:lnTo>
                  <a:lnTo>
                    <a:pt x="885" y="6"/>
                  </a:lnTo>
                  <a:lnTo>
                    <a:pt x="885" y="6"/>
                  </a:lnTo>
                  <a:lnTo>
                    <a:pt x="886" y="6"/>
                  </a:lnTo>
                  <a:lnTo>
                    <a:pt x="886" y="6"/>
                  </a:lnTo>
                  <a:lnTo>
                    <a:pt x="887" y="6"/>
                  </a:lnTo>
                  <a:lnTo>
                    <a:pt x="887" y="6"/>
                  </a:lnTo>
                  <a:lnTo>
                    <a:pt x="888" y="6"/>
                  </a:lnTo>
                  <a:lnTo>
                    <a:pt x="888" y="6"/>
                  </a:lnTo>
                  <a:lnTo>
                    <a:pt x="892" y="6"/>
                  </a:lnTo>
                  <a:lnTo>
                    <a:pt x="892" y="6"/>
                  </a:lnTo>
                  <a:lnTo>
                    <a:pt x="893" y="6"/>
                  </a:lnTo>
                  <a:lnTo>
                    <a:pt x="893" y="6"/>
                  </a:lnTo>
                  <a:lnTo>
                    <a:pt x="894" y="6"/>
                  </a:lnTo>
                  <a:lnTo>
                    <a:pt x="894" y="6"/>
                  </a:lnTo>
                  <a:lnTo>
                    <a:pt x="895" y="6"/>
                  </a:lnTo>
                  <a:lnTo>
                    <a:pt x="895" y="6"/>
                  </a:lnTo>
                  <a:lnTo>
                    <a:pt x="896" y="6"/>
                  </a:lnTo>
                  <a:lnTo>
                    <a:pt x="896" y="6"/>
                  </a:lnTo>
                  <a:lnTo>
                    <a:pt x="900" y="6"/>
                  </a:lnTo>
                  <a:lnTo>
                    <a:pt x="900" y="6"/>
                  </a:lnTo>
                  <a:lnTo>
                    <a:pt x="901" y="6"/>
                  </a:lnTo>
                  <a:lnTo>
                    <a:pt x="901" y="6"/>
                  </a:lnTo>
                  <a:lnTo>
                    <a:pt x="902" y="6"/>
                  </a:lnTo>
                  <a:lnTo>
                    <a:pt x="902" y="6"/>
                  </a:lnTo>
                  <a:lnTo>
                    <a:pt x="903" y="6"/>
                  </a:lnTo>
                  <a:lnTo>
                    <a:pt x="903" y="6"/>
                  </a:lnTo>
                  <a:lnTo>
                    <a:pt x="908" y="6"/>
                  </a:lnTo>
                  <a:lnTo>
                    <a:pt x="908" y="6"/>
                  </a:lnTo>
                  <a:lnTo>
                    <a:pt x="909" y="6"/>
                  </a:lnTo>
                  <a:lnTo>
                    <a:pt x="909" y="6"/>
                  </a:lnTo>
                  <a:lnTo>
                    <a:pt x="910" y="6"/>
                  </a:lnTo>
                  <a:lnTo>
                    <a:pt x="910" y="4"/>
                  </a:lnTo>
                  <a:lnTo>
                    <a:pt x="911" y="4"/>
                  </a:lnTo>
                  <a:lnTo>
                    <a:pt x="911" y="4"/>
                  </a:lnTo>
                  <a:lnTo>
                    <a:pt x="913" y="4"/>
                  </a:lnTo>
                  <a:lnTo>
                    <a:pt x="913" y="4"/>
                  </a:lnTo>
                  <a:lnTo>
                    <a:pt x="916" y="4"/>
                  </a:lnTo>
                  <a:lnTo>
                    <a:pt x="916" y="4"/>
                  </a:lnTo>
                  <a:lnTo>
                    <a:pt x="920" y="4"/>
                  </a:lnTo>
                  <a:lnTo>
                    <a:pt x="920" y="4"/>
                  </a:lnTo>
                  <a:lnTo>
                    <a:pt x="921" y="4"/>
                  </a:lnTo>
                  <a:lnTo>
                    <a:pt x="921" y="4"/>
                  </a:lnTo>
                  <a:lnTo>
                    <a:pt x="922" y="4"/>
                  </a:lnTo>
                  <a:lnTo>
                    <a:pt x="922" y="4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25" y="4"/>
                  </a:lnTo>
                  <a:lnTo>
                    <a:pt x="925" y="4"/>
                  </a:lnTo>
                  <a:lnTo>
                    <a:pt x="926" y="4"/>
                  </a:lnTo>
                  <a:lnTo>
                    <a:pt x="926" y="4"/>
                  </a:lnTo>
                  <a:lnTo>
                    <a:pt x="928" y="4"/>
                  </a:lnTo>
                  <a:lnTo>
                    <a:pt x="928" y="4"/>
                  </a:lnTo>
                  <a:lnTo>
                    <a:pt x="929" y="4"/>
                  </a:lnTo>
                  <a:lnTo>
                    <a:pt x="929" y="4"/>
                  </a:lnTo>
                  <a:lnTo>
                    <a:pt x="933" y="4"/>
                  </a:lnTo>
                  <a:lnTo>
                    <a:pt x="933" y="4"/>
                  </a:lnTo>
                  <a:lnTo>
                    <a:pt x="937" y="4"/>
                  </a:lnTo>
                  <a:lnTo>
                    <a:pt x="937" y="4"/>
                  </a:lnTo>
                  <a:lnTo>
                    <a:pt x="942" y="4"/>
                  </a:lnTo>
                  <a:lnTo>
                    <a:pt x="942" y="4"/>
                  </a:lnTo>
                  <a:lnTo>
                    <a:pt x="944" y="4"/>
                  </a:lnTo>
                  <a:lnTo>
                    <a:pt x="944" y="4"/>
                  </a:lnTo>
                  <a:lnTo>
                    <a:pt x="945" y="4"/>
                  </a:lnTo>
                  <a:lnTo>
                    <a:pt x="945" y="4"/>
                  </a:lnTo>
                  <a:lnTo>
                    <a:pt x="947" y="4"/>
                  </a:lnTo>
                  <a:lnTo>
                    <a:pt x="947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59" y="0"/>
                  </a:lnTo>
                  <a:lnTo>
                    <a:pt x="959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5" y="0"/>
                  </a:lnTo>
                  <a:lnTo>
                    <a:pt x="965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7" y="0"/>
                  </a:lnTo>
                  <a:lnTo>
                    <a:pt x="967" y="0"/>
                  </a:lnTo>
                  <a:lnTo>
                    <a:pt x="969" y="0"/>
                  </a:lnTo>
                  <a:lnTo>
                    <a:pt x="969" y="0"/>
                  </a:lnTo>
                  <a:lnTo>
                    <a:pt x="977" y="0"/>
                  </a:lnTo>
                  <a:lnTo>
                    <a:pt x="977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9" y="0"/>
                  </a:lnTo>
                  <a:lnTo>
                    <a:pt x="989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7" y="0"/>
                  </a:lnTo>
                  <a:lnTo>
                    <a:pt x="997" y="0"/>
                  </a:lnTo>
                  <a:lnTo>
                    <a:pt x="998" y="0"/>
                  </a:lnTo>
                  <a:lnTo>
                    <a:pt x="998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6" y="0"/>
                  </a:lnTo>
                  <a:lnTo>
                    <a:pt x="1006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9" y="0"/>
                  </a:lnTo>
                  <a:lnTo>
                    <a:pt x="1009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6" y="0"/>
                  </a:lnTo>
                  <a:lnTo>
                    <a:pt x="1016" y="0"/>
                  </a:lnTo>
                  <a:lnTo>
                    <a:pt x="1017" y="0"/>
                  </a:lnTo>
                  <a:lnTo>
                    <a:pt x="1017" y="0"/>
                  </a:lnTo>
                  <a:lnTo>
                    <a:pt x="1018" y="0"/>
                  </a:lnTo>
                  <a:lnTo>
                    <a:pt x="1018" y="0"/>
                  </a:lnTo>
                  <a:lnTo>
                    <a:pt x="1021" y="0"/>
                  </a:lnTo>
                  <a:lnTo>
                    <a:pt x="1021" y="0"/>
                  </a:lnTo>
                  <a:lnTo>
                    <a:pt x="1024" y="0"/>
                  </a:lnTo>
                  <a:lnTo>
                    <a:pt x="1024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30" y="0"/>
                  </a:lnTo>
                  <a:lnTo>
                    <a:pt x="1030" y="0"/>
                  </a:lnTo>
                  <a:lnTo>
                    <a:pt x="1031" y="0"/>
                  </a:lnTo>
                  <a:lnTo>
                    <a:pt x="1031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3" y="0"/>
                  </a:lnTo>
                  <a:lnTo>
                    <a:pt x="1033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42" y="0"/>
                  </a:lnTo>
                  <a:lnTo>
                    <a:pt x="1042" y="0"/>
                  </a:lnTo>
                  <a:lnTo>
                    <a:pt x="1047" y="0"/>
                  </a:lnTo>
                  <a:lnTo>
                    <a:pt x="1047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5" y="0"/>
                  </a:lnTo>
                  <a:lnTo>
                    <a:pt x="1055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4" y="0"/>
                  </a:lnTo>
                  <a:lnTo>
                    <a:pt x="1064" y="0"/>
                  </a:lnTo>
                  <a:lnTo>
                    <a:pt x="1066" y="0"/>
                  </a:lnTo>
                  <a:lnTo>
                    <a:pt x="1066" y="0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5" y="0"/>
                  </a:lnTo>
                  <a:lnTo>
                    <a:pt x="1075" y="0"/>
                  </a:lnTo>
                  <a:lnTo>
                    <a:pt x="1079" y="0"/>
                  </a:lnTo>
                  <a:lnTo>
                    <a:pt x="1079" y="0"/>
                  </a:lnTo>
                  <a:lnTo>
                    <a:pt x="1081" y="0"/>
                  </a:lnTo>
                  <a:lnTo>
                    <a:pt x="1081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89" y="0"/>
                  </a:lnTo>
                  <a:lnTo>
                    <a:pt x="1089" y="0"/>
                  </a:lnTo>
                  <a:lnTo>
                    <a:pt x="1090" y="0"/>
                  </a:lnTo>
                  <a:lnTo>
                    <a:pt x="1090" y="0"/>
                  </a:lnTo>
                  <a:lnTo>
                    <a:pt x="1091" y="0"/>
                  </a:lnTo>
                  <a:lnTo>
                    <a:pt x="1091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9" y="0"/>
                  </a:lnTo>
                  <a:lnTo>
                    <a:pt x="1099" y="0"/>
                  </a:lnTo>
                  <a:lnTo>
                    <a:pt x="1103" y="0"/>
                  </a:lnTo>
                  <a:lnTo>
                    <a:pt x="1103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5" y="0"/>
                  </a:lnTo>
                  <a:lnTo>
                    <a:pt x="1105" y="0"/>
                  </a:lnTo>
                  <a:lnTo>
                    <a:pt x="1111" y="0"/>
                  </a:lnTo>
                  <a:lnTo>
                    <a:pt x="1111" y="0"/>
                  </a:lnTo>
                  <a:lnTo>
                    <a:pt x="1113" y="0"/>
                  </a:lnTo>
                  <a:lnTo>
                    <a:pt x="1113" y="0"/>
                  </a:lnTo>
                  <a:lnTo>
                    <a:pt x="1119" y="0"/>
                  </a:lnTo>
                  <a:lnTo>
                    <a:pt x="1119" y="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3" y="0"/>
                  </a:lnTo>
                  <a:lnTo>
                    <a:pt x="1123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9" y="0"/>
                  </a:lnTo>
                  <a:lnTo>
                    <a:pt x="1129" y="0"/>
                  </a:lnTo>
                  <a:lnTo>
                    <a:pt x="1132" y="0"/>
                  </a:lnTo>
                  <a:lnTo>
                    <a:pt x="1132" y="0"/>
                  </a:lnTo>
                  <a:lnTo>
                    <a:pt x="1135" y="0"/>
                  </a:lnTo>
                  <a:lnTo>
                    <a:pt x="1135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8" y="0"/>
                  </a:lnTo>
                  <a:lnTo>
                    <a:pt x="1138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3" y="0"/>
                  </a:lnTo>
                  <a:lnTo>
                    <a:pt x="1143" y="0"/>
                  </a:lnTo>
                  <a:lnTo>
                    <a:pt x="1145" y="0"/>
                  </a:lnTo>
                  <a:lnTo>
                    <a:pt x="1145" y="0"/>
                  </a:lnTo>
                  <a:lnTo>
                    <a:pt x="1147" y="0"/>
                  </a:lnTo>
                  <a:lnTo>
                    <a:pt x="1147" y="0"/>
                  </a:lnTo>
                  <a:lnTo>
                    <a:pt x="1148" y="0"/>
                  </a:lnTo>
                  <a:lnTo>
                    <a:pt x="1148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4" y="0"/>
                  </a:lnTo>
                  <a:lnTo>
                    <a:pt x="1154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9" y="0"/>
                  </a:lnTo>
                  <a:lnTo>
                    <a:pt x="1159" y="0"/>
                  </a:lnTo>
                  <a:lnTo>
                    <a:pt x="1160" y="0"/>
                  </a:lnTo>
                  <a:lnTo>
                    <a:pt x="1160" y="0"/>
                  </a:lnTo>
                  <a:lnTo>
                    <a:pt x="1163" y="0"/>
                  </a:lnTo>
                  <a:lnTo>
                    <a:pt x="1163" y="0"/>
                  </a:lnTo>
                  <a:lnTo>
                    <a:pt x="1167" y="0"/>
                  </a:lnTo>
                  <a:lnTo>
                    <a:pt x="1167" y="0"/>
                  </a:lnTo>
                </a:path>
              </a:pathLst>
            </a:cu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2280947" y="3963264"/>
              <a:ext cx="5122644" cy="492126"/>
              <a:chOff x="3063359" y="4065422"/>
              <a:chExt cx="3533775" cy="492126"/>
            </a:xfrm>
          </p:grpSpPr>
          <p:sp>
            <p:nvSpPr>
              <p:cNvPr id="471" name="Line 13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2" name="Line 14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3" name="Line 15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4" name="Line 16"/>
              <p:cNvSpPr>
                <a:spLocks noChangeShapeType="1"/>
              </p:cNvSpPr>
              <p:nvPr/>
            </p:nvSpPr>
            <p:spPr bwMode="auto">
              <a:xfrm>
                <a:off x="3072884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5" name="Line 17"/>
              <p:cNvSpPr>
                <a:spLocks noChangeShapeType="1"/>
              </p:cNvSpPr>
              <p:nvPr/>
            </p:nvSpPr>
            <p:spPr bwMode="auto">
              <a:xfrm>
                <a:off x="3072884" y="4557548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6" name="Line 18"/>
              <p:cNvSpPr>
                <a:spLocks noChangeShapeType="1"/>
              </p:cNvSpPr>
              <p:nvPr/>
            </p:nvSpPr>
            <p:spPr bwMode="auto">
              <a:xfrm>
                <a:off x="3079234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7" name="Line 19"/>
              <p:cNvSpPr>
                <a:spLocks noChangeShapeType="1"/>
              </p:cNvSpPr>
              <p:nvPr/>
            </p:nvSpPr>
            <p:spPr bwMode="auto">
              <a:xfrm>
                <a:off x="3079234" y="4557548"/>
                <a:ext cx="333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8" name="Line 20"/>
              <p:cNvSpPr>
                <a:spLocks noChangeShapeType="1"/>
              </p:cNvSpPr>
              <p:nvPr/>
            </p:nvSpPr>
            <p:spPr bwMode="auto">
              <a:xfrm>
                <a:off x="3112571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9" name="Line 21"/>
              <p:cNvSpPr>
                <a:spLocks noChangeShapeType="1"/>
              </p:cNvSpPr>
              <p:nvPr/>
            </p:nvSpPr>
            <p:spPr bwMode="auto">
              <a:xfrm>
                <a:off x="3112571" y="4557548"/>
                <a:ext cx="238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0" name="Line 22"/>
              <p:cNvSpPr>
                <a:spLocks noChangeShapeType="1"/>
              </p:cNvSpPr>
              <p:nvPr/>
            </p:nvSpPr>
            <p:spPr bwMode="auto">
              <a:xfrm>
                <a:off x="3168134" y="4548023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1" name="Line 23"/>
              <p:cNvSpPr>
                <a:spLocks noChangeShapeType="1"/>
              </p:cNvSpPr>
              <p:nvPr/>
            </p:nvSpPr>
            <p:spPr bwMode="auto">
              <a:xfrm>
                <a:off x="3277671" y="4548023"/>
                <a:ext cx="571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2" name="Line 24"/>
              <p:cNvSpPr>
                <a:spLocks noChangeShapeType="1"/>
              </p:cNvSpPr>
              <p:nvPr/>
            </p:nvSpPr>
            <p:spPr bwMode="auto">
              <a:xfrm flipV="1">
                <a:off x="3334821" y="45448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3" name="Line 25"/>
              <p:cNvSpPr>
                <a:spLocks noChangeShapeType="1"/>
              </p:cNvSpPr>
              <p:nvPr/>
            </p:nvSpPr>
            <p:spPr bwMode="auto">
              <a:xfrm>
                <a:off x="3334821" y="4544848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4" name="Line 26"/>
              <p:cNvSpPr>
                <a:spLocks noChangeShapeType="1"/>
              </p:cNvSpPr>
              <p:nvPr/>
            </p:nvSpPr>
            <p:spPr bwMode="auto">
              <a:xfrm>
                <a:off x="3377684" y="4536910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5" name="Line 27"/>
              <p:cNvSpPr>
                <a:spLocks noChangeShapeType="1"/>
              </p:cNvSpPr>
              <p:nvPr/>
            </p:nvSpPr>
            <p:spPr bwMode="auto">
              <a:xfrm>
                <a:off x="3487221" y="4536910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6" name="Line 28"/>
              <p:cNvSpPr>
                <a:spLocks noChangeShapeType="1"/>
              </p:cNvSpPr>
              <p:nvPr/>
            </p:nvSpPr>
            <p:spPr bwMode="auto">
              <a:xfrm>
                <a:off x="3596759" y="4536910"/>
                <a:ext cx="333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7" name="Line 29"/>
              <p:cNvSpPr>
                <a:spLocks noChangeShapeType="1"/>
              </p:cNvSpPr>
              <p:nvPr/>
            </p:nvSpPr>
            <p:spPr bwMode="auto">
              <a:xfrm>
                <a:off x="3630096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8" name="Line 30"/>
              <p:cNvSpPr>
                <a:spLocks noChangeShapeType="1"/>
              </p:cNvSpPr>
              <p:nvPr/>
            </p:nvSpPr>
            <p:spPr bwMode="auto">
              <a:xfrm>
                <a:off x="3630096" y="4536910"/>
                <a:ext cx="365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9" name="Line 31"/>
              <p:cNvSpPr>
                <a:spLocks noChangeShapeType="1"/>
              </p:cNvSpPr>
              <p:nvPr/>
            </p:nvSpPr>
            <p:spPr bwMode="auto">
              <a:xfrm>
                <a:off x="3706296" y="4536910"/>
                <a:ext cx="333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0" name="Line 32"/>
              <p:cNvSpPr>
                <a:spLocks noChangeShapeType="1"/>
              </p:cNvSpPr>
              <p:nvPr/>
            </p:nvSpPr>
            <p:spPr bwMode="auto">
              <a:xfrm>
                <a:off x="3739634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1" name="Line 33"/>
              <p:cNvSpPr>
                <a:spLocks noChangeShapeType="1"/>
              </p:cNvSpPr>
              <p:nvPr/>
            </p:nvSpPr>
            <p:spPr bwMode="auto">
              <a:xfrm>
                <a:off x="3739634" y="4536910"/>
                <a:ext cx="365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2" name="Line 34"/>
              <p:cNvSpPr>
                <a:spLocks noChangeShapeType="1"/>
              </p:cNvSpPr>
              <p:nvPr/>
            </p:nvSpPr>
            <p:spPr bwMode="auto">
              <a:xfrm>
                <a:off x="3812659" y="4536910"/>
                <a:ext cx="396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3" name="Line 35"/>
              <p:cNvSpPr>
                <a:spLocks noChangeShapeType="1"/>
              </p:cNvSpPr>
              <p:nvPr/>
            </p:nvSpPr>
            <p:spPr bwMode="auto">
              <a:xfrm flipV="1">
                <a:off x="3852346" y="452897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4" name="Line 36"/>
              <p:cNvSpPr>
                <a:spLocks noChangeShapeType="1"/>
              </p:cNvSpPr>
              <p:nvPr/>
            </p:nvSpPr>
            <p:spPr bwMode="auto">
              <a:xfrm>
                <a:off x="3852346" y="4528973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5" name="Line 37"/>
              <p:cNvSpPr>
                <a:spLocks noChangeShapeType="1"/>
              </p:cNvSpPr>
              <p:nvPr/>
            </p:nvSpPr>
            <p:spPr bwMode="auto">
              <a:xfrm flipV="1">
                <a:off x="3865046" y="452421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6" name="Line 38"/>
              <p:cNvSpPr>
                <a:spLocks noChangeShapeType="1"/>
              </p:cNvSpPr>
              <p:nvPr/>
            </p:nvSpPr>
            <p:spPr bwMode="auto">
              <a:xfrm>
                <a:off x="3865046" y="4524210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7" name="Line 39"/>
              <p:cNvSpPr>
                <a:spLocks noChangeShapeType="1"/>
              </p:cNvSpPr>
              <p:nvPr/>
            </p:nvSpPr>
            <p:spPr bwMode="auto">
              <a:xfrm>
                <a:off x="3874571" y="45242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8" name="Line 40"/>
              <p:cNvSpPr>
                <a:spLocks noChangeShapeType="1"/>
              </p:cNvSpPr>
              <p:nvPr/>
            </p:nvSpPr>
            <p:spPr bwMode="auto">
              <a:xfrm>
                <a:off x="3874571" y="452421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9" name="Line 41"/>
              <p:cNvSpPr>
                <a:spLocks noChangeShapeType="1"/>
              </p:cNvSpPr>
              <p:nvPr/>
            </p:nvSpPr>
            <p:spPr bwMode="auto">
              <a:xfrm flipV="1">
                <a:off x="3901559" y="4497223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0" name="Line 42"/>
              <p:cNvSpPr>
                <a:spLocks noChangeShapeType="1"/>
              </p:cNvSpPr>
              <p:nvPr/>
            </p:nvSpPr>
            <p:spPr bwMode="auto">
              <a:xfrm>
                <a:off x="3901559" y="449722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1" name="Line 43"/>
              <p:cNvSpPr>
                <a:spLocks noChangeShapeType="1"/>
              </p:cNvSpPr>
              <p:nvPr/>
            </p:nvSpPr>
            <p:spPr bwMode="auto">
              <a:xfrm flipV="1">
                <a:off x="3907909" y="4487698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2" name="Line 44"/>
              <p:cNvSpPr>
                <a:spLocks noChangeShapeType="1"/>
              </p:cNvSpPr>
              <p:nvPr/>
            </p:nvSpPr>
            <p:spPr bwMode="auto">
              <a:xfrm>
                <a:off x="3907909" y="4487698"/>
                <a:ext cx="111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Line 45"/>
              <p:cNvSpPr>
                <a:spLocks noChangeShapeType="1"/>
              </p:cNvSpPr>
              <p:nvPr/>
            </p:nvSpPr>
            <p:spPr bwMode="auto">
              <a:xfrm flipV="1">
                <a:off x="3919021" y="44797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4" name="Line 46"/>
              <p:cNvSpPr>
                <a:spLocks noChangeShapeType="1"/>
              </p:cNvSpPr>
              <p:nvPr/>
            </p:nvSpPr>
            <p:spPr bwMode="auto">
              <a:xfrm>
                <a:off x="3919021" y="44797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5" name="Line 47"/>
              <p:cNvSpPr>
                <a:spLocks noChangeShapeType="1"/>
              </p:cNvSpPr>
              <p:nvPr/>
            </p:nvSpPr>
            <p:spPr bwMode="auto">
              <a:xfrm flipV="1">
                <a:off x="3922196" y="447182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6" name="Line 48"/>
              <p:cNvSpPr>
                <a:spLocks noChangeShapeType="1"/>
              </p:cNvSpPr>
              <p:nvPr/>
            </p:nvSpPr>
            <p:spPr bwMode="auto">
              <a:xfrm>
                <a:off x="3922196" y="4471823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Line 49"/>
              <p:cNvSpPr>
                <a:spLocks noChangeShapeType="1"/>
              </p:cNvSpPr>
              <p:nvPr/>
            </p:nvSpPr>
            <p:spPr bwMode="auto">
              <a:xfrm flipV="1">
                <a:off x="3934896" y="44686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8" name="Line 50"/>
              <p:cNvSpPr>
                <a:spLocks noChangeShapeType="1"/>
              </p:cNvSpPr>
              <p:nvPr/>
            </p:nvSpPr>
            <p:spPr bwMode="auto">
              <a:xfrm>
                <a:off x="3934896" y="4468648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9" name="Line 51"/>
              <p:cNvSpPr>
                <a:spLocks noChangeShapeType="1"/>
              </p:cNvSpPr>
              <p:nvPr/>
            </p:nvSpPr>
            <p:spPr bwMode="auto">
              <a:xfrm flipV="1">
                <a:off x="3938071" y="446071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0" name="Line 52"/>
              <p:cNvSpPr>
                <a:spLocks noChangeShapeType="1"/>
              </p:cNvSpPr>
              <p:nvPr/>
            </p:nvSpPr>
            <p:spPr bwMode="auto">
              <a:xfrm>
                <a:off x="3938071" y="44607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Line 53"/>
              <p:cNvSpPr>
                <a:spLocks noChangeShapeType="1"/>
              </p:cNvSpPr>
              <p:nvPr/>
            </p:nvSpPr>
            <p:spPr bwMode="auto">
              <a:xfrm>
                <a:off x="3958709" y="4440073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2" name="Line 54"/>
              <p:cNvSpPr>
                <a:spLocks noChangeShapeType="1"/>
              </p:cNvSpPr>
              <p:nvPr/>
            </p:nvSpPr>
            <p:spPr bwMode="auto">
              <a:xfrm flipV="1">
                <a:off x="3968234" y="4432135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3" name="Line 55"/>
              <p:cNvSpPr>
                <a:spLocks noChangeShapeType="1"/>
              </p:cNvSpPr>
              <p:nvPr/>
            </p:nvSpPr>
            <p:spPr bwMode="auto">
              <a:xfrm>
                <a:off x="3968234" y="4432135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4" name="Line 56"/>
              <p:cNvSpPr>
                <a:spLocks noChangeShapeType="1"/>
              </p:cNvSpPr>
              <p:nvPr/>
            </p:nvSpPr>
            <p:spPr bwMode="auto">
              <a:xfrm flipV="1">
                <a:off x="3977759" y="4424198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5" name="Line 57"/>
              <p:cNvSpPr>
                <a:spLocks noChangeShapeType="1"/>
              </p:cNvSpPr>
              <p:nvPr/>
            </p:nvSpPr>
            <p:spPr bwMode="auto">
              <a:xfrm>
                <a:off x="3977759" y="4424198"/>
                <a:ext cx="428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6" name="Line 58"/>
              <p:cNvSpPr>
                <a:spLocks noChangeShapeType="1"/>
              </p:cNvSpPr>
              <p:nvPr/>
            </p:nvSpPr>
            <p:spPr bwMode="auto">
              <a:xfrm flipV="1">
                <a:off x="4020621" y="44194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7" name="Line 59"/>
              <p:cNvSpPr>
                <a:spLocks noChangeShapeType="1"/>
              </p:cNvSpPr>
              <p:nvPr/>
            </p:nvSpPr>
            <p:spPr bwMode="auto">
              <a:xfrm>
                <a:off x="4047609" y="4411498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8" name="Line 60"/>
              <p:cNvSpPr>
                <a:spLocks noChangeShapeType="1"/>
              </p:cNvSpPr>
              <p:nvPr/>
            </p:nvSpPr>
            <p:spPr bwMode="auto">
              <a:xfrm flipV="1">
                <a:off x="4147621" y="4395623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9" name="Line 61"/>
              <p:cNvSpPr>
                <a:spLocks noChangeShapeType="1"/>
              </p:cNvSpPr>
              <p:nvPr/>
            </p:nvSpPr>
            <p:spPr bwMode="auto">
              <a:xfrm>
                <a:off x="4147621" y="4395623"/>
                <a:ext cx="650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0" name="Line 62"/>
              <p:cNvSpPr>
                <a:spLocks noChangeShapeType="1"/>
              </p:cNvSpPr>
              <p:nvPr/>
            </p:nvSpPr>
            <p:spPr bwMode="auto">
              <a:xfrm flipV="1">
                <a:off x="4212709" y="43924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Line 63"/>
              <p:cNvSpPr>
                <a:spLocks noChangeShapeType="1"/>
              </p:cNvSpPr>
              <p:nvPr/>
            </p:nvSpPr>
            <p:spPr bwMode="auto">
              <a:xfrm>
                <a:off x="4212709" y="4392448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2" name="Line 64"/>
              <p:cNvSpPr>
                <a:spLocks noChangeShapeType="1"/>
              </p:cNvSpPr>
              <p:nvPr/>
            </p:nvSpPr>
            <p:spPr bwMode="auto">
              <a:xfrm flipV="1">
                <a:off x="4242871" y="4363873"/>
                <a:ext cx="0" cy="111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3" name="Line 65"/>
              <p:cNvSpPr>
                <a:spLocks noChangeShapeType="1"/>
              </p:cNvSpPr>
              <p:nvPr/>
            </p:nvSpPr>
            <p:spPr bwMode="auto">
              <a:xfrm>
                <a:off x="4242871" y="436387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4" name="Line 66"/>
              <p:cNvSpPr>
                <a:spLocks noChangeShapeType="1"/>
              </p:cNvSpPr>
              <p:nvPr/>
            </p:nvSpPr>
            <p:spPr bwMode="auto">
              <a:xfrm flipV="1">
                <a:off x="4249221" y="4347998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Line 67"/>
              <p:cNvSpPr>
                <a:spLocks noChangeShapeType="1"/>
              </p:cNvSpPr>
              <p:nvPr/>
            </p:nvSpPr>
            <p:spPr bwMode="auto">
              <a:xfrm>
                <a:off x="4249221" y="4347998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6" name="Line 68"/>
              <p:cNvSpPr>
                <a:spLocks noChangeShapeType="1"/>
              </p:cNvSpPr>
              <p:nvPr/>
            </p:nvSpPr>
            <p:spPr bwMode="auto">
              <a:xfrm flipV="1">
                <a:off x="4253984" y="43432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7" name="Line 69"/>
              <p:cNvSpPr>
                <a:spLocks noChangeShapeType="1"/>
              </p:cNvSpPr>
              <p:nvPr/>
            </p:nvSpPr>
            <p:spPr bwMode="auto">
              <a:xfrm>
                <a:off x="4253984" y="4343235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8" name="Line 70"/>
              <p:cNvSpPr>
                <a:spLocks noChangeShapeType="1"/>
              </p:cNvSpPr>
              <p:nvPr/>
            </p:nvSpPr>
            <p:spPr bwMode="auto">
              <a:xfrm flipV="1">
                <a:off x="4263509" y="4335298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9" name="Line 71"/>
              <p:cNvSpPr>
                <a:spLocks noChangeShapeType="1"/>
              </p:cNvSpPr>
              <p:nvPr/>
            </p:nvSpPr>
            <p:spPr bwMode="auto">
              <a:xfrm>
                <a:off x="4263509" y="4335298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0" name="Line 72"/>
              <p:cNvSpPr>
                <a:spLocks noChangeShapeType="1"/>
              </p:cNvSpPr>
              <p:nvPr/>
            </p:nvSpPr>
            <p:spPr bwMode="auto">
              <a:xfrm flipV="1">
                <a:off x="4273034" y="43273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1" name="Line 73"/>
              <p:cNvSpPr>
                <a:spLocks noChangeShapeType="1"/>
              </p:cNvSpPr>
              <p:nvPr/>
            </p:nvSpPr>
            <p:spPr bwMode="auto">
              <a:xfrm>
                <a:off x="4273034" y="432736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2" name="Line 74"/>
              <p:cNvSpPr>
                <a:spLocks noChangeShapeType="1"/>
              </p:cNvSpPr>
              <p:nvPr/>
            </p:nvSpPr>
            <p:spPr bwMode="auto">
              <a:xfrm>
                <a:off x="4315896" y="4327360"/>
                <a:ext cx="301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3" name="Line 75"/>
              <p:cNvSpPr>
                <a:spLocks noChangeShapeType="1"/>
              </p:cNvSpPr>
              <p:nvPr/>
            </p:nvSpPr>
            <p:spPr bwMode="auto">
              <a:xfrm flipV="1">
                <a:off x="4346059" y="431942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4" name="Line 76"/>
              <p:cNvSpPr>
                <a:spLocks noChangeShapeType="1"/>
              </p:cNvSpPr>
              <p:nvPr/>
            </p:nvSpPr>
            <p:spPr bwMode="auto">
              <a:xfrm>
                <a:off x="4346059" y="4319423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5" name="Line 77"/>
              <p:cNvSpPr>
                <a:spLocks noChangeShapeType="1"/>
              </p:cNvSpPr>
              <p:nvPr/>
            </p:nvSpPr>
            <p:spPr bwMode="auto">
              <a:xfrm flipV="1">
                <a:off x="4358759" y="431466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6" name="Line 78"/>
              <p:cNvSpPr>
                <a:spLocks noChangeShapeType="1"/>
              </p:cNvSpPr>
              <p:nvPr/>
            </p:nvSpPr>
            <p:spPr bwMode="auto">
              <a:xfrm>
                <a:off x="4358759" y="4314660"/>
                <a:ext cx="79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7" name="Line 79"/>
              <p:cNvSpPr>
                <a:spLocks noChangeShapeType="1"/>
              </p:cNvSpPr>
              <p:nvPr/>
            </p:nvSpPr>
            <p:spPr bwMode="auto">
              <a:xfrm flipV="1">
                <a:off x="4366696" y="430672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8" name="Line 80"/>
              <p:cNvSpPr>
                <a:spLocks noChangeShapeType="1"/>
              </p:cNvSpPr>
              <p:nvPr/>
            </p:nvSpPr>
            <p:spPr bwMode="auto">
              <a:xfrm>
                <a:off x="4366696" y="43067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9" name="Line 81"/>
              <p:cNvSpPr>
                <a:spLocks noChangeShapeType="1"/>
              </p:cNvSpPr>
              <p:nvPr/>
            </p:nvSpPr>
            <p:spPr bwMode="auto">
              <a:xfrm>
                <a:off x="4403209" y="4298785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0" name="Line 82"/>
              <p:cNvSpPr>
                <a:spLocks noChangeShapeType="1"/>
              </p:cNvSpPr>
              <p:nvPr/>
            </p:nvSpPr>
            <p:spPr bwMode="auto">
              <a:xfrm>
                <a:off x="4507984" y="4295610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1" name="Line 83"/>
              <p:cNvSpPr>
                <a:spLocks noChangeShapeType="1"/>
              </p:cNvSpPr>
              <p:nvPr/>
            </p:nvSpPr>
            <p:spPr bwMode="auto">
              <a:xfrm>
                <a:off x="4617521" y="4295610"/>
                <a:ext cx="269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2" name="Line 84"/>
              <p:cNvSpPr>
                <a:spLocks noChangeShapeType="1"/>
              </p:cNvSpPr>
              <p:nvPr/>
            </p:nvSpPr>
            <p:spPr bwMode="auto">
              <a:xfrm flipV="1">
                <a:off x="4644509" y="428767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3" name="Line 85"/>
              <p:cNvSpPr>
                <a:spLocks noChangeShapeType="1"/>
              </p:cNvSpPr>
              <p:nvPr/>
            </p:nvSpPr>
            <p:spPr bwMode="auto">
              <a:xfrm>
                <a:off x="4644509" y="4287673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4" name="Line 86"/>
              <p:cNvSpPr>
                <a:spLocks noChangeShapeType="1"/>
              </p:cNvSpPr>
              <p:nvPr/>
            </p:nvSpPr>
            <p:spPr bwMode="auto">
              <a:xfrm flipV="1">
                <a:off x="4657209" y="4279735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5" name="Line 87"/>
              <p:cNvSpPr>
                <a:spLocks noChangeShapeType="1"/>
              </p:cNvSpPr>
              <p:nvPr/>
            </p:nvSpPr>
            <p:spPr bwMode="auto">
              <a:xfrm>
                <a:off x="4657209" y="4279735"/>
                <a:ext cx="206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6" name="Line 88"/>
              <p:cNvSpPr>
                <a:spLocks noChangeShapeType="1"/>
              </p:cNvSpPr>
              <p:nvPr/>
            </p:nvSpPr>
            <p:spPr bwMode="auto">
              <a:xfrm>
                <a:off x="4714359" y="4279735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7" name="Line 89"/>
              <p:cNvSpPr>
                <a:spLocks noChangeShapeType="1"/>
              </p:cNvSpPr>
              <p:nvPr/>
            </p:nvSpPr>
            <p:spPr bwMode="auto">
              <a:xfrm flipV="1">
                <a:off x="4727059" y="4270210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8" name="Line 90"/>
              <p:cNvSpPr>
                <a:spLocks noChangeShapeType="1"/>
              </p:cNvSpPr>
              <p:nvPr/>
            </p:nvSpPr>
            <p:spPr bwMode="auto">
              <a:xfrm>
                <a:off x="4727059" y="427021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9" name="Line 91"/>
              <p:cNvSpPr>
                <a:spLocks noChangeShapeType="1"/>
              </p:cNvSpPr>
              <p:nvPr/>
            </p:nvSpPr>
            <p:spPr bwMode="auto">
              <a:xfrm flipV="1">
                <a:off x="4733409" y="4267035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0" name="Line 92"/>
              <p:cNvSpPr>
                <a:spLocks noChangeShapeType="1"/>
              </p:cNvSpPr>
              <p:nvPr/>
            </p:nvSpPr>
            <p:spPr bwMode="auto">
              <a:xfrm>
                <a:off x="4733409" y="4267035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1" name="Line 93"/>
              <p:cNvSpPr>
                <a:spLocks noChangeShapeType="1"/>
              </p:cNvSpPr>
              <p:nvPr/>
            </p:nvSpPr>
            <p:spPr bwMode="auto">
              <a:xfrm flipV="1">
                <a:off x="4738171" y="4259098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2" name="Line 94"/>
              <p:cNvSpPr>
                <a:spLocks noChangeShapeType="1"/>
              </p:cNvSpPr>
              <p:nvPr/>
            </p:nvSpPr>
            <p:spPr bwMode="auto">
              <a:xfrm>
                <a:off x="4738171" y="4259098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3" name="Line 95"/>
              <p:cNvSpPr>
                <a:spLocks noChangeShapeType="1"/>
              </p:cNvSpPr>
              <p:nvPr/>
            </p:nvSpPr>
            <p:spPr bwMode="auto">
              <a:xfrm>
                <a:off x="4744521" y="425909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4" name="Line 96"/>
              <p:cNvSpPr>
                <a:spLocks noChangeShapeType="1"/>
              </p:cNvSpPr>
              <p:nvPr/>
            </p:nvSpPr>
            <p:spPr bwMode="auto">
              <a:xfrm>
                <a:off x="4744521" y="4259098"/>
                <a:ext cx="285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5" name="Line 97"/>
              <p:cNvSpPr>
                <a:spLocks noChangeShapeType="1"/>
              </p:cNvSpPr>
              <p:nvPr/>
            </p:nvSpPr>
            <p:spPr bwMode="auto">
              <a:xfrm>
                <a:off x="4809609" y="4259098"/>
                <a:ext cx="381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6" name="Line 98"/>
              <p:cNvSpPr>
                <a:spLocks noChangeShapeType="1"/>
              </p:cNvSpPr>
              <p:nvPr/>
            </p:nvSpPr>
            <p:spPr bwMode="auto">
              <a:xfrm flipV="1">
                <a:off x="4847709" y="42511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7" name="Line 99"/>
              <p:cNvSpPr>
                <a:spLocks noChangeShapeType="1"/>
              </p:cNvSpPr>
              <p:nvPr/>
            </p:nvSpPr>
            <p:spPr bwMode="auto">
              <a:xfrm>
                <a:off x="4847709" y="4251160"/>
                <a:ext cx="285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8" name="Line 100"/>
              <p:cNvSpPr>
                <a:spLocks noChangeShapeType="1"/>
              </p:cNvSpPr>
              <p:nvPr/>
            </p:nvSpPr>
            <p:spPr bwMode="auto">
              <a:xfrm>
                <a:off x="4912796" y="4251160"/>
                <a:ext cx="666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9" name="Line 101"/>
              <p:cNvSpPr>
                <a:spLocks noChangeShapeType="1"/>
              </p:cNvSpPr>
              <p:nvPr/>
            </p:nvSpPr>
            <p:spPr bwMode="auto">
              <a:xfrm flipV="1">
                <a:off x="4979471" y="424322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0" name="Line 102"/>
              <p:cNvSpPr>
                <a:spLocks noChangeShapeType="1"/>
              </p:cNvSpPr>
              <p:nvPr/>
            </p:nvSpPr>
            <p:spPr bwMode="auto">
              <a:xfrm>
                <a:off x="4979471" y="42432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1" name="Line 103"/>
              <p:cNvSpPr>
                <a:spLocks noChangeShapeType="1"/>
              </p:cNvSpPr>
              <p:nvPr/>
            </p:nvSpPr>
            <p:spPr bwMode="auto">
              <a:xfrm>
                <a:off x="5019159" y="4243223"/>
                <a:ext cx="396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2" name="Line 104"/>
              <p:cNvSpPr>
                <a:spLocks noChangeShapeType="1"/>
              </p:cNvSpPr>
              <p:nvPr/>
            </p:nvSpPr>
            <p:spPr bwMode="auto">
              <a:xfrm flipV="1">
                <a:off x="5058846" y="423846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3" name="Line 105"/>
              <p:cNvSpPr>
                <a:spLocks noChangeShapeType="1"/>
              </p:cNvSpPr>
              <p:nvPr/>
            </p:nvSpPr>
            <p:spPr bwMode="auto">
              <a:xfrm>
                <a:off x="5058846" y="4238460"/>
                <a:ext cx="269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4" name="Line 106"/>
              <p:cNvSpPr>
                <a:spLocks noChangeShapeType="1"/>
              </p:cNvSpPr>
              <p:nvPr/>
            </p:nvSpPr>
            <p:spPr bwMode="auto">
              <a:xfrm flipV="1">
                <a:off x="5085834" y="4235285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5" name="Line 107"/>
              <p:cNvSpPr>
                <a:spLocks noChangeShapeType="1"/>
              </p:cNvSpPr>
              <p:nvPr/>
            </p:nvSpPr>
            <p:spPr bwMode="auto">
              <a:xfrm>
                <a:off x="5115996" y="4230523"/>
                <a:ext cx="650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6" name="Line 108"/>
              <p:cNvSpPr>
                <a:spLocks noChangeShapeType="1"/>
              </p:cNvSpPr>
              <p:nvPr/>
            </p:nvSpPr>
            <p:spPr bwMode="auto">
              <a:xfrm flipV="1">
                <a:off x="5181084" y="4222585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7" name="Line 109"/>
              <p:cNvSpPr>
                <a:spLocks noChangeShapeType="1"/>
              </p:cNvSpPr>
              <p:nvPr/>
            </p:nvSpPr>
            <p:spPr bwMode="auto">
              <a:xfrm>
                <a:off x="5181084" y="4222585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8" name="Line 110"/>
              <p:cNvSpPr>
                <a:spLocks noChangeShapeType="1"/>
              </p:cNvSpPr>
              <p:nvPr/>
            </p:nvSpPr>
            <p:spPr bwMode="auto">
              <a:xfrm>
                <a:off x="5220771" y="4222585"/>
                <a:ext cx="730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9" name="Line 111"/>
              <p:cNvSpPr>
                <a:spLocks noChangeShapeType="1"/>
              </p:cNvSpPr>
              <p:nvPr/>
            </p:nvSpPr>
            <p:spPr bwMode="auto">
              <a:xfrm>
                <a:off x="5330309" y="4222585"/>
                <a:ext cx="539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0" name="Line 112"/>
              <p:cNvSpPr>
                <a:spLocks noChangeShapeType="1"/>
              </p:cNvSpPr>
              <p:nvPr/>
            </p:nvSpPr>
            <p:spPr bwMode="auto">
              <a:xfrm flipV="1">
                <a:off x="5384284" y="4214648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1" name="Line 113"/>
              <p:cNvSpPr>
                <a:spLocks noChangeShapeType="1"/>
              </p:cNvSpPr>
              <p:nvPr/>
            </p:nvSpPr>
            <p:spPr bwMode="auto">
              <a:xfrm>
                <a:off x="5384284" y="4214648"/>
                <a:ext cx="158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2" name="Line 114"/>
              <p:cNvSpPr>
                <a:spLocks noChangeShapeType="1"/>
              </p:cNvSpPr>
              <p:nvPr/>
            </p:nvSpPr>
            <p:spPr bwMode="auto">
              <a:xfrm flipV="1">
                <a:off x="5427146" y="4201948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3" name="Line 115"/>
              <p:cNvSpPr>
                <a:spLocks noChangeShapeType="1"/>
              </p:cNvSpPr>
              <p:nvPr/>
            </p:nvSpPr>
            <p:spPr bwMode="auto">
              <a:xfrm>
                <a:off x="5427146" y="4201948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4" name="Line 116"/>
              <p:cNvSpPr>
                <a:spLocks noChangeShapeType="1"/>
              </p:cNvSpPr>
              <p:nvPr/>
            </p:nvSpPr>
            <p:spPr bwMode="auto">
              <a:xfrm flipV="1">
                <a:off x="5433496" y="419401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5" name="Line 117"/>
              <p:cNvSpPr>
                <a:spLocks noChangeShapeType="1"/>
              </p:cNvSpPr>
              <p:nvPr/>
            </p:nvSpPr>
            <p:spPr bwMode="auto">
              <a:xfrm>
                <a:off x="5433496" y="419401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6" name="Line 118"/>
              <p:cNvSpPr>
                <a:spLocks noChangeShapeType="1"/>
              </p:cNvSpPr>
              <p:nvPr/>
            </p:nvSpPr>
            <p:spPr bwMode="auto">
              <a:xfrm>
                <a:off x="5436671" y="41940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7" name="Line 119"/>
              <p:cNvSpPr>
                <a:spLocks noChangeShapeType="1"/>
              </p:cNvSpPr>
              <p:nvPr/>
            </p:nvSpPr>
            <p:spPr bwMode="auto">
              <a:xfrm>
                <a:off x="5436671" y="419401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8" name="Line 120"/>
              <p:cNvSpPr>
                <a:spLocks noChangeShapeType="1"/>
              </p:cNvSpPr>
              <p:nvPr/>
            </p:nvSpPr>
            <p:spPr bwMode="auto">
              <a:xfrm>
                <a:off x="5439846" y="41940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9" name="Line 121"/>
              <p:cNvSpPr>
                <a:spLocks noChangeShapeType="1"/>
              </p:cNvSpPr>
              <p:nvPr/>
            </p:nvSpPr>
            <p:spPr bwMode="auto">
              <a:xfrm>
                <a:off x="5439846" y="4194010"/>
                <a:ext cx="142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0" name="Line 122"/>
              <p:cNvSpPr>
                <a:spLocks noChangeShapeType="1"/>
              </p:cNvSpPr>
              <p:nvPr/>
            </p:nvSpPr>
            <p:spPr bwMode="auto">
              <a:xfrm>
                <a:off x="5454134" y="41940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1" name="Line 123"/>
              <p:cNvSpPr>
                <a:spLocks noChangeShapeType="1"/>
              </p:cNvSpPr>
              <p:nvPr/>
            </p:nvSpPr>
            <p:spPr bwMode="auto">
              <a:xfrm>
                <a:off x="5454134" y="419401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2" name="Line 124"/>
              <p:cNvSpPr>
                <a:spLocks noChangeShapeType="1"/>
              </p:cNvSpPr>
              <p:nvPr/>
            </p:nvSpPr>
            <p:spPr bwMode="auto">
              <a:xfrm>
                <a:off x="5457309" y="41940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3" name="Line 125"/>
              <p:cNvSpPr>
                <a:spLocks noChangeShapeType="1"/>
              </p:cNvSpPr>
              <p:nvPr/>
            </p:nvSpPr>
            <p:spPr bwMode="auto">
              <a:xfrm>
                <a:off x="5457309" y="4194010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4" name="Line 126"/>
              <p:cNvSpPr>
                <a:spLocks noChangeShapeType="1"/>
              </p:cNvSpPr>
              <p:nvPr/>
            </p:nvSpPr>
            <p:spPr bwMode="auto">
              <a:xfrm flipV="1">
                <a:off x="5470009" y="4186073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5" name="Line 127"/>
              <p:cNvSpPr>
                <a:spLocks noChangeShapeType="1"/>
              </p:cNvSpPr>
              <p:nvPr/>
            </p:nvSpPr>
            <p:spPr bwMode="auto">
              <a:xfrm>
                <a:off x="5470009" y="418607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6" name="Line 128"/>
              <p:cNvSpPr>
                <a:spLocks noChangeShapeType="1"/>
              </p:cNvSpPr>
              <p:nvPr/>
            </p:nvSpPr>
            <p:spPr bwMode="auto">
              <a:xfrm>
                <a:off x="5476359" y="418607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7" name="Line 129"/>
              <p:cNvSpPr>
                <a:spLocks noChangeShapeType="1"/>
              </p:cNvSpPr>
              <p:nvPr/>
            </p:nvSpPr>
            <p:spPr bwMode="auto">
              <a:xfrm>
                <a:off x="5476359" y="4186073"/>
                <a:ext cx="79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8" name="Line 130"/>
              <p:cNvSpPr>
                <a:spLocks noChangeShapeType="1"/>
              </p:cNvSpPr>
              <p:nvPr/>
            </p:nvSpPr>
            <p:spPr bwMode="auto">
              <a:xfrm>
                <a:off x="5512871" y="417496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9" name="Line 131"/>
              <p:cNvSpPr>
                <a:spLocks noChangeShapeType="1"/>
              </p:cNvSpPr>
              <p:nvPr/>
            </p:nvSpPr>
            <p:spPr bwMode="auto">
              <a:xfrm>
                <a:off x="55192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0" name="Line 132"/>
              <p:cNvSpPr>
                <a:spLocks noChangeShapeType="1"/>
              </p:cNvSpPr>
              <p:nvPr/>
            </p:nvSpPr>
            <p:spPr bwMode="auto">
              <a:xfrm>
                <a:off x="5519221" y="4174960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1" name="Line 133"/>
              <p:cNvSpPr>
                <a:spLocks noChangeShapeType="1"/>
              </p:cNvSpPr>
              <p:nvPr/>
            </p:nvSpPr>
            <p:spPr bwMode="auto">
              <a:xfrm>
                <a:off x="5520809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2" name="Line 134"/>
              <p:cNvSpPr>
                <a:spLocks noChangeShapeType="1"/>
              </p:cNvSpPr>
              <p:nvPr/>
            </p:nvSpPr>
            <p:spPr bwMode="auto">
              <a:xfrm>
                <a:off x="5520809" y="4174960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3" name="Line 135"/>
              <p:cNvSpPr>
                <a:spLocks noChangeShapeType="1"/>
              </p:cNvSpPr>
              <p:nvPr/>
            </p:nvSpPr>
            <p:spPr bwMode="auto">
              <a:xfrm>
                <a:off x="5533509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4" name="Line 136"/>
              <p:cNvSpPr>
                <a:spLocks noChangeShapeType="1"/>
              </p:cNvSpPr>
              <p:nvPr/>
            </p:nvSpPr>
            <p:spPr bwMode="auto">
              <a:xfrm>
                <a:off x="5533509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5" name="Line 137"/>
              <p:cNvSpPr>
                <a:spLocks noChangeShapeType="1"/>
              </p:cNvSpPr>
              <p:nvPr/>
            </p:nvSpPr>
            <p:spPr bwMode="auto">
              <a:xfrm>
                <a:off x="5536684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6" name="Line 138"/>
              <p:cNvSpPr>
                <a:spLocks noChangeShapeType="1"/>
              </p:cNvSpPr>
              <p:nvPr/>
            </p:nvSpPr>
            <p:spPr bwMode="auto">
              <a:xfrm>
                <a:off x="5536684" y="417496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7" name="Line 139"/>
              <p:cNvSpPr>
                <a:spLocks noChangeShapeType="1"/>
              </p:cNvSpPr>
              <p:nvPr/>
            </p:nvSpPr>
            <p:spPr bwMode="auto">
              <a:xfrm>
                <a:off x="5543034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8" name="Line 140"/>
              <p:cNvSpPr>
                <a:spLocks noChangeShapeType="1"/>
              </p:cNvSpPr>
              <p:nvPr/>
            </p:nvSpPr>
            <p:spPr bwMode="auto">
              <a:xfrm>
                <a:off x="5543034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9" name="Line 141"/>
              <p:cNvSpPr>
                <a:spLocks noChangeShapeType="1"/>
              </p:cNvSpPr>
              <p:nvPr/>
            </p:nvSpPr>
            <p:spPr bwMode="auto">
              <a:xfrm>
                <a:off x="5546209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0" name="Line 142"/>
              <p:cNvSpPr>
                <a:spLocks noChangeShapeType="1"/>
              </p:cNvSpPr>
              <p:nvPr/>
            </p:nvSpPr>
            <p:spPr bwMode="auto">
              <a:xfrm>
                <a:off x="5546209" y="4174960"/>
                <a:ext cx="142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1" name="Line 143"/>
              <p:cNvSpPr>
                <a:spLocks noChangeShapeType="1"/>
              </p:cNvSpPr>
              <p:nvPr/>
            </p:nvSpPr>
            <p:spPr bwMode="auto">
              <a:xfrm>
                <a:off x="556049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2" name="Line 144"/>
              <p:cNvSpPr>
                <a:spLocks noChangeShapeType="1"/>
              </p:cNvSpPr>
              <p:nvPr/>
            </p:nvSpPr>
            <p:spPr bwMode="auto">
              <a:xfrm>
                <a:off x="5560496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3" name="Line 145"/>
              <p:cNvSpPr>
                <a:spLocks noChangeShapeType="1"/>
              </p:cNvSpPr>
              <p:nvPr/>
            </p:nvSpPr>
            <p:spPr bwMode="auto">
              <a:xfrm>
                <a:off x="556367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4" name="Line 146"/>
              <p:cNvSpPr>
                <a:spLocks noChangeShapeType="1"/>
              </p:cNvSpPr>
              <p:nvPr/>
            </p:nvSpPr>
            <p:spPr bwMode="auto">
              <a:xfrm>
                <a:off x="5563671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5" name="Line 147"/>
              <p:cNvSpPr>
                <a:spLocks noChangeShapeType="1"/>
              </p:cNvSpPr>
              <p:nvPr/>
            </p:nvSpPr>
            <p:spPr bwMode="auto">
              <a:xfrm>
                <a:off x="556684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6" name="Line 148"/>
              <p:cNvSpPr>
                <a:spLocks noChangeShapeType="1"/>
              </p:cNvSpPr>
              <p:nvPr/>
            </p:nvSpPr>
            <p:spPr bwMode="auto">
              <a:xfrm>
                <a:off x="5566846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7" name="Line 149"/>
              <p:cNvSpPr>
                <a:spLocks noChangeShapeType="1"/>
              </p:cNvSpPr>
              <p:nvPr/>
            </p:nvSpPr>
            <p:spPr bwMode="auto">
              <a:xfrm>
                <a:off x="55700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8" name="Line 150"/>
              <p:cNvSpPr>
                <a:spLocks noChangeShapeType="1"/>
              </p:cNvSpPr>
              <p:nvPr/>
            </p:nvSpPr>
            <p:spPr bwMode="auto">
              <a:xfrm>
                <a:off x="5570021" y="4174960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9" name="Line 151"/>
              <p:cNvSpPr>
                <a:spLocks noChangeShapeType="1"/>
              </p:cNvSpPr>
              <p:nvPr/>
            </p:nvSpPr>
            <p:spPr bwMode="auto">
              <a:xfrm>
                <a:off x="55827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0" name="Line 152"/>
              <p:cNvSpPr>
                <a:spLocks noChangeShapeType="1"/>
              </p:cNvSpPr>
              <p:nvPr/>
            </p:nvSpPr>
            <p:spPr bwMode="auto">
              <a:xfrm>
                <a:off x="5582721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1" name="Line 153"/>
              <p:cNvSpPr>
                <a:spLocks noChangeShapeType="1"/>
              </p:cNvSpPr>
              <p:nvPr/>
            </p:nvSpPr>
            <p:spPr bwMode="auto">
              <a:xfrm>
                <a:off x="5622409" y="4174960"/>
                <a:ext cx="79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2" name="Line 154"/>
              <p:cNvSpPr>
                <a:spLocks noChangeShapeType="1"/>
              </p:cNvSpPr>
              <p:nvPr/>
            </p:nvSpPr>
            <p:spPr bwMode="auto">
              <a:xfrm>
                <a:off x="563034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3" name="Line 155"/>
              <p:cNvSpPr>
                <a:spLocks noChangeShapeType="1"/>
              </p:cNvSpPr>
              <p:nvPr/>
            </p:nvSpPr>
            <p:spPr bwMode="auto">
              <a:xfrm>
                <a:off x="5630346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4" name="Line 156"/>
              <p:cNvSpPr>
                <a:spLocks noChangeShapeType="1"/>
              </p:cNvSpPr>
              <p:nvPr/>
            </p:nvSpPr>
            <p:spPr bwMode="auto">
              <a:xfrm>
                <a:off x="56335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5" name="Line 157"/>
              <p:cNvSpPr>
                <a:spLocks noChangeShapeType="1"/>
              </p:cNvSpPr>
              <p:nvPr/>
            </p:nvSpPr>
            <p:spPr bwMode="auto">
              <a:xfrm>
                <a:off x="5633521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6" name="Line 158"/>
              <p:cNvSpPr>
                <a:spLocks noChangeShapeType="1"/>
              </p:cNvSpPr>
              <p:nvPr/>
            </p:nvSpPr>
            <p:spPr bwMode="auto">
              <a:xfrm>
                <a:off x="563669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7" name="Line 159"/>
              <p:cNvSpPr>
                <a:spLocks noChangeShapeType="1"/>
              </p:cNvSpPr>
              <p:nvPr/>
            </p:nvSpPr>
            <p:spPr bwMode="auto">
              <a:xfrm>
                <a:off x="5636696" y="417496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8" name="Line 160"/>
              <p:cNvSpPr>
                <a:spLocks noChangeShapeType="1"/>
              </p:cNvSpPr>
              <p:nvPr/>
            </p:nvSpPr>
            <p:spPr bwMode="auto">
              <a:xfrm>
                <a:off x="564304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9" name="Line 161"/>
              <p:cNvSpPr>
                <a:spLocks noChangeShapeType="1"/>
              </p:cNvSpPr>
              <p:nvPr/>
            </p:nvSpPr>
            <p:spPr bwMode="auto">
              <a:xfrm>
                <a:off x="5643046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0" name="Line 162"/>
              <p:cNvSpPr>
                <a:spLocks noChangeShapeType="1"/>
              </p:cNvSpPr>
              <p:nvPr/>
            </p:nvSpPr>
            <p:spPr bwMode="auto">
              <a:xfrm>
                <a:off x="56462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1" name="Line 163"/>
              <p:cNvSpPr>
                <a:spLocks noChangeShapeType="1"/>
              </p:cNvSpPr>
              <p:nvPr/>
            </p:nvSpPr>
            <p:spPr bwMode="auto">
              <a:xfrm>
                <a:off x="5646221" y="4174960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2" name="Line 164"/>
              <p:cNvSpPr>
                <a:spLocks noChangeShapeType="1"/>
              </p:cNvSpPr>
              <p:nvPr/>
            </p:nvSpPr>
            <p:spPr bwMode="auto">
              <a:xfrm>
                <a:off x="565892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3" name="Line 165"/>
              <p:cNvSpPr>
                <a:spLocks noChangeShapeType="1"/>
              </p:cNvSpPr>
              <p:nvPr/>
            </p:nvSpPr>
            <p:spPr bwMode="auto">
              <a:xfrm>
                <a:off x="5658921" y="4174960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4" name="Line 166"/>
              <p:cNvSpPr>
                <a:spLocks noChangeShapeType="1"/>
              </p:cNvSpPr>
              <p:nvPr/>
            </p:nvSpPr>
            <p:spPr bwMode="auto">
              <a:xfrm>
                <a:off x="5665271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5" name="Line 167"/>
              <p:cNvSpPr>
                <a:spLocks noChangeShapeType="1"/>
              </p:cNvSpPr>
              <p:nvPr/>
            </p:nvSpPr>
            <p:spPr bwMode="auto">
              <a:xfrm>
                <a:off x="5665271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6" name="Line 168"/>
              <p:cNvSpPr>
                <a:spLocks noChangeShapeType="1"/>
              </p:cNvSpPr>
              <p:nvPr/>
            </p:nvSpPr>
            <p:spPr bwMode="auto">
              <a:xfrm>
                <a:off x="5668446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7" name="Line 169"/>
              <p:cNvSpPr>
                <a:spLocks noChangeShapeType="1"/>
              </p:cNvSpPr>
              <p:nvPr/>
            </p:nvSpPr>
            <p:spPr bwMode="auto">
              <a:xfrm>
                <a:off x="5668446" y="4174960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8" name="Line 170"/>
              <p:cNvSpPr>
                <a:spLocks noChangeShapeType="1"/>
              </p:cNvSpPr>
              <p:nvPr/>
            </p:nvSpPr>
            <p:spPr bwMode="auto">
              <a:xfrm>
                <a:off x="5670034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9" name="Line 171"/>
              <p:cNvSpPr>
                <a:spLocks noChangeShapeType="1"/>
              </p:cNvSpPr>
              <p:nvPr/>
            </p:nvSpPr>
            <p:spPr bwMode="auto">
              <a:xfrm>
                <a:off x="5670034" y="4174960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0" name="Line 172"/>
              <p:cNvSpPr>
                <a:spLocks noChangeShapeType="1"/>
              </p:cNvSpPr>
              <p:nvPr/>
            </p:nvSpPr>
            <p:spPr bwMode="auto">
              <a:xfrm>
                <a:off x="5679559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1" name="Line 173"/>
              <p:cNvSpPr>
                <a:spLocks noChangeShapeType="1"/>
              </p:cNvSpPr>
              <p:nvPr/>
            </p:nvSpPr>
            <p:spPr bwMode="auto">
              <a:xfrm>
                <a:off x="5679559" y="4174960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2" name="Line 174"/>
              <p:cNvSpPr>
                <a:spLocks noChangeShapeType="1"/>
              </p:cNvSpPr>
              <p:nvPr/>
            </p:nvSpPr>
            <p:spPr bwMode="auto">
              <a:xfrm>
                <a:off x="5692259" y="417496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3" name="Line 175"/>
              <p:cNvSpPr>
                <a:spLocks noChangeShapeType="1"/>
              </p:cNvSpPr>
              <p:nvPr/>
            </p:nvSpPr>
            <p:spPr bwMode="auto">
              <a:xfrm>
                <a:off x="5692259" y="4174960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4" name="Line 176"/>
              <p:cNvSpPr>
                <a:spLocks noChangeShapeType="1"/>
              </p:cNvSpPr>
              <p:nvPr/>
            </p:nvSpPr>
            <p:spPr bwMode="auto">
              <a:xfrm>
                <a:off x="5725596" y="416702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5" name="Line 177"/>
              <p:cNvSpPr>
                <a:spLocks noChangeShapeType="1"/>
              </p:cNvSpPr>
              <p:nvPr/>
            </p:nvSpPr>
            <p:spPr bwMode="auto">
              <a:xfrm>
                <a:off x="5731946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6" name="Line 178"/>
              <p:cNvSpPr>
                <a:spLocks noChangeShapeType="1"/>
              </p:cNvSpPr>
              <p:nvPr/>
            </p:nvSpPr>
            <p:spPr bwMode="auto">
              <a:xfrm>
                <a:off x="5731946" y="416702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7" name="Line 179"/>
              <p:cNvSpPr>
                <a:spLocks noChangeShapeType="1"/>
              </p:cNvSpPr>
              <p:nvPr/>
            </p:nvSpPr>
            <p:spPr bwMode="auto">
              <a:xfrm>
                <a:off x="5738296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8" name="Line 180"/>
              <p:cNvSpPr>
                <a:spLocks noChangeShapeType="1"/>
              </p:cNvSpPr>
              <p:nvPr/>
            </p:nvSpPr>
            <p:spPr bwMode="auto">
              <a:xfrm>
                <a:off x="5738296" y="4167023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9" name="Line 181"/>
              <p:cNvSpPr>
                <a:spLocks noChangeShapeType="1"/>
              </p:cNvSpPr>
              <p:nvPr/>
            </p:nvSpPr>
            <p:spPr bwMode="auto">
              <a:xfrm>
                <a:off x="5743059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0" name="Line 182"/>
              <p:cNvSpPr>
                <a:spLocks noChangeShapeType="1"/>
              </p:cNvSpPr>
              <p:nvPr/>
            </p:nvSpPr>
            <p:spPr bwMode="auto">
              <a:xfrm>
                <a:off x="5743059" y="4167023"/>
                <a:ext cx="158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1" name="Line 183"/>
              <p:cNvSpPr>
                <a:spLocks noChangeShapeType="1"/>
              </p:cNvSpPr>
              <p:nvPr/>
            </p:nvSpPr>
            <p:spPr bwMode="auto">
              <a:xfrm>
                <a:off x="5758934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2" name="Line 184"/>
              <p:cNvSpPr>
                <a:spLocks noChangeShapeType="1"/>
              </p:cNvSpPr>
              <p:nvPr/>
            </p:nvSpPr>
            <p:spPr bwMode="auto">
              <a:xfrm>
                <a:off x="5758934" y="41670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3" name="Line 185"/>
              <p:cNvSpPr>
                <a:spLocks noChangeShapeType="1"/>
              </p:cNvSpPr>
              <p:nvPr/>
            </p:nvSpPr>
            <p:spPr bwMode="auto">
              <a:xfrm>
                <a:off x="5762109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4" name="Line 186"/>
              <p:cNvSpPr>
                <a:spLocks noChangeShapeType="1"/>
              </p:cNvSpPr>
              <p:nvPr/>
            </p:nvSpPr>
            <p:spPr bwMode="auto">
              <a:xfrm>
                <a:off x="5762109" y="41670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5" name="Line 187"/>
              <p:cNvSpPr>
                <a:spLocks noChangeShapeType="1"/>
              </p:cNvSpPr>
              <p:nvPr/>
            </p:nvSpPr>
            <p:spPr bwMode="auto">
              <a:xfrm>
                <a:off x="5765284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6" name="Line 188"/>
              <p:cNvSpPr>
                <a:spLocks noChangeShapeType="1"/>
              </p:cNvSpPr>
              <p:nvPr/>
            </p:nvSpPr>
            <p:spPr bwMode="auto">
              <a:xfrm>
                <a:off x="5765284" y="41670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7" name="Line 189"/>
              <p:cNvSpPr>
                <a:spLocks noChangeShapeType="1"/>
              </p:cNvSpPr>
              <p:nvPr/>
            </p:nvSpPr>
            <p:spPr bwMode="auto">
              <a:xfrm>
                <a:off x="5768459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8" name="Line 190"/>
              <p:cNvSpPr>
                <a:spLocks noChangeShapeType="1"/>
              </p:cNvSpPr>
              <p:nvPr/>
            </p:nvSpPr>
            <p:spPr bwMode="auto">
              <a:xfrm>
                <a:off x="5768459" y="4167023"/>
                <a:ext cx="111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9" name="Line 191"/>
              <p:cNvSpPr>
                <a:spLocks noChangeShapeType="1"/>
              </p:cNvSpPr>
              <p:nvPr/>
            </p:nvSpPr>
            <p:spPr bwMode="auto">
              <a:xfrm>
                <a:off x="5779571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0" name="Line 192"/>
              <p:cNvSpPr>
                <a:spLocks noChangeShapeType="1"/>
              </p:cNvSpPr>
              <p:nvPr/>
            </p:nvSpPr>
            <p:spPr bwMode="auto">
              <a:xfrm>
                <a:off x="5779571" y="41670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1" name="Line 193"/>
              <p:cNvSpPr>
                <a:spLocks noChangeShapeType="1"/>
              </p:cNvSpPr>
              <p:nvPr/>
            </p:nvSpPr>
            <p:spPr bwMode="auto">
              <a:xfrm>
                <a:off x="5782746" y="41670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2" name="Line 194"/>
              <p:cNvSpPr>
                <a:spLocks noChangeShapeType="1"/>
              </p:cNvSpPr>
              <p:nvPr/>
            </p:nvSpPr>
            <p:spPr bwMode="auto">
              <a:xfrm>
                <a:off x="5782746" y="41670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3" name="Line 195"/>
              <p:cNvSpPr>
                <a:spLocks noChangeShapeType="1"/>
              </p:cNvSpPr>
              <p:nvPr/>
            </p:nvSpPr>
            <p:spPr bwMode="auto">
              <a:xfrm flipV="1">
                <a:off x="5785921" y="4154323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4" name="Line 196"/>
              <p:cNvSpPr>
                <a:spLocks noChangeShapeType="1"/>
              </p:cNvSpPr>
              <p:nvPr/>
            </p:nvSpPr>
            <p:spPr bwMode="auto">
              <a:xfrm>
                <a:off x="5785921" y="41543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5" name="Line 197"/>
              <p:cNvSpPr>
                <a:spLocks noChangeShapeType="1"/>
              </p:cNvSpPr>
              <p:nvPr/>
            </p:nvSpPr>
            <p:spPr bwMode="auto">
              <a:xfrm>
                <a:off x="5825609" y="41543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6" name="Line 198"/>
              <p:cNvSpPr>
                <a:spLocks noChangeShapeType="1"/>
              </p:cNvSpPr>
              <p:nvPr/>
            </p:nvSpPr>
            <p:spPr bwMode="auto">
              <a:xfrm>
                <a:off x="5828784" y="41543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7" name="Line 199"/>
              <p:cNvSpPr>
                <a:spLocks noChangeShapeType="1"/>
              </p:cNvSpPr>
              <p:nvPr/>
            </p:nvSpPr>
            <p:spPr bwMode="auto">
              <a:xfrm>
                <a:off x="5828784" y="415432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8" name="Line 200"/>
              <p:cNvSpPr>
                <a:spLocks noChangeShapeType="1"/>
              </p:cNvSpPr>
              <p:nvPr/>
            </p:nvSpPr>
            <p:spPr bwMode="auto">
              <a:xfrm>
                <a:off x="5835134" y="41543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Line 201"/>
              <p:cNvSpPr>
                <a:spLocks noChangeShapeType="1"/>
              </p:cNvSpPr>
              <p:nvPr/>
            </p:nvSpPr>
            <p:spPr bwMode="auto">
              <a:xfrm>
                <a:off x="5835134" y="4154323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Line 202"/>
              <p:cNvSpPr>
                <a:spLocks noChangeShapeType="1"/>
              </p:cNvSpPr>
              <p:nvPr/>
            </p:nvSpPr>
            <p:spPr bwMode="auto">
              <a:xfrm>
                <a:off x="5838309" y="41543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Line 203"/>
              <p:cNvSpPr>
                <a:spLocks noChangeShapeType="1"/>
              </p:cNvSpPr>
              <p:nvPr/>
            </p:nvSpPr>
            <p:spPr bwMode="auto">
              <a:xfrm>
                <a:off x="5838309" y="4154323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Line 204"/>
              <p:cNvSpPr>
                <a:spLocks noChangeShapeType="1"/>
              </p:cNvSpPr>
              <p:nvPr/>
            </p:nvSpPr>
            <p:spPr bwMode="auto">
              <a:xfrm>
                <a:off x="5844659" y="4154323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Line 206"/>
              <p:cNvSpPr>
                <a:spLocks noChangeShapeType="1"/>
              </p:cNvSpPr>
              <p:nvPr/>
            </p:nvSpPr>
            <p:spPr bwMode="auto">
              <a:xfrm>
                <a:off x="5844659" y="41543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Line 207"/>
              <p:cNvSpPr>
                <a:spLocks noChangeShapeType="1"/>
              </p:cNvSpPr>
              <p:nvPr/>
            </p:nvSpPr>
            <p:spPr bwMode="auto">
              <a:xfrm>
                <a:off x="585418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Line 208"/>
              <p:cNvSpPr>
                <a:spLocks noChangeShapeType="1"/>
              </p:cNvSpPr>
              <p:nvPr/>
            </p:nvSpPr>
            <p:spPr bwMode="auto">
              <a:xfrm>
                <a:off x="5854184" y="4154322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Line 209"/>
              <p:cNvSpPr>
                <a:spLocks noChangeShapeType="1"/>
              </p:cNvSpPr>
              <p:nvPr/>
            </p:nvSpPr>
            <p:spPr bwMode="auto">
              <a:xfrm>
                <a:off x="585894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Line 210"/>
              <p:cNvSpPr>
                <a:spLocks noChangeShapeType="1"/>
              </p:cNvSpPr>
              <p:nvPr/>
            </p:nvSpPr>
            <p:spPr bwMode="auto">
              <a:xfrm>
                <a:off x="5858946" y="41543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Line 211"/>
              <p:cNvSpPr>
                <a:spLocks noChangeShapeType="1"/>
              </p:cNvSpPr>
              <p:nvPr/>
            </p:nvSpPr>
            <p:spPr bwMode="auto">
              <a:xfrm>
                <a:off x="586529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Line 212"/>
              <p:cNvSpPr>
                <a:spLocks noChangeShapeType="1"/>
              </p:cNvSpPr>
              <p:nvPr/>
            </p:nvSpPr>
            <p:spPr bwMode="auto">
              <a:xfrm>
                <a:off x="5865296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Line 213"/>
              <p:cNvSpPr>
                <a:spLocks noChangeShapeType="1"/>
              </p:cNvSpPr>
              <p:nvPr/>
            </p:nvSpPr>
            <p:spPr bwMode="auto">
              <a:xfrm>
                <a:off x="586847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Line 214"/>
              <p:cNvSpPr>
                <a:spLocks noChangeShapeType="1"/>
              </p:cNvSpPr>
              <p:nvPr/>
            </p:nvSpPr>
            <p:spPr bwMode="auto">
              <a:xfrm>
                <a:off x="5868471" y="415432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Line 215"/>
              <p:cNvSpPr>
                <a:spLocks noChangeShapeType="1"/>
              </p:cNvSpPr>
              <p:nvPr/>
            </p:nvSpPr>
            <p:spPr bwMode="auto">
              <a:xfrm>
                <a:off x="588117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Line 216"/>
              <p:cNvSpPr>
                <a:spLocks noChangeShapeType="1"/>
              </p:cNvSpPr>
              <p:nvPr/>
            </p:nvSpPr>
            <p:spPr bwMode="auto">
              <a:xfrm>
                <a:off x="5881171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Line 217"/>
              <p:cNvSpPr>
                <a:spLocks noChangeShapeType="1"/>
              </p:cNvSpPr>
              <p:nvPr/>
            </p:nvSpPr>
            <p:spPr bwMode="auto">
              <a:xfrm>
                <a:off x="588434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Line 218"/>
              <p:cNvSpPr>
                <a:spLocks noChangeShapeType="1"/>
              </p:cNvSpPr>
              <p:nvPr/>
            </p:nvSpPr>
            <p:spPr bwMode="auto">
              <a:xfrm>
                <a:off x="5884346" y="41543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Line 219"/>
              <p:cNvSpPr>
                <a:spLocks noChangeShapeType="1"/>
              </p:cNvSpPr>
              <p:nvPr/>
            </p:nvSpPr>
            <p:spPr bwMode="auto">
              <a:xfrm>
                <a:off x="589069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7" name="Line 220"/>
              <p:cNvSpPr>
                <a:spLocks noChangeShapeType="1"/>
              </p:cNvSpPr>
              <p:nvPr/>
            </p:nvSpPr>
            <p:spPr bwMode="auto">
              <a:xfrm>
                <a:off x="5890696" y="4154322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8" name="Line 221"/>
              <p:cNvSpPr>
                <a:spLocks noChangeShapeType="1"/>
              </p:cNvSpPr>
              <p:nvPr/>
            </p:nvSpPr>
            <p:spPr bwMode="auto">
              <a:xfrm>
                <a:off x="589228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9" name="Line 222"/>
              <p:cNvSpPr>
                <a:spLocks noChangeShapeType="1"/>
              </p:cNvSpPr>
              <p:nvPr/>
            </p:nvSpPr>
            <p:spPr bwMode="auto">
              <a:xfrm>
                <a:off x="5892284" y="41543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0" name="Line 223"/>
              <p:cNvSpPr>
                <a:spLocks noChangeShapeType="1"/>
              </p:cNvSpPr>
              <p:nvPr/>
            </p:nvSpPr>
            <p:spPr bwMode="auto">
              <a:xfrm>
                <a:off x="5935146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1" name="Line 224"/>
              <p:cNvSpPr>
                <a:spLocks noChangeShapeType="1"/>
              </p:cNvSpPr>
              <p:nvPr/>
            </p:nvSpPr>
            <p:spPr bwMode="auto">
              <a:xfrm>
                <a:off x="593832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2" name="Line 225"/>
              <p:cNvSpPr>
                <a:spLocks noChangeShapeType="1"/>
              </p:cNvSpPr>
              <p:nvPr/>
            </p:nvSpPr>
            <p:spPr bwMode="auto">
              <a:xfrm>
                <a:off x="5938321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3" name="Line 226"/>
              <p:cNvSpPr>
                <a:spLocks noChangeShapeType="1"/>
              </p:cNvSpPr>
              <p:nvPr/>
            </p:nvSpPr>
            <p:spPr bwMode="auto">
              <a:xfrm>
                <a:off x="594149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4" name="Line 227"/>
              <p:cNvSpPr>
                <a:spLocks noChangeShapeType="1"/>
              </p:cNvSpPr>
              <p:nvPr/>
            </p:nvSpPr>
            <p:spPr bwMode="auto">
              <a:xfrm>
                <a:off x="5941496" y="4154322"/>
                <a:ext cx="190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5" name="Line 228"/>
              <p:cNvSpPr>
                <a:spLocks noChangeShapeType="1"/>
              </p:cNvSpPr>
              <p:nvPr/>
            </p:nvSpPr>
            <p:spPr bwMode="auto">
              <a:xfrm>
                <a:off x="596054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6" name="Line 229"/>
              <p:cNvSpPr>
                <a:spLocks noChangeShapeType="1"/>
              </p:cNvSpPr>
              <p:nvPr/>
            </p:nvSpPr>
            <p:spPr bwMode="auto">
              <a:xfrm>
                <a:off x="5960546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7" name="Line 230"/>
              <p:cNvSpPr>
                <a:spLocks noChangeShapeType="1"/>
              </p:cNvSpPr>
              <p:nvPr/>
            </p:nvSpPr>
            <p:spPr bwMode="auto">
              <a:xfrm>
                <a:off x="596372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8" name="Line 231"/>
              <p:cNvSpPr>
                <a:spLocks noChangeShapeType="1"/>
              </p:cNvSpPr>
              <p:nvPr/>
            </p:nvSpPr>
            <p:spPr bwMode="auto">
              <a:xfrm>
                <a:off x="5963721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9" name="Line 232"/>
              <p:cNvSpPr>
                <a:spLocks noChangeShapeType="1"/>
              </p:cNvSpPr>
              <p:nvPr/>
            </p:nvSpPr>
            <p:spPr bwMode="auto">
              <a:xfrm>
                <a:off x="596689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0" name="Line 233"/>
              <p:cNvSpPr>
                <a:spLocks noChangeShapeType="1"/>
              </p:cNvSpPr>
              <p:nvPr/>
            </p:nvSpPr>
            <p:spPr bwMode="auto">
              <a:xfrm>
                <a:off x="5966896" y="4154322"/>
                <a:ext cx="1111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1" name="Line 234"/>
              <p:cNvSpPr>
                <a:spLocks noChangeShapeType="1"/>
              </p:cNvSpPr>
              <p:nvPr/>
            </p:nvSpPr>
            <p:spPr bwMode="auto">
              <a:xfrm>
                <a:off x="597800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2" name="Line 235"/>
              <p:cNvSpPr>
                <a:spLocks noChangeShapeType="1"/>
              </p:cNvSpPr>
              <p:nvPr/>
            </p:nvSpPr>
            <p:spPr bwMode="auto">
              <a:xfrm>
                <a:off x="5978009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3" name="Line 236"/>
              <p:cNvSpPr>
                <a:spLocks noChangeShapeType="1"/>
              </p:cNvSpPr>
              <p:nvPr/>
            </p:nvSpPr>
            <p:spPr bwMode="auto">
              <a:xfrm>
                <a:off x="598118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4" name="Line 237"/>
              <p:cNvSpPr>
                <a:spLocks noChangeShapeType="1"/>
              </p:cNvSpPr>
              <p:nvPr/>
            </p:nvSpPr>
            <p:spPr bwMode="auto">
              <a:xfrm>
                <a:off x="5981184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5" name="Line 238"/>
              <p:cNvSpPr>
                <a:spLocks noChangeShapeType="1"/>
              </p:cNvSpPr>
              <p:nvPr/>
            </p:nvSpPr>
            <p:spPr bwMode="auto">
              <a:xfrm>
                <a:off x="598435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6" name="Line 239"/>
              <p:cNvSpPr>
                <a:spLocks noChangeShapeType="1"/>
              </p:cNvSpPr>
              <p:nvPr/>
            </p:nvSpPr>
            <p:spPr bwMode="auto">
              <a:xfrm>
                <a:off x="5984359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7" name="Line 240"/>
              <p:cNvSpPr>
                <a:spLocks noChangeShapeType="1"/>
              </p:cNvSpPr>
              <p:nvPr/>
            </p:nvSpPr>
            <p:spPr bwMode="auto">
              <a:xfrm>
                <a:off x="598753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8" name="Line 241"/>
              <p:cNvSpPr>
                <a:spLocks noChangeShapeType="1"/>
              </p:cNvSpPr>
              <p:nvPr/>
            </p:nvSpPr>
            <p:spPr bwMode="auto">
              <a:xfrm>
                <a:off x="5987534" y="4154322"/>
                <a:ext cx="206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9" name="Line 242"/>
              <p:cNvSpPr>
                <a:spLocks noChangeShapeType="1"/>
              </p:cNvSpPr>
              <p:nvPr/>
            </p:nvSpPr>
            <p:spPr bwMode="auto">
              <a:xfrm>
                <a:off x="600817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0" name="Line 243"/>
              <p:cNvSpPr>
                <a:spLocks noChangeShapeType="1"/>
              </p:cNvSpPr>
              <p:nvPr/>
            </p:nvSpPr>
            <p:spPr bwMode="auto">
              <a:xfrm>
                <a:off x="600817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1" name="Line 244"/>
              <p:cNvSpPr>
                <a:spLocks noChangeShapeType="1"/>
              </p:cNvSpPr>
              <p:nvPr/>
            </p:nvSpPr>
            <p:spPr bwMode="auto">
              <a:xfrm>
                <a:off x="6044684" y="41543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2" name="Line 245"/>
              <p:cNvSpPr>
                <a:spLocks noChangeShapeType="1"/>
              </p:cNvSpPr>
              <p:nvPr/>
            </p:nvSpPr>
            <p:spPr bwMode="auto">
              <a:xfrm>
                <a:off x="605103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3" name="Line 246"/>
              <p:cNvSpPr>
                <a:spLocks noChangeShapeType="1"/>
              </p:cNvSpPr>
              <p:nvPr/>
            </p:nvSpPr>
            <p:spPr bwMode="auto">
              <a:xfrm>
                <a:off x="6051034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4" name="Line 247"/>
              <p:cNvSpPr>
                <a:spLocks noChangeShapeType="1"/>
              </p:cNvSpPr>
              <p:nvPr/>
            </p:nvSpPr>
            <p:spPr bwMode="auto">
              <a:xfrm>
                <a:off x="605420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5" name="Line 248"/>
              <p:cNvSpPr>
                <a:spLocks noChangeShapeType="1"/>
              </p:cNvSpPr>
              <p:nvPr/>
            </p:nvSpPr>
            <p:spPr bwMode="auto">
              <a:xfrm>
                <a:off x="6054209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6" name="Line 249"/>
              <p:cNvSpPr>
                <a:spLocks noChangeShapeType="1"/>
              </p:cNvSpPr>
              <p:nvPr/>
            </p:nvSpPr>
            <p:spPr bwMode="auto">
              <a:xfrm>
                <a:off x="605738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7" name="Line 250"/>
              <p:cNvSpPr>
                <a:spLocks noChangeShapeType="1"/>
              </p:cNvSpPr>
              <p:nvPr/>
            </p:nvSpPr>
            <p:spPr bwMode="auto">
              <a:xfrm>
                <a:off x="6057384" y="41543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8" name="Line 251"/>
              <p:cNvSpPr>
                <a:spLocks noChangeShapeType="1"/>
              </p:cNvSpPr>
              <p:nvPr/>
            </p:nvSpPr>
            <p:spPr bwMode="auto">
              <a:xfrm>
                <a:off x="606055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9" name="Line 252"/>
              <p:cNvSpPr>
                <a:spLocks noChangeShapeType="1"/>
              </p:cNvSpPr>
              <p:nvPr/>
            </p:nvSpPr>
            <p:spPr bwMode="auto">
              <a:xfrm>
                <a:off x="6060559" y="41543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0" name="Line 253"/>
              <p:cNvSpPr>
                <a:spLocks noChangeShapeType="1"/>
              </p:cNvSpPr>
              <p:nvPr/>
            </p:nvSpPr>
            <p:spPr bwMode="auto">
              <a:xfrm>
                <a:off x="606690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1" name="Line 254"/>
              <p:cNvSpPr>
                <a:spLocks noChangeShapeType="1"/>
              </p:cNvSpPr>
              <p:nvPr/>
            </p:nvSpPr>
            <p:spPr bwMode="auto">
              <a:xfrm>
                <a:off x="6066909" y="41543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2" name="Line 255"/>
              <p:cNvSpPr>
                <a:spLocks noChangeShapeType="1"/>
              </p:cNvSpPr>
              <p:nvPr/>
            </p:nvSpPr>
            <p:spPr bwMode="auto">
              <a:xfrm>
                <a:off x="607643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3" name="Line 256"/>
              <p:cNvSpPr>
                <a:spLocks noChangeShapeType="1"/>
              </p:cNvSpPr>
              <p:nvPr/>
            </p:nvSpPr>
            <p:spPr bwMode="auto">
              <a:xfrm>
                <a:off x="6076434" y="4154322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4" name="Line 257"/>
              <p:cNvSpPr>
                <a:spLocks noChangeShapeType="1"/>
              </p:cNvSpPr>
              <p:nvPr/>
            </p:nvSpPr>
            <p:spPr bwMode="auto">
              <a:xfrm flipV="1">
                <a:off x="6078021" y="4138447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5" name="Line 258"/>
              <p:cNvSpPr>
                <a:spLocks noChangeShapeType="1"/>
              </p:cNvSpPr>
              <p:nvPr/>
            </p:nvSpPr>
            <p:spPr bwMode="auto">
              <a:xfrm>
                <a:off x="6078021" y="4138447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6" name="Line 259"/>
              <p:cNvSpPr>
                <a:spLocks noChangeShapeType="1"/>
              </p:cNvSpPr>
              <p:nvPr/>
            </p:nvSpPr>
            <p:spPr bwMode="auto">
              <a:xfrm>
                <a:off x="6084371" y="4138447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7" name="Line 260"/>
              <p:cNvSpPr>
                <a:spLocks noChangeShapeType="1"/>
              </p:cNvSpPr>
              <p:nvPr/>
            </p:nvSpPr>
            <p:spPr bwMode="auto">
              <a:xfrm>
                <a:off x="6084371" y="4138447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8" name="Line 261"/>
              <p:cNvSpPr>
                <a:spLocks noChangeShapeType="1"/>
              </p:cNvSpPr>
              <p:nvPr/>
            </p:nvSpPr>
            <p:spPr bwMode="auto">
              <a:xfrm flipV="1">
                <a:off x="6090721" y="4122572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9" name="Line 262"/>
              <p:cNvSpPr>
                <a:spLocks noChangeShapeType="1"/>
              </p:cNvSpPr>
              <p:nvPr/>
            </p:nvSpPr>
            <p:spPr bwMode="auto">
              <a:xfrm>
                <a:off x="6090721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0" name="Line 263"/>
              <p:cNvSpPr>
                <a:spLocks noChangeShapeType="1"/>
              </p:cNvSpPr>
              <p:nvPr/>
            </p:nvSpPr>
            <p:spPr bwMode="auto">
              <a:xfrm>
                <a:off x="6130409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1" name="Line 264"/>
              <p:cNvSpPr>
                <a:spLocks noChangeShapeType="1"/>
              </p:cNvSpPr>
              <p:nvPr/>
            </p:nvSpPr>
            <p:spPr bwMode="auto">
              <a:xfrm>
                <a:off x="613358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2" name="Line 265"/>
              <p:cNvSpPr>
                <a:spLocks noChangeShapeType="1"/>
              </p:cNvSpPr>
              <p:nvPr/>
            </p:nvSpPr>
            <p:spPr bwMode="auto">
              <a:xfrm>
                <a:off x="6133584" y="412257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3" name="Line 266"/>
              <p:cNvSpPr>
                <a:spLocks noChangeShapeType="1"/>
              </p:cNvSpPr>
              <p:nvPr/>
            </p:nvSpPr>
            <p:spPr bwMode="auto">
              <a:xfrm>
                <a:off x="613993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4" name="Line 267"/>
              <p:cNvSpPr>
                <a:spLocks noChangeShapeType="1"/>
              </p:cNvSpPr>
              <p:nvPr/>
            </p:nvSpPr>
            <p:spPr bwMode="auto">
              <a:xfrm>
                <a:off x="6139934" y="4122572"/>
                <a:ext cx="142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5" name="Line 268"/>
              <p:cNvSpPr>
                <a:spLocks noChangeShapeType="1"/>
              </p:cNvSpPr>
              <p:nvPr/>
            </p:nvSpPr>
            <p:spPr bwMode="auto">
              <a:xfrm>
                <a:off x="615422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6" name="Line 269"/>
              <p:cNvSpPr>
                <a:spLocks noChangeShapeType="1"/>
              </p:cNvSpPr>
              <p:nvPr/>
            </p:nvSpPr>
            <p:spPr bwMode="auto">
              <a:xfrm>
                <a:off x="6154221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7" name="Line 270"/>
              <p:cNvSpPr>
                <a:spLocks noChangeShapeType="1"/>
              </p:cNvSpPr>
              <p:nvPr/>
            </p:nvSpPr>
            <p:spPr bwMode="auto">
              <a:xfrm>
                <a:off x="6157396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8" name="Line 271"/>
              <p:cNvSpPr>
                <a:spLocks noChangeShapeType="1"/>
              </p:cNvSpPr>
              <p:nvPr/>
            </p:nvSpPr>
            <p:spPr bwMode="auto">
              <a:xfrm>
                <a:off x="6157396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9" name="Line 272"/>
              <p:cNvSpPr>
                <a:spLocks noChangeShapeType="1"/>
              </p:cNvSpPr>
              <p:nvPr/>
            </p:nvSpPr>
            <p:spPr bwMode="auto">
              <a:xfrm>
                <a:off x="616057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0" name="Line 273"/>
              <p:cNvSpPr>
                <a:spLocks noChangeShapeType="1"/>
              </p:cNvSpPr>
              <p:nvPr/>
            </p:nvSpPr>
            <p:spPr bwMode="auto">
              <a:xfrm>
                <a:off x="6160571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1" name="Line 274"/>
              <p:cNvSpPr>
                <a:spLocks noChangeShapeType="1"/>
              </p:cNvSpPr>
              <p:nvPr/>
            </p:nvSpPr>
            <p:spPr bwMode="auto">
              <a:xfrm>
                <a:off x="6163746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2" name="Line 275"/>
              <p:cNvSpPr>
                <a:spLocks noChangeShapeType="1"/>
              </p:cNvSpPr>
              <p:nvPr/>
            </p:nvSpPr>
            <p:spPr bwMode="auto">
              <a:xfrm>
                <a:off x="6163746" y="412257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3" name="Line 276"/>
              <p:cNvSpPr>
                <a:spLocks noChangeShapeType="1"/>
              </p:cNvSpPr>
              <p:nvPr/>
            </p:nvSpPr>
            <p:spPr bwMode="auto">
              <a:xfrm>
                <a:off x="617327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4" name="Line 277"/>
              <p:cNvSpPr>
                <a:spLocks noChangeShapeType="1"/>
              </p:cNvSpPr>
              <p:nvPr/>
            </p:nvSpPr>
            <p:spPr bwMode="auto">
              <a:xfrm>
                <a:off x="6173271" y="412257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5" name="Line 278"/>
              <p:cNvSpPr>
                <a:spLocks noChangeShapeType="1"/>
              </p:cNvSpPr>
              <p:nvPr/>
            </p:nvSpPr>
            <p:spPr bwMode="auto">
              <a:xfrm>
                <a:off x="617962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6" name="Line 279"/>
              <p:cNvSpPr>
                <a:spLocks noChangeShapeType="1"/>
              </p:cNvSpPr>
              <p:nvPr/>
            </p:nvSpPr>
            <p:spPr bwMode="auto">
              <a:xfrm>
                <a:off x="6179621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7" name="Line 280"/>
              <p:cNvSpPr>
                <a:spLocks noChangeShapeType="1"/>
              </p:cNvSpPr>
              <p:nvPr/>
            </p:nvSpPr>
            <p:spPr bwMode="auto">
              <a:xfrm>
                <a:off x="6182796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8" name="Line 281"/>
              <p:cNvSpPr>
                <a:spLocks noChangeShapeType="1"/>
              </p:cNvSpPr>
              <p:nvPr/>
            </p:nvSpPr>
            <p:spPr bwMode="auto">
              <a:xfrm>
                <a:off x="6182796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9" name="Line 282"/>
              <p:cNvSpPr>
                <a:spLocks noChangeShapeType="1"/>
              </p:cNvSpPr>
              <p:nvPr/>
            </p:nvSpPr>
            <p:spPr bwMode="auto">
              <a:xfrm>
                <a:off x="618597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0" name="Line 283"/>
              <p:cNvSpPr>
                <a:spLocks noChangeShapeType="1"/>
              </p:cNvSpPr>
              <p:nvPr/>
            </p:nvSpPr>
            <p:spPr bwMode="auto">
              <a:xfrm>
                <a:off x="6185971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1" name="Line 284"/>
              <p:cNvSpPr>
                <a:spLocks noChangeShapeType="1"/>
              </p:cNvSpPr>
              <p:nvPr/>
            </p:nvSpPr>
            <p:spPr bwMode="auto">
              <a:xfrm>
                <a:off x="6189146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2" name="Line 285"/>
              <p:cNvSpPr>
                <a:spLocks noChangeShapeType="1"/>
              </p:cNvSpPr>
              <p:nvPr/>
            </p:nvSpPr>
            <p:spPr bwMode="auto">
              <a:xfrm>
                <a:off x="6189146" y="4122572"/>
                <a:ext cx="142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3" name="Line 286"/>
              <p:cNvSpPr>
                <a:spLocks noChangeShapeType="1"/>
              </p:cNvSpPr>
              <p:nvPr/>
            </p:nvSpPr>
            <p:spPr bwMode="auto">
              <a:xfrm>
                <a:off x="6239946" y="412257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4" name="Line 287"/>
              <p:cNvSpPr>
                <a:spLocks noChangeShapeType="1"/>
              </p:cNvSpPr>
              <p:nvPr/>
            </p:nvSpPr>
            <p:spPr bwMode="auto">
              <a:xfrm>
                <a:off x="624947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5" name="Line 288"/>
              <p:cNvSpPr>
                <a:spLocks noChangeShapeType="1"/>
              </p:cNvSpPr>
              <p:nvPr/>
            </p:nvSpPr>
            <p:spPr bwMode="auto">
              <a:xfrm>
                <a:off x="6249471" y="412257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6" name="Line 289"/>
              <p:cNvSpPr>
                <a:spLocks noChangeShapeType="1"/>
              </p:cNvSpPr>
              <p:nvPr/>
            </p:nvSpPr>
            <p:spPr bwMode="auto">
              <a:xfrm>
                <a:off x="6258996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7" name="Line 290"/>
              <p:cNvSpPr>
                <a:spLocks noChangeShapeType="1"/>
              </p:cNvSpPr>
              <p:nvPr/>
            </p:nvSpPr>
            <p:spPr bwMode="auto">
              <a:xfrm>
                <a:off x="6258996" y="412257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8" name="Line 291"/>
              <p:cNvSpPr>
                <a:spLocks noChangeShapeType="1"/>
              </p:cNvSpPr>
              <p:nvPr/>
            </p:nvSpPr>
            <p:spPr bwMode="auto">
              <a:xfrm>
                <a:off x="6262171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9" name="Line 292"/>
              <p:cNvSpPr>
                <a:spLocks noChangeShapeType="1"/>
              </p:cNvSpPr>
              <p:nvPr/>
            </p:nvSpPr>
            <p:spPr bwMode="auto">
              <a:xfrm>
                <a:off x="6262171" y="4122572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0" name="Line 293"/>
              <p:cNvSpPr>
                <a:spLocks noChangeShapeType="1"/>
              </p:cNvSpPr>
              <p:nvPr/>
            </p:nvSpPr>
            <p:spPr bwMode="auto">
              <a:xfrm flipV="1">
                <a:off x="6266934" y="4093997"/>
                <a:ext cx="0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1" name="Line 294"/>
              <p:cNvSpPr>
                <a:spLocks noChangeShapeType="1"/>
              </p:cNvSpPr>
              <p:nvPr/>
            </p:nvSpPr>
            <p:spPr bwMode="auto">
              <a:xfrm>
                <a:off x="6266934" y="4093997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2" name="Line 295"/>
              <p:cNvSpPr>
                <a:spLocks noChangeShapeType="1"/>
              </p:cNvSpPr>
              <p:nvPr/>
            </p:nvSpPr>
            <p:spPr bwMode="auto">
              <a:xfrm flipV="1">
                <a:off x="6276459" y="4073360"/>
                <a:ext cx="0" cy="206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3" name="Line 296"/>
              <p:cNvSpPr>
                <a:spLocks noChangeShapeType="1"/>
              </p:cNvSpPr>
              <p:nvPr/>
            </p:nvSpPr>
            <p:spPr bwMode="auto">
              <a:xfrm>
                <a:off x="6303446" y="40654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4" name="Line 297"/>
              <p:cNvSpPr>
                <a:spLocks noChangeShapeType="1"/>
              </p:cNvSpPr>
              <p:nvPr/>
            </p:nvSpPr>
            <p:spPr bwMode="auto">
              <a:xfrm>
                <a:off x="630979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5" name="Line 298"/>
              <p:cNvSpPr>
                <a:spLocks noChangeShapeType="1"/>
              </p:cNvSpPr>
              <p:nvPr/>
            </p:nvSpPr>
            <p:spPr bwMode="auto">
              <a:xfrm>
                <a:off x="630979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6" name="Line 299"/>
              <p:cNvSpPr>
                <a:spLocks noChangeShapeType="1"/>
              </p:cNvSpPr>
              <p:nvPr/>
            </p:nvSpPr>
            <p:spPr bwMode="auto">
              <a:xfrm>
                <a:off x="63129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7" name="Line 300"/>
              <p:cNvSpPr>
                <a:spLocks noChangeShapeType="1"/>
              </p:cNvSpPr>
              <p:nvPr/>
            </p:nvSpPr>
            <p:spPr bwMode="auto">
              <a:xfrm>
                <a:off x="6312971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8" name="Line 301"/>
              <p:cNvSpPr>
                <a:spLocks noChangeShapeType="1"/>
              </p:cNvSpPr>
              <p:nvPr/>
            </p:nvSpPr>
            <p:spPr bwMode="auto">
              <a:xfrm>
                <a:off x="632249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9" name="Line 302"/>
              <p:cNvSpPr>
                <a:spLocks noChangeShapeType="1"/>
              </p:cNvSpPr>
              <p:nvPr/>
            </p:nvSpPr>
            <p:spPr bwMode="auto">
              <a:xfrm>
                <a:off x="632249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0" name="Line 303"/>
              <p:cNvSpPr>
                <a:spLocks noChangeShapeType="1"/>
              </p:cNvSpPr>
              <p:nvPr/>
            </p:nvSpPr>
            <p:spPr bwMode="auto">
              <a:xfrm>
                <a:off x="63256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1" name="Line 304"/>
              <p:cNvSpPr>
                <a:spLocks noChangeShapeType="1"/>
              </p:cNvSpPr>
              <p:nvPr/>
            </p:nvSpPr>
            <p:spPr bwMode="auto">
              <a:xfrm>
                <a:off x="6325671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2" name="Line 305"/>
              <p:cNvSpPr>
                <a:spLocks noChangeShapeType="1"/>
              </p:cNvSpPr>
              <p:nvPr/>
            </p:nvSpPr>
            <p:spPr bwMode="auto">
              <a:xfrm>
                <a:off x="633519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3" name="Line 306"/>
              <p:cNvSpPr>
                <a:spLocks noChangeShapeType="1"/>
              </p:cNvSpPr>
              <p:nvPr/>
            </p:nvSpPr>
            <p:spPr bwMode="auto">
              <a:xfrm>
                <a:off x="633519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4" name="Line 307"/>
              <p:cNvSpPr>
                <a:spLocks noChangeShapeType="1"/>
              </p:cNvSpPr>
              <p:nvPr/>
            </p:nvSpPr>
            <p:spPr bwMode="auto">
              <a:xfrm>
                <a:off x="63383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5" name="Line 308"/>
              <p:cNvSpPr>
                <a:spLocks noChangeShapeType="1"/>
              </p:cNvSpPr>
              <p:nvPr/>
            </p:nvSpPr>
            <p:spPr bwMode="auto">
              <a:xfrm>
                <a:off x="6338371" y="4065422"/>
                <a:ext cx="79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6" name="Line 309"/>
              <p:cNvSpPr>
                <a:spLocks noChangeShapeType="1"/>
              </p:cNvSpPr>
              <p:nvPr/>
            </p:nvSpPr>
            <p:spPr bwMode="auto">
              <a:xfrm>
                <a:off x="634630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7" name="Line 310"/>
              <p:cNvSpPr>
                <a:spLocks noChangeShapeType="1"/>
              </p:cNvSpPr>
              <p:nvPr/>
            </p:nvSpPr>
            <p:spPr bwMode="auto">
              <a:xfrm>
                <a:off x="6346309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8" name="Line 311"/>
              <p:cNvSpPr>
                <a:spLocks noChangeShapeType="1"/>
              </p:cNvSpPr>
              <p:nvPr/>
            </p:nvSpPr>
            <p:spPr bwMode="auto">
              <a:xfrm>
                <a:off x="634948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9" name="Line 312"/>
              <p:cNvSpPr>
                <a:spLocks noChangeShapeType="1"/>
              </p:cNvSpPr>
              <p:nvPr/>
            </p:nvSpPr>
            <p:spPr bwMode="auto">
              <a:xfrm>
                <a:off x="6349484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0" name="Line 313"/>
              <p:cNvSpPr>
                <a:spLocks noChangeShapeType="1"/>
              </p:cNvSpPr>
              <p:nvPr/>
            </p:nvSpPr>
            <p:spPr bwMode="auto">
              <a:xfrm>
                <a:off x="635900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1" name="Line 314"/>
              <p:cNvSpPr>
                <a:spLocks noChangeShapeType="1"/>
              </p:cNvSpPr>
              <p:nvPr/>
            </p:nvSpPr>
            <p:spPr bwMode="auto">
              <a:xfrm>
                <a:off x="6359009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2" name="Line 315"/>
              <p:cNvSpPr>
                <a:spLocks noChangeShapeType="1"/>
              </p:cNvSpPr>
              <p:nvPr/>
            </p:nvSpPr>
            <p:spPr bwMode="auto">
              <a:xfrm>
                <a:off x="636218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3" name="Line 316"/>
              <p:cNvSpPr>
                <a:spLocks noChangeShapeType="1"/>
              </p:cNvSpPr>
              <p:nvPr/>
            </p:nvSpPr>
            <p:spPr bwMode="auto">
              <a:xfrm>
                <a:off x="6362184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4" name="Line 317"/>
              <p:cNvSpPr>
                <a:spLocks noChangeShapeType="1"/>
              </p:cNvSpPr>
              <p:nvPr/>
            </p:nvSpPr>
            <p:spPr bwMode="auto">
              <a:xfrm>
                <a:off x="637170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5" name="Line 318"/>
              <p:cNvSpPr>
                <a:spLocks noChangeShapeType="1"/>
              </p:cNvSpPr>
              <p:nvPr/>
            </p:nvSpPr>
            <p:spPr bwMode="auto">
              <a:xfrm>
                <a:off x="6371709" y="4065422"/>
                <a:ext cx="476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6" name="Line 319"/>
              <p:cNvSpPr>
                <a:spLocks noChangeShapeType="1"/>
              </p:cNvSpPr>
              <p:nvPr/>
            </p:nvSpPr>
            <p:spPr bwMode="auto">
              <a:xfrm>
                <a:off x="6412984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7" name="Line 320"/>
              <p:cNvSpPr>
                <a:spLocks noChangeShapeType="1"/>
              </p:cNvSpPr>
              <p:nvPr/>
            </p:nvSpPr>
            <p:spPr bwMode="auto">
              <a:xfrm>
                <a:off x="642250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8" name="Line 321"/>
              <p:cNvSpPr>
                <a:spLocks noChangeShapeType="1"/>
              </p:cNvSpPr>
              <p:nvPr/>
            </p:nvSpPr>
            <p:spPr bwMode="auto">
              <a:xfrm>
                <a:off x="6422509" y="40654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9" name="Line 322"/>
              <p:cNvSpPr>
                <a:spLocks noChangeShapeType="1"/>
              </p:cNvSpPr>
              <p:nvPr/>
            </p:nvSpPr>
            <p:spPr bwMode="auto">
              <a:xfrm>
                <a:off x="642885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0" name="Line 323"/>
              <p:cNvSpPr>
                <a:spLocks noChangeShapeType="1"/>
              </p:cNvSpPr>
              <p:nvPr/>
            </p:nvSpPr>
            <p:spPr bwMode="auto">
              <a:xfrm>
                <a:off x="6428859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1" name="Line 324"/>
              <p:cNvSpPr>
                <a:spLocks noChangeShapeType="1"/>
              </p:cNvSpPr>
              <p:nvPr/>
            </p:nvSpPr>
            <p:spPr bwMode="auto">
              <a:xfrm>
                <a:off x="643203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2" name="Line 325"/>
              <p:cNvSpPr>
                <a:spLocks noChangeShapeType="1"/>
              </p:cNvSpPr>
              <p:nvPr/>
            </p:nvSpPr>
            <p:spPr bwMode="auto">
              <a:xfrm>
                <a:off x="6432034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3" name="Line 326"/>
              <p:cNvSpPr>
                <a:spLocks noChangeShapeType="1"/>
              </p:cNvSpPr>
              <p:nvPr/>
            </p:nvSpPr>
            <p:spPr bwMode="auto">
              <a:xfrm>
                <a:off x="643520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4" name="Line 327"/>
              <p:cNvSpPr>
                <a:spLocks noChangeShapeType="1"/>
              </p:cNvSpPr>
              <p:nvPr/>
            </p:nvSpPr>
            <p:spPr bwMode="auto">
              <a:xfrm>
                <a:off x="6435209" y="4065422"/>
                <a:ext cx="158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5" name="Line 328"/>
              <p:cNvSpPr>
                <a:spLocks noChangeShapeType="1"/>
              </p:cNvSpPr>
              <p:nvPr/>
            </p:nvSpPr>
            <p:spPr bwMode="auto">
              <a:xfrm>
                <a:off x="645108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6" name="Line 329"/>
              <p:cNvSpPr>
                <a:spLocks noChangeShapeType="1"/>
              </p:cNvSpPr>
              <p:nvPr/>
            </p:nvSpPr>
            <p:spPr bwMode="auto">
              <a:xfrm>
                <a:off x="6451084" y="4065422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7" name="Line 330"/>
              <p:cNvSpPr>
                <a:spLocks noChangeShapeType="1"/>
              </p:cNvSpPr>
              <p:nvPr/>
            </p:nvSpPr>
            <p:spPr bwMode="auto">
              <a:xfrm>
                <a:off x="64526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8" name="Line 331"/>
              <p:cNvSpPr>
                <a:spLocks noChangeShapeType="1"/>
              </p:cNvSpPr>
              <p:nvPr/>
            </p:nvSpPr>
            <p:spPr bwMode="auto">
              <a:xfrm>
                <a:off x="6452671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9" name="Line 332"/>
              <p:cNvSpPr>
                <a:spLocks noChangeShapeType="1"/>
              </p:cNvSpPr>
              <p:nvPr/>
            </p:nvSpPr>
            <p:spPr bwMode="auto">
              <a:xfrm>
                <a:off x="645584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0" name="Line 333"/>
              <p:cNvSpPr>
                <a:spLocks noChangeShapeType="1"/>
              </p:cNvSpPr>
              <p:nvPr/>
            </p:nvSpPr>
            <p:spPr bwMode="auto">
              <a:xfrm>
                <a:off x="645584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1" name="Line 334"/>
              <p:cNvSpPr>
                <a:spLocks noChangeShapeType="1"/>
              </p:cNvSpPr>
              <p:nvPr/>
            </p:nvSpPr>
            <p:spPr bwMode="auto">
              <a:xfrm>
                <a:off x="645902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2" name="Line 335"/>
              <p:cNvSpPr>
                <a:spLocks noChangeShapeType="1"/>
              </p:cNvSpPr>
              <p:nvPr/>
            </p:nvSpPr>
            <p:spPr bwMode="auto">
              <a:xfrm>
                <a:off x="6459021" y="406542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3" name="Line 336"/>
              <p:cNvSpPr>
                <a:spLocks noChangeShapeType="1"/>
              </p:cNvSpPr>
              <p:nvPr/>
            </p:nvSpPr>
            <p:spPr bwMode="auto">
              <a:xfrm>
                <a:off x="647172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4" name="Line 337"/>
              <p:cNvSpPr>
                <a:spLocks noChangeShapeType="1"/>
              </p:cNvSpPr>
              <p:nvPr/>
            </p:nvSpPr>
            <p:spPr bwMode="auto">
              <a:xfrm>
                <a:off x="6471721" y="4065422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5" name="Line 338"/>
              <p:cNvSpPr>
                <a:spLocks noChangeShapeType="1"/>
              </p:cNvSpPr>
              <p:nvPr/>
            </p:nvSpPr>
            <p:spPr bwMode="auto">
              <a:xfrm>
                <a:off x="64780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6" name="Line 339"/>
              <p:cNvSpPr>
                <a:spLocks noChangeShapeType="1"/>
              </p:cNvSpPr>
              <p:nvPr/>
            </p:nvSpPr>
            <p:spPr bwMode="auto">
              <a:xfrm>
                <a:off x="6478071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7" name="Line 340"/>
              <p:cNvSpPr>
                <a:spLocks noChangeShapeType="1"/>
              </p:cNvSpPr>
              <p:nvPr/>
            </p:nvSpPr>
            <p:spPr bwMode="auto">
              <a:xfrm>
                <a:off x="648124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8" name="Line 341"/>
              <p:cNvSpPr>
                <a:spLocks noChangeShapeType="1"/>
              </p:cNvSpPr>
              <p:nvPr/>
            </p:nvSpPr>
            <p:spPr bwMode="auto">
              <a:xfrm>
                <a:off x="648124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9" name="Line 342"/>
              <p:cNvSpPr>
                <a:spLocks noChangeShapeType="1"/>
              </p:cNvSpPr>
              <p:nvPr/>
            </p:nvSpPr>
            <p:spPr bwMode="auto">
              <a:xfrm>
                <a:off x="648442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0" name="Line 343"/>
              <p:cNvSpPr>
                <a:spLocks noChangeShapeType="1"/>
              </p:cNvSpPr>
              <p:nvPr/>
            </p:nvSpPr>
            <p:spPr bwMode="auto">
              <a:xfrm>
                <a:off x="6484421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1" name="Line 344"/>
              <p:cNvSpPr>
                <a:spLocks noChangeShapeType="1"/>
              </p:cNvSpPr>
              <p:nvPr/>
            </p:nvSpPr>
            <p:spPr bwMode="auto">
              <a:xfrm>
                <a:off x="6524109" y="4065422"/>
                <a:ext cx="15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2" name="Line 345"/>
              <p:cNvSpPr>
                <a:spLocks noChangeShapeType="1"/>
              </p:cNvSpPr>
              <p:nvPr/>
            </p:nvSpPr>
            <p:spPr bwMode="auto">
              <a:xfrm>
                <a:off x="652569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3" name="Line 346"/>
              <p:cNvSpPr>
                <a:spLocks noChangeShapeType="1"/>
              </p:cNvSpPr>
              <p:nvPr/>
            </p:nvSpPr>
            <p:spPr bwMode="auto">
              <a:xfrm>
                <a:off x="6525696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4" name="Line 347"/>
              <p:cNvSpPr>
                <a:spLocks noChangeShapeType="1"/>
              </p:cNvSpPr>
              <p:nvPr/>
            </p:nvSpPr>
            <p:spPr bwMode="auto">
              <a:xfrm>
                <a:off x="653522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5" name="Line 348"/>
              <p:cNvSpPr>
                <a:spLocks noChangeShapeType="1"/>
              </p:cNvSpPr>
              <p:nvPr/>
            </p:nvSpPr>
            <p:spPr bwMode="auto">
              <a:xfrm>
                <a:off x="6535221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6" name="Line 349"/>
              <p:cNvSpPr>
                <a:spLocks noChangeShapeType="1"/>
              </p:cNvSpPr>
              <p:nvPr/>
            </p:nvSpPr>
            <p:spPr bwMode="auto">
              <a:xfrm>
                <a:off x="654474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7" name="Line 350"/>
              <p:cNvSpPr>
                <a:spLocks noChangeShapeType="1"/>
              </p:cNvSpPr>
              <p:nvPr/>
            </p:nvSpPr>
            <p:spPr bwMode="auto">
              <a:xfrm>
                <a:off x="6544746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8" name="Line 351"/>
              <p:cNvSpPr>
                <a:spLocks noChangeShapeType="1"/>
              </p:cNvSpPr>
              <p:nvPr/>
            </p:nvSpPr>
            <p:spPr bwMode="auto">
              <a:xfrm>
                <a:off x="654792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9" name="Line 352"/>
              <p:cNvSpPr>
                <a:spLocks noChangeShapeType="1"/>
              </p:cNvSpPr>
              <p:nvPr/>
            </p:nvSpPr>
            <p:spPr bwMode="auto">
              <a:xfrm>
                <a:off x="6547921" y="4065422"/>
                <a:ext cx="952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0" name="Line 353"/>
              <p:cNvSpPr>
                <a:spLocks noChangeShapeType="1"/>
              </p:cNvSpPr>
              <p:nvPr/>
            </p:nvSpPr>
            <p:spPr bwMode="auto">
              <a:xfrm>
                <a:off x="655744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1" name="Line 354"/>
              <p:cNvSpPr>
                <a:spLocks noChangeShapeType="1"/>
              </p:cNvSpPr>
              <p:nvPr/>
            </p:nvSpPr>
            <p:spPr bwMode="auto">
              <a:xfrm>
                <a:off x="6557446" y="4065422"/>
                <a:ext cx="2063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2" name="Line 355"/>
              <p:cNvSpPr>
                <a:spLocks noChangeShapeType="1"/>
              </p:cNvSpPr>
              <p:nvPr/>
            </p:nvSpPr>
            <p:spPr bwMode="auto">
              <a:xfrm>
                <a:off x="657808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3" name="Line 356"/>
              <p:cNvSpPr>
                <a:spLocks noChangeShapeType="1"/>
              </p:cNvSpPr>
              <p:nvPr/>
            </p:nvSpPr>
            <p:spPr bwMode="auto">
              <a:xfrm>
                <a:off x="6578084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4" name="Line 357"/>
              <p:cNvSpPr>
                <a:spLocks noChangeShapeType="1"/>
              </p:cNvSpPr>
              <p:nvPr/>
            </p:nvSpPr>
            <p:spPr bwMode="auto">
              <a:xfrm>
                <a:off x="658125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5" name="Line 358"/>
              <p:cNvSpPr>
                <a:spLocks noChangeShapeType="1"/>
              </p:cNvSpPr>
              <p:nvPr/>
            </p:nvSpPr>
            <p:spPr bwMode="auto">
              <a:xfrm>
                <a:off x="6581259" y="4065422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6" name="Line 359"/>
              <p:cNvSpPr>
                <a:spLocks noChangeShapeType="1"/>
              </p:cNvSpPr>
              <p:nvPr/>
            </p:nvSpPr>
            <p:spPr bwMode="auto">
              <a:xfrm>
                <a:off x="658443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7" name="Line 360"/>
              <p:cNvSpPr>
                <a:spLocks noChangeShapeType="1"/>
              </p:cNvSpPr>
              <p:nvPr/>
            </p:nvSpPr>
            <p:spPr bwMode="auto">
              <a:xfrm>
                <a:off x="6584434" y="4065422"/>
                <a:ext cx="1270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18" name="Line 362"/>
            <p:cNvSpPr>
              <a:spLocks noChangeShapeType="1"/>
            </p:cNvSpPr>
            <p:nvPr/>
          </p:nvSpPr>
          <p:spPr bwMode="auto">
            <a:xfrm flipV="1">
              <a:off x="2163582" y="1648689"/>
              <a:ext cx="0" cy="2911475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19" name="Line 363"/>
            <p:cNvSpPr>
              <a:spLocks noChangeShapeType="1"/>
            </p:cNvSpPr>
            <p:nvPr/>
          </p:nvSpPr>
          <p:spPr bwMode="auto">
            <a:xfrm flipH="1">
              <a:off x="2092241" y="4455389"/>
              <a:ext cx="71340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0" name="Line 365"/>
            <p:cNvSpPr>
              <a:spLocks noChangeShapeType="1"/>
            </p:cNvSpPr>
            <p:nvPr/>
          </p:nvSpPr>
          <p:spPr bwMode="auto">
            <a:xfrm flipH="1">
              <a:off x="2092241" y="3777527"/>
              <a:ext cx="71340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1" name="Line 367"/>
            <p:cNvSpPr>
              <a:spLocks noChangeShapeType="1"/>
            </p:cNvSpPr>
            <p:nvPr/>
          </p:nvSpPr>
          <p:spPr bwMode="auto">
            <a:xfrm flipH="1">
              <a:off x="2092241" y="3101252"/>
              <a:ext cx="71340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2" name="Line 369"/>
            <p:cNvSpPr>
              <a:spLocks noChangeShapeType="1"/>
            </p:cNvSpPr>
            <p:nvPr/>
          </p:nvSpPr>
          <p:spPr bwMode="auto">
            <a:xfrm flipH="1">
              <a:off x="2092241" y="2429739"/>
              <a:ext cx="71340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3" name="Line 371"/>
            <p:cNvSpPr>
              <a:spLocks noChangeShapeType="1"/>
            </p:cNvSpPr>
            <p:nvPr/>
          </p:nvSpPr>
          <p:spPr bwMode="auto">
            <a:xfrm flipH="1">
              <a:off x="2092241" y="1753464"/>
              <a:ext cx="71340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4" name="Line 405"/>
            <p:cNvSpPr>
              <a:spLocks noChangeShapeType="1"/>
            </p:cNvSpPr>
            <p:nvPr/>
          </p:nvSpPr>
          <p:spPr bwMode="auto">
            <a:xfrm>
              <a:off x="2163582" y="4560164"/>
              <a:ext cx="5389594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5" name="Line 407"/>
            <p:cNvSpPr>
              <a:spLocks noChangeShapeType="1"/>
            </p:cNvSpPr>
            <p:nvPr/>
          </p:nvSpPr>
          <p:spPr bwMode="auto">
            <a:xfrm>
              <a:off x="2280946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6" name="Line 411"/>
            <p:cNvSpPr>
              <a:spLocks noChangeShapeType="1"/>
            </p:cNvSpPr>
            <p:nvPr/>
          </p:nvSpPr>
          <p:spPr bwMode="auto">
            <a:xfrm>
              <a:off x="2568606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7" name="Line 415"/>
            <p:cNvSpPr>
              <a:spLocks noChangeShapeType="1"/>
            </p:cNvSpPr>
            <p:nvPr/>
          </p:nvSpPr>
          <p:spPr bwMode="auto">
            <a:xfrm>
              <a:off x="2925304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8" name="Line 417"/>
            <p:cNvSpPr>
              <a:spLocks noChangeShapeType="1"/>
            </p:cNvSpPr>
            <p:nvPr/>
          </p:nvSpPr>
          <p:spPr bwMode="auto">
            <a:xfrm>
              <a:off x="3139323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9" name="Line 419"/>
            <p:cNvSpPr>
              <a:spLocks noChangeShapeType="1"/>
            </p:cNvSpPr>
            <p:nvPr/>
          </p:nvSpPr>
          <p:spPr bwMode="auto">
            <a:xfrm>
              <a:off x="3424682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0" name="Line 421"/>
            <p:cNvSpPr>
              <a:spLocks noChangeShapeType="1"/>
            </p:cNvSpPr>
            <p:nvPr/>
          </p:nvSpPr>
          <p:spPr bwMode="auto">
            <a:xfrm>
              <a:off x="4000001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1" name="Line 423"/>
            <p:cNvSpPr>
              <a:spLocks noChangeShapeType="1"/>
            </p:cNvSpPr>
            <p:nvPr/>
          </p:nvSpPr>
          <p:spPr bwMode="auto">
            <a:xfrm>
              <a:off x="4573020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2" name="Line 425"/>
            <p:cNvSpPr>
              <a:spLocks noChangeShapeType="1"/>
            </p:cNvSpPr>
            <p:nvPr/>
          </p:nvSpPr>
          <p:spPr bwMode="auto">
            <a:xfrm>
              <a:off x="5141435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3" name="Line 427"/>
            <p:cNvSpPr>
              <a:spLocks noChangeShapeType="1"/>
            </p:cNvSpPr>
            <p:nvPr/>
          </p:nvSpPr>
          <p:spPr bwMode="auto">
            <a:xfrm>
              <a:off x="5716755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4" name="Line 429"/>
            <p:cNvSpPr>
              <a:spLocks noChangeShapeType="1"/>
            </p:cNvSpPr>
            <p:nvPr/>
          </p:nvSpPr>
          <p:spPr bwMode="auto">
            <a:xfrm>
              <a:off x="6289773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5" name="Line 431"/>
            <p:cNvSpPr>
              <a:spLocks noChangeShapeType="1"/>
            </p:cNvSpPr>
            <p:nvPr/>
          </p:nvSpPr>
          <p:spPr bwMode="auto">
            <a:xfrm>
              <a:off x="6865093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6" name="Line 433"/>
            <p:cNvSpPr>
              <a:spLocks noChangeShapeType="1"/>
            </p:cNvSpPr>
            <p:nvPr/>
          </p:nvSpPr>
          <p:spPr bwMode="auto">
            <a:xfrm>
              <a:off x="7433508" y="4560164"/>
              <a:ext cx="0" cy="68263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37" name="Rectangle 434"/>
            <p:cNvSpPr>
              <a:spLocks noChangeArrowheads="1"/>
            </p:cNvSpPr>
            <p:nvPr/>
          </p:nvSpPr>
          <p:spPr bwMode="auto">
            <a:xfrm>
              <a:off x="7302148" y="4660177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144</a:t>
              </a:r>
            </a:p>
          </p:txBody>
        </p:sp>
        <p:sp>
          <p:nvSpPr>
            <p:cNvPr id="838" name="Rectangle 435"/>
            <p:cNvSpPr>
              <a:spLocks noChangeArrowheads="1"/>
            </p:cNvSpPr>
            <p:nvPr/>
          </p:nvSpPr>
          <p:spPr bwMode="auto">
            <a:xfrm>
              <a:off x="4230126" y="4932695"/>
              <a:ext cx="15763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Tiempo (</a:t>
              </a:r>
              <a:r>
                <a:rPr lang="es-AR" sz="1400" b="1" kern="0" dirty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semanas</a:t>
              </a:r>
              <a:r>
                <a:rPr kumimoji="0" lang="es-A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844" name="Rectangle 289"/>
            <p:cNvSpPr>
              <a:spLocks noChangeArrowheads="1"/>
            </p:cNvSpPr>
            <p:nvPr/>
          </p:nvSpPr>
          <p:spPr bwMode="auto">
            <a:xfrm>
              <a:off x="1043608" y="4986433"/>
              <a:ext cx="146276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AR" sz="1200" kern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Numero de pacientes</a:t>
              </a:r>
              <a:endParaRPr lang="es-AR" sz="12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5" name="Line 319"/>
            <p:cNvSpPr>
              <a:spLocks noChangeShapeType="1"/>
            </p:cNvSpPr>
            <p:nvPr/>
          </p:nvSpPr>
          <p:spPr bwMode="auto">
            <a:xfrm>
              <a:off x="1198248" y="5328367"/>
              <a:ext cx="61580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18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846" name="Grouper 453"/>
            <p:cNvGrpSpPr/>
            <p:nvPr/>
          </p:nvGrpSpPr>
          <p:grpSpPr>
            <a:xfrm>
              <a:off x="1229550" y="5533029"/>
              <a:ext cx="615796" cy="0"/>
              <a:chOff x="4912578" y="6444813"/>
              <a:chExt cx="695212" cy="0"/>
            </a:xfrm>
          </p:grpSpPr>
          <p:sp>
            <p:nvSpPr>
              <p:cNvPr id="848" name="Line 320"/>
              <p:cNvSpPr>
                <a:spLocks noChangeShapeType="1"/>
              </p:cNvSpPr>
              <p:nvPr/>
            </p:nvSpPr>
            <p:spPr bwMode="auto">
              <a:xfrm>
                <a:off x="4912578" y="6444813"/>
                <a:ext cx="1072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9" name="Line 321"/>
              <p:cNvSpPr>
                <a:spLocks noChangeShapeType="1"/>
              </p:cNvSpPr>
              <p:nvPr/>
            </p:nvSpPr>
            <p:spPr bwMode="auto">
              <a:xfrm>
                <a:off x="5073470" y="6444813"/>
                <a:ext cx="1072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0" name="Line 322"/>
              <p:cNvSpPr>
                <a:spLocks noChangeShapeType="1"/>
              </p:cNvSpPr>
              <p:nvPr/>
            </p:nvSpPr>
            <p:spPr bwMode="auto">
              <a:xfrm>
                <a:off x="5234361" y="6444813"/>
                <a:ext cx="1072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1" name="Line 323"/>
              <p:cNvSpPr>
                <a:spLocks noChangeShapeType="1"/>
              </p:cNvSpPr>
              <p:nvPr/>
            </p:nvSpPr>
            <p:spPr bwMode="auto">
              <a:xfrm>
                <a:off x="5395253" y="6444813"/>
                <a:ext cx="1072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2" name="Line 324"/>
              <p:cNvSpPr>
                <a:spLocks noChangeShapeType="1"/>
              </p:cNvSpPr>
              <p:nvPr/>
            </p:nvSpPr>
            <p:spPr bwMode="auto">
              <a:xfrm>
                <a:off x="5554159" y="6444813"/>
                <a:ext cx="5363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1800" b="0" i="0" u="none" strike="noStrike" kern="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847" name="Connecteur droit 846"/>
            <p:cNvCxnSpPr>
              <a:stCxn id="833" idx="0"/>
            </p:cNvCxnSpPr>
            <p:nvPr/>
          </p:nvCxnSpPr>
          <p:spPr bwMode="auto">
            <a:xfrm rot="5400000" flipH="1" flipV="1">
              <a:off x="5230075" y="4064280"/>
              <a:ext cx="982563" cy="9205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chemeClr val="tx2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5" name="AutoShape 165"/>
            <p:cNvSpPr>
              <a:spLocks noChangeArrowheads="1"/>
            </p:cNvSpPr>
            <p:nvPr/>
          </p:nvSpPr>
          <p:spPr bwMode="auto">
            <a:xfrm>
              <a:off x="5148064" y="1692883"/>
              <a:ext cx="2007480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6" name="Rectangle 3"/>
            <p:cNvSpPr>
              <a:spLocks noChangeArrowheads="1"/>
            </p:cNvSpPr>
            <p:nvPr/>
          </p:nvSpPr>
          <p:spPr bwMode="auto">
            <a:xfrm>
              <a:off x="5257601" y="1791308"/>
              <a:ext cx="177800" cy="144462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7" name="Rectangle 4"/>
            <p:cNvSpPr>
              <a:spLocks noChangeArrowheads="1"/>
            </p:cNvSpPr>
            <p:nvPr/>
          </p:nvSpPr>
          <p:spPr bwMode="auto">
            <a:xfrm>
              <a:off x="5257601" y="2056420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8" name="ZoneTexte 84"/>
            <p:cNvSpPr txBox="1">
              <a:spLocks noChangeArrowheads="1"/>
            </p:cNvSpPr>
            <p:nvPr/>
          </p:nvSpPr>
          <p:spPr bwMode="auto">
            <a:xfrm>
              <a:off x="5414764" y="1670658"/>
              <a:ext cx="14053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DRV/r + RAL</a:t>
              </a:r>
              <a:endParaRPr lang="es-A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9" name="ZoneTexte 85"/>
            <p:cNvSpPr txBox="1">
              <a:spLocks noChangeArrowheads="1"/>
            </p:cNvSpPr>
            <p:nvPr/>
          </p:nvSpPr>
          <p:spPr bwMode="auto">
            <a:xfrm>
              <a:off x="5414764" y="1931008"/>
              <a:ext cx="17803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DRV/r + TDF/FTC</a:t>
              </a:r>
              <a:endParaRPr lang="es-A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3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200" b="1" i="1" smtClean="0">
                  <a:solidFill>
                    <a:srgbClr val="000066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s-AR" sz="1200" b="1" i="1">
                <a:solidFill>
                  <a:srgbClr val="000066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1000" y="1223911"/>
            <a:ext cx="8305800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lnSpc>
                <a:spcPts val="2300"/>
              </a:lnSpc>
              <a:spcBef>
                <a:spcPct val="0"/>
              </a:spcBef>
              <a:buClrTx/>
              <a:buFontTx/>
              <a:buNone/>
            </a:pPr>
            <a:r>
              <a:rPr lang="es-AR" altLang="fr-FR" sz="2400" b="1" dirty="0" smtClean="0">
                <a:latin typeface="Calibri" pitchFamily="-1" charset="0"/>
              </a:rPr>
              <a:t>Estimación de </a:t>
            </a:r>
            <a:r>
              <a:rPr lang="es-AR" altLang="fr-FR" sz="2400" b="1" dirty="0" err="1" smtClean="0">
                <a:latin typeface="Calibri" pitchFamily="-1" charset="0"/>
              </a:rPr>
              <a:t>Kaplan-Meier</a:t>
            </a:r>
            <a:r>
              <a:rPr lang="es-AR" altLang="fr-FR" sz="2400" b="1" dirty="0" smtClean="0">
                <a:latin typeface="Calibri" pitchFamily="-1" charset="0"/>
              </a:rPr>
              <a:t> de proporción de pacientes </a:t>
            </a:r>
            <a:br>
              <a:rPr lang="es-AR" altLang="fr-FR" sz="2400" b="1" dirty="0" smtClean="0">
                <a:latin typeface="Calibri" pitchFamily="-1" charset="0"/>
              </a:rPr>
            </a:br>
            <a:r>
              <a:rPr lang="es-AR" altLang="fr-FR" sz="2400" b="1" dirty="0" smtClean="0">
                <a:latin typeface="Calibri" pitchFamily="-1" charset="0"/>
              </a:rPr>
              <a:t>en cada grupo que alcanzaron el </a:t>
            </a:r>
            <a:r>
              <a:rPr lang="es-AR" altLang="fr-FR" sz="2400" b="1" dirty="0" err="1" smtClean="0">
                <a:latin typeface="Calibri" pitchFamily="-1" charset="0"/>
              </a:rPr>
              <a:t>endpoint</a:t>
            </a:r>
            <a:r>
              <a:rPr lang="es-AR" altLang="fr-FR" sz="2400" b="1" dirty="0" smtClean="0">
                <a:latin typeface="Calibri" pitchFamily="-1" charset="0"/>
              </a:rPr>
              <a:t> a S96 </a:t>
            </a: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ClrTx/>
              <a:buFontTx/>
              <a:buNone/>
            </a:pPr>
            <a:r>
              <a:rPr lang="es-AR" altLang="fr-FR" sz="2400" b="1" dirty="0" smtClean="0">
                <a:latin typeface="Calibri" pitchFamily="-1" charset="0"/>
              </a:rPr>
              <a:t>Análisis primario y secundario del </a:t>
            </a:r>
            <a:r>
              <a:rPr lang="es-AR" altLang="fr-FR" sz="2400" b="1" dirty="0" err="1" smtClean="0">
                <a:latin typeface="Calibri" pitchFamily="-1" charset="0"/>
              </a:rPr>
              <a:t>endpoint</a:t>
            </a:r>
            <a:r>
              <a:rPr lang="es-AR" altLang="fr-FR" sz="2400" b="1" dirty="0" smtClean="0">
                <a:latin typeface="Calibri" pitchFamily="-1" charset="0"/>
              </a:rPr>
              <a:t> primario</a:t>
            </a:r>
            <a:endParaRPr lang="es-AR" altLang="fr-FR" sz="2400" b="1" dirty="0">
              <a:latin typeface="Calibri" pitchFamily="-1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2760" y="2209800"/>
            <a:ext cx="194782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400"/>
              </a:lnSpc>
            </a:pPr>
            <a:r>
              <a:rPr lang="es-AR" sz="1200" b="1" dirty="0" smtClean="0">
                <a:solidFill>
                  <a:srgbClr val="000066"/>
                </a:solidFill>
                <a:latin typeface="+mj-lt"/>
              </a:rPr>
              <a:t>Diferencia ajustada </a:t>
            </a:r>
            <a:br>
              <a:rPr lang="es-AR" sz="12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200" b="1" dirty="0" smtClean="0">
                <a:solidFill>
                  <a:srgbClr val="000066"/>
                </a:solidFill>
                <a:latin typeface="+mj-lt"/>
              </a:rPr>
              <a:t>en proporción al fallo</a:t>
            </a:r>
            <a:br>
              <a:rPr lang="es-AR" sz="1200" b="1" dirty="0" smtClean="0">
                <a:solidFill>
                  <a:srgbClr val="000066"/>
                </a:solidFill>
                <a:latin typeface="+mj-lt"/>
              </a:rPr>
            </a:br>
            <a:r>
              <a:rPr lang="es-AR" sz="1200" b="1" dirty="0" smtClean="0">
                <a:solidFill>
                  <a:srgbClr val="000066"/>
                </a:solidFill>
                <a:latin typeface="+mj-lt"/>
              </a:rPr>
              <a:t>a S96 (%, IC 95%)</a:t>
            </a:r>
            <a:endParaRPr lang="es-AR" sz="12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40583" y="2209800"/>
            <a:ext cx="571040" cy="646331"/>
          </a:xfrm>
          <a:prstGeom prst="rect">
            <a:avLst/>
          </a:prstGeom>
          <a:solidFill>
            <a:srgbClr val="FFCC00"/>
          </a:solidFill>
        </p:spPr>
        <p:txBody>
          <a:bodyPr wrap="none">
            <a:spAutoFit/>
          </a:bodyPr>
          <a:lstStyle/>
          <a:p>
            <a:pPr lvl="0"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  <a:latin typeface="+mj-lt"/>
              </a:rPr>
              <a:t>DRV/r</a:t>
            </a:r>
          </a:p>
          <a:p>
            <a:pPr lvl="0"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  <a:latin typeface="+mj-lt"/>
              </a:rPr>
              <a:t>+ RAL</a:t>
            </a:r>
          </a:p>
          <a:p>
            <a:pPr lvl="0"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  <a:latin typeface="+mj-lt"/>
              </a:rPr>
              <a:t>(%)</a:t>
            </a:r>
            <a:endParaRPr lang="es-AR" sz="1200" b="1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78728" y="2209800"/>
            <a:ext cx="715385" cy="646331"/>
          </a:xfrm>
          <a:prstGeom prst="rect">
            <a:avLst/>
          </a:prstGeom>
          <a:solidFill>
            <a:srgbClr val="FF6600"/>
          </a:solidFill>
        </p:spPr>
        <p:txBody>
          <a:bodyPr wrap="none">
            <a:spAutoFit/>
          </a:bodyPr>
          <a:lstStyle/>
          <a:p>
            <a:pPr lvl="0"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  <a:latin typeface="+mj-lt"/>
              </a:rPr>
              <a:t>DRV/r +</a:t>
            </a:r>
            <a:br>
              <a:rPr lang="es-AR" sz="1200" b="1" smtClean="0">
                <a:solidFill>
                  <a:srgbClr val="000066"/>
                </a:solidFill>
                <a:latin typeface="+mj-lt"/>
              </a:rPr>
            </a:br>
            <a:r>
              <a:rPr lang="es-AR" sz="1200" b="1" smtClean="0">
                <a:solidFill>
                  <a:srgbClr val="000066"/>
                </a:solidFill>
                <a:latin typeface="+mj-lt"/>
              </a:rPr>
              <a:t>TDF/FTC</a:t>
            </a:r>
            <a:br>
              <a:rPr lang="es-AR" sz="1200" b="1" smtClean="0">
                <a:solidFill>
                  <a:srgbClr val="000066"/>
                </a:solidFill>
                <a:latin typeface="+mj-lt"/>
              </a:rPr>
            </a:br>
            <a:r>
              <a:rPr lang="es-AR" sz="1200" b="1" smtClean="0">
                <a:solidFill>
                  <a:srgbClr val="000066"/>
                </a:solidFill>
                <a:latin typeface="+mj-lt"/>
              </a:rPr>
              <a:t>(%)</a:t>
            </a:r>
            <a:endParaRPr lang="es-AR" sz="1200" b="1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91785" y="6056704"/>
            <a:ext cx="32092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-3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9147" y="6056704"/>
            <a:ext cx="32092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-2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5171" y="6056704"/>
            <a:ext cx="32092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-1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52752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0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64525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1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80549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2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66922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3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2946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4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89639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5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30234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6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31847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7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43620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8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5553" y="6056704"/>
            <a:ext cx="269625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9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9767" y="6056704"/>
            <a:ext cx="354584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AR" sz="1200" b="1" smtClean="0">
                <a:solidFill>
                  <a:srgbClr val="000066"/>
                </a:solidFill>
              </a:rPr>
              <a:t>10</a:t>
            </a:r>
            <a:endParaRPr lang="es-AR" sz="1200" b="1">
              <a:solidFill>
                <a:srgbClr val="000066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31840" y="6324601"/>
            <a:ext cx="403244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400"/>
              </a:lnSpc>
            </a:pPr>
            <a:r>
              <a:rPr lang="es-AR" sz="1400" b="1" dirty="0" smtClean="0">
                <a:solidFill>
                  <a:srgbClr val="000066"/>
                </a:solidFill>
              </a:rPr>
              <a:t>Diferencia ajustada en proporción al fallo</a:t>
            </a:r>
            <a:br>
              <a:rPr lang="es-AR" sz="1400" b="1" dirty="0" smtClean="0">
                <a:solidFill>
                  <a:srgbClr val="000066"/>
                </a:solidFill>
              </a:rPr>
            </a:br>
            <a:r>
              <a:rPr lang="es-AR" sz="1400" b="1" dirty="0" smtClean="0">
                <a:solidFill>
                  <a:srgbClr val="000066"/>
                </a:solidFill>
              </a:rPr>
              <a:t>a S96 (%,IC 95%)</a:t>
            </a:r>
            <a:endParaRPr lang="es-AR" sz="1400" b="1" dirty="0">
              <a:solidFill>
                <a:srgbClr val="000066"/>
              </a:solidFill>
            </a:endParaRPr>
          </a:p>
        </p:txBody>
      </p:sp>
      <p:sp>
        <p:nvSpPr>
          <p:cNvPr id="40" name="Line 139"/>
          <p:cNvSpPr>
            <a:spLocks noChangeShapeType="1"/>
          </p:cNvSpPr>
          <p:nvPr/>
        </p:nvSpPr>
        <p:spPr bwMode="auto">
          <a:xfrm rot="5400000">
            <a:off x="4984437" y="604686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Line 140"/>
          <p:cNvSpPr>
            <a:spLocks noChangeShapeType="1"/>
          </p:cNvSpPr>
          <p:nvPr/>
        </p:nvSpPr>
        <p:spPr bwMode="auto">
          <a:xfrm rot="5400000">
            <a:off x="5621323" y="604686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Line 141"/>
          <p:cNvSpPr>
            <a:spLocks noChangeShapeType="1"/>
          </p:cNvSpPr>
          <p:nvPr/>
        </p:nvSpPr>
        <p:spPr bwMode="auto">
          <a:xfrm rot="5400000">
            <a:off x="5410379" y="604686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Line 142"/>
          <p:cNvSpPr>
            <a:spLocks noChangeShapeType="1"/>
          </p:cNvSpPr>
          <p:nvPr/>
        </p:nvSpPr>
        <p:spPr bwMode="auto">
          <a:xfrm rot="5400000">
            <a:off x="5194355" y="604686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Line 143"/>
          <p:cNvSpPr>
            <a:spLocks noChangeShapeType="1"/>
          </p:cNvSpPr>
          <p:nvPr/>
        </p:nvSpPr>
        <p:spPr bwMode="auto">
          <a:xfrm rot="5400000">
            <a:off x="5132627" y="4615863"/>
            <a:ext cx="0" cy="2757016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Line 139"/>
          <p:cNvSpPr>
            <a:spLocks noChangeShapeType="1"/>
          </p:cNvSpPr>
          <p:nvPr/>
        </p:nvSpPr>
        <p:spPr bwMode="auto">
          <a:xfrm rot="5400000">
            <a:off x="4769324" y="60468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Line 139"/>
          <p:cNvSpPr>
            <a:spLocks noChangeShapeType="1"/>
          </p:cNvSpPr>
          <p:nvPr/>
        </p:nvSpPr>
        <p:spPr bwMode="auto">
          <a:xfrm rot="5400000">
            <a:off x="4560252" y="604686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Line 139"/>
          <p:cNvSpPr>
            <a:spLocks noChangeShapeType="1"/>
          </p:cNvSpPr>
          <p:nvPr/>
        </p:nvSpPr>
        <p:spPr bwMode="auto">
          <a:xfrm rot="5400000">
            <a:off x="2802429" y="4502688"/>
            <a:ext cx="318043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8" name="Line 139"/>
          <p:cNvSpPr>
            <a:spLocks noChangeShapeType="1"/>
          </p:cNvSpPr>
          <p:nvPr/>
        </p:nvSpPr>
        <p:spPr bwMode="auto">
          <a:xfrm rot="5400000">
            <a:off x="4134834" y="604686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139"/>
          <p:cNvSpPr>
            <a:spLocks noChangeShapeType="1"/>
          </p:cNvSpPr>
          <p:nvPr/>
        </p:nvSpPr>
        <p:spPr bwMode="auto">
          <a:xfrm rot="5400000">
            <a:off x="3923922" y="604686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Line 139"/>
          <p:cNvSpPr>
            <a:spLocks noChangeShapeType="1"/>
          </p:cNvSpPr>
          <p:nvPr/>
        </p:nvSpPr>
        <p:spPr bwMode="auto">
          <a:xfrm rot="5400000">
            <a:off x="3719128" y="604686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Line 140"/>
          <p:cNvSpPr>
            <a:spLocks noChangeShapeType="1"/>
          </p:cNvSpPr>
          <p:nvPr/>
        </p:nvSpPr>
        <p:spPr bwMode="auto">
          <a:xfrm rot="5400000">
            <a:off x="5820622" y="604686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Line 140"/>
          <p:cNvSpPr>
            <a:spLocks noChangeShapeType="1"/>
          </p:cNvSpPr>
          <p:nvPr/>
        </p:nvSpPr>
        <p:spPr bwMode="auto">
          <a:xfrm rot="5400000">
            <a:off x="6041815" y="604686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140"/>
          <p:cNvSpPr>
            <a:spLocks noChangeShapeType="1"/>
          </p:cNvSpPr>
          <p:nvPr/>
        </p:nvSpPr>
        <p:spPr bwMode="auto">
          <a:xfrm rot="5400000">
            <a:off x="6454938" y="604686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0" name="Line 140"/>
          <p:cNvSpPr>
            <a:spLocks noChangeShapeType="1"/>
          </p:cNvSpPr>
          <p:nvPr/>
        </p:nvSpPr>
        <p:spPr bwMode="auto">
          <a:xfrm rot="5400000">
            <a:off x="4754481" y="4450566"/>
            <a:ext cx="3076180" cy="0"/>
          </a:xfrm>
          <a:prstGeom prst="line">
            <a:avLst/>
          </a:prstGeom>
          <a:noFill/>
          <a:ln w="19050">
            <a:solidFill>
              <a:srgbClr val="000066"/>
            </a:solidFill>
            <a:prstDash val="sysDash"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2" name="Line 140"/>
          <p:cNvSpPr>
            <a:spLocks noChangeShapeType="1"/>
          </p:cNvSpPr>
          <p:nvPr/>
        </p:nvSpPr>
        <p:spPr bwMode="auto">
          <a:xfrm rot="5400000">
            <a:off x="6246534" y="604686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0" name="Groupe 119"/>
          <p:cNvGrpSpPr/>
          <p:nvPr/>
        </p:nvGrpSpPr>
        <p:grpSpPr>
          <a:xfrm>
            <a:off x="114204" y="2929880"/>
            <a:ext cx="8821433" cy="276999"/>
            <a:chOff x="114204" y="2852936"/>
            <a:chExt cx="8821433" cy="276999"/>
          </a:xfrm>
        </p:grpSpPr>
        <p:sp>
          <p:nvSpPr>
            <p:cNvPr id="11" name="Rectangle 10"/>
            <p:cNvSpPr/>
            <p:nvPr/>
          </p:nvSpPr>
          <p:spPr>
            <a:xfrm>
              <a:off x="114204" y="2852936"/>
              <a:ext cx="205216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1400"/>
                </a:lnSpc>
              </a:pPr>
              <a:r>
                <a:rPr lang="es-AR" sz="1200" b="1" dirty="0" err="1" smtClean="0">
                  <a:solidFill>
                    <a:srgbClr val="000066"/>
                  </a:solidFill>
                </a:rPr>
                <a:t>Endpoint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primario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69" name="Connecteur droit 68"/>
            <p:cNvCxnSpPr/>
            <p:nvPr/>
          </p:nvCxnSpPr>
          <p:spPr bwMode="auto">
            <a:xfrm>
              <a:off x="4227200" y="2988870"/>
              <a:ext cx="201622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Losange 55"/>
            <p:cNvSpPr/>
            <p:nvPr/>
          </p:nvSpPr>
          <p:spPr bwMode="auto">
            <a:xfrm>
              <a:off x="5156717" y="2905254"/>
              <a:ext cx="167232" cy="16723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411868" y="2852936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4.0 (-0.8 ; 8.8)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452812" y="2852936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13.8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768446" y="2852936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17.8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1" name="Groupe 120"/>
          <p:cNvGrpSpPr/>
          <p:nvPr/>
        </p:nvGrpSpPr>
        <p:grpSpPr>
          <a:xfrm>
            <a:off x="114205" y="3220053"/>
            <a:ext cx="8821432" cy="276999"/>
            <a:chOff x="114205" y="3238470"/>
            <a:chExt cx="8821432" cy="276999"/>
          </a:xfrm>
        </p:grpSpPr>
        <p:sp>
          <p:nvSpPr>
            <p:cNvPr id="12" name="Rectangle 11"/>
            <p:cNvSpPr/>
            <p:nvPr/>
          </p:nvSpPr>
          <p:spPr>
            <a:xfrm>
              <a:off x="114205" y="3238470"/>
              <a:ext cx="216302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Sin </a:t>
              </a:r>
              <a:r>
                <a:rPr lang="es-AR" sz="1200" b="1" dirty="0" err="1" smtClean="0">
                  <a:solidFill>
                    <a:srgbClr val="000066"/>
                  </a:solidFill>
                </a:rPr>
                <a:t>endpoints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no SIDA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66" name="Connecteur droit 65"/>
            <p:cNvCxnSpPr/>
            <p:nvPr/>
          </p:nvCxnSpPr>
          <p:spPr bwMode="auto">
            <a:xfrm>
              <a:off x="4234109" y="3374404"/>
              <a:ext cx="19863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Losange 56"/>
            <p:cNvSpPr/>
            <p:nvPr/>
          </p:nvSpPr>
          <p:spPr bwMode="auto">
            <a:xfrm>
              <a:off x="5160256" y="3315873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11869" y="3238470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3.9 (-0.7 ; 8.6)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452812" y="3238470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12.1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768446" y="3238470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16.0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114205" y="3510226"/>
            <a:ext cx="8821432" cy="276999"/>
            <a:chOff x="114205" y="3517171"/>
            <a:chExt cx="8821432" cy="276999"/>
          </a:xfrm>
        </p:grpSpPr>
        <p:sp>
          <p:nvSpPr>
            <p:cNvPr id="13" name="Rectangle 12"/>
            <p:cNvSpPr/>
            <p:nvPr/>
          </p:nvSpPr>
          <p:spPr>
            <a:xfrm>
              <a:off x="114205" y="3517171"/>
              <a:ext cx="24929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Sin cambio de tratamiento	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cxnSp>
          <p:nvCxnSpPr>
            <p:cNvPr id="74" name="Connecteur droit 73"/>
            <p:cNvCxnSpPr/>
            <p:nvPr/>
          </p:nvCxnSpPr>
          <p:spPr bwMode="auto">
            <a:xfrm>
              <a:off x="4180871" y="3653105"/>
              <a:ext cx="200921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osange 57"/>
            <p:cNvSpPr/>
            <p:nvPr/>
          </p:nvSpPr>
          <p:spPr bwMode="auto">
            <a:xfrm>
              <a:off x="5114536" y="3594574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411868" y="3517171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3.7 (-1.0 ; 8.5)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452812" y="3517171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14.0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768446" y="3517171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17.7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8" name="Groupe 127"/>
          <p:cNvGrpSpPr/>
          <p:nvPr/>
        </p:nvGrpSpPr>
        <p:grpSpPr>
          <a:xfrm>
            <a:off x="114205" y="3800399"/>
            <a:ext cx="8778953" cy="276999"/>
            <a:chOff x="114205" y="3764928"/>
            <a:chExt cx="8778953" cy="276999"/>
          </a:xfrm>
        </p:grpSpPr>
        <p:sp>
          <p:nvSpPr>
            <p:cNvPr id="14" name="Rectangle 13"/>
            <p:cNvSpPr/>
            <p:nvPr/>
          </p:nvSpPr>
          <p:spPr>
            <a:xfrm>
              <a:off x="114205" y="3764928"/>
              <a:ext cx="40666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CV </a:t>
              </a:r>
              <a:r>
                <a:rPr lang="es-AR" sz="1200" b="1" u="sng" dirty="0" smtClean="0">
                  <a:solidFill>
                    <a:srgbClr val="000066"/>
                  </a:solidFill>
                </a:rPr>
                <a:t>&gt;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200 copias/ml en lugar de </a:t>
              </a:r>
              <a:r>
                <a:rPr lang="es-AR" sz="1200" b="1" u="sng" dirty="0" smtClean="0">
                  <a:solidFill>
                    <a:srgbClr val="000066"/>
                  </a:solidFill>
                </a:rPr>
                <a:t>&gt;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50 copias/ml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79" name="Connecteur droit 78"/>
            <p:cNvCxnSpPr/>
            <p:nvPr/>
          </p:nvCxnSpPr>
          <p:spPr bwMode="auto">
            <a:xfrm>
              <a:off x="4815361" y="3900862"/>
              <a:ext cx="146959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Losange 58"/>
            <p:cNvSpPr/>
            <p:nvPr/>
          </p:nvSpPr>
          <p:spPr bwMode="auto">
            <a:xfrm>
              <a:off x="5495536" y="3842331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437516" y="3764928"/>
              <a:ext cx="110799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5.5 (2.0 ; 9,0)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495292" y="3764928"/>
              <a:ext cx="39786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5.0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768447" y="3764928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10.5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114204" y="4090572"/>
            <a:ext cx="8821433" cy="276999"/>
            <a:chOff x="114204" y="4029244"/>
            <a:chExt cx="8821433" cy="276999"/>
          </a:xfrm>
        </p:grpSpPr>
        <p:sp>
          <p:nvSpPr>
            <p:cNvPr id="15" name="Rectangle 14"/>
            <p:cNvSpPr/>
            <p:nvPr/>
          </p:nvSpPr>
          <p:spPr>
            <a:xfrm>
              <a:off x="114204" y="4029244"/>
              <a:ext cx="272960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Solo componentes virologicos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4206240" y="4165178"/>
              <a:ext cx="192069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Losange 59"/>
            <p:cNvSpPr/>
            <p:nvPr/>
          </p:nvSpPr>
          <p:spPr bwMode="auto">
            <a:xfrm>
              <a:off x="5099296" y="4106647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411868" y="4029244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3.6 (-0.9 ; 8.2)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452812" y="4029244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11.8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768446" y="4029244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15.5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6" name="Groupe 125"/>
          <p:cNvGrpSpPr/>
          <p:nvPr/>
        </p:nvGrpSpPr>
        <p:grpSpPr>
          <a:xfrm>
            <a:off x="114205" y="4380745"/>
            <a:ext cx="8778953" cy="276999"/>
            <a:chOff x="114205" y="4290136"/>
            <a:chExt cx="8778953" cy="276999"/>
          </a:xfrm>
        </p:grpSpPr>
        <p:sp>
          <p:nvSpPr>
            <p:cNvPr id="16" name="Rectangle 15"/>
            <p:cNvSpPr/>
            <p:nvPr/>
          </p:nvSpPr>
          <p:spPr>
            <a:xfrm>
              <a:off x="114205" y="4290136"/>
              <a:ext cx="272960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Solo componentes clinicos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 bwMode="auto">
            <a:xfrm>
              <a:off x="4266939" y="4426070"/>
              <a:ext cx="91853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Losange 60"/>
            <p:cNvSpPr/>
            <p:nvPr/>
          </p:nvSpPr>
          <p:spPr bwMode="auto">
            <a:xfrm>
              <a:off x="4647176" y="4367539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411868" y="4290136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1.5 (-0.6 ; 3.7)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495292" y="4290136"/>
              <a:ext cx="39786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2.4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810926" y="4290136"/>
              <a:ext cx="39786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3.9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4" name="Groupe 123"/>
          <p:cNvGrpSpPr/>
          <p:nvPr/>
        </p:nvGrpSpPr>
        <p:grpSpPr>
          <a:xfrm>
            <a:off x="114205" y="4896956"/>
            <a:ext cx="8821432" cy="461665"/>
            <a:chOff x="114205" y="4705786"/>
            <a:chExt cx="8821432" cy="461665"/>
          </a:xfrm>
        </p:grpSpPr>
        <p:sp>
          <p:nvSpPr>
            <p:cNvPr id="19" name="Rectangle 18"/>
            <p:cNvSpPr/>
            <p:nvPr/>
          </p:nvSpPr>
          <p:spPr>
            <a:xfrm>
              <a:off x="114205" y="4705786"/>
              <a:ext cx="38797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Incluyendo discontinuación de tratamiento </a:t>
              </a:r>
              <a:br>
                <a:rPr lang="es-AR" sz="1200" b="1" dirty="0" smtClean="0">
                  <a:solidFill>
                    <a:srgbClr val="000066"/>
                  </a:solidFill>
                </a:rPr>
              </a:br>
              <a:r>
                <a:rPr lang="es-AR" sz="1200" b="1" dirty="0" smtClean="0">
                  <a:solidFill>
                    <a:srgbClr val="000066"/>
                  </a:solidFill>
                </a:rPr>
                <a:t>por razones virológicas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85" name="Connecteur droit 84"/>
            <p:cNvCxnSpPr/>
            <p:nvPr/>
          </p:nvCxnSpPr>
          <p:spPr bwMode="auto">
            <a:xfrm>
              <a:off x="4222441" y="4931489"/>
              <a:ext cx="20474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Losange 62"/>
            <p:cNvSpPr/>
            <p:nvPr/>
          </p:nvSpPr>
          <p:spPr bwMode="auto">
            <a:xfrm>
              <a:off x="5175496" y="4872958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411868" y="4795555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4.0 (-0.8 ; 8.9)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452812" y="4795555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13.6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768446" y="4795555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17.7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114205" y="4670918"/>
            <a:ext cx="8821432" cy="276999"/>
            <a:chOff x="114205" y="4537966"/>
            <a:chExt cx="8821432" cy="276999"/>
          </a:xfrm>
        </p:grpSpPr>
        <p:sp>
          <p:nvSpPr>
            <p:cNvPr id="17" name="Rectangle 16"/>
            <p:cNvSpPr/>
            <p:nvPr/>
          </p:nvSpPr>
          <p:spPr>
            <a:xfrm>
              <a:off x="114205" y="4537966"/>
              <a:ext cx="24929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Analisis por protocolo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cxnSp>
          <p:nvCxnSpPr>
            <p:cNvPr id="83" name="Connecteur droit 82"/>
            <p:cNvCxnSpPr/>
            <p:nvPr/>
          </p:nvCxnSpPr>
          <p:spPr bwMode="auto">
            <a:xfrm>
              <a:off x="4121290" y="4673900"/>
              <a:ext cx="189849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Losange 61"/>
            <p:cNvSpPr/>
            <p:nvPr/>
          </p:nvSpPr>
          <p:spPr bwMode="auto">
            <a:xfrm>
              <a:off x="5007856" y="4615369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411868" y="4537966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3.2 (-1.3 ; 7.7)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452812" y="4537966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12.6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68446" y="4537966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15.8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22" name="Groupe 121"/>
          <p:cNvGrpSpPr/>
          <p:nvPr/>
        </p:nvGrpSpPr>
        <p:grpSpPr>
          <a:xfrm>
            <a:off x="114205" y="5283284"/>
            <a:ext cx="8821432" cy="461665"/>
            <a:chOff x="114205" y="5281850"/>
            <a:chExt cx="8821432" cy="461665"/>
          </a:xfrm>
        </p:grpSpPr>
        <p:sp>
          <p:nvSpPr>
            <p:cNvPr id="18" name="Rectangle 17"/>
            <p:cNvSpPr/>
            <p:nvPr/>
          </p:nvSpPr>
          <p:spPr>
            <a:xfrm>
              <a:off x="114205" y="5281850"/>
              <a:ext cx="38710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Incluyendo discontinuación de tratamiento </a:t>
              </a:r>
              <a:br>
                <a:rPr lang="es-AR" sz="1200" b="1" dirty="0" smtClean="0">
                  <a:solidFill>
                    <a:srgbClr val="000066"/>
                  </a:solidFill>
                </a:rPr>
              </a:br>
              <a:r>
                <a:rPr lang="es-AR" sz="1200" b="1" dirty="0" smtClean="0">
                  <a:solidFill>
                    <a:srgbClr val="000066"/>
                  </a:solidFill>
                </a:rPr>
                <a:t>por cualquier razón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87" name="Connecteur droit 86"/>
            <p:cNvCxnSpPr/>
            <p:nvPr/>
          </p:nvCxnSpPr>
          <p:spPr bwMode="auto">
            <a:xfrm>
              <a:off x="3985260" y="5507553"/>
              <a:ext cx="219949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Losange 63"/>
            <p:cNvSpPr/>
            <p:nvPr/>
          </p:nvSpPr>
          <p:spPr bwMode="auto">
            <a:xfrm>
              <a:off x="5023096" y="5449022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11868" y="5371619"/>
              <a:ext cx="115929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3.3 (-1.9 ; 8.5)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452812" y="5371619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19.7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68446" y="5371619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23.0</a:t>
              </a:r>
              <a:endParaRPr lang="es-AR" sz="1200" b="1">
                <a:solidFill>
                  <a:srgbClr val="000066"/>
                </a:solidFill>
              </a:endParaRPr>
            </a:p>
          </p:txBody>
        </p:sp>
      </p:grpSp>
      <p:sp>
        <p:nvSpPr>
          <p:cNvPr id="13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403057" y="1196752"/>
            <a:ext cx="8417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3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Arial" pitchFamily="34" charset="0"/>
              </a:rPr>
              <a:t>Kaplan-Meier</a:t>
            </a:r>
            <a:r>
              <a:rPr kumimoji="0" lang="es-A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Arial" pitchFamily="34" charset="0"/>
              </a:rPr>
              <a:t>: estimación de la proporción de pacientes en cada grupo que alcanzan el </a:t>
            </a:r>
            <a:r>
              <a:rPr lang="es-AR" sz="23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endpoint</a:t>
            </a:r>
            <a:r>
              <a:rPr lang="es-AR" sz="23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a S96 </a:t>
            </a:r>
            <a:r>
              <a:rPr kumimoji="0" lang="es-AR" sz="2300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cs typeface="Arial" pitchFamily="34" charset="0"/>
              </a:rPr>
              <a:t>– Análisis por CV y CD4 basal </a:t>
            </a:r>
            <a:endParaRPr kumimoji="0" lang="es-AR" sz="23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pSp>
        <p:nvGrpSpPr>
          <p:cNvPr id="59" name="Groupe 58"/>
          <p:cNvGrpSpPr/>
          <p:nvPr/>
        </p:nvGrpSpPr>
        <p:grpSpPr>
          <a:xfrm>
            <a:off x="114204" y="2636912"/>
            <a:ext cx="8979909" cy="2952328"/>
            <a:chOff x="114204" y="2636912"/>
            <a:chExt cx="8979909" cy="2952328"/>
          </a:xfrm>
        </p:grpSpPr>
        <p:sp>
          <p:nvSpPr>
            <p:cNvPr id="9" name="Rectangle 8"/>
            <p:cNvSpPr/>
            <p:nvPr/>
          </p:nvSpPr>
          <p:spPr>
            <a:xfrm>
              <a:off x="5864512" y="2636912"/>
              <a:ext cx="1875840" cy="810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Diferencia ajustada </a:t>
              </a:r>
              <a:br>
                <a:rPr lang="es-AR" sz="1200" b="1" dirty="0" smtClean="0">
                  <a:solidFill>
                    <a:srgbClr val="000066"/>
                  </a:solidFill>
                </a:rPr>
              </a:br>
              <a:r>
                <a:rPr lang="es-AR" sz="1200" b="1" dirty="0" smtClean="0">
                  <a:solidFill>
                    <a:srgbClr val="000066"/>
                  </a:solidFill>
                </a:rPr>
                <a:t>en proporción al fallo </a:t>
              </a:r>
              <a:br>
                <a:rPr lang="es-AR" sz="1200" b="1" dirty="0" smtClean="0">
                  <a:solidFill>
                    <a:srgbClr val="000066"/>
                  </a:solidFill>
                </a:rPr>
              </a:br>
              <a:r>
                <a:rPr lang="es-AR" sz="1200" b="1" dirty="0" smtClean="0">
                  <a:solidFill>
                    <a:srgbClr val="000066"/>
                  </a:solidFill>
                </a:rPr>
                <a:t>a S96 (%, IC95 %)</a:t>
              </a:r>
            </a:p>
            <a:p>
              <a:pPr lvl="0" algn="ctr">
                <a:lnSpc>
                  <a:spcPts val="1400"/>
                </a:lnSpc>
              </a:pPr>
              <a:endParaRPr lang="es-AR" sz="12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40583" y="2636912"/>
              <a:ext cx="571040" cy="646331"/>
            </a:xfrm>
            <a:prstGeom prst="rect">
              <a:avLst/>
            </a:prstGeom>
            <a:solidFill>
              <a:srgbClr val="FFCC00"/>
            </a:solidFill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DRV/r</a:t>
              </a:r>
            </a:p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+ RAL</a:t>
              </a:r>
            </a:p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(%)</a:t>
              </a:r>
              <a:endParaRPr lang="es-AR" sz="12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78728" y="2636912"/>
              <a:ext cx="715385" cy="646331"/>
            </a:xfrm>
            <a:prstGeom prst="rect">
              <a:avLst/>
            </a:prstGeom>
            <a:solidFill>
              <a:srgbClr val="FF6600"/>
            </a:solidFill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DRV/r +</a:t>
              </a:r>
            </a:p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TDF/FTC</a:t>
              </a:r>
              <a:br>
                <a:rPr lang="es-AR" sz="120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sz="1200" b="1" smtClean="0">
                  <a:solidFill>
                    <a:srgbClr val="000066"/>
                  </a:solidFill>
                  <a:latin typeface="+mj-lt"/>
                </a:rPr>
                <a:t>(%)</a:t>
              </a:r>
              <a:endParaRPr lang="es-AR" sz="1200" b="1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49870" y="4965663"/>
              <a:ext cx="320922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-5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5823" y="4965663"/>
              <a:ext cx="2696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0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45435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10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70615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15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70647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20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66942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25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3381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30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95321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35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87852" y="4965663"/>
              <a:ext cx="354584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40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36504" y="5311386"/>
              <a:ext cx="5193186" cy="2778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400" b="1" dirty="0" smtClean="0">
                  <a:solidFill>
                    <a:srgbClr val="000066"/>
                  </a:solidFill>
                </a:rPr>
                <a:t>Diferencia ajustada en proporción al fallo a S96 (%, IC95%)</a:t>
              </a:r>
              <a:endParaRPr lang="es-A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27" name="Line 139"/>
            <p:cNvSpPr>
              <a:spLocks noChangeShapeType="1"/>
            </p:cNvSpPr>
            <p:nvPr/>
          </p:nvSpPr>
          <p:spPr bwMode="auto">
            <a:xfrm rot="5400000">
              <a:off x="4598483" y="495582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8" name="Line 140"/>
            <p:cNvSpPr>
              <a:spLocks noChangeShapeType="1"/>
            </p:cNvSpPr>
            <p:nvPr/>
          </p:nvSpPr>
          <p:spPr bwMode="auto">
            <a:xfrm rot="5400000">
              <a:off x="5200510" y="495582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Line 142"/>
            <p:cNvSpPr>
              <a:spLocks noChangeShapeType="1"/>
            </p:cNvSpPr>
            <p:nvPr/>
          </p:nvSpPr>
          <p:spPr bwMode="auto">
            <a:xfrm rot="5400000">
              <a:off x="4909295" y="495582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1" name="Line 143"/>
            <p:cNvSpPr>
              <a:spLocks noChangeShapeType="1"/>
            </p:cNvSpPr>
            <p:nvPr/>
          </p:nvSpPr>
          <p:spPr bwMode="auto">
            <a:xfrm rot="5400000">
              <a:off x="4790712" y="3524822"/>
              <a:ext cx="0" cy="27570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3" name="Line 139"/>
            <p:cNvSpPr>
              <a:spLocks noChangeShapeType="1"/>
            </p:cNvSpPr>
            <p:nvPr/>
          </p:nvSpPr>
          <p:spPr bwMode="auto">
            <a:xfrm rot="5400000">
              <a:off x="4283641" y="49558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4" name="Line 139"/>
            <p:cNvSpPr>
              <a:spLocks noChangeShapeType="1"/>
            </p:cNvSpPr>
            <p:nvPr/>
          </p:nvSpPr>
          <p:spPr bwMode="auto">
            <a:xfrm rot="5400000">
              <a:off x="2887340" y="4163487"/>
              <a:ext cx="167675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7" name="Line 139"/>
            <p:cNvSpPr>
              <a:spLocks noChangeShapeType="1"/>
            </p:cNvSpPr>
            <p:nvPr/>
          </p:nvSpPr>
          <p:spPr bwMode="auto">
            <a:xfrm rot="5400000">
              <a:off x="3377213" y="495582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8" name="Line 140"/>
            <p:cNvSpPr>
              <a:spLocks noChangeShapeType="1"/>
            </p:cNvSpPr>
            <p:nvPr/>
          </p:nvSpPr>
          <p:spPr bwMode="auto">
            <a:xfrm rot="5400000">
              <a:off x="5504635" y="495582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Line 140"/>
            <p:cNvSpPr>
              <a:spLocks noChangeShapeType="1"/>
            </p:cNvSpPr>
            <p:nvPr/>
          </p:nvSpPr>
          <p:spPr bwMode="auto">
            <a:xfrm rot="5400000">
              <a:off x="6113023" y="49558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Line 140"/>
            <p:cNvSpPr>
              <a:spLocks noChangeShapeType="1"/>
            </p:cNvSpPr>
            <p:nvPr/>
          </p:nvSpPr>
          <p:spPr bwMode="auto">
            <a:xfrm rot="5400000">
              <a:off x="3487647" y="4117459"/>
              <a:ext cx="15603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Line 140"/>
            <p:cNvSpPr>
              <a:spLocks noChangeShapeType="1"/>
            </p:cNvSpPr>
            <p:nvPr/>
          </p:nvSpPr>
          <p:spPr bwMode="auto">
            <a:xfrm rot="5400000">
              <a:off x="5818781" y="495582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4205" y="3525895"/>
              <a:ext cx="367494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CV basal &lt; 100 000 copias/ml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11868" y="3525895"/>
              <a:ext cx="1159293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0.1 (-3.8 ; 4.0)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495292" y="3525895"/>
              <a:ext cx="39786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7.3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810925" y="3525895"/>
              <a:ext cx="39786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7.4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4204" y="3816068"/>
              <a:ext cx="344968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ts val="1400"/>
                </a:lnSpc>
              </a:pPr>
              <a:r>
                <a:rPr lang="es-AR" sz="1200" b="1" dirty="0" smtClean="0">
                  <a:solidFill>
                    <a:srgbClr val="000066"/>
                  </a:solidFill>
                </a:rPr>
                <a:t>CV basal </a:t>
              </a:r>
              <a:r>
                <a:rPr lang="es-AR" sz="1200" b="1" u="sng" dirty="0" smtClean="0">
                  <a:solidFill>
                    <a:srgbClr val="000066"/>
                  </a:solidFill>
                </a:rPr>
                <a:t>&gt;</a:t>
              </a:r>
              <a:r>
                <a:rPr lang="es-AR" sz="1200" b="1" dirty="0" smtClean="0">
                  <a:solidFill>
                    <a:srgbClr val="000066"/>
                  </a:solidFill>
                </a:rPr>
                <a:t> 100 000 copias/ml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369389" y="3816068"/>
              <a:ext cx="1244250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9.6 (-0.1 ; 20.1)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452812" y="3816068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27.3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68446" y="3816068"/>
              <a:ext cx="482825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36.8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114205" y="4106241"/>
              <a:ext cx="8821432" cy="276999"/>
              <a:chOff x="114205" y="3517171"/>
              <a:chExt cx="8821432" cy="27699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14205" y="3517171"/>
                <a:ext cx="249299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s-AR" sz="1200" b="1" dirty="0" smtClean="0">
                    <a:solidFill>
                      <a:srgbClr val="000066"/>
                    </a:solidFill>
                  </a:rPr>
                  <a:t>CD4  &lt; 200/mm</a:t>
                </a:r>
                <a:r>
                  <a:rPr lang="es-AR" sz="1200" b="1" baseline="30000" dirty="0" smtClean="0">
                    <a:solidFill>
                      <a:srgbClr val="000066"/>
                    </a:solidFill>
                  </a:rPr>
                  <a:t>3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352558" y="3517171"/>
                <a:ext cx="1277914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22.3 (7.4 ; 37.1)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8452812" y="3517171"/>
                <a:ext cx="482825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20.9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768447" y="3517171"/>
                <a:ext cx="482825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43.2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64" name="Groupe 63"/>
            <p:cNvGrpSpPr/>
            <p:nvPr/>
          </p:nvGrpSpPr>
          <p:grpSpPr>
            <a:xfrm>
              <a:off x="114205" y="4396414"/>
              <a:ext cx="8821433" cy="276999"/>
              <a:chOff x="114205" y="3764928"/>
              <a:chExt cx="8821433" cy="276999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14205" y="3764928"/>
                <a:ext cx="406666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CD4  </a:t>
                </a:r>
                <a:r>
                  <a:rPr lang="es-AR" sz="1200" b="1" u="sng" smtClean="0">
                    <a:solidFill>
                      <a:srgbClr val="000066"/>
                    </a:solidFill>
                  </a:rPr>
                  <a:t>&gt;</a:t>
                </a:r>
                <a:r>
                  <a:rPr lang="es-AR" sz="1200" b="1" smtClean="0">
                    <a:solidFill>
                      <a:srgbClr val="000066"/>
                    </a:solidFill>
                  </a:rPr>
                  <a:t> 200/mm</a:t>
                </a:r>
                <a:r>
                  <a:rPr lang="es-AR" sz="1200" b="1" baseline="30000" smtClean="0">
                    <a:solidFill>
                      <a:srgbClr val="000066"/>
                    </a:solidFill>
                  </a:rPr>
                  <a:t>3</a:t>
                </a:r>
                <a:endParaRPr lang="es-AR" sz="12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411868" y="3764928"/>
                <a:ext cx="1159292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1.4 (-3.5 ; 6,3)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452813" y="3764928"/>
                <a:ext cx="482825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12.3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768447" y="3764928"/>
                <a:ext cx="482825" cy="271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s-AR" sz="1200" b="1" smtClean="0">
                    <a:solidFill>
                      <a:srgbClr val="000066"/>
                    </a:solidFill>
                  </a:rPr>
                  <a:t>13.7</a:t>
                </a:r>
                <a:endParaRPr lang="es-AR" sz="1200" b="1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3892193" y="4965664"/>
              <a:ext cx="269626" cy="271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s-AR" sz="1200" b="1" smtClean="0">
                  <a:solidFill>
                    <a:srgbClr val="000066"/>
                  </a:solidFill>
                </a:rPr>
                <a:t>5</a:t>
              </a:r>
              <a:endParaRPr lang="es-AR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72" name="Line 139"/>
            <p:cNvSpPr>
              <a:spLocks noChangeShapeType="1"/>
            </p:cNvSpPr>
            <p:nvPr/>
          </p:nvSpPr>
          <p:spPr bwMode="auto">
            <a:xfrm rot="5400000">
              <a:off x="3987921" y="49558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73" name="Connecteur droit 72"/>
            <p:cNvCxnSpPr/>
            <p:nvPr/>
          </p:nvCxnSpPr>
          <p:spPr bwMode="auto">
            <a:xfrm>
              <a:off x="4161819" y="4251948"/>
              <a:ext cx="182603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Losange 73"/>
            <p:cNvSpPr/>
            <p:nvPr/>
          </p:nvSpPr>
          <p:spPr bwMode="auto">
            <a:xfrm>
              <a:off x="5023802" y="4193417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3507465" y="4548855"/>
              <a:ext cx="61594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Losange 76"/>
            <p:cNvSpPr/>
            <p:nvPr/>
          </p:nvSpPr>
          <p:spPr bwMode="auto">
            <a:xfrm>
              <a:off x="3755523" y="4486021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 bwMode="auto">
            <a:xfrm>
              <a:off x="3715869" y="3939771"/>
              <a:ext cx="123303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Losange 81"/>
            <p:cNvSpPr/>
            <p:nvPr/>
          </p:nvSpPr>
          <p:spPr bwMode="auto">
            <a:xfrm>
              <a:off x="4241799" y="3876937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84" name="Connecteur droit 83"/>
            <p:cNvCxnSpPr/>
            <p:nvPr/>
          </p:nvCxnSpPr>
          <p:spPr bwMode="auto">
            <a:xfrm>
              <a:off x="3492225" y="3627325"/>
              <a:ext cx="47878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Losange 84"/>
            <p:cNvSpPr/>
            <p:nvPr/>
          </p:nvSpPr>
          <p:spPr bwMode="auto">
            <a:xfrm>
              <a:off x="3670815" y="3564491"/>
              <a:ext cx="117062" cy="117062"/>
            </a:xfrm>
            <a:prstGeom prst="diamond">
              <a:avLst/>
            </a:prstGeom>
            <a:solidFill>
              <a:srgbClr val="C00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6383242" y="6610746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NEAT 001/ANRS 143: DRV/r + RAL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DRV/r + TDF/FTC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37373653"/>
              </p:ext>
            </p:extLst>
          </p:nvPr>
        </p:nvGraphicFramePr>
        <p:xfrm>
          <a:off x="344684" y="1920875"/>
          <a:ext cx="833177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294">
                <a:tc rowSpan="2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endParaRPr lang="es-AR" sz="18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800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Endpoint</a:t>
                      </a:r>
                      <a:endParaRPr lang="es-AR" sz="1800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94">
                <a:tc vMerge="1">
                  <a:txBody>
                    <a:bodyPr/>
                    <a:lstStyle/>
                    <a:p>
                      <a:endParaRPr lang="fr-FR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600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N</a:t>
                      </a:r>
                      <a:endParaRPr lang="es-AR" sz="1600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600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%</a:t>
                      </a:r>
                      <a:endParaRPr lang="es-AR" sz="1600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6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≠ (95%CI)</a:t>
                      </a:r>
                      <a:endParaRPr lang="es-AR" sz="16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294">
                <a:tc gridSpan="4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CD4 &lt; 200/mm</a:t>
                      </a:r>
                      <a:r>
                        <a:rPr lang="es-AR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y CV &lt; 100 000 c/ml (N = 46)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RAL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3/23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9.4%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0.4% 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(-13.7 ;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14.6)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TDF/FTC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3/23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9.0%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294">
                <a:tc gridSpan="4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CD4 ≥ 200/mm</a:t>
                      </a:r>
                      <a:r>
                        <a:rPr lang="es-AR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y CV &lt; 100 000 c/ml (N = 484)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RAL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19/232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7.1%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0%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(-3.9 ; 3.9)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TDF/FTC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21/252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7.1%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294">
                <a:tc gridSpan="4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CD4 &lt; 200/mm</a:t>
                      </a:r>
                      <a:r>
                        <a:rPr lang="es-AR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y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CV ≥ 100 000 c/ml (N = 77)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RAL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23/37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60.1%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30.3%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(13.8 ; 46.8)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TDF/FTC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12/40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29.9%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294">
                <a:tc gridSpan="4"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CD4 ≥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200/mm</a:t>
                      </a:r>
                      <a:r>
                        <a:rPr lang="es-AR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y CV ≥ 100 000 c/ml (N = 198)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RAL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32/109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26.5%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-1.9%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(-13.9 ; 10.0)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294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  <a:tabLst>
                          <a:tab pos="533400" algn="l"/>
                        </a:tabLst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	DRV/r + TDF/FTC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25/89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28.4%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085835"/>
            <a:ext cx="8686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4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Kaplan-Meier</a:t>
            </a:r>
            <a: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: estimación de la proporción de pacientes </a:t>
            </a:r>
            <a:b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</a:br>
            <a: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que alcanzaron el </a:t>
            </a:r>
            <a:r>
              <a:rPr lang="es-AR" sz="24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endpoint</a:t>
            </a:r>
            <a:r>
              <a:rPr lang="es-A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primario a S96 según CD4 y CV</a:t>
            </a:r>
            <a:endParaRPr lang="es-AR" sz="2000" dirty="0">
              <a:latin typeface="+mj-lt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-1" y="6570663"/>
            <a:ext cx="1733878" cy="288111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NEAT 001 / ANRS 143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2858</Words>
  <Application>Microsoft Office PowerPoint</Application>
  <PresentationFormat>Affichage à l'écran (4:3)</PresentationFormat>
  <Paragraphs>746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</vt:lpstr>
      <vt:lpstr>ＭＳ Ｐゴシック</vt:lpstr>
      <vt:lpstr>Symbol</vt:lpstr>
      <vt:lpstr>Trebuchet MS</vt:lpstr>
      <vt:lpstr>Wingdings</vt:lpstr>
      <vt:lpstr>ARV_trials_2014</vt:lpstr>
      <vt:lpstr>Diseños sin INTR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</vt:lpstr>
      <vt:lpstr>Estudio NEAT 001/ANRS 143: DRV/r + RAL vs DRV/r + TDF/FTC – Subestudio óseo</vt:lpstr>
      <vt:lpstr>Estudio NEAT 001/ANRS 143: DRV/r + RAL vs DRV/r + TDF/FTC – Subestudio óseo</vt:lpstr>
      <vt:lpstr>Estudio NEAT 001/ANRS 143: DRV/r + RAL vs DRV/r + TDF/FTC – Subestudio óseo</vt:lpstr>
      <vt:lpstr>Estudio NEAT 001/ANRS 143: DRV/r + RAL vs DRV/r + TDF/FTC – Subestudio óseo</vt:lpstr>
      <vt:lpstr>Estudio NEAT 001/ANRS 143: DRV/r + RAL vs DRV/r + TDF/FTC – Subestudio óseo</vt:lpstr>
      <vt:lpstr>Estudio NEAT 001/ANRS 143: DRV/r + RAL vs DRV/r + TDF/FTC – Subestudio óseo</vt:lpstr>
      <vt:lpstr>Estudio NEAT 001/ANRS 143: DRV/r + RAL vs DRV/r + TDF/FTC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Pilar</cp:lastModifiedBy>
  <cp:revision>197</cp:revision>
  <dcterms:created xsi:type="dcterms:W3CDTF">2014-11-21T07:50:22Z</dcterms:created>
  <dcterms:modified xsi:type="dcterms:W3CDTF">2016-02-01T11:48:03Z</dcterms:modified>
</cp:coreProperties>
</file>