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910" r:id="rId2"/>
    <p:sldId id="869" r:id="rId3"/>
    <p:sldId id="870" r:id="rId4"/>
    <p:sldId id="918" r:id="rId5"/>
    <p:sldId id="921" r:id="rId6"/>
    <p:sldId id="919" r:id="rId7"/>
    <p:sldId id="922" r:id="rId8"/>
    <p:sldId id="920" r:id="rId9"/>
    <p:sldId id="875" r:id="rId10"/>
  </p:sldIdLst>
  <p:sldSz cx="9144000" cy="6858000" type="screen4x3"/>
  <p:notesSz cx="7099300" cy="10234613"/>
  <p:custDataLst>
    <p:tags r:id="rId13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880">
          <p15:clr>
            <a:srgbClr val="A4A3A4"/>
          </p15:clr>
        </p15:guide>
        <p15:guide id="3" orient="horz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1" clrIdx="0"/>
  <p:cmAuthor id="1" name="Mélanie HUET" initials="MH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CC0000"/>
    <a:srgbClr val="CC3300"/>
    <a:srgbClr val="660066"/>
    <a:srgbClr val="6666FF"/>
    <a:srgbClr val="000066"/>
    <a:srgbClr val="DDDDDD"/>
    <a:srgbClr val="333399"/>
    <a:srgbClr val="C0C0C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74"/>
  </p:normalViewPr>
  <p:slideViewPr>
    <p:cSldViewPr snapToGrid="0" snapToObjects="1" showGuides="1">
      <p:cViewPr>
        <p:scale>
          <a:sx n="100" d="100"/>
          <a:sy n="100" d="100"/>
        </p:scale>
        <p:origin x="-1860" y="-23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trohmai\Documents\HIV\MK-1439\PN007\IA%20%234%20(1+2%20wk%2048)\1439-007%20IA4%20Figures%20with%20CI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4312967823466506E-2"/>
          <c:y val="1.77381993917427E-2"/>
          <c:w val="0.89136495090891399"/>
          <c:h val="0.77886440362328901"/>
        </c:manualLayout>
      </c:layout>
      <c:lineChart>
        <c:grouping val="standard"/>
        <c:varyColors val="0"/>
        <c:ser>
          <c:idx val="0"/>
          <c:order val="0"/>
          <c:tx>
            <c:strRef>
              <c:f>'vRNA&lt;50'!$B$1</c:f>
              <c:strCache>
                <c:ptCount val="1"/>
                <c:pt idx="0">
                  <c:v>RAL 1200mg QD +TDF/FTC</c:v>
                </c:pt>
              </c:strCache>
            </c:strRef>
          </c:tx>
          <c:spPr>
            <a:ln>
              <a:solidFill>
                <a:srgbClr val="6666FF"/>
              </a:solidFill>
            </a:ln>
          </c:spPr>
          <c:marker>
            <c:symbol val="diamond"/>
            <c:size val="12"/>
            <c:spPr>
              <a:solidFill>
                <a:srgbClr val="6666FF"/>
              </a:solidFill>
              <a:ln>
                <a:solidFill>
                  <a:srgbClr val="6666FF"/>
                </a:solidFill>
              </a:ln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33-447F-ADB0-72369BD88968}"/>
                </c:ext>
              </c:extLst>
            </c:dLbl>
            <c:dLbl>
              <c:idx val="1"/>
              <c:layout>
                <c:manualLayout>
                  <c:x val="-6.8861913094196606E-2"/>
                  <c:y val="-3.58465608465608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6666FF"/>
                        </a:solidFill>
                        <a:latin typeface="+mj-lt"/>
                      </a:defRPr>
                    </a:pPr>
                    <a:r>
                      <a:rPr lang="en-US">
                        <a:solidFill>
                          <a:srgbClr val="6666FF"/>
                        </a:solidFill>
                        <a:latin typeface="+mj-lt"/>
                      </a:rPr>
                      <a:t>53.5</a:t>
                    </a:r>
                    <a:endParaRPr lang="en-US" dirty="0">
                      <a:solidFill>
                        <a:srgbClr val="6666FF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33-447F-ADB0-72369BD88968}"/>
                </c:ext>
              </c:extLst>
            </c:dLbl>
            <c:dLbl>
              <c:idx val="2"/>
              <c:layout>
                <c:manualLayout>
                  <c:x val="-3.7828083989501299E-2"/>
                  <c:y val="-7.6838520184976902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660066"/>
                        </a:solidFill>
                        <a:latin typeface="+mj-lt"/>
                      </a:rPr>
                      <a:t>78.2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C33-447F-ADB0-72369BD88968}"/>
                </c:ext>
              </c:extLst>
            </c:dLbl>
            <c:dLbl>
              <c:idx val="3"/>
              <c:layout>
                <c:manualLayout>
                  <c:x val="-3.7827962476912599E-2"/>
                  <c:y val="-6.361100695746370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660066"/>
                        </a:solidFill>
                        <a:latin typeface="+mj-lt"/>
                      </a:rPr>
                      <a:t>83.5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33-447F-ADB0-72369BD8896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6666FF"/>
                        </a:solidFill>
                        <a:latin typeface="+mj-lt"/>
                      </a:defRPr>
                    </a:pPr>
                    <a:r>
                      <a:rPr lang="en-US">
                        <a:solidFill>
                          <a:srgbClr val="6666FF"/>
                        </a:solidFill>
                        <a:latin typeface="+mj-lt"/>
                      </a:rPr>
                      <a:t>87.4</a:t>
                    </a:r>
                    <a:endParaRPr lang="en-US">
                      <a:solidFill>
                        <a:srgbClr val="6666FF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33-447F-ADB0-72369BD88968}"/>
                </c:ext>
              </c:extLst>
            </c:dLbl>
            <c:dLbl>
              <c:idx val="5"/>
              <c:layout>
                <c:manualLayout>
                  <c:x val="-3.7827962476912599E-2"/>
                  <c:y val="-6.890201224846889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660066"/>
                        </a:solidFill>
                        <a:latin typeface="+mj-lt"/>
                      </a:rPr>
                      <a:t>88.7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33-447F-ADB0-72369BD88968}"/>
                </c:ext>
              </c:extLst>
            </c:dLbl>
            <c:dLbl>
              <c:idx val="6"/>
              <c:layout>
                <c:manualLayout>
                  <c:x val="-2.1686716243802698E-2"/>
                  <c:y val="-6.8902012248468897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6666FF"/>
                        </a:solidFill>
                        <a:latin typeface="+mj-lt"/>
                      </a:defRPr>
                    </a:pPr>
                    <a:r>
                      <a:rPr lang="en-US">
                        <a:solidFill>
                          <a:srgbClr val="6666FF"/>
                        </a:solidFill>
                        <a:latin typeface="+mj-lt"/>
                      </a:rPr>
                      <a:t>88.9</a:t>
                    </a:r>
                    <a:endParaRPr lang="en-US">
                      <a:solidFill>
                        <a:srgbClr val="6666FF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33-447F-ADB0-72369BD88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 b="1" i="0" baseline="0">
                    <a:solidFill>
                      <a:srgbClr val="660066"/>
                    </a:solidFill>
                    <a:latin typeface="+mj-lt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'vRNA&lt;50'!$M$2:$M$8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4.2999999999999972</c:v>
                  </c:pt>
                  <c:pt idx="2">
                    <c:v>3.5</c:v>
                  </c:pt>
                  <c:pt idx="3">
                    <c:v>3.2000000000000042</c:v>
                  </c:pt>
                  <c:pt idx="4">
                    <c:v>2.6999999999999882</c:v>
                  </c:pt>
                  <c:pt idx="5">
                    <c:v>2.7000000000000042</c:v>
                  </c:pt>
                  <c:pt idx="6">
                    <c:v>2.5</c:v>
                  </c:pt>
                </c:numCache>
              </c:numRef>
            </c:plus>
            <c:minus>
              <c:numRef>
                <c:f>'vRNA&lt;50'!$L$2:$L$8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4.3999999999999986</c:v>
                  </c:pt>
                  <c:pt idx="2">
                    <c:v>3.8999999999999901</c:v>
                  </c:pt>
                  <c:pt idx="3">
                    <c:v>3.5</c:v>
                  </c:pt>
                  <c:pt idx="4">
                    <c:v>3.100000000000009</c:v>
                  </c:pt>
                  <c:pt idx="5">
                    <c:v>3.2000000000000042</c:v>
                  </c:pt>
                  <c:pt idx="6">
                    <c:v>3</c:v>
                  </c:pt>
                </c:numCache>
              </c:numRef>
            </c:minus>
            <c:spPr>
              <a:ln w="25400">
                <a:solidFill>
                  <a:srgbClr val="6666FF"/>
                </a:solidFill>
              </a:ln>
            </c:spPr>
          </c:errBars>
          <c:cat>
            <c:numRef>
              <c:f>'vRNA&lt;50'!$A$2:$A$8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cat>
          <c:val>
            <c:numRef>
              <c:f>'vRNA&lt;50'!$B$2:$B$8</c:f>
              <c:numCache>
                <c:formatCode>General</c:formatCode>
                <c:ptCount val="7"/>
                <c:pt idx="0">
                  <c:v>0</c:v>
                </c:pt>
                <c:pt idx="1">
                  <c:v>53.5</c:v>
                </c:pt>
                <c:pt idx="2">
                  <c:v>76.3</c:v>
                </c:pt>
                <c:pt idx="3" formatCode="0.0">
                  <c:v>82.1</c:v>
                </c:pt>
                <c:pt idx="4">
                  <c:v>87.4</c:v>
                </c:pt>
                <c:pt idx="5">
                  <c:v>87.2</c:v>
                </c:pt>
                <c:pt idx="6">
                  <c:v>88.9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DC33-447F-ADB0-72369BD88968}"/>
            </c:ext>
          </c:extLst>
        </c:ser>
        <c:ser>
          <c:idx val="1"/>
          <c:order val="1"/>
          <c:tx>
            <c:strRef>
              <c:f>'vRNA&lt;50'!$C$1</c:f>
              <c:strCache>
                <c:ptCount val="1"/>
                <c:pt idx="0">
                  <c:v>RAL 400mg BID +TDF/FTC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pPr>
              <a:solidFill>
                <a:srgbClr val="660066"/>
              </a:solidFill>
              <a:ln>
                <a:solidFill>
                  <a:srgbClr val="660066"/>
                </a:solidFill>
              </a:ln>
            </c:spPr>
          </c:marker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33-447F-ADB0-72369BD88968}"/>
                </c:ext>
              </c:extLst>
            </c:dLbl>
            <c:dLbl>
              <c:idx val="1"/>
              <c:layout>
                <c:manualLayout>
                  <c:x val="-9.4483328472829801E-3"/>
                  <c:y val="3.4523809523809498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660066"/>
                        </a:solidFill>
                        <a:latin typeface="+mj-lt"/>
                      </a:defRPr>
                    </a:pPr>
                    <a:r>
                      <a:rPr lang="en-US">
                        <a:solidFill>
                          <a:srgbClr val="660066"/>
                        </a:solidFill>
                        <a:latin typeface="+mj-lt"/>
                      </a:rPr>
                      <a:t>51.9</a:t>
                    </a:r>
                    <a:endParaRPr lang="en-US" dirty="0">
                      <a:solidFill>
                        <a:srgbClr val="66006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33-447F-ADB0-72369BD88968}"/>
                </c:ext>
              </c:extLst>
            </c:dLbl>
            <c:dLbl>
              <c:idx val="2"/>
              <c:layout>
                <c:manualLayout>
                  <c:x val="-9.4483328472829801E-3"/>
                  <c:y val="4.775132275132269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6666FF"/>
                        </a:solidFill>
                        <a:latin typeface="+mj-lt"/>
                      </a:rPr>
                      <a:t>76.3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33-447F-ADB0-72369BD88968}"/>
                </c:ext>
              </c:extLst>
            </c:dLbl>
            <c:dLbl>
              <c:idx val="3"/>
              <c:layout>
                <c:manualLayout>
                  <c:x val="-3.3969937785554599E-2"/>
                  <c:y val="6.493396658750989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6666FF"/>
                        </a:solidFill>
                        <a:latin typeface="+mj-lt"/>
                      </a:rPr>
                      <a:t>82.1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C33-447F-ADB0-72369BD88968}"/>
                </c:ext>
              </c:extLst>
            </c:dLbl>
            <c:dLbl>
              <c:idx val="4"/>
              <c:layout>
                <c:manualLayout>
                  <c:x val="-3.3969937785554599E-2"/>
                  <c:y val="5.96429612965046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660066"/>
                        </a:solidFill>
                        <a:latin typeface="+mj-lt"/>
                      </a:defRPr>
                    </a:pPr>
                    <a:r>
                      <a:rPr lang="en-US">
                        <a:solidFill>
                          <a:srgbClr val="660066"/>
                        </a:solidFill>
                        <a:latin typeface="+mj-lt"/>
                      </a:rPr>
                      <a:t>86.5</a:t>
                    </a:r>
                    <a:endParaRPr lang="en-US">
                      <a:solidFill>
                        <a:srgbClr val="66006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C33-447F-ADB0-72369BD88968}"/>
                </c:ext>
              </c:extLst>
            </c:dLbl>
            <c:dLbl>
              <c:idx val="5"/>
              <c:layout>
                <c:manualLayout>
                  <c:x val="-3.3969937785554599E-2"/>
                  <c:y val="6.228846394200730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6666FF"/>
                        </a:solidFill>
                        <a:latin typeface="+mj-lt"/>
                      </a:rPr>
                      <a:t>87.2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C33-447F-ADB0-72369BD88968}"/>
                </c:ext>
              </c:extLst>
            </c:dLbl>
            <c:dLbl>
              <c:idx val="6"/>
              <c:layout>
                <c:manualLayout>
                  <c:x val="-1.8600174978127802E-2"/>
                  <c:y val="5.6997458651002003E-2"/>
                </c:manualLayout>
              </c:layout>
              <c:tx>
                <c:rich>
                  <a:bodyPr/>
                  <a:lstStyle/>
                  <a:p>
                    <a:pPr>
                      <a:defRPr lang="fr-FR" sz="1400" b="1" i="0" baseline="0">
                        <a:solidFill>
                          <a:srgbClr val="660066"/>
                        </a:solidFill>
                        <a:latin typeface="+mj-lt"/>
                      </a:defRPr>
                    </a:pPr>
                    <a:r>
                      <a:rPr lang="en-US">
                        <a:solidFill>
                          <a:srgbClr val="660066"/>
                        </a:solidFill>
                        <a:latin typeface="+mj-lt"/>
                      </a:rPr>
                      <a:t>88.3</a:t>
                    </a:r>
                    <a:endParaRPr lang="en-US">
                      <a:solidFill>
                        <a:srgbClr val="660066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C33-447F-ADB0-72369BD889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fr-FR" sz="1400" b="1" i="0" baseline="0">
                    <a:solidFill>
                      <a:srgbClr val="6666FF"/>
                    </a:solidFill>
                    <a:latin typeface="+mj-lt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'vRNA&lt;50'!$P$2:$P$8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6.1000000000000014</c:v>
                  </c:pt>
                  <c:pt idx="2">
                    <c:v>4.7999999999999972</c:v>
                  </c:pt>
                  <c:pt idx="3">
                    <c:v>4.2000000000000028</c:v>
                  </c:pt>
                  <c:pt idx="4">
                    <c:v>3.7999999999999972</c:v>
                  </c:pt>
                  <c:pt idx="5">
                    <c:v>3.5999999999999939</c:v>
                  </c:pt>
                  <c:pt idx="6">
                    <c:v>3.6000000000000081</c:v>
                  </c:pt>
                </c:numCache>
              </c:numRef>
            </c:plus>
            <c:minus>
              <c:numRef>
                <c:f>'vRNA&lt;50'!$O$2:$O$8</c:f>
                <c:numCache>
                  <c:formatCode>General</c:formatCode>
                  <c:ptCount val="7"/>
                  <c:pt idx="0">
                    <c:v>0</c:v>
                  </c:pt>
                  <c:pt idx="1">
                    <c:v>6.1999999999999957</c:v>
                  </c:pt>
                  <c:pt idx="2">
                    <c:v>5.5</c:v>
                  </c:pt>
                  <c:pt idx="3">
                    <c:v>5.0999999999999943</c:v>
                  </c:pt>
                  <c:pt idx="4">
                    <c:v>4.7000000000000028</c:v>
                  </c:pt>
                  <c:pt idx="5">
                    <c:v>4.4000000000000066</c:v>
                  </c:pt>
                  <c:pt idx="6">
                    <c:v>4.3999999999999906</c:v>
                  </c:pt>
                </c:numCache>
              </c:numRef>
            </c:minus>
            <c:spPr>
              <a:ln w="19050">
                <a:solidFill>
                  <a:srgbClr val="660066"/>
                </a:solidFill>
              </a:ln>
            </c:spPr>
          </c:errBars>
          <c:cat>
            <c:numRef>
              <c:f>'vRNA&lt;50'!$A$2:$A$8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</c:numCache>
            </c:numRef>
          </c:cat>
          <c:val>
            <c:numRef>
              <c:f>'vRNA&lt;50'!$C$2:$C$8</c:f>
              <c:numCache>
                <c:formatCode>0.0</c:formatCode>
                <c:ptCount val="7"/>
                <c:pt idx="0" formatCode="General">
                  <c:v>0</c:v>
                </c:pt>
                <c:pt idx="1">
                  <c:v>51.9</c:v>
                </c:pt>
                <c:pt idx="2" formatCode="General">
                  <c:v>78.2</c:v>
                </c:pt>
                <c:pt idx="3" formatCode="General">
                  <c:v>83.5</c:v>
                </c:pt>
                <c:pt idx="4" formatCode="General">
                  <c:v>86.5</c:v>
                </c:pt>
                <c:pt idx="5" formatCode="General">
                  <c:v>88.7</c:v>
                </c:pt>
                <c:pt idx="6" formatCode="General">
                  <c:v>88.3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DC33-447F-ADB0-72369BD889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599744"/>
        <c:axId val="173800064"/>
      </c:lineChart>
      <c:dateAx>
        <c:axId val="173599744"/>
        <c:scaling>
          <c:orientation val="minMax"/>
          <c:max val="49"/>
        </c:scaling>
        <c:delete val="0"/>
        <c:axPos val="b"/>
        <c:title>
          <c:tx>
            <c:rich>
              <a:bodyPr/>
              <a:lstStyle/>
              <a:p>
                <a:pPr>
                  <a:defRPr lang="es-ES" sz="1400" baseline="0" noProof="0">
                    <a:solidFill>
                      <a:srgbClr val="000066"/>
                    </a:solidFill>
                  </a:defRPr>
                </a:pPr>
                <a:r>
                  <a:rPr lang="es-ES" sz="1400" baseline="0" noProof="0" dirty="0">
                    <a:solidFill>
                      <a:srgbClr val="000066"/>
                    </a:solidFill>
                  </a:rPr>
                  <a:t>Semana</a:t>
                </a:r>
              </a:p>
            </c:rich>
          </c:tx>
          <c:layout>
            <c:manualLayout>
              <c:xMode val="edge"/>
              <c:yMode val="edge"/>
              <c:x val="0.48578314863419803"/>
              <c:y val="0.865401408157314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lang="fr-FR" sz="1400">
                <a:solidFill>
                  <a:srgbClr val="000066"/>
                </a:solidFill>
              </a:defRPr>
            </a:pPr>
            <a:endParaRPr lang="fr-FR"/>
          </a:p>
        </c:txPr>
        <c:crossAx val="173800064"/>
        <c:crosses val="autoZero"/>
        <c:auto val="0"/>
        <c:lblOffset val="100"/>
        <c:baseTimeUnit val="days"/>
        <c:majorUnit val="4"/>
        <c:majorTimeUnit val="days"/>
      </c:dateAx>
      <c:valAx>
        <c:axId val="173800064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0066"/>
            </a:solidFill>
          </a:ln>
        </c:spPr>
        <c:txPr>
          <a:bodyPr/>
          <a:lstStyle/>
          <a:p>
            <a:pPr>
              <a:defRPr lang="fr-FR" sz="1400" b="0">
                <a:solidFill>
                  <a:srgbClr val="000066"/>
                </a:solidFill>
              </a:defRPr>
            </a:pPr>
            <a:endParaRPr lang="fr-FR"/>
          </a:p>
        </c:txPr>
        <c:crossAx val="173599744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8CF28A9-FC59-407D-9FA2-0900356700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843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230180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2B39FC4-4083-4CC3-954C-F12F96D2B44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>
                <a:solidFill>
                  <a:schemeClr val="tx1"/>
                </a:solidFill>
                <a:latin typeface="Trebuchet MS" pitchFamily="-8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28300759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DDD0CD3-1CCF-4C78-A814-E855F9F9A91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1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2047680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9A2DFB8-0BB8-46E0-9738-C283BC657B9B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2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937963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9B0D98-896C-4E8C-A963-FF02D3DDE75D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476087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13316" name="Header Placeholder 3"/>
          <p:cNvSpPr>
            <a:spLocks noGrp="1"/>
          </p:cNvSpPr>
          <p:nvPr>
            <p:ph type="hdr" sz="quarter" idx="4294967295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fr-FR" sz="2400">
              <a:solidFill>
                <a:srgbClr val="000000"/>
              </a:solidFill>
            </a:endParaRP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/>
          <a:lstStyle>
            <a:lvl1pPr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fr-FR" sz="2400">
              <a:solidFill>
                <a:srgbClr val="000000"/>
              </a:solidFill>
            </a:endParaRP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55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55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55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5567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A8598E3-589D-462D-8B9F-0332B7DAF9C7}" type="slidenum">
              <a:rPr lang="en-US" altLang="fr-FR" sz="13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fr-FR" sz="13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95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79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10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2811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1000125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400" i="0"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08371D-26FE-422D-B32C-A00738AFA873}" type="slidenum">
              <a:rPr lang="fr-FR" altLang="fr-FR" sz="1300" i="0"/>
              <a:pPr algn="r" eaLnBrk="1" hangingPunct="1">
                <a:spcBef>
                  <a:spcPct val="0"/>
                </a:spcBef>
              </a:pPr>
              <a:t>9</a:t>
            </a:fld>
            <a:endParaRPr lang="fr-FR" altLang="fr-FR" sz="1300" i="0"/>
          </a:p>
        </p:txBody>
      </p:sp>
    </p:spTree>
    <p:extLst>
      <p:ext uri="{BB962C8B-B14F-4D97-AF65-F5344CB8AC3E}">
        <p14:creationId xmlns:p14="http://schemas.microsoft.com/office/powerpoint/2010/main" val="153317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7096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1084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2425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180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477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7859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498459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976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0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9702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0020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fr-FR" sz="3200" dirty="0">
                <a:ea typeface="ＭＳ Ｐゴシック" pitchFamily="34" charset="-128"/>
              </a:rPr>
              <a:t>Comparación de INSTI vs INSTI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1E38D506-D23A-4121-8889-47A95774F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" y="1409700"/>
            <a:ext cx="9024938" cy="5303838"/>
          </a:xfrm>
        </p:spPr>
        <p:txBody>
          <a:bodyPr/>
          <a:lstStyle/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QDMRK</a:t>
            </a:r>
          </a:p>
          <a:p>
            <a:r>
              <a:rPr lang="fr-FR" altLang="fr-FR" sz="2800" b="1" dirty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SPRING-2</a:t>
            </a:r>
          </a:p>
          <a:p>
            <a:r>
              <a:rPr lang="fr-FR" altLang="fr-FR" sz="2800" b="1" dirty="0">
                <a:latin typeface="Calibri" pitchFamily="34" charset="0"/>
                <a:ea typeface="ＭＳ Ｐゴシック" pitchFamily="34" charset="-128"/>
              </a:rPr>
              <a:t>ONCEMRK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GS-US-380-1489</a:t>
            </a:r>
          </a:p>
          <a:p>
            <a:r>
              <a:rPr lang="fr-FR" sz="2800" b="1" dirty="0">
                <a:solidFill>
                  <a:srgbClr val="C0C0C0"/>
                </a:solidFill>
                <a:latin typeface="Calibri" charset="0"/>
                <a:ea typeface="ＭＳ Ｐゴシック" charset="0"/>
                <a:cs typeface="ＭＳ Ｐゴシック" charset="0"/>
              </a:rPr>
              <a:t>GS-US-380-1490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2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ES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sp>
        <p:nvSpPr>
          <p:cNvPr id="3076" name="Espace réservé du contenu 2"/>
          <p:cNvSpPr>
            <a:spLocks/>
          </p:cNvSpPr>
          <p:nvPr/>
        </p:nvSpPr>
        <p:spPr bwMode="auto">
          <a:xfrm>
            <a:off x="22224" y="4905739"/>
            <a:ext cx="89011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s-ES" altLang="fr-FR" sz="2400" b="1" i="0" dirty="0">
                <a:latin typeface="Calibri" pitchFamily="34" charset="0"/>
              </a:rPr>
              <a:t>Objetivo</a:t>
            </a:r>
          </a:p>
          <a:p>
            <a:pPr lvl="1" eaLnBrk="1" hangingPunct="1"/>
            <a:r>
              <a:rPr lang="es-ES" altLang="fr-FR" sz="1800" i="0" dirty="0"/>
              <a:t>No inferioridad de RAL QD: % HIV RNA &lt; 40 c/</a:t>
            </a:r>
            <a:r>
              <a:rPr lang="es-ES" altLang="fr-FR" sz="1800" i="0" dirty="0" err="1"/>
              <a:t>mL</a:t>
            </a:r>
            <a:r>
              <a:rPr lang="es-ES" altLang="fr-FR" sz="1800" i="0" dirty="0"/>
              <a:t> por ITT, NC=F </a:t>
            </a:r>
            <a:br>
              <a:rPr lang="es-ES" altLang="fr-FR" sz="1800" i="0" dirty="0"/>
            </a:br>
            <a:r>
              <a:rPr lang="es-ES" altLang="fr-FR" sz="1800" i="0" dirty="0"/>
              <a:t>(margen inferior de IC95% de dos colas para la diferencia =  - 10%, </a:t>
            </a:r>
            <a:br>
              <a:rPr lang="es-ES" altLang="fr-FR" sz="1800" i="0" dirty="0"/>
            </a:br>
            <a:r>
              <a:rPr lang="es-ES" altLang="fr-FR" sz="1800" i="0" dirty="0"/>
              <a:t>poder: 90%)</a:t>
            </a:r>
            <a:endParaRPr lang="es-ES" altLang="fr-FR" sz="1800" b="1" i="0" dirty="0"/>
          </a:p>
        </p:txBody>
      </p:sp>
      <p:graphicFrame>
        <p:nvGraphicFramePr>
          <p:cNvPr id="214022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24237"/>
              </p:ext>
            </p:extLst>
          </p:nvPr>
        </p:nvGraphicFramePr>
        <p:xfrm>
          <a:off x="3905250" y="2173288"/>
          <a:ext cx="3262313" cy="995362"/>
        </p:xfrm>
        <a:graphic>
          <a:graphicData uri="http://schemas.openxmlformats.org/drawingml/2006/table">
            <a:tbl>
              <a:tblPr/>
              <a:tblGrid>
                <a:gridCol w="32623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1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RAL 1200 mg ** QD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+ RAL 400 mg BID placebo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TDF/FTC CDF* QD</a:t>
                      </a:r>
                    </a:p>
                  </a:txBody>
                  <a:tcPr marT="45682" marB="4568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14030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32106"/>
              </p:ext>
            </p:extLst>
          </p:nvPr>
        </p:nvGraphicFramePr>
        <p:xfrm>
          <a:off x="3905250" y="3306763"/>
          <a:ext cx="3259138" cy="950912"/>
        </p:xfrm>
        <a:graphic>
          <a:graphicData uri="http://schemas.openxmlformats.org/drawingml/2006/table">
            <a:tbl>
              <a:tblPr/>
              <a:tblGrid>
                <a:gridCol w="3259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85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RAL 400 mg BID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RAL 1200 mg ** QD placebo</a:t>
                      </a:r>
                    </a:p>
                  </a:txBody>
                  <a:tcPr marL="91418" marR="91418" marT="45769" marB="4576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CDF QD</a:t>
                      </a:r>
                    </a:p>
                  </a:txBody>
                  <a:tcPr marL="91418" marR="91418" marT="45769" marB="4576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093" name="AutoShape 162"/>
          <p:cNvSpPr>
            <a:spLocks noChangeArrowheads="1"/>
          </p:cNvSpPr>
          <p:nvPr/>
        </p:nvSpPr>
        <p:spPr bwMode="auto">
          <a:xfrm>
            <a:off x="201613" y="2757488"/>
            <a:ext cx="2574925" cy="8413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</a:t>
            </a:r>
            <a:r>
              <a:rPr lang="es-ES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años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</a:t>
            </a:r>
            <a:r>
              <a:rPr lang="nl-NL" altLang="fr-FR" sz="1600" b="1" i="0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ï</a:t>
            </a:r>
            <a:r>
              <a:rPr lang="en-GB" altLang="fr-FR" sz="1600" b="1" i="0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ve</a:t>
            </a: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de ARV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HIV RNA </a:t>
            </a:r>
            <a:r>
              <a:rPr lang="en-GB" altLang="fr-FR" sz="1600" b="1" i="0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n-GB" altLang="fr-FR" sz="16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1000 c/mL</a:t>
            </a:r>
          </a:p>
        </p:txBody>
      </p:sp>
      <p:sp>
        <p:nvSpPr>
          <p:cNvPr id="3094" name="ZoneTexte 71"/>
          <p:cNvSpPr txBox="1">
            <a:spLocks noChangeArrowheads="1"/>
          </p:cNvSpPr>
          <p:nvPr/>
        </p:nvSpPr>
        <p:spPr bwMode="auto">
          <a:xfrm>
            <a:off x="371475" y="4262438"/>
            <a:ext cx="8551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200" i="0" dirty="0">
                <a:solidFill>
                  <a:srgbClr val="000066"/>
                </a:solidFill>
              </a:rPr>
              <a:t>*La </a:t>
            </a:r>
            <a:r>
              <a:rPr lang="es-ES" altLang="fr-FR" sz="1200" i="0" dirty="0" err="1">
                <a:solidFill>
                  <a:srgbClr val="000066"/>
                </a:solidFill>
              </a:rPr>
              <a:t>randomización</a:t>
            </a:r>
            <a:r>
              <a:rPr lang="es-ES" altLang="fr-FR" sz="1200" i="0" dirty="0">
                <a:solidFill>
                  <a:srgbClr val="000066"/>
                </a:solidFill>
              </a:rPr>
              <a:t> fue estratificada por CV basal (</a:t>
            </a:r>
            <a:r>
              <a:rPr lang="es-ES" altLang="fr-FR" sz="1200" i="0" u="sng" dirty="0">
                <a:solidFill>
                  <a:srgbClr val="000066"/>
                </a:solidFill>
              </a:rPr>
              <a:t>&lt;</a:t>
            </a:r>
            <a:r>
              <a:rPr lang="es-ES" altLang="fr-FR" sz="1200" i="0" dirty="0">
                <a:solidFill>
                  <a:srgbClr val="000066"/>
                </a:solidFill>
              </a:rPr>
              <a:t> o &gt; 100 000 c/</a:t>
            </a:r>
            <a:r>
              <a:rPr lang="es-ES" altLang="fr-FR" sz="1200" i="0" dirty="0" err="1">
                <a:solidFill>
                  <a:srgbClr val="000066"/>
                </a:solidFill>
              </a:rPr>
              <a:t>mL</a:t>
            </a:r>
            <a:r>
              <a:rPr lang="es-ES" altLang="fr-FR" sz="1200" i="0" dirty="0">
                <a:solidFill>
                  <a:srgbClr val="000066"/>
                </a:solidFill>
              </a:rPr>
              <a:t>) y por status de </a:t>
            </a:r>
            <a:r>
              <a:rPr lang="es-ES" altLang="fr-FR" sz="1200" i="0" dirty="0" err="1">
                <a:solidFill>
                  <a:srgbClr val="000066"/>
                </a:solidFill>
              </a:rPr>
              <a:t>coinfección</a:t>
            </a:r>
            <a:r>
              <a:rPr lang="es-ES" altLang="fr-FR" sz="1200" i="0" dirty="0">
                <a:solidFill>
                  <a:srgbClr val="000066"/>
                </a:solidFill>
              </a:rPr>
              <a:t> con hepatitis virales </a:t>
            </a:r>
            <a:endParaRPr lang="es-ES" altLang="fr-FR" sz="1200" i="0" baseline="30000" dirty="0">
              <a:solidFill>
                <a:srgbClr val="00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200" i="0" baseline="30000" dirty="0">
                <a:solidFill>
                  <a:srgbClr val="000066"/>
                </a:solidFill>
              </a:rPr>
              <a:t>**</a:t>
            </a:r>
            <a:r>
              <a:rPr lang="es-ES" altLang="fr-FR" sz="1200" i="0" dirty="0">
                <a:solidFill>
                  <a:srgbClr val="000066"/>
                </a:solidFill>
              </a:rPr>
              <a:t> RAL reformulado en tabletas de 600mg </a:t>
            </a:r>
          </a:p>
        </p:txBody>
      </p:sp>
      <p:sp>
        <p:nvSpPr>
          <p:cNvPr id="3095" name="Rectangle 24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47150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itchFamily="34" charset="-128"/>
              </a:rPr>
              <a:t>Estudio ONCEMRK: </a:t>
            </a:r>
            <a:r>
              <a:rPr lang="es-ES" altLang="fr-FR" sz="3200" dirty="0" err="1">
                <a:ea typeface="ＭＳ Ｐゴシック" pitchFamily="34" charset="-128"/>
              </a:rPr>
              <a:t>raltegravir</a:t>
            </a:r>
            <a:r>
              <a:rPr lang="es-ES" altLang="fr-FR" sz="3200" dirty="0">
                <a:ea typeface="ＭＳ Ｐゴシック" pitchFamily="34" charset="-128"/>
              </a:rPr>
              <a:t> 1200 mg QD </a:t>
            </a:r>
            <a:br>
              <a:rPr lang="es-ES" altLang="fr-FR" sz="3200" dirty="0">
                <a:ea typeface="ＭＳ Ｐゴシック" pitchFamily="34" charset="-128"/>
              </a:rPr>
            </a:br>
            <a:r>
              <a:rPr lang="es-ES" altLang="fr-FR" sz="3200" dirty="0">
                <a:ea typeface="ＭＳ Ｐゴシック" pitchFamily="34" charset="-128"/>
              </a:rPr>
              <a:t>vs 400 mg BID, con TDF/FTC</a:t>
            </a:r>
          </a:p>
        </p:txBody>
      </p:sp>
      <p:cxnSp>
        <p:nvCxnSpPr>
          <p:cNvPr id="3096" name="Connecteur droit 66"/>
          <p:cNvCxnSpPr>
            <a:cxnSpLocks noChangeShapeType="1"/>
          </p:cNvCxnSpPr>
          <p:nvPr/>
        </p:nvCxnSpPr>
        <p:spPr bwMode="auto">
          <a:xfrm rot="5400000">
            <a:off x="2790032" y="24709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7" name="Oval 170"/>
          <p:cNvSpPr>
            <a:spLocks noChangeArrowheads="1"/>
          </p:cNvSpPr>
          <p:nvPr/>
        </p:nvSpPr>
        <p:spPr bwMode="auto">
          <a:xfrm>
            <a:off x="2219325" y="12573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i="0" dirty="0" err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</a:t>
            </a:r>
            <a:r>
              <a:rPr lang="es-ES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*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1400" b="1" i="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Doble ciego</a:t>
            </a:r>
          </a:p>
        </p:txBody>
      </p:sp>
      <p:cxnSp>
        <p:nvCxnSpPr>
          <p:cNvPr id="3098" name="AutoShape 60"/>
          <p:cNvCxnSpPr>
            <a:cxnSpLocks noChangeShapeType="1"/>
          </p:cNvCxnSpPr>
          <p:nvPr/>
        </p:nvCxnSpPr>
        <p:spPr bwMode="auto">
          <a:xfrm rot="10800000" flipH="1" flipV="1">
            <a:off x="3905250" y="2679700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9" name="Line 63"/>
          <p:cNvSpPr>
            <a:spLocks noChangeShapeType="1"/>
          </p:cNvSpPr>
          <p:nvPr/>
        </p:nvSpPr>
        <p:spPr bwMode="auto">
          <a:xfrm>
            <a:off x="2809875" y="3170238"/>
            <a:ext cx="3190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0" name="Rectangle 9"/>
          <p:cNvSpPr>
            <a:spLocks noChangeArrowheads="1"/>
          </p:cNvSpPr>
          <p:nvPr/>
        </p:nvSpPr>
        <p:spPr bwMode="auto">
          <a:xfrm>
            <a:off x="3127375" y="3346450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266</a:t>
            </a:r>
          </a:p>
        </p:txBody>
      </p:sp>
      <p:sp>
        <p:nvSpPr>
          <p:cNvPr id="3101" name="Rectangle 8"/>
          <p:cNvSpPr>
            <a:spLocks noChangeArrowheads="1"/>
          </p:cNvSpPr>
          <p:nvPr/>
        </p:nvSpPr>
        <p:spPr bwMode="auto">
          <a:xfrm>
            <a:off x="3127375" y="2352675"/>
            <a:ext cx="82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= 531</a:t>
            </a: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347075" y="13335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S96</a:t>
            </a:r>
            <a:endParaRPr lang="en-GB" sz="1600" i="0" dirty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3103" name="Group 32"/>
          <p:cNvGrpSpPr>
            <a:grpSpLocks/>
          </p:cNvGrpSpPr>
          <p:nvPr/>
        </p:nvGrpSpPr>
        <p:grpSpPr bwMode="auto">
          <a:xfrm>
            <a:off x="7186613" y="2660650"/>
            <a:ext cx="1473200" cy="974725"/>
            <a:chOff x="4502" y="1764"/>
            <a:chExt cx="646" cy="614"/>
          </a:xfrm>
        </p:grpSpPr>
        <p:sp>
          <p:nvSpPr>
            <p:cNvPr id="3109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10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877050" y="13335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pitchFamily="-84" charset="0"/>
                <a:ea typeface="ＭＳ Ｐゴシック" pitchFamily="-84" charset="-128"/>
              </a:rPr>
              <a:t>S48</a:t>
            </a:r>
            <a:endParaRPr lang="en-GB" sz="1600" i="0" dirty="0">
              <a:solidFill>
                <a:srgbClr val="0066FF"/>
              </a:solidFill>
              <a:latin typeface="Calibri" pitchFamily="-84" charset="0"/>
              <a:ea typeface="ＭＳ Ｐゴシック" pitchFamily="-84" charset="-128"/>
            </a:endParaRPr>
          </a:p>
        </p:txBody>
      </p:sp>
      <p:grpSp>
        <p:nvGrpSpPr>
          <p:cNvPr id="3105" name="Group 36"/>
          <p:cNvGrpSpPr>
            <a:grpSpLocks/>
          </p:cNvGrpSpPr>
          <p:nvPr/>
        </p:nvGrpSpPr>
        <p:grpSpPr bwMode="auto">
          <a:xfrm>
            <a:off x="7194550" y="1873250"/>
            <a:ext cx="1465263" cy="2385397"/>
            <a:chOff x="4471" y="1525"/>
            <a:chExt cx="1022" cy="1191"/>
          </a:xfrm>
        </p:grpSpPr>
        <p:sp>
          <p:nvSpPr>
            <p:cNvPr id="3107" name="Line 172"/>
            <p:cNvSpPr>
              <a:spLocks noChangeShapeType="1"/>
            </p:cNvSpPr>
            <p:nvPr/>
          </p:nvSpPr>
          <p:spPr bwMode="auto">
            <a:xfrm>
              <a:off x="5493" y="1525"/>
              <a:ext cx="0" cy="1191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108" name="Line 172"/>
            <p:cNvSpPr>
              <a:spLocks noChangeShapeType="1"/>
            </p:cNvSpPr>
            <p:nvPr/>
          </p:nvSpPr>
          <p:spPr bwMode="auto">
            <a:xfrm>
              <a:off x="4471" y="1525"/>
              <a:ext cx="0" cy="1191"/>
            </a:xfrm>
            <a:prstGeom prst="line">
              <a:avLst/>
            </a:prstGeom>
            <a:noFill/>
            <a:ln w="12700">
              <a:solidFill>
                <a:srgbClr val="7E7ED4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752681" y="6227398"/>
            <a:ext cx="2723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0" dirty="0">
                <a:solidFill>
                  <a:srgbClr val="000066"/>
                </a:solidFill>
                <a:latin typeface="Arial" panose="020B0604020202020204" pitchFamily="34" charset="0"/>
                <a:ea typeface="ＭＳ Ｐゴシック" pitchFamily="-109" charset="-128"/>
                <a:cs typeface="Arial" panose="020B0604020202020204" pitchFamily="34" charset="0"/>
              </a:rPr>
              <a:t>*CDF: combinación en dosis fija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ZoneTexte 69">
            <a:extLst>
              <a:ext uri="{FF2B5EF4-FFF2-40B4-BE49-F238E27FC236}">
                <a16:creationId xmlns:a16="http://schemas.microsoft.com/office/drawing/2014/main" xmlns="" id="{2FDFCA4B-DF1B-437B-914F-AFF56E5E8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80705" y="1128713"/>
            <a:ext cx="47699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400" b="1" i="0" dirty="0">
                <a:latin typeface="Calibri" pitchFamily="34" charset="0"/>
              </a:rPr>
              <a:t>Características basales y disposición</a:t>
            </a:r>
          </a:p>
        </p:txBody>
      </p:sp>
      <p:sp>
        <p:nvSpPr>
          <p:cNvPr id="4099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4101" name="Titre 5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itchFamily="34" charset="-128"/>
              </a:rPr>
              <a:t>Estudio ONCEMRK: </a:t>
            </a:r>
            <a:r>
              <a:rPr lang="es-ES" altLang="fr-FR" sz="3200" dirty="0" err="1">
                <a:ea typeface="ＭＳ Ｐゴシック" pitchFamily="34" charset="-128"/>
              </a:rPr>
              <a:t>raltegravir</a:t>
            </a:r>
            <a:r>
              <a:rPr lang="es-ES" altLang="fr-FR" sz="3200" dirty="0">
                <a:ea typeface="ＭＳ Ｐゴシック" pitchFamily="34" charset="-128"/>
              </a:rPr>
              <a:t> 1200 mg QD </a:t>
            </a:r>
            <a:br>
              <a:rPr lang="es-ES" altLang="fr-FR" sz="3200" dirty="0">
                <a:ea typeface="ＭＳ Ｐゴシック" pitchFamily="34" charset="-128"/>
              </a:rPr>
            </a:br>
            <a:r>
              <a:rPr lang="es-ES" altLang="fr-FR" sz="3200" dirty="0">
                <a:ea typeface="ＭＳ Ｐゴシック" pitchFamily="34" charset="-128"/>
              </a:rPr>
              <a:t>vs 400 mg BID, con TDF/FTC</a:t>
            </a:r>
          </a:p>
        </p:txBody>
      </p:sp>
      <p:graphicFrame>
        <p:nvGraphicFramePr>
          <p:cNvPr id="12" name="Group 7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133262"/>
              </p:ext>
            </p:extLst>
          </p:nvPr>
        </p:nvGraphicFramePr>
        <p:xfrm>
          <a:off x="295275" y="1550925"/>
          <a:ext cx="8447088" cy="4949380"/>
        </p:xfrm>
        <a:graphic>
          <a:graphicData uri="http://schemas.openxmlformats.org/drawingml/2006/table">
            <a:tbl>
              <a:tblPr/>
              <a:tblGrid>
                <a:gridCol w="4492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4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40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896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62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1200 mg QD, N = 531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84" charset="0"/>
                          <a:ea typeface="ＭＳ Ｐゴシック" pitchFamily="-84" charset="-128"/>
                        </a:rPr>
                        <a:t>RAL 400 mg BID , N = 266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Edad mediana, años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34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35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Mujeres,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12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Blanco,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56.7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64.7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Historia de sida,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14.9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10.5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Subtipo viral B,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63.1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69.9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mediana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4.6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HIV RNA &gt; 100 000 c/</a:t>
                      </a: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mL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28.1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28.9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  (/mm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), mediana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380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416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</a:t>
                      </a:r>
                      <a:r>
                        <a:rPr kumimoji="0" lang="es-ES" sz="1400" b="1" i="0" u="sng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200/ mm</a:t>
                      </a:r>
                      <a:r>
                        <a:rPr kumimoji="0" lang="es-ES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13.9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HBs</a:t>
                      </a: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 Ag+ o HCV Ac+, %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2.8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081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Discontinuación a S96, N (%)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64 (12.1)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39 (14.7)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0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falta de eficacia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3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0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Por eventos adversos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7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442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Pérdida de seguimiento/retiro 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de consentimiento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14 / N = 18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13 / N = 11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08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Otras razones</a:t>
                      </a:r>
                    </a:p>
                  </a:txBody>
                  <a:tcPr marL="54004" marR="54004" marT="53465" marB="5346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19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84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 = 6</a:t>
                      </a:r>
                    </a:p>
                  </a:txBody>
                  <a:tcPr marL="54004" marR="54004" marT="53465" marB="534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7" name="ZoneTexte 69">
            <a:extLst>
              <a:ext uri="{FF2B5EF4-FFF2-40B4-BE49-F238E27FC236}">
                <a16:creationId xmlns:a16="http://schemas.microsoft.com/office/drawing/2014/main" xmlns="" id="{5DF7882C-ED1F-4628-A2AC-C57AB15BF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itchFamily="34" charset="-128"/>
              </a:rPr>
              <a:t>Estudio ONCEMRK: </a:t>
            </a:r>
            <a:r>
              <a:rPr lang="es-ES" altLang="fr-FR" sz="3200" dirty="0" err="1">
                <a:ea typeface="ＭＳ Ｐゴシック" pitchFamily="34" charset="-128"/>
              </a:rPr>
              <a:t>raltegravir</a:t>
            </a:r>
            <a:r>
              <a:rPr lang="es-ES" altLang="fr-FR" sz="3200" dirty="0">
                <a:ea typeface="ＭＳ Ｐゴシック" pitchFamily="34" charset="-128"/>
              </a:rPr>
              <a:t> 1200 mg QD </a:t>
            </a:r>
            <a:br>
              <a:rPr lang="es-ES" altLang="fr-FR" sz="3200" dirty="0">
                <a:ea typeface="ＭＳ Ｐゴシック" pitchFamily="34" charset="-128"/>
              </a:rPr>
            </a:br>
            <a:r>
              <a:rPr lang="es-ES" altLang="fr-FR" sz="3200" dirty="0">
                <a:ea typeface="ＭＳ Ｐゴシック" pitchFamily="34" charset="-128"/>
              </a:rPr>
              <a:t>vs 400 mg BID, con TDF/FTC</a:t>
            </a:r>
          </a:p>
        </p:txBody>
      </p:sp>
      <p:sp>
        <p:nvSpPr>
          <p:cNvPr id="5127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11" name="Espace réservé du contenu 8"/>
          <p:cNvSpPr txBox="1">
            <a:spLocks/>
          </p:cNvSpPr>
          <p:nvPr/>
        </p:nvSpPr>
        <p:spPr bwMode="auto">
          <a:xfrm>
            <a:off x="222250" y="5870645"/>
            <a:ext cx="8686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defRPr/>
            </a:pPr>
            <a:r>
              <a:rPr lang="es-ES" altLang="fr-FR" b="1" i="0" kern="0" dirty="0">
                <a:latin typeface="+mj-lt"/>
                <a:ea typeface="ＭＳ Ｐゴシック" pitchFamily="34" charset="-128"/>
              </a:rPr>
              <a:t>Aumento de CD4/mm</a:t>
            </a:r>
            <a:r>
              <a:rPr lang="es-ES" altLang="fr-FR" b="1" i="0" kern="0" baseline="30000" dirty="0">
                <a:latin typeface="+mj-lt"/>
                <a:ea typeface="ＭＳ Ｐゴシック" pitchFamily="34" charset="-128"/>
              </a:rPr>
              <a:t>3</a:t>
            </a:r>
            <a:r>
              <a:rPr lang="es-ES" altLang="fr-FR" b="1" i="0" kern="0" dirty="0">
                <a:latin typeface="+mj-lt"/>
                <a:ea typeface="ＭＳ Ｐゴシック" pitchFamily="34" charset="-128"/>
              </a:rPr>
              <a:t> a S48 (fallo observado):  QD = + 232 vs BID = + 234 ; </a:t>
            </a:r>
            <a:br>
              <a:rPr lang="es-ES" altLang="fr-FR" b="1" i="0" kern="0" dirty="0">
                <a:latin typeface="+mj-lt"/>
                <a:ea typeface="ＭＳ Ｐゴシック" pitchFamily="34" charset="-128"/>
              </a:rPr>
            </a:br>
            <a:r>
              <a:rPr lang="es-ES" altLang="fr-FR" b="1" i="0" kern="0" dirty="0">
                <a:latin typeface="+mj-lt"/>
                <a:ea typeface="ＭＳ Ｐゴシック" pitchFamily="34" charset="-128"/>
              </a:rPr>
              <a:t>∆ -2 (- 31 ; 27)</a:t>
            </a:r>
          </a:p>
        </p:txBody>
      </p:sp>
      <p:sp>
        <p:nvSpPr>
          <p:cNvPr id="5130" name="Text Box 2"/>
          <p:cNvSpPr txBox="1">
            <a:spLocks noChangeArrowheads="1"/>
          </p:cNvSpPr>
          <p:nvPr/>
        </p:nvSpPr>
        <p:spPr bwMode="auto">
          <a:xfrm>
            <a:off x="1337468" y="1128713"/>
            <a:ext cx="64563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fr-FR" sz="2400" b="1" i="0" dirty="0">
                <a:latin typeface="Calibri" pitchFamily="34" charset="0"/>
              </a:rPr>
              <a:t>HIV RNA &lt; 40 c/mL (NC = F ; </a:t>
            </a:r>
            <a:r>
              <a:rPr lang="sv-SE" altLang="fr-FR" sz="2400" b="1" dirty="0">
                <a:latin typeface="Calibri" pitchFamily="34" charset="0"/>
              </a:rPr>
              <a:t>snapshot</a:t>
            </a:r>
            <a:r>
              <a:rPr lang="sv-SE" altLang="fr-FR" sz="2400" b="1" i="0" dirty="0">
                <a:latin typeface="Calibri" pitchFamily="34" charset="0"/>
              </a:rPr>
              <a:t>), % (IC95%)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469C58F0-C99B-4FD7-97E5-A82F29455E32}"/>
              </a:ext>
            </a:extLst>
          </p:cNvPr>
          <p:cNvGrpSpPr/>
          <p:nvPr/>
        </p:nvGrpSpPr>
        <p:grpSpPr>
          <a:xfrm>
            <a:off x="381000" y="1382713"/>
            <a:ext cx="8612188" cy="5029130"/>
            <a:chOff x="381000" y="1382713"/>
            <a:chExt cx="8612188" cy="5029130"/>
          </a:xfrm>
        </p:grpSpPr>
        <p:graphicFrame>
          <p:nvGraphicFramePr>
            <p:cNvPr id="12" name="Content Placeholder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53155137"/>
                </p:ext>
              </p:extLst>
            </p:nvPr>
          </p:nvGraphicFramePr>
          <p:xfrm>
            <a:off x="381000" y="1611243"/>
            <a:ext cx="8229600" cy="4800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4" name="TextBox 5"/>
            <p:cNvSpPr txBox="1"/>
            <p:nvPr/>
          </p:nvSpPr>
          <p:spPr>
            <a:xfrm>
              <a:off x="5085708" y="3714539"/>
              <a:ext cx="3907480" cy="2970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95000"/>
                </a:lnSpc>
                <a:spcBef>
                  <a:spcPct val="40000"/>
                </a:spcBef>
                <a:spcAft>
                  <a:spcPct val="10000"/>
                </a:spcAft>
                <a:buClr>
                  <a:srgbClr val="00877C"/>
                </a:buClr>
                <a:tabLst>
                  <a:tab pos="114300" algn="l"/>
                </a:tabLst>
                <a:defRPr/>
              </a:pPr>
              <a:r>
                <a:rPr lang="es-ES" sz="1400" i="0" kern="0" dirty="0">
                  <a:solidFill>
                    <a:srgbClr val="000066"/>
                  </a:solidFill>
                  <a:ea typeface="ＭＳ Ｐゴシック" charset="0"/>
                  <a:cs typeface="Calibri" panose="020F0502020204030204" pitchFamily="34" charset="0"/>
                </a:rPr>
                <a:t>Diferencia</a:t>
              </a:r>
              <a:r>
                <a:rPr lang="en-US" sz="1400" i="0" kern="0" dirty="0">
                  <a:solidFill>
                    <a:srgbClr val="000066"/>
                  </a:solidFill>
                  <a:ea typeface="ＭＳ Ｐゴシック" charset="0"/>
                  <a:cs typeface="Calibri" panose="020F0502020204030204" pitchFamily="34" charset="0"/>
                </a:rPr>
                <a:t> QD vs BID = 0.5% (- 4.2 ; 5.2)</a:t>
              </a:r>
            </a:p>
          </p:txBody>
        </p:sp>
        <p:sp>
          <p:nvSpPr>
            <p:cNvPr id="5125" name="TextBox 4"/>
            <p:cNvSpPr txBox="1">
              <a:spLocks noChangeArrowheads="1"/>
            </p:cNvSpPr>
            <p:nvPr/>
          </p:nvSpPr>
          <p:spPr bwMode="auto">
            <a:xfrm>
              <a:off x="1679805" y="4777533"/>
              <a:ext cx="7313383" cy="630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ts val="600"/>
                </a:spcBef>
                <a:buClrTx/>
                <a:buFontTx/>
                <a:buNone/>
              </a:pPr>
              <a:r>
                <a:rPr lang="es-ES" altLang="fr-FR" sz="1500" i="0" dirty="0">
                  <a:solidFill>
                    <a:srgbClr val="000066"/>
                  </a:solidFill>
                </a:rPr>
                <a:t>Pacientes con CV basal &gt; 100 000 c/</a:t>
              </a:r>
              <a:r>
                <a:rPr lang="es-ES" altLang="fr-FR" sz="1500" i="0" dirty="0" err="1">
                  <a:solidFill>
                    <a:srgbClr val="000066"/>
                  </a:solidFill>
                </a:rPr>
                <a:t>mL</a:t>
              </a:r>
              <a:r>
                <a:rPr lang="es-ES" altLang="fr-FR" sz="1500" i="0" dirty="0">
                  <a:solidFill>
                    <a:srgbClr val="000066"/>
                  </a:solidFill>
                </a:rPr>
                <a:t>: % HIV RNA &lt; 40 c/</a:t>
              </a:r>
              <a:r>
                <a:rPr lang="es-ES" altLang="fr-FR" sz="1500" i="0" dirty="0" err="1">
                  <a:solidFill>
                    <a:srgbClr val="000066"/>
                  </a:solidFill>
                </a:rPr>
                <a:t>mL</a:t>
              </a:r>
              <a:r>
                <a:rPr lang="es-ES" altLang="fr-FR" sz="1500" i="0" dirty="0">
                  <a:solidFill>
                    <a:srgbClr val="000066"/>
                  </a:solidFill>
                </a:rPr>
                <a:t> (fallo observado)</a:t>
              </a:r>
            </a:p>
            <a:p>
              <a:pPr eaLnBrk="1" hangingPunct="1">
                <a:spcBef>
                  <a:spcPts val="600"/>
                </a:spcBef>
                <a:buClrTx/>
                <a:buFontTx/>
                <a:buNone/>
              </a:pPr>
              <a:r>
                <a:rPr lang="es-ES" altLang="fr-FR" sz="1500" i="0" dirty="0">
                  <a:solidFill>
                    <a:srgbClr val="000066"/>
                  </a:solidFill>
                </a:rPr>
                <a:t> QD = 86.7% vs BID = 83.8% ; diferencia = 2.9% (- 6.5 ; 14.1)</a:t>
              </a:r>
            </a:p>
          </p:txBody>
        </p:sp>
        <p:sp>
          <p:nvSpPr>
            <p:cNvPr id="5126" name="ZoneTexte 15"/>
            <p:cNvSpPr txBox="1">
              <a:spLocks noChangeArrowheads="1"/>
            </p:cNvSpPr>
            <p:nvPr/>
          </p:nvSpPr>
          <p:spPr bwMode="auto">
            <a:xfrm>
              <a:off x="889000" y="1382713"/>
              <a:ext cx="366713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600" b="1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131" name="AutoShape 165"/>
            <p:cNvSpPr>
              <a:spLocks noChangeArrowheads="1"/>
            </p:cNvSpPr>
            <p:nvPr/>
          </p:nvSpPr>
          <p:spPr bwMode="auto">
            <a:xfrm>
              <a:off x="5456238" y="2836863"/>
              <a:ext cx="2773362" cy="6318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800" i="0">
                <a:solidFill>
                  <a:srgbClr val="000066"/>
                </a:solidFill>
              </a:endParaRPr>
            </a:p>
          </p:txBody>
        </p:sp>
        <p:sp>
          <p:nvSpPr>
            <p:cNvPr id="22" name="Rectangle 57"/>
            <p:cNvSpPr>
              <a:spLocks noChangeArrowheads="1"/>
            </p:cNvSpPr>
            <p:nvPr/>
          </p:nvSpPr>
          <p:spPr bwMode="auto">
            <a:xfrm>
              <a:off x="5815013" y="2894013"/>
              <a:ext cx="2341562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RAL 1200 mg QD + TDF/FTC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3" name="Rectangle 60"/>
            <p:cNvSpPr>
              <a:spLocks noChangeArrowheads="1"/>
            </p:cNvSpPr>
            <p:nvPr/>
          </p:nvSpPr>
          <p:spPr bwMode="auto">
            <a:xfrm>
              <a:off x="5815013" y="3171825"/>
              <a:ext cx="229389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GB" sz="1600" b="1" i="0" dirty="0">
                  <a:solidFill>
                    <a:srgbClr val="333399"/>
                  </a:solidFill>
                  <a:latin typeface="+mj-lt"/>
                </a:rPr>
                <a:t>RAL 400 mg BID + TDF/FTC </a:t>
              </a:r>
              <a:endParaRPr lang="en-GB" sz="1600" i="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134" name="Rectangle 21"/>
            <p:cNvSpPr>
              <a:spLocks noChangeArrowheads="1"/>
            </p:cNvSpPr>
            <p:nvPr/>
          </p:nvSpPr>
          <p:spPr bwMode="auto">
            <a:xfrm>
              <a:off x="5572125" y="2968625"/>
              <a:ext cx="125413" cy="115888"/>
            </a:xfrm>
            <a:prstGeom prst="rect">
              <a:avLst/>
            </a:prstGeom>
            <a:solidFill>
              <a:srgbClr val="6666FF"/>
            </a:solidFill>
            <a:ln w="0">
              <a:solidFill>
                <a:srgbClr val="6666FF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</a:endParaRPr>
            </a:p>
          </p:txBody>
        </p:sp>
        <p:sp>
          <p:nvSpPr>
            <p:cNvPr id="5135" name="Rectangle 22"/>
            <p:cNvSpPr>
              <a:spLocks noChangeArrowheads="1"/>
            </p:cNvSpPr>
            <p:nvPr/>
          </p:nvSpPr>
          <p:spPr bwMode="auto">
            <a:xfrm>
              <a:off x="5572125" y="3236913"/>
              <a:ext cx="125413" cy="115887"/>
            </a:xfrm>
            <a:prstGeom prst="rect">
              <a:avLst/>
            </a:prstGeom>
            <a:solidFill>
              <a:srgbClr val="660066"/>
            </a:solidFill>
            <a:ln w="0">
              <a:solidFill>
                <a:srgbClr val="660066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rgbClr val="CC3300"/>
                </a:buClr>
                <a:buFont typeface="Wingdings" pitchFamily="2" charset="2"/>
                <a:buChar char="§"/>
                <a:defRPr sz="2000">
                  <a:solidFill>
                    <a:srgbClr val="CC3300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fr-FR" sz="2400" i="0">
                <a:solidFill>
                  <a:srgbClr val="000066"/>
                </a:solidFill>
              </a:endParaRPr>
            </a:p>
          </p:txBody>
        </p:sp>
      </p:grpSp>
      <p:sp>
        <p:nvSpPr>
          <p:cNvPr id="17" name="ZoneTexte 69">
            <a:extLst>
              <a:ext uri="{FF2B5EF4-FFF2-40B4-BE49-F238E27FC236}">
                <a16:creationId xmlns:a16="http://schemas.microsoft.com/office/drawing/2014/main" xmlns="" id="{5DF7882C-ED1F-4628-A2AC-C57AB15BF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AutoShape 165">
            <a:extLst>
              <a:ext uri="{FF2B5EF4-FFF2-40B4-BE49-F238E27FC236}">
                <a16:creationId xmlns:a16="http://schemas.microsoft.com/office/drawing/2014/main" xmlns="" id="{4504E030-8854-4D98-A2DA-74998220C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222" y="3145520"/>
            <a:ext cx="2609782" cy="57358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grpSp>
        <p:nvGrpSpPr>
          <p:cNvPr id="7" name="Grouper 6"/>
          <p:cNvGrpSpPr/>
          <p:nvPr/>
        </p:nvGrpSpPr>
        <p:grpSpPr>
          <a:xfrm>
            <a:off x="2060191" y="1630052"/>
            <a:ext cx="6177610" cy="2481002"/>
            <a:chOff x="2609915" y="1705868"/>
            <a:chExt cx="6177610" cy="2481002"/>
          </a:xfrm>
        </p:grpSpPr>
        <p:sp>
          <p:nvSpPr>
            <p:cNvPr id="14" name="TextBox 5"/>
            <p:cNvSpPr txBox="1"/>
            <p:nvPr/>
          </p:nvSpPr>
          <p:spPr>
            <a:xfrm>
              <a:off x="2750111" y="3919104"/>
              <a:ext cx="6037414" cy="26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95000"/>
                </a:lnSpc>
                <a:spcBef>
                  <a:spcPct val="40000"/>
                </a:spcBef>
                <a:spcAft>
                  <a:spcPct val="10000"/>
                </a:spcAft>
                <a:buClr>
                  <a:srgbClr val="00877C"/>
                </a:buClr>
                <a:tabLst>
                  <a:tab pos="114300" algn="l"/>
                </a:tabLst>
              </a:pPr>
              <a:r>
                <a:rPr lang="es-ES" sz="1200" i="0" kern="0">
                  <a:solidFill>
                    <a:srgbClr val="000066"/>
                  </a:solidFill>
                  <a:cs typeface="Calibri" panose="020F0502020204030204" pitchFamily="34" charset="0"/>
                </a:rPr>
                <a:t>Diferencia QD versus BID = 1.4% (IC95%: - 4.4 a 7.3)</a:t>
              </a: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609915" y="1705868"/>
              <a:ext cx="2515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4828129" y="3280245"/>
              <a:ext cx="221009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RAL </a:t>
              </a:r>
              <a:r>
                <a:rPr lang="is-IS" sz="1400" b="1" i="0" dirty="0">
                  <a:solidFill>
                    <a:srgbClr val="333399"/>
                  </a:solidFill>
                  <a:latin typeface="+mj-lt"/>
                </a:rPr>
                <a:t>1200</a:t>
              </a:r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 mg QD + TDF/FTC</a:t>
              </a:r>
            </a:p>
            <a:p>
              <a:r>
                <a:rPr lang="fr-FR" sz="1400" b="1" i="0" dirty="0">
                  <a:solidFill>
                    <a:srgbClr val="333399"/>
                  </a:solidFill>
                  <a:latin typeface="+mj-lt"/>
                </a:rPr>
                <a:t>RAL 400 mg BID + TDF/FTC</a:t>
              </a:r>
            </a:p>
          </p:txBody>
        </p:sp>
        <p:cxnSp>
          <p:nvCxnSpPr>
            <p:cNvPr id="5" name="Connecteur droit 4"/>
            <p:cNvCxnSpPr/>
            <p:nvPr/>
          </p:nvCxnSpPr>
          <p:spPr bwMode="auto">
            <a:xfrm>
              <a:off x="4581893" y="3428086"/>
              <a:ext cx="23018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Connecteur droit 16"/>
            <p:cNvCxnSpPr/>
            <p:nvPr/>
          </p:nvCxnSpPr>
          <p:spPr bwMode="auto">
            <a:xfrm>
              <a:off x="4581893" y="3652678"/>
              <a:ext cx="230188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66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1" name="TextBox 4"/>
          <p:cNvSpPr txBox="1"/>
          <p:nvPr/>
        </p:nvSpPr>
        <p:spPr>
          <a:xfrm>
            <a:off x="96928" y="4865583"/>
            <a:ext cx="900094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1600" b="1" i="0" dirty="0">
                <a:solidFill>
                  <a:srgbClr val="CC0000"/>
                </a:solidFill>
                <a:cs typeface="Calibri" panose="020F0502020204030204" pitchFamily="34" charset="0"/>
              </a:rPr>
              <a:t>Carga viral </a:t>
            </a:r>
            <a:r>
              <a:rPr lang="es-ES" sz="2000" b="1" i="0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&lt; 40 c/</a:t>
            </a:r>
            <a:r>
              <a:rPr lang="es-ES" sz="2000" b="1" i="0" dirty="0" err="1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mL</a:t>
            </a:r>
            <a:r>
              <a:rPr lang="es-ES" sz="2000" b="1" i="0" dirty="0">
                <a:solidFill>
                  <a:srgbClr val="CC3300"/>
                </a:solidFill>
                <a:latin typeface="+mj-lt"/>
                <a:cs typeface="Calibri" panose="020F0502020204030204" pitchFamily="34" charset="0"/>
              </a:rPr>
              <a:t> (aproximación de fallo observado) </a:t>
            </a:r>
            <a:endParaRPr lang="es-ES" sz="1600" b="1" i="0" dirty="0">
              <a:solidFill>
                <a:srgbClr val="CC3300"/>
              </a:solidFill>
              <a:latin typeface="+mj-lt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i="0" dirty="0">
                <a:solidFill>
                  <a:srgbClr val="000066"/>
                </a:solidFill>
                <a:cs typeface="Calibri" panose="020F0502020204030204" pitchFamily="34" charset="0"/>
              </a:rPr>
              <a:t>CV basal &gt; 100 000 c/</a:t>
            </a:r>
            <a:r>
              <a:rPr lang="es-ES" sz="1600" i="0" dirty="0" err="1">
                <a:solidFill>
                  <a:srgbClr val="000066"/>
                </a:solidFill>
                <a:cs typeface="Calibri" panose="020F0502020204030204" pitchFamily="34" charset="0"/>
              </a:rPr>
              <a:t>mL</a:t>
            </a:r>
            <a:r>
              <a:rPr lang="es-ES" sz="1600" i="0" dirty="0">
                <a:solidFill>
                  <a:srgbClr val="000066"/>
                </a:solidFill>
                <a:cs typeface="Calibri" panose="020F0502020204030204" pitchFamily="34" charset="0"/>
              </a:rPr>
              <a:t>: QD = 84.7% vs BID = 82.9% ; ≠ 1.8% (- 8.2 ; 13.6)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s-ES" sz="1600" i="0" dirty="0">
                <a:solidFill>
                  <a:srgbClr val="000066"/>
                </a:solidFill>
                <a:cs typeface="Calibri" panose="020F0502020204030204" pitchFamily="34" charset="0"/>
              </a:rPr>
              <a:t>CD4 basal ≤ 200/mm</a:t>
            </a:r>
            <a:r>
              <a:rPr lang="es-ES" sz="1600" i="0" baseline="30000" dirty="0">
                <a:solidFill>
                  <a:srgbClr val="000066"/>
                </a:solidFill>
                <a:cs typeface="Calibri" panose="020F0502020204030204" pitchFamily="34" charset="0"/>
              </a:rPr>
              <a:t>3</a:t>
            </a:r>
            <a:r>
              <a:rPr lang="es-ES" sz="1600" i="0" dirty="0">
                <a:solidFill>
                  <a:srgbClr val="000066"/>
                </a:solidFill>
                <a:cs typeface="Calibri" panose="020F0502020204030204" pitchFamily="34" charset="0"/>
              </a:rPr>
              <a:t>: QD = 79.0% versus BID = 80.0% ; ≠ - 1.0% (- 17.2 ; 18.6)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s-ES" sz="2000" b="1" i="0" dirty="0">
                <a:solidFill>
                  <a:srgbClr val="CC3300"/>
                </a:solidFill>
                <a:latin typeface="+mj-lt"/>
              </a:rPr>
              <a:t>Incremento de CD4/mm</a:t>
            </a:r>
            <a:r>
              <a:rPr lang="es-ES" sz="2000" b="1" i="0" baseline="30000" dirty="0">
                <a:solidFill>
                  <a:srgbClr val="CC3300"/>
                </a:solidFill>
                <a:latin typeface="+mj-lt"/>
              </a:rPr>
              <a:t>3</a:t>
            </a:r>
            <a:r>
              <a:rPr lang="es-ES" sz="2000" b="1" i="0" dirty="0">
                <a:solidFill>
                  <a:srgbClr val="CC3300"/>
                </a:solidFill>
                <a:latin typeface="+mj-lt"/>
              </a:rPr>
              <a:t> a S96 + 262 (QD) versus + 262 (BID)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Arial" panose="020B0604020202020204" pitchFamily="34" charset="0"/>
              <a:buChar char="‒"/>
            </a:pPr>
            <a:endParaRPr lang="es-ES" sz="1600" i="0" dirty="0">
              <a:solidFill>
                <a:srgbClr val="000066"/>
              </a:solidFill>
              <a:cs typeface="Calibri" panose="020F0502020204030204" pitchFamily="34" charset="0"/>
            </a:endParaRP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72533C21-0B7E-47D1-B43F-20CEBC65D306}"/>
              </a:ext>
            </a:extLst>
          </p:cNvPr>
          <p:cNvCxnSpPr>
            <a:cxnSpLocks/>
          </p:cNvCxnSpPr>
          <p:nvPr/>
        </p:nvCxnSpPr>
        <p:spPr bwMode="auto">
          <a:xfrm>
            <a:off x="2648905" y="2383025"/>
            <a:ext cx="0" cy="236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xmlns="" id="{5BB9D884-8A68-4154-89FB-C84C8C10D6E7}"/>
              </a:ext>
            </a:extLst>
          </p:cNvPr>
          <p:cNvCxnSpPr>
            <a:cxnSpLocks/>
          </p:cNvCxnSpPr>
          <p:nvPr/>
        </p:nvCxnSpPr>
        <p:spPr bwMode="auto">
          <a:xfrm>
            <a:off x="2610806" y="2448105"/>
            <a:ext cx="0" cy="1907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xmlns="" id="{75164402-5DB2-4508-AE1D-1EB84838116E}"/>
              </a:ext>
            </a:extLst>
          </p:cNvPr>
          <p:cNvCxnSpPr>
            <a:cxnSpLocks/>
          </p:cNvCxnSpPr>
          <p:nvPr/>
        </p:nvCxnSpPr>
        <p:spPr bwMode="auto">
          <a:xfrm>
            <a:off x="2407423" y="2973558"/>
            <a:ext cx="0" cy="1915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xmlns="" id="{641666D9-0EFA-4C43-A2C7-2A875193336D}"/>
              </a:ext>
            </a:extLst>
          </p:cNvPr>
          <p:cNvCxnSpPr>
            <a:cxnSpLocks/>
          </p:cNvCxnSpPr>
          <p:nvPr/>
        </p:nvCxnSpPr>
        <p:spPr bwMode="auto">
          <a:xfrm>
            <a:off x="2442431" y="2973558"/>
            <a:ext cx="0" cy="291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xmlns="" id="{1BD2F762-637D-4145-92BD-23EBAE0F7E5B}"/>
              </a:ext>
            </a:extLst>
          </p:cNvPr>
          <p:cNvCxnSpPr>
            <a:cxnSpLocks/>
            <a:stCxn id="76" idx="0"/>
          </p:cNvCxnSpPr>
          <p:nvPr/>
        </p:nvCxnSpPr>
        <p:spPr bwMode="auto">
          <a:xfrm>
            <a:off x="3453529" y="2196588"/>
            <a:ext cx="7010" cy="2173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xmlns="" id="{98CC021E-1B2D-4A06-AAAE-BFC4A84E2184}"/>
              </a:ext>
            </a:extLst>
          </p:cNvPr>
          <p:cNvCxnSpPr>
            <a:cxnSpLocks/>
          </p:cNvCxnSpPr>
          <p:nvPr/>
        </p:nvCxnSpPr>
        <p:spPr bwMode="auto">
          <a:xfrm>
            <a:off x="4071986" y="2163498"/>
            <a:ext cx="0" cy="1847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xmlns="" id="{77FFA622-85A7-4339-8456-0C77093EA8F8}"/>
              </a:ext>
            </a:extLst>
          </p:cNvPr>
          <p:cNvCxnSpPr>
            <a:cxnSpLocks/>
          </p:cNvCxnSpPr>
          <p:nvPr/>
        </p:nvCxnSpPr>
        <p:spPr bwMode="auto">
          <a:xfrm>
            <a:off x="4046742" y="2205265"/>
            <a:ext cx="0" cy="1017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xmlns="" id="{6C1E2D21-8115-483E-A4DE-7BF0303B8B75}"/>
              </a:ext>
            </a:extLst>
          </p:cNvPr>
          <p:cNvCxnSpPr>
            <a:cxnSpLocks/>
          </p:cNvCxnSpPr>
          <p:nvPr/>
        </p:nvCxnSpPr>
        <p:spPr bwMode="auto">
          <a:xfrm>
            <a:off x="4691294" y="2163310"/>
            <a:ext cx="0" cy="1907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xmlns="" id="{918D2248-20D9-471A-9CE2-7BF98DF941F6}"/>
              </a:ext>
            </a:extLst>
          </p:cNvPr>
          <p:cNvCxnSpPr/>
          <p:nvPr/>
        </p:nvCxnSpPr>
        <p:spPr bwMode="auto">
          <a:xfrm>
            <a:off x="2200387" y="1952088"/>
            <a:ext cx="0" cy="242610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xmlns="" id="{1A6115A3-CC29-48D9-A66A-4B414C8BDBD9}"/>
              </a:ext>
            </a:extLst>
          </p:cNvPr>
          <p:cNvCxnSpPr/>
          <p:nvPr/>
        </p:nvCxnSpPr>
        <p:spPr bwMode="auto">
          <a:xfrm>
            <a:off x="2081385" y="1959463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xmlns="" id="{BA93F164-D03C-4CA3-825B-CF84D565F544}"/>
              </a:ext>
            </a:extLst>
          </p:cNvPr>
          <p:cNvCxnSpPr/>
          <p:nvPr/>
        </p:nvCxnSpPr>
        <p:spPr bwMode="auto">
          <a:xfrm>
            <a:off x="2081385" y="2428953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xmlns="" id="{C7DCF347-BC8A-41F8-8460-021E80CCB499}"/>
              </a:ext>
            </a:extLst>
          </p:cNvPr>
          <p:cNvCxnSpPr/>
          <p:nvPr/>
        </p:nvCxnSpPr>
        <p:spPr bwMode="auto">
          <a:xfrm>
            <a:off x="2081385" y="2923024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xmlns="" id="{AFFDEDFF-12C1-4CAB-ABF9-A31E156EE14C}"/>
              </a:ext>
            </a:extLst>
          </p:cNvPr>
          <p:cNvCxnSpPr/>
          <p:nvPr/>
        </p:nvCxnSpPr>
        <p:spPr bwMode="auto">
          <a:xfrm>
            <a:off x="2081385" y="3394974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xmlns="" id="{BC4187AF-50DF-495B-BAA9-5ACF098E403D}"/>
              </a:ext>
            </a:extLst>
          </p:cNvPr>
          <p:cNvCxnSpPr/>
          <p:nvPr/>
        </p:nvCxnSpPr>
        <p:spPr bwMode="auto">
          <a:xfrm>
            <a:off x="2081385" y="3874296"/>
            <a:ext cx="12715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xmlns="" id="{8037D684-43B6-4CB3-BE6F-FDF41164DA57}"/>
              </a:ext>
            </a:extLst>
          </p:cNvPr>
          <p:cNvCxnSpPr>
            <a:cxnSpLocks/>
          </p:cNvCxnSpPr>
          <p:nvPr/>
        </p:nvCxnSpPr>
        <p:spPr bwMode="auto">
          <a:xfrm>
            <a:off x="2060191" y="4316747"/>
            <a:ext cx="506014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xmlns="" id="{4556D21A-2C1A-4F7B-A5A7-9434A96737F3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2359491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xmlns="" id="{278C6A74-E8EB-4692-9CA4-0DA341ED9C64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2579568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xmlns="" id="{1FCC57A0-7185-4724-8A8F-259CFDC8441F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2982228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xmlns="" id="{3159E3C8-98AD-4561-812C-95508FAFFA88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3383257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xmlns="" id="{C4A98D8B-83D5-4390-AEBF-CBD35C8E47DD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3989692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xmlns="" id="{05F43EBD-F8C4-4E46-BF35-89A5017E6B06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4593079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xmlns="" id="{AB517652-2AB8-4433-9B30-E39A56CD448D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212345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xmlns="" id="{BB70FBB0-7BF4-4C0A-A67A-CBA9A6557F0B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5838341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xmlns="" id="{73B4CDB5-D707-4B51-9A1B-003CBF745A8A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6444776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xmlns="" id="{7840E501-673A-4D7E-B80D-94586123D1A2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7072404" y="4359765"/>
            <a:ext cx="95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ZoneTexte 44">
            <a:extLst>
              <a:ext uri="{FF2B5EF4-FFF2-40B4-BE49-F238E27FC236}">
                <a16:creationId xmlns:a16="http://schemas.microsoft.com/office/drawing/2014/main" xmlns="" id="{AF2FC47D-0D7C-4CC2-9911-56483DC0AA8A}"/>
              </a:ext>
            </a:extLst>
          </p:cNvPr>
          <p:cNvSpPr txBox="1"/>
          <p:nvPr/>
        </p:nvSpPr>
        <p:spPr>
          <a:xfrm>
            <a:off x="1738634" y="1817865"/>
            <a:ext cx="439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xmlns="" id="{849AE845-8828-4660-B105-DF6B18FB9136}"/>
              </a:ext>
            </a:extLst>
          </p:cNvPr>
          <p:cNvSpPr txBox="1"/>
          <p:nvPr/>
        </p:nvSpPr>
        <p:spPr>
          <a:xfrm>
            <a:off x="1823594" y="2279982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xmlns="" id="{044ED3A7-8C73-438A-B5FB-800113D28FC1}"/>
              </a:ext>
            </a:extLst>
          </p:cNvPr>
          <p:cNvSpPr txBox="1"/>
          <p:nvPr/>
        </p:nvSpPr>
        <p:spPr>
          <a:xfrm>
            <a:off x="1823594" y="278048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xmlns="" id="{95CD9C6D-965A-49EF-94EB-93DC556D9611}"/>
              </a:ext>
            </a:extLst>
          </p:cNvPr>
          <p:cNvSpPr txBox="1"/>
          <p:nvPr/>
        </p:nvSpPr>
        <p:spPr>
          <a:xfrm>
            <a:off x="1823594" y="3218544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xmlns="" id="{3AB7B648-D072-4D15-8FAC-9CAEE5CC5A10}"/>
              </a:ext>
            </a:extLst>
          </p:cNvPr>
          <p:cNvSpPr txBox="1"/>
          <p:nvPr/>
        </p:nvSpPr>
        <p:spPr>
          <a:xfrm>
            <a:off x="1823594" y="371303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xmlns="" id="{F948E96A-C392-4A55-AAB4-7C12D940A975}"/>
              </a:ext>
            </a:extLst>
          </p:cNvPr>
          <p:cNvSpPr txBox="1"/>
          <p:nvPr/>
        </p:nvSpPr>
        <p:spPr>
          <a:xfrm>
            <a:off x="1908553" y="4181159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xmlns="" id="{0D7E915E-BE30-4F5D-9BF1-BA77A0AE71BC}"/>
              </a:ext>
            </a:extLst>
          </p:cNvPr>
          <p:cNvSpPr txBox="1"/>
          <p:nvPr/>
        </p:nvSpPr>
        <p:spPr>
          <a:xfrm>
            <a:off x="1982120" y="4397145"/>
            <a:ext cx="40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xmlns="" id="{30D07836-2CE3-4510-ADC1-4076440C501C}"/>
              </a:ext>
            </a:extLst>
          </p:cNvPr>
          <p:cNvSpPr txBox="1"/>
          <p:nvPr/>
        </p:nvSpPr>
        <p:spPr>
          <a:xfrm>
            <a:off x="2331530" y="4397145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i="0" dirty="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xmlns="" id="{ADA76576-482D-4103-A3E2-0911131A126D}"/>
              </a:ext>
            </a:extLst>
          </p:cNvPr>
          <p:cNvSpPr txBox="1"/>
          <p:nvPr/>
        </p:nvSpPr>
        <p:spPr>
          <a:xfrm>
            <a:off x="2425356" y="4397145"/>
            <a:ext cx="40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8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xmlns="" id="{AFAC4A3B-8F08-4307-A950-AA8498DB0662}"/>
              </a:ext>
            </a:extLst>
          </p:cNvPr>
          <p:cNvSpPr txBox="1"/>
          <p:nvPr/>
        </p:nvSpPr>
        <p:spPr>
          <a:xfrm>
            <a:off x="2784193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xmlns="" id="{EFE7FA68-25D8-461B-9928-DB7962F12156}"/>
              </a:ext>
            </a:extLst>
          </p:cNvPr>
          <p:cNvSpPr txBox="1"/>
          <p:nvPr/>
        </p:nvSpPr>
        <p:spPr>
          <a:xfrm>
            <a:off x="3180992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xmlns="" id="{D75EF11E-473C-4D7C-BB85-28CCF154FBFE}"/>
              </a:ext>
            </a:extLst>
          </p:cNvPr>
          <p:cNvSpPr txBox="1"/>
          <p:nvPr/>
        </p:nvSpPr>
        <p:spPr>
          <a:xfrm>
            <a:off x="3770499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36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xmlns="" id="{E23950DA-6D5B-43B9-93BA-A990ECB9DEE1}"/>
              </a:ext>
            </a:extLst>
          </p:cNvPr>
          <p:cNvSpPr txBox="1"/>
          <p:nvPr/>
        </p:nvSpPr>
        <p:spPr>
          <a:xfrm>
            <a:off x="4415796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xmlns="" id="{8252C855-EC9B-4558-91B1-18EC219399F4}"/>
              </a:ext>
            </a:extLst>
          </p:cNvPr>
          <p:cNvSpPr txBox="1"/>
          <p:nvPr/>
        </p:nvSpPr>
        <p:spPr>
          <a:xfrm>
            <a:off x="5005977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xmlns="" id="{D011FBEE-4D72-4BAE-9442-327DA7861ABF}"/>
              </a:ext>
            </a:extLst>
          </p:cNvPr>
          <p:cNvSpPr txBox="1"/>
          <p:nvPr/>
        </p:nvSpPr>
        <p:spPr>
          <a:xfrm>
            <a:off x="5665407" y="4397145"/>
            <a:ext cx="5085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xmlns="" id="{15DBC08F-AC98-4C68-90CA-3631B8251732}"/>
              </a:ext>
            </a:extLst>
          </p:cNvPr>
          <p:cNvSpPr txBox="1"/>
          <p:nvPr/>
        </p:nvSpPr>
        <p:spPr>
          <a:xfrm>
            <a:off x="6217347" y="4397145"/>
            <a:ext cx="549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84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xmlns="" id="{EAD7C53F-D339-4A9F-AE70-9A391BE9A9AA}"/>
              </a:ext>
            </a:extLst>
          </p:cNvPr>
          <p:cNvSpPr txBox="1"/>
          <p:nvPr/>
        </p:nvSpPr>
        <p:spPr>
          <a:xfrm>
            <a:off x="6840084" y="4397145"/>
            <a:ext cx="549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 dirty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xmlns="" id="{B2152BBE-FA83-4726-8F86-85EE8F481619}"/>
              </a:ext>
            </a:extLst>
          </p:cNvPr>
          <p:cNvSpPr txBox="1"/>
          <p:nvPr/>
        </p:nvSpPr>
        <p:spPr>
          <a:xfrm>
            <a:off x="3463186" y="4664951"/>
            <a:ext cx="2402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i="0">
                <a:solidFill>
                  <a:srgbClr val="000066"/>
                </a:solidFill>
              </a:rPr>
              <a:t>Semanas</a:t>
            </a:r>
          </a:p>
        </p:txBody>
      </p:sp>
      <p:sp>
        <p:nvSpPr>
          <p:cNvPr id="65" name="Forme libre : forme 16">
            <a:extLst>
              <a:ext uri="{FF2B5EF4-FFF2-40B4-BE49-F238E27FC236}">
                <a16:creationId xmlns:a16="http://schemas.microsoft.com/office/drawing/2014/main" xmlns="" id="{C1589DB8-E296-4071-9F35-7E7385E63C9B}"/>
              </a:ext>
            </a:extLst>
          </p:cNvPr>
          <p:cNvSpPr/>
          <p:nvPr/>
        </p:nvSpPr>
        <p:spPr bwMode="auto">
          <a:xfrm>
            <a:off x="2200387" y="2239681"/>
            <a:ext cx="4939512" cy="2079522"/>
          </a:xfrm>
          <a:custGeom>
            <a:avLst/>
            <a:gdLst>
              <a:gd name="connsiteX0" fmla="*/ 0 w 3723968"/>
              <a:gd name="connsiteY0" fmla="*/ 2079522 h 2079522"/>
              <a:gd name="connsiteX1" fmla="*/ 169607 w 3723968"/>
              <a:gd name="connsiteY1" fmla="*/ 811161 h 2079522"/>
              <a:gd name="connsiteX2" fmla="*/ 324465 w 3723968"/>
              <a:gd name="connsiteY2" fmla="*/ 287593 h 2079522"/>
              <a:gd name="connsiteX3" fmla="*/ 634181 w 3723968"/>
              <a:gd name="connsiteY3" fmla="*/ 147484 h 2079522"/>
              <a:gd name="connsiteX4" fmla="*/ 936523 w 3723968"/>
              <a:gd name="connsiteY4" fmla="*/ 14748 h 2079522"/>
              <a:gd name="connsiteX5" fmla="*/ 1408471 w 3723968"/>
              <a:gd name="connsiteY5" fmla="*/ 44245 h 2079522"/>
              <a:gd name="connsiteX6" fmla="*/ 1895168 w 3723968"/>
              <a:gd name="connsiteY6" fmla="*/ 0 h 2079522"/>
              <a:gd name="connsiteX7" fmla="*/ 2330245 w 3723968"/>
              <a:gd name="connsiteY7" fmla="*/ 51619 h 2079522"/>
              <a:gd name="connsiteX8" fmla="*/ 2787445 w 3723968"/>
              <a:gd name="connsiteY8" fmla="*/ 81116 h 2079522"/>
              <a:gd name="connsiteX9" fmla="*/ 3274142 w 3723968"/>
              <a:gd name="connsiteY9" fmla="*/ 88490 h 2079522"/>
              <a:gd name="connsiteX10" fmla="*/ 3723968 w 3723968"/>
              <a:gd name="connsiteY10" fmla="*/ 176980 h 2079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23968" h="2079522">
                <a:moveTo>
                  <a:pt x="0" y="2079522"/>
                </a:moveTo>
                <a:lnTo>
                  <a:pt x="169607" y="811161"/>
                </a:lnTo>
                <a:lnTo>
                  <a:pt x="324465" y="287593"/>
                </a:lnTo>
                <a:lnTo>
                  <a:pt x="634181" y="147484"/>
                </a:lnTo>
                <a:lnTo>
                  <a:pt x="936523" y="14748"/>
                </a:lnTo>
                <a:lnTo>
                  <a:pt x="1408471" y="44245"/>
                </a:lnTo>
                <a:lnTo>
                  <a:pt x="1895168" y="0"/>
                </a:lnTo>
                <a:lnTo>
                  <a:pt x="2330245" y="51619"/>
                </a:lnTo>
                <a:lnTo>
                  <a:pt x="2787445" y="81116"/>
                </a:lnTo>
                <a:lnTo>
                  <a:pt x="3274142" y="88490"/>
                </a:lnTo>
                <a:lnTo>
                  <a:pt x="3723968" y="176980"/>
                </a:lnTo>
              </a:path>
            </a:pathLst>
          </a:custGeom>
          <a:noFill/>
          <a:ln w="19050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66" name="Forme libre : forme 27">
            <a:extLst>
              <a:ext uri="{FF2B5EF4-FFF2-40B4-BE49-F238E27FC236}">
                <a16:creationId xmlns:a16="http://schemas.microsoft.com/office/drawing/2014/main" xmlns="" id="{8E502B39-074D-4316-A22F-CA30D1706DF3}"/>
              </a:ext>
            </a:extLst>
          </p:cNvPr>
          <p:cNvSpPr/>
          <p:nvPr/>
        </p:nvSpPr>
        <p:spPr bwMode="auto">
          <a:xfrm>
            <a:off x="2210168" y="2224932"/>
            <a:ext cx="4949293" cy="2079523"/>
          </a:xfrm>
          <a:custGeom>
            <a:avLst/>
            <a:gdLst>
              <a:gd name="connsiteX0" fmla="*/ 0 w 3731342"/>
              <a:gd name="connsiteY0" fmla="*/ 2079523 h 2079523"/>
              <a:gd name="connsiteX1" fmla="*/ 184355 w 3731342"/>
              <a:gd name="connsiteY1" fmla="*/ 877529 h 2079523"/>
              <a:gd name="connsiteX2" fmla="*/ 331839 w 3731342"/>
              <a:gd name="connsiteY2" fmla="*/ 235975 h 2079523"/>
              <a:gd name="connsiteX3" fmla="*/ 648929 w 3731342"/>
              <a:gd name="connsiteY3" fmla="*/ 147484 h 2079523"/>
              <a:gd name="connsiteX4" fmla="*/ 951271 w 3731342"/>
              <a:gd name="connsiteY4" fmla="*/ 73742 h 2079523"/>
              <a:gd name="connsiteX5" fmla="*/ 1415845 w 3731342"/>
              <a:gd name="connsiteY5" fmla="*/ 0 h 2079523"/>
              <a:gd name="connsiteX6" fmla="*/ 1880420 w 3731342"/>
              <a:gd name="connsiteY6" fmla="*/ 36871 h 2079523"/>
              <a:gd name="connsiteX7" fmla="*/ 2344994 w 3731342"/>
              <a:gd name="connsiteY7" fmla="*/ 125362 h 2079523"/>
              <a:gd name="connsiteX8" fmla="*/ 2802194 w 3731342"/>
              <a:gd name="connsiteY8" fmla="*/ 132736 h 2079523"/>
              <a:gd name="connsiteX9" fmla="*/ 3266768 w 3731342"/>
              <a:gd name="connsiteY9" fmla="*/ 132736 h 2079523"/>
              <a:gd name="connsiteX10" fmla="*/ 3731342 w 3731342"/>
              <a:gd name="connsiteY10" fmla="*/ 221226 h 2079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31342" h="2079523">
                <a:moveTo>
                  <a:pt x="0" y="2079523"/>
                </a:moveTo>
                <a:lnTo>
                  <a:pt x="184355" y="877529"/>
                </a:lnTo>
                <a:lnTo>
                  <a:pt x="331839" y="235975"/>
                </a:lnTo>
                <a:lnTo>
                  <a:pt x="648929" y="147484"/>
                </a:lnTo>
                <a:lnTo>
                  <a:pt x="951271" y="73742"/>
                </a:lnTo>
                <a:lnTo>
                  <a:pt x="1415845" y="0"/>
                </a:lnTo>
                <a:lnTo>
                  <a:pt x="1880420" y="36871"/>
                </a:lnTo>
                <a:lnTo>
                  <a:pt x="2344994" y="125362"/>
                </a:lnTo>
                <a:lnTo>
                  <a:pt x="2802194" y="132736"/>
                </a:lnTo>
                <a:lnTo>
                  <a:pt x="3266768" y="132736"/>
                </a:lnTo>
                <a:lnTo>
                  <a:pt x="3731342" y="221226"/>
                </a:lnTo>
              </a:path>
            </a:pathLst>
          </a:custGeom>
          <a:noFill/>
          <a:ln w="127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xmlns="" id="{DE6B88EB-3F25-49E6-881B-3C05757BB1A2}"/>
              </a:ext>
            </a:extLst>
          </p:cNvPr>
          <p:cNvSpPr/>
          <p:nvPr/>
        </p:nvSpPr>
        <p:spPr bwMode="auto">
          <a:xfrm>
            <a:off x="4649902" y="2227822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xmlns="" id="{0EF26B80-03D1-4333-AA8D-FF1BF3F2741E}"/>
              </a:ext>
            </a:extLst>
          </p:cNvPr>
          <p:cNvSpPr/>
          <p:nvPr/>
        </p:nvSpPr>
        <p:spPr bwMode="auto">
          <a:xfrm>
            <a:off x="4037624" y="2205265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xmlns="" id="{C24F6D67-1B9B-4A3F-ABD6-80A361FEA90C}"/>
              </a:ext>
            </a:extLst>
          </p:cNvPr>
          <p:cNvSpPr/>
          <p:nvPr/>
        </p:nvSpPr>
        <p:spPr bwMode="auto">
          <a:xfrm>
            <a:off x="3408843" y="2279982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2" name="Ellipse 71">
            <a:extLst>
              <a:ext uri="{FF2B5EF4-FFF2-40B4-BE49-F238E27FC236}">
                <a16:creationId xmlns:a16="http://schemas.microsoft.com/office/drawing/2014/main" xmlns="" id="{A6E800E8-3DA9-46DD-8877-4BBB8281B6C8}"/>
              </a:ext>
            </a:extLst>
          </p:cNvPr>
          <p:cNvSpPr/>
          <p:nvPr/>
        </p:nvSpPr>
        <p:spPr bwMode="auto">
          <a:xfrm>
            <a:off x="2601155" y="2450778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3" name="Ellipse 72">
            <a:extLst>
              <a:ext uri="{FF2B5EF4-FFF2-40B4-BE49-F238E27FC236}">
                <a16:creationId xmlns:a16="http://schemas.microsoft.com/office/drawing/2014/main" xmlns="" id="{A5EC4B4D-4FCE-4D79-9337-3FD6637CF91B}"/>
              </a:ext>
            </a:extLst>
          </p:cNvPr>
          <p:cNvSpPr/>
          <p:nvPr/>
        </p:nvSpPr>
        <p:spPr bwMode="auto">
          <a:xfrm>
            <a:off x="2412052" y="3068931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4" name="Ellipse 73">
            <a:extLst>
              <a:ext uri="{FF2B5EF4-FFF2-40B4-BE49-F238E27FC236}">
                <a16:creationId xmlns:a16="http://schemas.microsoft.com/office/drawing/2014/main" xmlns="" id="{E2FF8B0D-C17A-4E3D-906C-C2372AEDE202}"/>
              </a:ext>
            </a:extLst>
          </p:cNvPr>
          <p:cNvSpPr/>
          <p:nvPr/>
        </p:nvSpPr>
        <p:spPr bwMode="auto">
          <a:xfrm>
            <a:off x="2359672" y="3039704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xmlns="" id="{80EBA247-F100-4592-ADE9-CF347EBDD5CD}"/>
              </a:ext>
            </a:extLst>
          </p:cNvPr>
          <p:cNvSpPr/>
          <p:nvPr/>
        </p:nvSpPr>
        <p:spPr bwMode="auto">
          <a:xfrm>
            <a:off x="2575979" y="2493539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xmlns="" id="{7FE400F6-5AAD-4393-BA82-C83F8CFF3F5E}"/>
              </a:ext>
            </a:extLst>
          </p:cNvPr>
          <p:cNvSpPr/>
          <p:nvPr/>
        </p:nvSpPr>
        <p:spPr bwMode="auto">
          <a:xfrm>
            <a:off x="3405778" y="2196588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7" name="Ellipse 76">
            <a:extLst>
              <a:ext uri="{FF2B5EF4-FFF2-40B4-BE49-F238E27FC236}">
                <a16:creationId xmlns:a16="http://schemas.microsoft.com/office/drawing/2014/main" xmlns="" id="{7CB05493-E511-4F61-83ED-8205992FCABF}"/>
              </a:ext>
            </a:extLst>
          </p:cNvPr>
          <p:cNvSpPr/>
          <p:nvPr/>
        </p:nvSpPr>
        <p:spPr bwMode="auto">
          <a:xfrm>
            <a:off x="4027845" y="2241265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xmlns="" id="{636063D1-D837-408B-80BE-F3190193CBC3}"/>
              </a:ext>
            </a:extLst>
          </p:cNvPr>
          <p:cNvSpPr/>
          <p:nvPr/>
        </p:nvSpPr>
        <p:spPr bwMode="auto">
          <a:xfrm>
            <a:off x="4645592" y="2167522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xmlns="" id="{A8AB5668-C179-4351-A547-E5AEF6E34BDD}"/>
              </a:ext>
            </a:extLst>
          </p:cNvPr>
          <p:cNvSpPr txBox="1"/>
          <p:nvPr/>
        </p:nvSpPr>
        <p:spPr>
          <a:xfrm>
            <a:off x="6775281" y="2061170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81.5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xmlns="" id="{D17FE6E0-D0CC-4819-A8DD-0803ABFAC1BE}"/>
              </a:ext>
            </a:extLst>
          </p:cNvPr>
          <p:cNvSpPr txBox="1"/>
          <p:nvPr/>
        </p:nvSpPr>
        <p:spPr>
          <a:xfrm>
            <a:off x="6839467" y="2580734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80.1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xmlns="" id="{74FFB3AA-A298-4B60-AE93-BD1629F9A1EA}"/>
              </a:ext>
            </a:extLst>
          </p:cNvPr>
          <p:cNvSpPr txBox="1"/>
          <p:nvPr/>
        </p:nvSpPr>
        <p:spPr>
          <a:xfrm>
            <a:off x="4412748" y="189574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89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xmlns="" id="{485994E7-E89E-4B16-8061-37D8CF50697F}"/>
              </a:ext>
            </a:extLst>
          </p:cNvPr>
          <p:cNvSpPr txBox="1"/>
          <p:nvPr/>
        </p:nvSpPr>
        <p:spPr>
          <a:xfrm>
            <a:off x="4336645" y="228798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0" dirty="0">
                <a:solidFill>
                  <a:srgbClr val="333399"/>
                </a:solidFill>
                <a:latin typeface="+mj-lt"/>
              </a:rPr>
              <a:t>88</a:t>
            </a:r>
          </a:p>
        </p:txBody>
      </p:sp>
      <p:cxnSp>
        <p:nvCxnSpPr>
          <p:cNvPr id="85" name="Connecteur droit 84">
            <a:extLst>
              <a:ext uri="{FF2B5EF4-FFF2-40B4-BE49-F238E27FC236}">
                <a16:creationId xmlns:a16="http://schemas.microsoft.com/office/drawing/2014/main" xmlns="" id="{92CB1158-95C9-490E-AC07-76912E20D8BC}"/>
              </a:ext>
            </a:extLst>
          </p:cNvPr>
          <p:cNvCxnSpPr>
            <a:cxnSpLocks/>
          </p:cNvCxnSpPr>
          <p:nvPr/>
        </p:nvCxnSpPr>
        <p:spPr bwMode="auto">
          <a:xfrm>
            <a:off x="7151559" y="2329575"/>
            <a:ext cx="0" cy="2424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Connecteur droit 85">
            <a:extLst>
              <a:ext uri="{FF2B5EF4-FFF2-40B4-BE49-F238E27FC236}">
                <a16:creationId xmlns:a16="http://schemas.microsoft.com/office/drawing/2014/main" xmlns="" id="{023DF3C1-F9C8-4A6F-99D2-93F01DEF755B}"/>
              </a:ext>
            </a:extLst>
          </p:cNvPr>
          <p:cNvCxnSpPr>
            <a:cxnSpLocks/>
          </p:cNvCxnSpPr>
          <p:nvPr/>
        </p:nvCxnSpPr>
        <p:spPr bwMode="auto">
          <a:xfrm>
            <a:off x="6537513" y="2270424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xmlns="" id="{62F8D345-226B-472A-BFEF-818E6D18E3F8}"/>
              </a:ext>
            </a:extLst>
          </p:cNvPr>
          <p:cNvCxnSpPr>
            <a:cxnSpLocks/>
          </p:cNvCxnSpPr>
          <p:nvPr/>
        </p:nvCxnSpPr>
        <p:spPr bwMode="auto">
          <a:xfrm>
            <a:off x="6512268" y="2270424"/>
            <a:ext cx="0" cy="143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B2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Connecteur droit 87">
            <a:extLst>
              <a:ext uri="{FF2B5EF4-FFF2-40B4-BE49-F238E27FC236}">
                <a16:creationId xmlns:a16="http://schemas.microsoft.com/office/drawing/2014/main" xmlns="" id="{2447A63C-AFE3-438A-AFAE-0ECD13BF1931}"/>
              </a:ext>
            </a:extLst>
          </p:cNvPr>
          <p:cNvCxnSpPr>
            <a:cxnSpLocks/>
          </p:cNvCxnSpPr>
          <p:nvPr/>
        </p:nvCxnSpPr>
        <p:spPr bwMode="auto">
          <a:xfrm>
            <a:off x="5914613" y="2257819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Connecteur droit 88">
            <a:extLst>
              <a:ext uri="{FF2B5EF4-FFF2-40B4-BE49-F238E27FC236}">
                <a16:creationId xmlns:a16="http://schemas.microsoft.com/office/drawing/2014/main" xmlns="" id="{2691D71A-EFF7-4F93-AEEF-8DA955DCB122}"/>
              </a:ext>
            </a:extLst>
          </p:cNvPr>
          <p:cNvCxnSpPr>
            <a:cxnSpLocks/>
          </p:cNvCxnSpPr>
          <p:nvPr/>
        </p:nvCxnSpPr>
        <p:spPr bwMode="auto">
          <a:xfrm>
            <a:off x="5889368" y="2257819"/>
            <a:ext cx="0" cy="143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xmlns="" id="{E0ED8912-D11D-4368-B819-45713437CE7A}"/>
              </a:ext>
            </a:extLst>
          </p:cNvPr>
          <p:cNvCxnSpPr>
            <a:cxnSpLocks/>
          </p:cNvCxnSpPr>
          <p:nvPr/>
        </p:nvCxnSpPr>
        <p:spPr bwMode="auto">
          <a:xfrm>
            <a:off x="5910600" y="2262809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xmlns="" id="{A9988F11-08AB-4E4F-BF58-EA57307884F6}"/>
              </a:ext>
            </a:extLst>
          </p:cNvPr>
          <p:cNvCxnSpPr>
            <a:cxnSpLocks/>
          </p:cNvCxnSpPr>
          <p:nvPr/>
        </p:nvCxnSpPr>
        <p:spPr bwMode="auto">
          <a:xfrm>
            <a:off x="5885356" y="2262809"/>
            <a:ext cx="0" cy="1435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xmlns="" id="{D3E2B711-0301-4F5E-84B1-3007E2CD999A}"/>
              </a:ext>
            </a:extLst>
          </p:cNvPr>
          <p:cNvCxnSpPr>
            <a:cxnSpLocks/>
          </p:cNvCxnSpPr>
          <p:nvPr/>
        </p:nvCxnSpPr>
        <p:spPr bwMode="auto">
          <a:xfrm>
            <a:off x="5306577" y="2236695"/>
            <a:ext cx="0" cy="2231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Connecteur droit 92">
            <a:extLst>
              <a:ext uri="{FF2B5EF4-FFF2-40B4-BE49-F238E27FC236}">
                <a16:creationId xmlns:a16="http://schemas.microsoft.com/office/drawing/2014/main" xmlns="" id="{097D126C-48EB-4B44-88B2-A776655A1ADE}"/>
              </a:ext>
            </a:extLst>
          </p:cNvPr>
          <p:cNvCxnSpPr>
            <a:cxnSpLocks/>
          </p:cNvCxnSpPr>
          <p:nvPr/>
        </p:nvCxnSpPr>
        <p:spPr bwMode="auto">
          <a:xfrm>
            <a:off x="3051950" y="2259441"/>
            <a:ext cx="0" cy="2273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Connecteur droit 93">
            <a:extLst>
              <a:ext uri="{FF2B5EF4-FFF2-40B4-BE49-F238E27FC236}">
                <a16:creationId xmlns:a16="http://schemas.microsoft.com/office/drawing/2014/main" xmlns="" id="{B02EB5E3-AAAB-4C3D-BA08-A52E52B9960C}"/>
              </a:ext>
            </a:extLst>
          </p:cNvPr>
          <p:cNvCxnSpPr>
            <a:cxnSpLocks/>
          </p:cNvCxnSpPr>
          <p:nvPr/>
        </p:nvCxnSpPr>
        <p:spPr bwMode="auto">
          <a:xfrm>
            <a:off x="3030160" y="2318563"/>
            <a:ext cx="0" cy="1749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Connecteur droit 94">
            <a:extLst>
              <a:ext uri="{FF2B5EF4-FFF2-40B4-BE49-F238E27FC236}">
                <a16:creationId xmlns:a16="http://schemas.microsoft.com/office/drawing/2014/main" xmlns="" id="{50874290-45C2-486F-9BEE-B2778B679028}"/>
              </a:ext>
            </a:extLst>
          </p:cNvPr>
          <p:cNvCxnSpPr>
            <a:cxnSpLocks/>
          </p:cNvCxnSpPr>
          <p:nvPr/>
        </p:nvCxnSpPr>
        <p:spPr bwMode="auto">
          <a:xfrm>
            <a:off x="7126314" y="2329575"/>
            <a:ext cx="0" cy="1687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Ellipse 95">
            <a:extLst>
              <a:ext uri="{FF2B5EF4-FFF2-40B4-BE49-F238E27FC236}">
                <a16:creationId xmlns:a16="http://schemas.microsoft.com/office/drawing/2014/main" xmlns="" id="{1806B458-5A61-400A-A3C2-D10167CA9FF8}"/>
              </a:ext>
            </a:extLst>
          </p:cNvPr>
          <p:cNvSpPr/>
          <p:nvPr/>
        </p:nvSpPr>
        <p:spPr bwMode="auto">
          <a:xfrm>
            <a:off x="7082732" y="2414778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xmlns="" id="{29970C69-429B-41FB-A858-C6F40AD98B0F}"/>
              </a:ext>
            </a:extLst>
          </p:cNvPr>
          <p:cNvSpPr/>
          <p:nvPr/>
        </p:nvSpPr>
        <p:spPr bwMode="auto">
          <a:xfrm>
            <a:off x="7078628" y="2354056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xmlns="" id="{C3D097E5-59E0-468F-AC0F-D65E68A5F6FB}"/>
              </a:ext>
            </a:extLst>
          </p:cNvPr>
          <p:cNvSpPr/>
          <p:nvPr/>
        </p:nvSpPr>
        <p:spPr bwMode="auto">
          <a:xfrm>
            <a:off x="6469501" y="2335404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xmlns="" id="{2CC753E2-D9EF-4A43-92A5-2C4677EBFED1}"/>
              </a:ext>
            </a:extLst>
          </p:cNvPr>
          <p:cNvSpPr/>
          <p:nvPr/>
        </p:nvSpPr>
        <p:spPr bwMode="auto">
          <a:xfrm>
            <a:off x="6464517" y="2304879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0" name="Ellipse 99">
            <a:extLst>
              <a:ext uri="{FF2B5EF4-FFF2-40B4-BE49-F238E27FC236}">
                <a16:creationId xmlns:a16="http://schemas.microsoft.com/office/drawing/2014/main" xmlns="" id="{8AF5F202-78A1-456B-B30B-6EBE4C7D37DD}"/>
              </a:ext>
            </a:extLst>
          </p:cNvPr>
          <p:cNvSpPr/>
          <p:nvPr/>
        </p:nvSpPr>
        <p:spPr bwMode="auto">
          <a:xfrm>
            <a:off x="5874763" y="2335404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xmlns="" id="{A1F4C559-4CA6-477F-95E7-6970B7594681}"/>
              </a:ext>
            </a:extLst>
          </p:cNvPr>
          <p:cNvSpPr/>
          <p:nvPr/>
        </p:nvSpPr>
        <p:spPr bwMode="auto">
          <a:xfrm>
            <a:off x="5874763" y="2276253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xmlns="" id="{565298A5-0996-4044-9EA4-D15C4092B15F}"/>
              </a:ext>
            </a:extLst>
          </p:cNvPr>
          <p:cNvSpPr/>
          <p:nvPr/>
        </p:nvSpPr>
        <p:spPr bwMode="auto">
          <a:xfrm>
            <a:off x="5260277" y="2318056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xmlns="" id="{E7C7D324-EC25-4F73-8276-5446F3FBB1B7}"/>
              </a:ext>
            </a:extLst>
          </p:cNvPr>
          <p:cNvSpPr/>
          <p:nvPr/>
        </p:nvSpPr>
        <p:spPr bwMode="auto">
          <a:xfrm>
            <a:off x="5258826" y="2231576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xmlns="" id="{58F9E889-3267-4A88-BDDB-EF84CDAE3E96}"/>
              </a:ext>
            </a:extLst>
          </p:cNvPr>
          <p:cNvSpPr/>
          <p:nvPr/>
        </p:nvSpPr>
        <p:spPr bwMode="auto">
          <a:xfrm>
            <a:off x="3016942" y="2335505"/>
            <a:ext cx="95502" cy="72000"/>
          </a:xfrm>
          <a:prstGeom prst="ellipse">
            <a:avLst/>
          </a:prstGeom>
          <a:solidFill>
            <a:srgbClr val="660066"/>
          </a:solidFill>
          <a:ln w="9525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xmlns="" id="{D6246E39-6818-4317-9B22-3432238956A0}"/>
              </a:ext>
            </a:extLst>
          </p:cNvPr>
          <p:cNvSpPr/>
          <p:nvPr/>
        </p:nvSpPr>
        <p:spPr bwMode="auto">
          <a:xfrm>
            <a:off x="2129596" y="4265052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xmlns="" id="{0F817DE1-6401-4EF6-8AA0-2CC4F882E471}"/>
              </a:ext>
            </a:extLst>
          </p:cNvPr>
          <p:cNvSpPr/>
          <p:nvPr/>
        </p:nvSpPr>
        <p:spPr bwMode="auto">
          <a:xfrm>
            <a:off x="2974356" y="2354056"/>
            <a:ext cx="95502" cy="72000"/>
          </a:xfrm>
          <a:prstGeom prst="ellipse">
            <a:avLst/>
          </a:prstGeom>
          <a:solidFill>
            <a:srgbClr val="6666FF"/>
          </a:solidFill>
          <a:ln w="9525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09" name="Text Box 2"/>
          <p:cNvSpPr txBox="1">
            <a:spLocks noChangeArrowheads="1"/>
          </p:cNvSpPr>
          <p:nvPr/>
        </p:nvSpPr>
        <p:spPr bwMode="auto">
          <a:xfrm>
            <a:off x="967487" y="1128713"/>
            <a:ext cx="7196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sv-SE" altLang="fr-FR" sz="2400" b="1" i="0" dirty="0">
                <a:latin typeface="Calibri" pitchFamily="34" charset="0"/>
              </a:rPr>
              <a:t>HIV RNA &lt; 40 c/mL (NC = F ; snapshot), % (IC95%) a S96</a:t>
            </a:r>
          </a:p>
        </p:txBody>
      </p:sp>
      <p:sp>
        <p:nvSpPr>
          <p:cNvPr id="11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110" name="Titre 2">
            <a:extLst>
              <a:ext uri="{FF2B5EF4-FFF2-40B4-BE49-F238E27FC236}">
                <a16:creationId xmlns:a16="http://schemas.microsoft.com/office/drawing/2014/main" xmlns="" id="{F683672D-D49E-4085-BDE7-ADFD9A860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itchFamily="34" charset="-128"/>
              </a:rPr>
              <a:t>Estudio ONCEMRK: </a:t>
            </a:r>
            <a:r>
              <a:rPr lang="es-ES" altLang="fr-FR" sz="3200" dirty="0" err="1">
                <a:ea typeface="ＭＳ Ｐゴシック" pitchFamily="34" charset="-128"/>
              </a:rPr>
              <a:t>raltegravir</a:t>
            </a:r>
            <a:r>
              <a:rPr lang="es-ES" altLang="fr-FR" sz="3200" dirty="0">
                <a:ea typeface="ＭＳ Ｐゴシック" pitchFamily="34" charset="-128"/>
              </a:rPr>
              <a:t> 1200 mg QD </a:t>
            </a:r>
            <a:br>
              <a:rPr lang="es-ES" altLang="fr-FR" sz="3200" dirty="0">
                <a:ea typeface="ＭＳ Ｐゴシック" pitchFamily="34" charset="-128"/>
              </a:rPr>
            </a:br>
            <a:r>
              <a:rPr lang="es-ES" altLang="fr-FR" sz="3200" dirty="0">
                <a:ea typeface="ＭＳ Ｐゴシック" pitchFamily="34" charset="-128"/>
              </a:rPr>
              <a:t>vs 400 mg BID, con TDF/FTC</a:t>
            </a:r>
          </a:p>
        </p:txBody>
      </p:sp>
      <p:sp>
        <p:nvSpPr>
          <p:cNvPr id="111" name="ZoneTexte 69">
            <a:extLst>
              <a:ext uri="{FF2B5EF4-FFF2-40B4-BE49-F238E27FC236}">
                <a16:creationId xmlns:a16="http://schemas.microsoft.com/office/drawing/2014/main" xmlns="" id="{F4B252E9-D6D3-4E44-9C4A-35A51F9B1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888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50800" y="1121410"/>
            <a:ext cx="9024938" cy="12573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s-ES" altLang="fr-FR" b="1" dirty="0">
                <a:latin typeface="+mj-lt"/>
                <a:ea typeface="ＭＳ Ｐゴシック" pitchFamily="34" charset="-128"/>
              </a:rPr>
              <a:t>Fallo virológico</a:t>
            </a:r>
          </a:p>
          <a:p>
            <a:pPr lvl="1">
              <a:spcBef>
                <a:spcPct val="0"/>
              </a:spcBef>
              <a:defRPr/>
            </a:pPr>
            <a:r>
              <a:rPr lang="es-ES" altLang="fr-FR" sz="1600" dirty="0">
                <a:ea typeface="ＭＳ Ｐゴシック" pitchFamily="34" charset="-128"/>
              </a:rPr>
              <a:t>No respuesta</a:t>
            </a:r>
            <a:r>
              <a:rPr lang="en-US" altLang="fr-FR" sz="1600" dirty="0">
                <a:ea typeface="ＭＳ Ｐゴシック" pitchFamily="34" charset="-128"/>
              </a:rPr>
              <a:t>: no </a:t>
            </a:r>
            <a:r>
              <a:rPr lang="es-ES" altLang="fr-FR" sz="1600" dirty="0">
                <a:ea typeface="ＭＳ Ｐゴシック" pitchFamily="34" charset="-128"/>
              </a:rPr>
              <a:t>alcanzar</a:t>
            </a:r>
            <a:r>
              <a:rPr lang="en-US" altLang="fr-FR" sz="1600" dirty="0">
                <a:ea typeface="ＭＳ Ｐゴシック" pitchFamily="34" charset="-128"/>
              </a:rPr>
              <a:t> </a:t>
            </a:r>
            <a:r>
              <a:rPr lang="fr-FR" altLang="fr-FR" sz="1600" dirty="0">
                <a:ea typeface="ＭＳ Ｐゴシック" pitchFamily="34" charset="-128"/>
              </a:rPr>
              <a:t>HIV RNA &lt; 40 c/</a:t>
            </a:r>
            <a:r>
              <a:rPr lang="fr-FR" altLang="fr-FR" sz="1600" dirty="0" err="1">
                <a:ea typeface="ＭＳ Ｐゴシック" pitchFamily="34" charset="-128"/>
              </a:rPr>
              <a:t>mL</a:t>
            </a:r>
            <a:r>
              <a:rPr lang="fr-FR" altLang="fr-FR" sz="1600" dirty="0">
                <a:ea typeface="ＭＳ Ｐゴシック" pitchFamily="34" charset="-128"/>
              </a:rPr>
              <a:t> a S24</a:t>
            </a:r>
          </a:p>
          <a:p>
            <a:pPr lvl="1">
              <a:spcBef>
                <a:spcPct val="0"/>
              </a:spcBef>
              <a:defRPr/>
            </a:pPr>
            <a:r>
              <a:rPr lang="es-ES" altLang="fr-FR" sz="1600" dirty="0">
                <a:ea typeface="ＭＳ Ｐゴシック" pitchFamily="34" charset="-128"/>
              </a:rPr>
              <a:t>Rebote</a:t>
            </a:r>
            <a:r>
              <a:rPr lang="en-US" altLang="fr-FR" sz="1600" dirty="0">
                <a:ea typeface="ＭＳ Ｐゴシック" pitchFamily="34" charset="-128"/>
              </a:rPr>
              <a:t>:</a:t>
            </a:r>
            <a:r>
              <a:rPr lang="fr-FR" altLang="fr-FR" sz="1600" dirty="0">
                <a:ea typeface="ＭＳ Ｐゴシック" pitchFamily="34" charset="-128"/>
              </a:rPr>
              <a:t> </a:t>
            </a:r>
            <a:r>
              <a:rPr lang="en-US" altLang="fr-FR" sz="1600" dirty="0">
                <a:ea typeface="ＭＳ Ｐゴシック" pitchFamily="34" charset="-128"/>
              </a:rPr>
              <a:t>2 CV </a:t>
            </a:r>
            <a:r>
              <a:rPr lang="es-ES" altLang="fr-FR" sz="1600" dirty="0">
                <a:ea typeface="ＭＳ Ｐゴシック" pitchFamily="34" charset="-128"/>
              </a:rPr>
              <a:t>consecutivas ≥ 40 c/</a:t>
            </a:r>
            <a:r>
              <a:rPr lang="es-ES" altLang="fr-FR" sz="1600" dirty="0" err="1">
                <a:ea typeface="ＭＳ Ｐゴシック" pitchFamily="34" charset="-128"/>
              </a:rPr>
              <a:t>mL</a:t>
            </a:r>
            <a:r>
              <a:rPr lang="es-ES" altLang="fr-FR" sz="1600" dirty="0">
                <a:ea typeface="ＭＳ Ｐゴシック" pitchFamily="34" charset="-128"/>
              </a:rPr>
              <a:t> al menos una semana separada de la respuesta inicial </a:t>
            </a:r>
            <a:r>
              <a:rPr lang="en-US" altLang="fr-FR" sz="1600" dirty="0">
                <a:ea typeface="ＭＳ Ｐゴシック" pitchFamily="34" charset="-128"/>
              </a:rPr>
              <a:t>con CV </a:t>
            </a:r>
            <a:r>
              <a:rPr lang="fr-FR" altLang="fr-FR" sz="1600" dirty="0">
                <a:ea typeface="ＭＳ Ｐゴシック" pitchFamily="34" charset="-128"/>
              </a:rPr>
              <a:t>&lt; 40 c/</a:t>
            </a:r>
            <a:r>
              <a:rPr lang="fr-FR" altLang="fr-FR" sz="1600" dirty="0" err="1">
                <a:ea typeface="ＭＳ Ｐゴシック" pitchFamily="34" charset="-128"/>
              </a:rPr>
              <a:t>mL</a:t>
            </a:r>
            <a:r>
              <a:rPr lang="fr-FR" altLang="fr-FR" sz="1600" dirty="0">
                <a:ea typeface="ＭＳ Ｐゴシック" pitchFamily="34" charset="-128"/>
              </a:rPr>
              <a:t>                 </a:t>
            </a:r>
            <a:r>
              <a:rPr lang="en-US" altLang="fr-FR" sz="1400" dirty="0">
                <a:ea typeface="ＭＳ Ｐゴシック" pitchFamily="34" charset="-128"/>
              </a:rPr>
              <a:t/>
            </a:r>
            <a:br>
              <a:rPr lang="en-US" altLang="fr-FR" sz="1400" dirty="0">
                <a:ea typeface="ＭＳ Ｐゴシック" pitchFamily="34" charset="-128"/>
              </a:rPr>
            </a:br>
            <a:endParaRPr lang="fr-FR" altLang="fr-FR" sz="1400" dirty="0">
              <a:ea typeface="ＭＳ Ｐゴシック" pitchFamily="34" charset="-128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191379"/>
              </p:ext>
            </p:extLst>
          </p:nvPr>
        </p:nvGraphicFramePr>
        <p:xfrm>
          <a:off x="194469" y="2355771"/>
          <a:ext cx="8755061" cy="403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6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32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5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30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78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6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n-lt"/>
                        </a:rPr>
                        <a:t>Grupo</a:t>
                      </a:r>
                      <a:r>
                        <a:rPr lang="es-ES" sz="1200" baseline="0" noProof="0" dirty="0">
                          <a:solidFill>
                            <a:srgbClr val="333399"/>
                          </a:solidFill>
                          <a:latin typeface="+mn-lt"/>
                        </a:rPr>
                        <a:t> de tratamiento</a:t>
                      </a:r>
                      <a:endParaRPr lang="es-ES" sz="1200" noProof="0" dirty="0">
                        <a:solidFill>
                          <a:srgbClr val="333399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n-lt"/>
                        </a:rPr>
                        <a:t>Fallo virológico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n-lt"/>
                        </a:rPr>
                        <a:t>Test de resistencia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n-lt"/>
                        </a:rPr>
                        <a:t>(Si</a:t>
                      </a:r>
                      <a:r>
                        <a:rPr lang="es-ES" sz="1200" baseline="0" noProof="0" dirty="0">
                          <a:solidFill>
                            <a:srgbClr val="333399"/>
                          </a:solidFill>
                          <a:latin typeface="+mn-lt"/>
                        </a:rPr>
                        <a:t> CV</a:t>
                      </a:r>
                      <a:r>
                        <a:rPr lang="es-ES" sz="1200" noProof="0" dirty="0">
                          <a:solidFill>
                            <a:srgbClr val="333399"/>
                          </a:solidFill>
                          <a:latin typeface="+mn-lt"/>
                        </a:rPr>
                        <a:t> &gt; 500</a:t>
                      </a:r>
                      <a:r>
                        <a:rPr lang="es-ES" sz="1200" baseline="0" noProof="0" dirty="0">
                          <a:solidFill>
                            <a:srgbClr val="333399"/>
                          </a:solidFill>
                          <a:latin typeface="+mn-lt"/>
                        </a:rPr>
                        <a:t> c/</a:t>
                      </a:r>
                      <a:r>
                        <a:rPr lang="es-ES" sz="1200" baseline="0" noProof="0" dirty="0" err="1">
                          <a:solidFill>
                            <a:srgbClr val="333399"/>
                          </a:solidFill>
                          <a:latin typeface="+mn-lt"/>
                        </a:rPr>
                        <a:t>mL</a:t>
                      </a:r>
                      <a:r>
                        <a:rPr lang="es-ES" sz="1200" baseline="0" noProof="0" dirty="0">
                          <a:solidFill>
                            <a:srgbClr val="333399"/>
                          </a:solidFill>
                          <a:latin typeface="+mn-lt"/>
                        </a:rPr>
                        <a:t>)</a:t>
                      </a:r>
                      <a:endParaRPr lang="es-ES" sz="1200" noProof="0" dirty="0">
                        <a:solidFill>
                          <a:srgbClr val="333399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97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1200 mg QD, N = 531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 = 36 (6.8%)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14/36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971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puesta,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 = 18 / Rebote, N = 18</a:t>
                      </a: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6/18 ; 8/18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497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400 mg BID, N = 266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 = 18 (6.8%)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3/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18</a:t>
                      </a: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4971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puesta,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 = 9 / Rebote, N = 9</a:t>
                      </a: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2 / 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74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noProof="0" dirty="0">
                          <a:solidFill>
                            <a:srgbClr val="333399"/>
                          </a:solidFill>
                          <a:latin typeface="+mn-lt"/>
                        </a:rPr>
                        <a:t>Pacientes con emergencia</a:t>
                      </a:r>
                      <a:r>
                        <a:rPr lang="es-ES" sz="1200" b="1" baseline="0" noProof="0" dirty="0">
                          <a:solidFill>
                            <a:srgbClr val="333399"/>
                          </a:solidFill>
                          <a:latin typeface="+mn-lt"/>
                        </a:rPr>
                        <a:t> </a:t>
                      </a:r>
                      <a:br>
                        <a:rPr lang="es-ES" sz="1200" b="1" baseline="0" noProof="0" dirty="0">
                          <a:solidFill>
                            <a:srgbClr val="333399"/>
                          </a:solidFill>
                          <a:latin typeface="+mn-lt"/>
                        </a:rPr>
                      </a:br>
                      <a:r>
                        <a:rPr lang="es-ES" sz="1200" b="1" baseline="0" noProof="0" dirty="0">
                          <a:solidFill>
                            <a:srgbClr val="333399"/>
                          </a:solidFill>
                          <a:latin typeface="+mn-lt"/>
                        </a:rPr>
                        <a:t>de resistencia</a:t>
                      </a:r>
                      <a:endParaRPr lang="es-ES" sz="1200" b="1" noProof="0" dirty="0">
                        <a:solidFill>
                          <a:srgbClr val="333399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noProof="0" dirty="0">
                          <a:solidFill>
                            <a:srgbClr val="333399"/>
                          </a:solidFill>
                          <a:latin typeface="+mn-lt"/>
                        </a:rPr>
                        <a:t>Tipo de fallo / Tiempo </a:t>
                      </a:r>
                      <a:r>
                        <a:rPr lang="es-ES" sz="1200" b="1" baseline="0" noProof="0" dirty="0">
                          <a:solidFill>
                            <a:srgbClr val="333399"/>
                          </a:solidFill>
                          <a:latin typeface="+mn-lt"/>
                        </a:rPr>
                        <a:t>/</a:t>
                      </a:r>
                      <a:r>
                        <a:rPr lang="es-ES" sz="1200" b="1" noProof="0" dirty="0">
                          <a:solidFill>
                            <a:srgbClr val="333399"/>
                          </a:solidFill>
                          <a:latin typeface="+mn-lt"/>
                        </a:rPr>
                        <a:t> Resistencia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noProof="0" dirty="0">
                          <a:solidFill>
                            <a:srgbClr val="333399"/>
                          </a:solidFill>
                          <a:latin typeface="+mn-lt"/>
                        </a:rPr>
                        <a:t>Comentarios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122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1200 mg QD, N = 5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respuesta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/S24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V151I,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N155H</a:t>
                      </a: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1220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respuesta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/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S24</a:t>
                      </a: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N155H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M184M/I/V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BL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HIV RNA 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&gt; 10</a:t>
                      </a:r>
                      <a:r>
                        <a:rPr lang="es-ES" sz="1200" baseline="3000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,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CD4 &lt; 20</a:t>
                      </a: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1220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respuesta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/S24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L74M, E92Q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BL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HIV RNA 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&gt; 10</a:t>
                      </a:r>
                      <a:r>
                        <a:rPr lang="es-ES" sz="1200" baseline="30000" noProof="0" dirty="0">
                          <a:solidFill>
                            <a:srgbClr val="000066"/>
                          </a:solidFill>
                          <a:latin typeface="+mn-lt"/>
                        </a:rPr>
                        <a:t>6</a:t>
                      </a: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,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CD4 &lt; 20</a:t>
                      </a: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1220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Rebote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/S16</a:t>
                      </a: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N155H, I203M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M184V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18740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Rebote/S24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No mutaciones INSTI 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>
                          <a:solidFill>
                            <a:srgbClr val="000066"/>
                          </a:solidFill>
                          <a:latin typeface="+mn-lt"/>
                        </a:rPr>
                        <a:t>V118I, M184M/I/V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Resuprimido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&lt; 40 c/</a:t>
                      </a:r>
                      <a:r>
                        <a:rPr lang="es-ES" sz="1200" baseline="0" noProof="0" dirty="0" err="1">
                          <a:solidFill>
                            <a:srgbClr val="000066"/>
                          </a:solidFill>
                          <a:latin typeface="+mn-lt"/>
                        </a:rPr>
                        <a:t>mL</a:t>
                      </a: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 </a:t>
                      </a:r>
                      <a:b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s-ES" sz="1200" baseline="0" noProof="0" dirty="0">
                          <a:solidFill>
                            <a:srgbClr val="000066"/>
                          </a:solidFill>
                          <a:latin typeface="+mn-lt"/>
                        </a:rPr>
                        <a:t>en tratamiento   </a:t>
                      </a:r>
                      <a:endParaRPr lang="es-ES" sz="12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49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RAL 400 mg BID, N = 0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208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8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itchFamily="34" charset="-128"/>
              </a:rPr>
              <a:t>Estudio ONCEMRK: </a:t>
            </a:r>
            <a:r>
              <a:rPr lang="es-ES" altLang="fr-FR" sz="3200" dirty="0" err="1">
                <a:ea typeface="ＭＳ Ｐゴシック" pitchFamily="34" charset="-128"/>
              </a:rPr>
              <a:t>raltegravir</a:t>
            </a:r>
            <a:r>
              <a:rPr lang="es-ES" altLang="fr-FR" sz="3200" dirty="0">
                <a:ea typeface="ＭＳ Ｐゴシック" pitchFamily="34" charset="-128"/>
              </a:rPr>
              <a:t> 1200 mg QD </a:t>
            </a:r>
            <a:br>
              <a:rPr lang="es-ES" altLang="fr-FR" sz="3200" dirty="0">
                <a:ea typeface="ＭＳ Ｐゴシック" pitchFamily="34" charset="-128"/>
              </a:rPr>
            </a:br>
            <a:r>
              <a:rPr lang="es-ES" altLang="fr-FR" sz="3200" dirty="0">
                <a:ea typeface="ＭＳ Ｐゴシック" pitchFamily="34" charset="-128"/>
              </a:rPr>
              <a:t>vs 400 mg BID, con TDF/FTC</a:t>
            </a:r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xmlns="" id="{1AD7E2BC-8D1B-4358-AEC2-0273B6D0C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777161"/>
              </p:ext>
            </p:extLst>
          </p:nvPr>
        </p:nvGraphicFramePr>
        <p:xfrm>
          <a:off x="299205" y="1634187"/>
          <a:ext cx="8755062" cy="3244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9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427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427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1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RAL </a:t>
                      </a:r>
                      <a:r>
                        <a:rPr lang="is-IS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1200</a:t>
                      </a:r>
                      <a:r>
                        <a:rPr lang="fr-FR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 mg QD (N = 531)</a:t>
                      </a:r>
                      <a:endParaRPr lang="fr-FR" sz="1600" b="1" noProof="0" dirty="0">
                        <a:solidFill>
                          <a:srgbClr val="FFFFFF"/>
                        </a:solidFill>
                        <a:latin typeface="+mj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s-IS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RAL 400 mg </a:t>
                      </a:r>
                      <a:r>
                        <a:rPr lang="fr-FR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BID</a:t>
                      </a:r>
                      <a:r>
                        <a:rPr lang="is-IS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 (N = 266)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675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Fallo virológico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definido por protocolo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 = 51 (9.6%)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N = 26 (9.8%)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675">
                <a:tc vMerge="1">
                  <a:txBody>
                    <a:bodyPr/>
                    <a:lstStyle/>
                    <a:p>
                      <a:endParaRPr lang="fr-FR" sz="16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respuesta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,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N = 18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Rebote, N = 33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No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res</a:t>
                      </a: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puesta,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N = 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Rebote, N = 17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Test</a:t>
                      </a:r>
                      <a:r>
                        <a:rPr lang="es-ES" sz="1400" b="1" baseline="0" noProof="0">
                          <a:solidFill>
                            <a:srgbClr val="000066"/>
                          </a:solidFill>
                          <a:latin typeface="+mn-lt"/>
                        </a:rPr>
                        <a:t> de resistencia</a:t>
                      </a:r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/>
                      </a:r>
                      <a:b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</a:br>
                      <a:r>
                        <a:rPr lang="es-ES" sz="1400" b="1" noProof="0">
                          <a:solidFill>
                            <a:srgbClr val="000066"/>
                          </a:solidFill>
                          <a:latin typeface="+mn-lt"/>
                        </a:rPr>
                        <a:t>(genotipo si CV &gt; 500 c/mL)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17/51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</a:rPr>
                        <a:t>8/26</a:t>
                      </a:r>
                      <a:endParaRPr lang="fr-FR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6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Pacientes con emergencia</a:t>
                      </a:r>
                      <a:r>
                        <a:rPr lang="es-ES" sz="1400" b="1" baseline="0" noProof="0" dirty="0">
                          <a:solidFill>
                            <a:srgbClr val="000066"/>
                          </a:solidFill>
                        </a:rPr>
                        <a:t> de resistencia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6/531 (1.1%)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3/266 (1.1%)</a:t>
                      </a: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675">
                <a:tc>
                  <a:txBody>
                    <a:bodyPr/>
                    <a:lstStyle/>
                    <a:p>
                      <a:pPr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>
                          <a:solidFill>
                            <a:srgbClr val="000066"/>
                          </a:solidFill>
                        </a:rPr>
                        <a:t>R a INSTI + NRTI</a:t>
                      </a:r>
                      <a:endParaRPr lang="es-ES" sz="1400" b="1" noProof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4/531 * (0.75%)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66"/>
                          </a:solidFill>
                          <a:latin typeface="+mn-lt"/>
                        </a:rPr>
                        <a:t>2/266 ** (0.75%)</a:t>
                      </a: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675">
                <a:tc>
                  <a:txBody>
                    <a:bodyPr/>
                    <a:lstStyle/>
                    <a:p>
                      <a:pPr lv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1" noProof="0" dirty="0">
                          <a:solidFill>
                            <a:srgbClr val="000066"/>
                          </a:solidFill>
                        </a:rPr>
                        <a:t>R a NRTI solamente</a:t>
                      </a:r>
                      <a:endParaRPr lang="es-ES" sz="1400" b="1" noProof="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91441" marR="91441" marT="45695" marB="45695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2/531 *** (0.4%)</a:t>
                      </a: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1/266 **** (0.4%)</a:t>
                      </a:r>
                    </a:p>
                  </a:txBody>
                  <a:tcPr marL="91441" marR="91441" marT="45695" marB="45695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94469" y="4903200"/>
            <a:ext cx="87550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>
                <a:solidFill>
                  <a:srgbClr val="000066"/>
                </a:solidFill>
              </a:rPr>
              <a:t>* RAL 1200 mg QD: R a INSTI = N155H (N = 1), V151I + N155H (N = 1), L74M, + E92Q (N = 1), </a:t>
            </a:r>
            <a:br>
              <a:rPr lang="en-US" sz="1400" i="0" dirty="0">
                <a:solidFill>
                  <a:srgbClr val="000066"/>
                </a:solidFill>
              </a:rPr>
            </a:br>
            <a:r>
              <a:rPr lang="en-US" sz="1400" i="0" dirty="0">
                <a:solidFill>
                  <a:srgbClr val="000066"/>
                </a:solidFill>
              </a:rPr>
              <a:t>N155H + I203M (N = 1) ; R a NRTI = M184V (N = 3), M184M/I/V (N = 1) </a:t>
            </a:r>
          </a:p>
          <a:p>
            <a:r>
              <a:rPr lang="en-US" sz="1400" i="0" dirty="0">
                <a:solidFill>
                  <a:srgbClr val="000066"/>
                </a:solidFill>
              </a:rPr>
              <a:t>** RAL 400 mg BID: R a INSTI: T97A + I203M (N = 1) ; L74I + N155H + I203M (N = 1) ; </a:t>
            </a:r>
            <a:br>
              <a:rPr lang="en-US" sz="1400" i="0" dirty="0">
                <a:solidFill>
                  <a:srgbClr val="000066"/>
                </a:solidFill>
              </a:rPr>
            </a:br>
            <a:r>
              <a:rPr lang="en-US" sz="1400" i="0" dirty="0">
                <a:solidFill>
                  <a:srgbClr val="000066"/>
                </a:solidFill>
              </a:rPr>
              <a:t>R a NRTI: M184V (N = 1), M184V + K65R (N = 1)</a:t>
            </a:r>
          </a:p>
          <a:p>
            <a:r>
              <a:rPr lang="en-US" sz="1400" i="0" dirty="0">
                <a:solidFill>
                  <a:srgbClr val="000066"/>
                </a:solidFill>
              </a:rPr>
              <a:t>*** Resistencia a FTC </a:t>
            </a:r>
          </a:p>
          <a:p>
            <a:r>
              <a:rPr lang="en-US" sz="1400" i="0" dirty="0">
                <a:solidFill>
                  <a:srgbClr val="000066"/>
                </a:solidFill>
              </a:rPr>
              <a:t>**** Resistencia a FTC y TDF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2409" y="1161730"/>
            <a:ext cx="70391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0">
                <a:solidFill>
                  <a:srgbClr val="CC3300"/>
                </a:solidFill>
                <a:latin typeface="Calibri"/>
                <a:cs typeface="Calibri"/>
              </a:rPr>
              <a:t>Datos de resistencia a S96</a:t>
            </a:r>
            <a:endParaRPr lang="es-ES" b="1" i="0">
              <a:solidFill>
                <a:srgbClr val="CC3300"/>
              </a:solidFill>
            </a:endParaRP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14" name="Titre 2">
            <a:extLst>
              <a:ext uri="{FF2B5EF4-FFF2-40B4-BE49-F238E27FC236}">
                <a16:creationId xmlns:a16="http://schemas.microsoft.com/office/drawing/2014/main" xmlns="" id="{45749765-A7B9-4C19-9B29-4BB473FA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86850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itchFamily="34" charset="-128"/>
              </a:rPr>
              <a:t>Estudio ONCEMRK: </a:t>
            </a:r>
            <a:r>
              <a:rPr lang="es-ES" altLang="fr-FR" sz="3200" dirty="0" err="1">
                <a:ea typeface="ＭＳ Ｐゴシック" pitchFamily="34" charset="-128"/>
              </a:rPr>
              <a:t>raltegravir</a:t>
            </a:r>
            <a:r>
              <a:rPr lang="es-ES" altLang="fr-FR" sz="3200" dirty="0">
                <a:ea typeface="ＭＳ Ｐゴシック" pitchFamily="34" charset="-128"/>
              </a:rPr>
              <a:t> 1200 mg QD </a:t>
            </a:r>
            <a:br>
              <a:rPr lang="es-ES" altLang="fr-FR" sz="3200" dirty="0">
                <a:ea typeface="ＭＳ Ｐゴシック" pitchFamily="34" charset="-128"/>
              </a:rPr>
            </a:br>
            <a:r>
              <a:rPr lang="es-ES" altLang="fr-FR" sz="3200" dirty="0">
                <a:ea typeface="ＭＳ Ｐゴシック" pitchFamily="34" charset="-128"/>
              </a:rPr>
              <a:t>vs 400 mg BID, con TDF/FTC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xmlns="" id="{42D1743B-0004-4896-B657-5BA301AF6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4809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77395"/>
              </p:ext>
            </p:extLst>
          </p:nvPr>
        </p:nvGraphicFramePr>
        <p:xfrm>
          <a:off x="328613" y="1680457"/>
          <a:ext cx="8579718" cy="4180531"/>
        </p:xfrm>
        <a:graphic>
          <a:graphicData uri="http://schemas.openxmlformats.org/drawingml/2006/table">
            <a:tbl>
              <a:tblPr/>
              <a:tblGrid>
                <a:gridCol w="44721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37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37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52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RAL 1200 mg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531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RAL 400 mg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-128"/>
                          <a:cs typeface="ＭＳ Ｐゴシック" charset="-128"/>
                        </a:rPr>
                        <a:t>N = 266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11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Eventos adversos relacionados a la droga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24.5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25.6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66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Eventos adversos serios relacionados a la droga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5.8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0.2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9.4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0.8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660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Discontinuación de la terapia en estudio por EA relacionados con la droga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2.3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0.8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400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Muertes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linfoma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tuberculosis</a:t>
                      </a: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0.4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1 por sida</a:t>
                      </a:r>
                      <a:b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</a:br>
                      <a:r>
                        <a:rPr kumimoji="0" lang="es-E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-128"/>
                          <a:cs typeface="ＭＳ Ｐゴシック" charset="-128"/>
                        </a:rPr>
                        <a:t>(múltiples infecciones oportunistas)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15" marR="90015" marT="46789" marB="46789" anchor="ctr" horzOverflow="overflow">
                    <a:lnL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196" name="Rectangle 27"/>
          <p:cNvSpPr txBox="1">
            <a:spLocks noChangeArrowheads="1"/>
          </p:cNvSpPr>
          <p:nvPr/>
        </p:nvSpPr>
        <p:spPr bwMode="auto">
          <a:xfrm>
            <a:off x="1547813" y="115888"/>
            <a:ext cx="752316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endParaRPr lang="fr-FR" altLang="fr-FR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197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7199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itchFamily="34" charset="-128"/>
              </a:rPr>
              <a:t>Estudio ONCEMRK: </a:t>
            </a:r>
            <a:r>
              <a:rPr lang="es-ES" altLang="fr-FR" sz="3200" dirty="0" err="1">
                <a:ea typeface="ＭＳ Ｐゴシック" pitchFamily="34" charset="-128"/>
              </a:rPr>
              <a:t>raltegravir</a:t>
            </a:r>
            <a:r>
              <a:rPr lang="es-ES" altLang="fr-FR" sz="3200" dirty="0">
                <a:ea typeface="ＭＳ Ｐゴシック" pitchFamily="34" charset="-128"/>
              </a:rPr>
              <a:t> 1200 mg QD </a:t>
            </a:r>
            <a:br>
              <a:rPr lang="es-ES" altLang="fr-FR" sz="3200" dirty="0">
                <a:ea typeface="ＭＳ Ｐゴシック" pitchFamily="34" charset="-128"/>
              </a:rPr>
            </a:br>
            <a:r>
              <a:rPr lang="es-ES" altLang="fr-FR" sz="3200" dirty="0">
                <a:ea typeface="ＭＳ Ｐゴシック" pitchFamily="34" charset="-128"/>
              </a:rPr>
              <a:t>vs 400 mg BID, con TDF/FTC</a:t>
            </a:r>
          </a:p>
        </p:txBody>
      </p:sp>
      <p:sp>
        <p:nvSpPr>
          <p:cNvPr id="7200" name="Text Box 2"/>
          <p:cNvSpPr txBox="1">
            <a:spLocks noChangeArrowheads="1"/>
          </p:cNvSpPr>
          <p:nvPr/>
        </p:nvSpPr>
        <p:spPr bwMode="auto">
          <a:xfrm>
            <a:off x="2673776" y="1128713"/>
            <a:ext cx="3783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fr-FR" sz="2400" b="1" i="0" dirty="0">
                <a:latin typeface="Calibri" pitchFamily="34" charset="0"/>
              </a:rPr>
              <a:t>Eventos adversos clínicos, %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8BCBB68-FCD2-485F-AFF7-666F36C35E24}"/>
              </a:ext>
            </a:extLst>
          </p:cNvPr>
          <p:cNvSpPr txBox="1"/>
          <p:nvPr/>
        </p:nvSpPr>
        <p:spPr>
          <a:xfrm>
            <a:off x="50800" y="5821002"/>
            <a:ext cx="8689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ES" sz="2000" b="1" i="0" dirty="0">
                <a:solidFill>
                  <a:srgbClr val="CC3300"/>
                </a:solidFill>
                <a:latin typeface="+mj-lt"/>
              </a:rPr>
              <a:t>Entre S48 y S96, solo un paciente mas (en el grupo QD) discontinuó el estudio por evento adverso (no relacionado con la droga)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xmlns="" id="{E34252C9-35B2-4543-8A01-6A34DE338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s-ES" altLang="fr-FR" sz="3200" dirty="0">
                <a:ea typeface="ＭＳ Ｐゴシック" pitchFamily="34" charset="-128"/>
              </a:rPr>
              <a:t>Estudio ONCEMRK: </a:t>
            </a:r>
            <a:r>
              <a:rPr lang="es-ES" altLang="fr-FR" sz="3200" dirty="0" err="1">
                <a:ea typeface="ＭＳ Ｐゴシック" pitchFamily="34" charset="-128"/>
              </a:rPr>
              <a:t>raltegravir</a:t>
            </a:r>
            <a:r>
              <a:rPr lang="es-ES" altLang="fr-FR" sz="3200" dirty="0">
                <a:ea typeface="ＭＳ Ｐゴシック" pitchFamily="34" charset="-128"/>
              </a:rPr>
              <a:t> 1200 mg QD </a:t>
            </a:r>
            <a:br>
              <a:rPr lang="es-ES" altLang="fr-FR" sz="3200" dirty="0">
                <a:ea typeface="ＭＳ Ｐゴシック" pitchFamily="34" charset="-128"/>
              </a:rPr>
            </a:br>
            <a:r>
              <a:rPr lang="es-ES" altLang="fr-FR" sz="3200" dirty="0">
                <a:ea typeface="ＭＳ Ｐゴシック" pitchFamily="34" charset="-128"/>
              </a:rPr>
              <a:t>vs 400 mg BID, con TDF/FTC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50800" y="1162050"/>
            <a:ext cx="9024938" cy="5303838"/>
          </a:xfrm>
        </p:spPr>
        <p:txBody>
          <a:bodyPr/>
          <a:lstStyle/>
          <a:p>
            <a:r>
              <a:rPr lang="es-ES" altLang="fr-FR" sz="2800" b="1" dirty="0">
                <a:latin typeface="Calibri" pitchFamily="34" charset="0"/>
                <a:ea typeface="ＭＳ Ｐゴシック" pitchFamily="34" charset="-128"/>
              </a:rPr>
              <a:t>Conclusiones</a:t>
            </a:r>
          </a:p>
          <a:p>
            <a:pPr lvl="1"/>
            <a:r>
              <a:rPr lang="es-ES" altLang="fr-FR" sz="1800" dirty="0">
                <a:ea typeface="ＭＳ Ｐゴシック" pitchFamily="34" charset="-128"/>
              </a:rPr>
              <a:t>En pacientes con infección por HIV-1 </a:t>
            </a:r>
            <a:r>
              <a:rPr lang="es-ES" altLang="fr-FR" sz="1800" dirty="0" err="1">
                <a:ea typeface="ＭＳ Ｐゴシック" pitchFamily="34" charset="-128"/>
              </a:rPr>
              <a:t>naïve</a:t>
            </a:r>
            <a:r>
              <a:rPr lang="es-ES" altLang="fr-FR" sz="1800" dirty="0">
                <a:ea typeface="ＭＳ Ｐゴシック" pitchFamily="34" charset="-128"/>
              </a:rPr>
              <a:t> de tratamiento, RAL 1200 mg </a:t>
            </a:r>
            <a:br>
              <a:rPr lang="es-ES" altLang="fr-FR" sz="1800" dirty="0">
                <a:ea typeface="ＭＳ Ｐゴシック" pitchFamily="34" charset="-128"/>
              </a:rPr>
            </a:br>
            <a:r>
              <a:rPr lang="es-ES" altLang="fr-FR" sz="1800" dirty="0">
                <a:ea typeface="ＭＳ Ｐゴシック" pitchFamily="34" charset="-128"/>
              </a:rPr>
              <a:t>(dos tabletas reformuladas de 600 mg) una vez al día presenta potencia y eficacia durables y comparables con RAL 400 mg BID siempre en combinación con TDF/FTC:   </a:t>
            </a:r>
          </a:p>
          <a:p>
            <a:pPr lvl="2"/>
            <a:r>
              <a:rPr lang="es-ES" altLang="fr-FR" sz="1800" dirty="0">
                <a:ea typeface="ＭＳ Ｐゴシック" pitchFamily="34" charset="-128"/>
              </a:rPr>
              <a:t>Actividad antirretroviral de RAL 1200 mg QD estadísticamente </a:t>
            </a:r>
            <a:br>
              <a:rPr lang="es-ES" altLang="fr-FR" sz="1800" dirty="0">
                <a:ea typeface="ＭＳ Ｐゴシック" pitchFamily="34" charset="-128"/>
              </a:rPr>
            </a:br>
            <a:r>
              <a:rPr lang="es-ES" altLang="fr-FR" sz="1800" dirty="0">
                <a:ea typeface="ＭＳ Ｐゴシック" pitchFamily="34" charset="-128"/>
              </a:rPr>
              <a:t>no inferior comparada con RAL 400 mg BID, con el 88.9% alcanzando </a:t>
            </a:r>
            <a:br>
              <a:rPr lang="es-ES" altLang="fr-FR" sz="1800" dirty="0">
                <a:ea typeface="ＭＳ Ｐゴシック" pitchFamily="34" charset="-128"/>
              </a:rPr>
            </a:br>
            <a:r>
              <a:rPr lang="es-ES" altLang="fr-FR" sz="1800" dirty="0">
                <a:ea typeface="ＭＳ Ｐゴシック" pitchFamily="34" charset="-128"/>
              </a:rPr>
              <a:t>HIV RNA &lt; 40 copias/mL a semana 48 y 81,5% a semana 96</a:t>
            </a:r>
          </a:p>
          <a:p>
            <a:pPr lvl="2"/>
            <a:r>
              <a:rPr lang="es-ES" altLang="fr-FR" sz="1800" dirty="0">
                <a:ea typeface="ＭＳ Ｐゴシック" pitchFamily="34" charset="-128"/>
              </a:rPr>
              <a:t>Altas y similares tasas de supresión virológica, independientemente de el valor de CV basal </a:t>
            </a:r>
          </a:p>
          <a:p>
            <a:pPr lvl="2"/>
            <a:r>
              <a:rPr lang="es-ES" altLang="fr-FR" sz="1800" dirty="0">
                <a:ea typeface="ＭＳ Ｐゴシック" pitchFamily="34" charset="-128"/>
              </a:rPr>
              <a:t>Importante incremento en el recuento de CD4 (232 </a:t>
            </a:r>
            <a:r>
              <a:rPr lang="es-ES" altLang="fr-FR" sz="1800" dirty="0" err="1">
                <a:ea typeface="ＭＳ Ｐゴシック" pitchFamily="34" charset="-128"/>
              </a:rPr>
              <a:t>cells</a:t>
            </a:r>
            <a:r>
              <a:rPr lang="es-ES" altLang="fr-FR" sz="1800" dirty="0">
                <a:ea typeface="ＭＳ Ｐゴシック" pitchFamily="34" charset="-128"/>
              </a:rPr>
              <a:t>/mm</a:t>
            </a:r>
            <a:r>
              <a:rPr lang="es-ES" altLang="fr-FR" sz="1800" baseline="30000" dirty="0">
                <a:ea typeface="ＭＳ Ｐゴシック" pitchFamily="34" charset="-128"/>
              </a:rPr>
              <a:t>3</a:t>
            </a:r>
            <a:r>
              <a:rPr lang="es-ES" altLang="fr-FR" sz="1800" dirty="0">
                <a:ea typeface="ＭＳ Ｐゴシック" pitchFamily="34" charset="-128"/>
              </a:rPr>
              <a:t>) comparable con RAL 400 mg BID (234 </a:t>
            </a:r>
            <a:r>
              <a:rPr lang="es-ES" altLang="fr-FR" sz="1800" dirty="0" err="1">
                <a:ea typeface="ＭＳ Ｐゴシック" pitchFamily="34" charset="-128"/>
              </a:rPr>
              <a:t>cells</a:t>
            </a:r>
            <a:r>
              <a:rPr lang="es-ES" altLang="fr-FR" sz="1800" dirty="0">
                <a:ea typeface="ＭＳ Ｐゴシック" pitchFamily="34" charset="-128"/>
              </a:rPr>
              <a:t>/mm</a:t>
            </a:r>
            <a:r>
              <a:rPr lang="es-ES" altLang="fr-FR" sz="1800" baseline="30000" dirty="0">
                <a:ea typeface="ＭＳ Ｐゴシック" pitchFamily="34" charset="-128"/>
              </a:rPr>
              <a:t>3</a:t>
            </a:r>
            <a:r>
              <a:rPr lang="es-ES" altLang="fr-FR" sz="1800" dirty="0">
                <a:ea typeface="ＭＳ Ｐゴシック" pitchFamily="34" charset="-128"/>
              </a:rPr>
              <a:t>) a semana 48</a:t>
            </a:r>
          </a:p>
          <a:p>
            <a:pPr lvl="1"/>
            <a:r>
              <a:rPr lang="es-ES" altLang="fr-FR" sz="1800" dirty="0">
                <a:ea typeface="ＭＳ Ｐゴシック" pitchFamily="34" charset="-128"/>
              </a:rPr>
              <a:t>RAL1200 mg QD fue generalmente bien tolerado </a:t>
            </a:r>
          </a:p>
          <a:p>
            <a:pPr lvl="2"/>
            <a:r>
              <a:rPr lang="es-ES" altLang="fr-FR" sz="1800" dirty="0">
                <a:ea typeface="ＭＳ Ｐゴシック" pitchFamily="34" charset="-128"/>
              </a:rPr>
              <a:t>Globalmente el perfil de seguridad fue similar a RAL 400 mg BID</a:t>
            </a:r>
          </a:p>
          <a:p>
            <a:pPr lvl="1"/>
            <a:r>
              <a:rPr lang="es-ES" altLang="fr-FR" sz="1800" dirty="0" err="1">
                <a:ea typeface="ＭＳ Ｐゴシック" pitchFamily="34" charset="-128"/>
              </a:rPr>
              <a:t>Raltegravir</a:t>
            </a:r>
            <a:r>
              <a:rPr lang="es-ES" altLang="fr-FR" sz="1800" dirty="0">
                <a:ea typeface="ＭＳ Ｐゴシック" pitchFamily="34" charset="-128"/>
              </a:rPr>
              <a:t> reformulado una vez al día puede ofrecer una opción de tratamiento potente, bien tolerada y conveniente para el tratamiento inicial de la infección por HIV</a:t>
            </a:r>
          </a:p>
        </p:txBody>
      </p:sp>
      <p:sp>
        <p:nvSpPr>
          <p:cNvPr id="8196" name="AutoShape 162"/>
          <p:cNvSpPr>
            <a:spLocks noChangeArrowheads="1"/>
          </p:cNvSpPr>
          <p:nvPr/>
        </p:nvSpPr>
        <p:spPr bwMode="auto">
          <a:xfrm>
            <a:off x="0" y="6570663"/>
            <a:ext cx="79216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ONCEMRK</a:t>
            </a:r>
          </a:p>
        </p:txBody>
      </p:sp>
      <p:sp>
        <p:nvSpPr>
          <p:cNvPr id="6" name="ZoneTexte 69">
            <a:extLst>
              <a:ext uri="{FF2B5EF4-FFF2-40B4-BE49-F238E27FC236}">
                <a16:creationId xmlns:a16="http://schemas.microsoft.com/office/drawing/2014/main" xmlns="" id="{AD263408-1B1D-4B3F-B431-C7A47AF20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083" y="6583363"/>
            <a:ext cx="268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None/>
            </a:pPr>
            <a:r>
              <a:rPr lang="de-DE" altLang="fr-FR" sz="1200" dirty="0"/>
              <a:t>Cahn P. </a:t>
            </a:r>
            <a:r>
              <a:rPr lang="en-US" altLang="fr-FR" sz="1200" dirty="0"/>
              <a:t>Lancet HIV 2017; 4:e486-94</a:t>
            </a:r>
            <a:endParaRPr lang="de-DE" altLang="fr-FR" sz="1200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SLIDE_COUNT" val="8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V_trials_2010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RV_trials_2010">
    <a:majorFont>
      <a:latin typeface="Calibri"/>
      <a:ea typeface=""/>
      <a:cs typeface=""/>
    </a:majorFont>
    <a:minorFont>
      <a:latin typeface="Arial"/>
      <a:ea typeface=""/>
      <a:cs typeface=""/>
    </a:minorFont>
  </a:fontScheme>
  <a:fmtScheme name="Bureau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1093</Words>
  <Application>Microsoft Office PowerPoint</Application>
  <PresentationFormat>Affichage à l'écran (4:3)</PresentationFormat>
  <Paragraphs>258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ARV_trials_2016</vt:lpstr>
      <vt:lpstr>Comparación de INSTI vs INSTI</vt:lpstr>
      <vt:lpstr>Estudio ONCEMRK: raltegravir 1200 mg QD  vs 400 mg BID, con TDF/FTC</vt:lpstr>
      <vt:lpstr>Estudio ONCEMRK: raltegravir 1200 mg QD  vs 400 mg BID, con TDF/FTC</vt:lpstr>
      <vt:lpstr>Estudio ONCEMRK: raltegravir 1200 mg QD  vs 400 mg BID, con TDF/FTC</vt:lpstr>
      <vt:lpstr>Estudio ONCEMRK: raltegravir 1200 mg QD  vs 400 mg BID, con TDF/FTC</vt:lpstr>
      <vt:lpstr>Estudio ONCEMRK: raltegravir 1200 mg QD  vs 400 mg BID, con TDF/FTC</vt:lpstr>
      <vt:lpstr>Estudio ONCEMRK: raltegravir 1200 mg QD  vs 400 mg BID, con TDF/FTC</vt:lpstr>
      <vt:lpstr>Estudio ONCEMRK: raltegravir 1200 mg QD  vs 400 mg BID, con TDF/FTC</vt:lpstr>
      <vt:lpstr>Estudio ONCEMRK: raltegravir 1200 mg QD  vs 400 mg BID, con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</cp:lastModifiedBy>
  <cp:revision>1531</cp:revision>
  <cp:lastPrinted>2009-11-19T07:51:26Z</cp:lastPrinted>
  <dcterms:created xsi:type="dcterms:W3CDTF">2014-10-02T12:07:33Z</dcterms:created>
  <dcterms:modified xsi:type="dcterms:W3CDTF">2018-05-11T07:49:21Z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B264BD05-FE4D-4507-8DFF-7CF845A4C0BC</vt:lpwstr>
  </property>
  <property fmtid="{D5CDD505-2E9C-101B-9397-08002B2CF9AE}" pid="3" name="ArticulatePath">
    <vt:lpwstr>ARV TRIALS naive MAJ 2014_QDMRK-2_v01</vt:lpwstr>
  </property>
</Properties>
</file>