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66" r:id="rId2"/>
    <p:sldId id="257" r:id="rId3"/>
    <p:sldId id="258" r:id="rId4"/>
    <p:sldId id="259" r:id="rId5"/>
    <p:sldId id="260" r:id="rId6"/>
    <p:sldId id="262" r:id="rId7"/>
    <p:sldId id="265" r:id="rId8"/>
    <p:sldId id="264" r:id="rId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11" clrIdx="0"/>
  <p:cmAuthor id="1" name="anton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C0C0C0"/>
    <a:srgbClr val="CC3300"/>
    <a:srgbClr val="000066"/>
    <a:srgbClr val="DDDDDD"/>
    <a:srgbClr val="808080"/>
    <a:srgbClr val="00A4A7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72" autoAdjust="0"/>
    <p:restoredTop sz="98951" autoAdjust="0"/>
  </p:normalViewPr>
  <p:slideViewPr>
    <p:cSldViewPr snapToObjects="1">
      <p:cViewPr varScale="1">
        <p:scale>
          <a:sx n="112" d="100"/>
          <a:sy n="112" d="100"/>
        </p:scale>
        <p:origin x="-1788" y="-78"/>
      </p:cViewPr>
      <p:guideLst>
        <p:guide orient="horz" pos="1933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4E796-DD5A-E446-A5E5-00C18D45A20E}" type="datetimeFigureOut">
              <a:rPr lang="fr-FR" smtClean="0"/>
              <a:pPr/>
              <a:t>24/09/2015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09389-9734-0F45-92C9-C868B652A93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6009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3215"/>
            <a:r>
              <a:rPr lang="fr-FR" alt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1410"/>
            <a:fld id="{19488D4D-FE54-4A6C-BD3D-2D3443FFBE74}" type="slidenum">
              <a:rPr lang="fr-FR" altLang="fr-FR" sz="1200"/>
              <a:pPr algn="r" defTabSz="851410"/>
              <a:t>1</a:t>
            </a:fld>
            <a:endParaRPr lang="fr-FR" altLang="fr-FR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4CFF0558-E68C-6248-A050-03188FB81B9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>
                <a:solidFill>
                  <a:prstClr val="black"/>
                </a:solidFill>
              </a:rPr>
              <a:pPr algn="r" defTabSz="851410"/>
              <a:t>6</a:t>
            </a:fld>
            <a:endParaRPr lang="fr-FR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48650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r>
              <a:rPr lang="en-US" dirty="0" smtClean="0"/>
              <a:t>The analysis that I’m going to present uses data from the PROGRESS study, which were presented at this meeting 2 years ago in Rome and subsequently published. In this study,  ART-naïve subjects randomized to LPV/r + TDF/FTC had greater loss in BMD compared to those randomized to  LPV/r+ RAL . It’s interesting to note that this is one of the only studies in the literature looking at bone with ART initiation that has not shown a decrease in BMD in one of its arms.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9F657D-AF9B-4734-BDB0-321D7E88277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391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fr-FR" sz="3200" dirty="0" smtClean="0">
                <a:ea typeface="ＭＳ Ｐゴシック" pitchFamily="-1" charset="-128"/>
              </a:rPr>
              <a:t>Diseños</a:t>
            </a:r>
            <a:r>
              <a:rPr lang="fr-FR" altLang="fr-FR" sz="3200" dirty="0" smtClean="0">
                <a:ea typeface="ＭＳ Ｐゴシック" pitchFamily="-1" charset="-128"/>
              </a:rPr>
              <a:t> sin INTR</a:t>
            </a:r>
            <a:endParaRPr lang="fr-FR" altLang="fr-FR" sz="3200" dirty="0" smtClean="0">
              <a:ea typeface="ＭＳ Ｐゴシック" pitchFamily="34" charset="-128"/>
            </a:endParaRP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SPARTAN</a:t>
            </a:r>
          </a:p>
          <a:p>
            <a:r>
              <a:rPr lang="fr-FR" altLang="fr-FR" sz="2800" b="1" dirty="0" smtClean="0">
                <a:latin typeface="Calibri" pitchFamily="34" charset="0"/>
                <a:ea typeface="ＭＳ Ｐゴシック" pitchFamily="34" charset="-128"/>
              </a:rPr>
              <a:t>PROGRESS</a:t>
            </a:r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 </a:t>
            </a:r>
            <a:endParaRPr lang="fr-FR" altLang="fr-FR" sz="2800" b="1" dirty="0" smtClean="0">
              <a:solidFill>
                <a:srgbClr val="C0C0C0"/>
              </a:solidFill>
              <a:latin typeface="Calibri" pitchFamily="34" charset="0"/>
              <a:ea typeface="ＭＳ Ｐゴシック" pitchFamily="34" charset="-128"/>
            </a:endParaRPr>
          </a:p>
          <a:p>
            <a:pPr lvl="0"/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NEAT 001/ANRS 143</a:t>
            </a:r>
          </a:p>
          <a:p>
            <a:pPr lvl="0"/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MODERN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Reynes J.HIV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Clin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Trials 2011;12:255-67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9" name="Grouper 28"/>
          <p:cNvGrpSpPr/>
          <p:nvPr/>
        </p:nvGrpSpPr>
        <p:grpSpPr>
          <a:xfrm>
            <a:off x="-1" y="6570663"/>
            <a:ext cx="1027599" cy="288111"/>
            <a:chOff x="-1" y="6570663"/>
            <a:chExt cx="1027599" cy="288111"/>
          </a:xfrm>
        </p:grpSpPr>
        <p:sp>
          <p:nvSpPr>
            <p:cNvPr id="234535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027599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4536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9745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PROGRESS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AR" sz="2800" b="1" kern="0" dirty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  <a:endParaRPr lang="es-AR" sz="2800" b="1" kern="0" dirty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 rot="5400000">
            <a:off x="2535784" y="2772396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4653136"/>
            <a:ext cx="89630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Objetivo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No inferioridad de LPV/r + RAL en semana 48: % CV &lt; 40 c/</a:t>
            </a:r>
            <a:r>
              <a:rPr lang="es-A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por intención de tratar, análisis TLOVR (límite inferior de IC95 para la diferencia = -20%, poder= 90%)</a:t>
            </a:r>
            <a:endParaRPr lang="es-A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374560"/>
              </p:ext>
            </p:extLst>
          </p:nvPr>
        </p:nvGraphicFramePr>
        <p:xfrm>
          <a:off x="3710003" y="2608090"/>
          <a:ext cx="3686403" cy="755650"/>
        </p:xfrm>
        <a:graphic>
          <a:graphicData uri="http://schemas.openxmlformats.org/drawingml/2006/table">
            <a:tbl>
              <a:tblPr/>
              <a:tblGrid>
                <a:gridCol w="3686403"/>
              </a:tblGrid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400/100 mg + RAL 400 mg </a:t>
                      </a:r>
                      <a:b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 veces por día</a:t>
                      </a: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663963"/>
              </p:ext>
            </p:extLst>
          </p:nvPr>
        </p:nvGraphicFramePr>
        <p:xfrm>
          <a:off x="3711592" y="3620915"/>
          <a:ext cx="3684814" cy="733425"/>
        </p:xfrm>
        <a:graphic>
          <a:graphicData uri="http://schemas.openxmlformats.org/drawingml/2006/table">
            <a:tbl>
              <a:tblPr/>
              <a:tblGrid>
                <a:gridCol w="3684814"/>
              </a:tblGrid>
              <a:tr h="733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400/100 mg BID + TDF/FTC </a:t>
                      </a:r>
                      <a:b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 vez por día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A4A7"/>
                    </a:solidFill>
                  </a:tcPr>
                </a:tc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1965078" y="1558752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Randomización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Etiqueta abierta</a:t>
            </a:r>
            <a:endParaRPr lang="es-AR" sz="1400" b="1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196355" y="2607337"/>
            <a:ext cx="2398393" cy="1736646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≥18 años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Naïve ARV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CV </a:t>
            </a:r>
            <a:r>
              <a:rPr lang="es-AR" sz="1600" b="1" u="sng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6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1,000 c/mL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Cualquier recuento CD4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HBs Ag negativo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No R a LPV, TDF o FTC</a:t>
            </a:r>
            <a:endParaRPr lang="es-AR" sz="1600" b="1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63924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PROGRESS: LPV/r + RAL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LPV/r + TDF/FTC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3710004" y="2981152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2526515" y="3471690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2931495" y="3647902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105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2931495" y="2654127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101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634952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s-A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634952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es-A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2174702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2174702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7396405" y="2987502"/>
            <a:ext cx="130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95443628"/>
              </p:ext>
            </p:extLst>
          </p:nvPr>
        </p:nvGraphicFramePr>
        <p:xfrm>
          <a:off x="395288" y="1656526"/>
          <a:ext cx="8353425" cy="4640976"/>
        </p:xfrm>
        <a:graphic>
          <a:graphicData uri="http://schemas.openxmlformats.org/drawingml/2006/table">
            <a:tbl>
              <a:tblPr/>
              <a:tblGrid>
                <a:gridCol w="433387"/>
                <a:gridCol w="3944938"/>
                <a:gridCol w="2070100"/>
                <a:gridCol w="1905000"/>
              </a:tblGrid>
              <a:tr h="53080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+ RAL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101</a:t>
                      </a:r>
                      <a:endParaRPr kumimoji="0" lang="es-AR" sz="20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105</a:t>
                      </a:r>
                      <a:endParaRPr kumimoji="0" lang="es-AR" sz="20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A4A7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Edad, años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Mujeres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02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(log</a:t>
                      </a:r>
                      <a:r>
                        <a:rPr kumimoji="0" lang="es-A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 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c/mL), media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4.24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4.25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</a:t>
                      </a:r>
                      <a:r>
                        <a:rPr kumimoji="0" lang="es-A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&gt;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100,000 c/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cell (/mm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), media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289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298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02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</a:t>
                      </a:r>
                      <a:r>
                        <a:rPr kumimoji="0" lang="es-A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200 /mm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29%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S48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 (7.9%)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11 (10.5%)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02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fallo virológico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eventos adversos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pérdida de seguimiento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Falta de adherencia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Retiro de consentimiento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Embarazo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S96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19 (18.8%)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 (14.3%)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395288" y="1295400"/>
            <a:ext cx="8391524" cy="331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Características basales y disposición de los pacientes</a:t>
            </a:r>
            <a:endParaRPr lang="es-AR" sz="28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8" name="Grouper 17"/>
          <p:cNvGrpSpPr/>
          <p:nvPr/>
        </p:nvGrpSpPr>
        <p:grpSpPr>
          <a:xfrm>
            <a:off x="-1" y="6570663"/>
            <a:ext cx="1027599" cy="288111"/>
            <a:chOff x="-1" y="6570663"/>
            <a:chExt cx="1027599" cy="288111"/>
          </a:xfrm>
        </p:grpSpPr>
        <p:sp>
          <p:nvSpPr>
            <p:cNvPr id="19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027599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9745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PROGRESS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63924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PROGRESS: LPV/r + RAL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LPV/r + TDF/FTC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2054482" y="6553451"/>
            <a:ext cx="706024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Reynes J.HIV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Clin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Trials 2011;12:255-67 ; Reynes J. AIDS Res Hum Retroviruses 2013;29:256-65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2589589" y="1128713"/>
            <a:ext cx="39521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Respuesta al tratamiento</a:t>
            </a:r>
            <a:endParaRPr lang="es-AR" sz="28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71" name="Grouper 70"/>
          <p:cNvGrpSpPr/>
          <p:nvPr/>
        </p:nvGrpSpPr>
        <p:grpSpPr>
          <a:xfrm>
            <a:off x="-1" y="6570663"/>
            <a:ext cx="1027599" cy="288111"/>
            <a:chOff x="-1" y="6570663"/>
            <a:chExt cx="1027599" cy="288111"/>
          </a:xfrm>
        </p:grpSpPr>
        <p:sp>
          <p:nvSpPr>
            <p:cNvPr id="72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027599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3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9745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PROGRESS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7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63924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PROGRESS: LPV/r + RAL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LPV/r + TDF/FTC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2" name="ZoneTexte 51"/>
          <p:cNvSpPr txBox="1">
            <a:spLocks noChangeArrowheads="1"/>
          </p:cNvSpPr>
          <p:nvPr/>
        </p:nvSpPr>
        <p:spPr bwMode="auto">
          <a:xfrm>
            <a:off x="2054482" y="6553451"/>
            <a:ext cx="706024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Reynes J.HIV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Clin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Trials 2011;12:255-67 ; Reynes J. AIDS Res Hum Retroviruses 2013;29:256-65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59" name="Groupe 58"/>
          <p:cNvGrpSpPr/>
          <p:nvPr/>
        </p:nvGrpSpPr>
        <p:grpSpPr>
          <a:xfrm>
            <a:off x="680684" y="1656616"/>
            <a:ext cx="8188601" cy="4745390"/>
            <a:chOff x="680684" y="1656616"/>
            <a:chExt cx="8188601" cy="4745390"/>
          </a:xfrm>
        </p:grpSpPr>
        <p:sp>
          <p:nvSpPr>
            <p:cNvPr id="238594" name="Text Box 134"/>
            <p:cNvSpPr txBox="1">
              <a:spLocks noChangeArrowheads="1"/>
            </p:cNvSpPr>
            <p:nvPr/>
          </p:nvSpPr>
          <p:spPr bwMode="auto">
            <a:xfrm>
              <a:off x="2997051" y="1784043"/>
              <a:ext cx="3159125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es-AR" sz="2000" b="1" dirty="0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Carga viral &lt; 40 c/</a:t>
              </a:r>
              <a:r>
                <a:rPr lang="es-AR" sz="2000" b="1" dirty="0" err="1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mL</a:t>
              </a:r>
              <a:endParaRPr lang="es-AR" sz="2000" b="1" dirty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1323330" y="3068638"/>
              <a:ext cx="609600" cy="2279650"/>
            </a:xfrm>
            <a:prstGeom prst="rect">
              <a:avLst/>
            </a:prstGeom>
            <a:solidFill>
              <a:srgbClr val="C0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780071" y="455952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780071" y="386737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680684" y="2486254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780071" y="317681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1047105" y="46672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1047105" y="39766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1047105" y="25923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1047105" y="32829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1137593" y="2582863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367926" y="2708920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C00000"/>
                  </a:solidFill>
                  <a:ea typeface="Arial" pitchFamily="-1" charset="0"/>
                  <a:cs typeface="Arial" pitchFamily="-1" charset="0"/>
                </a:rPr>
                <a:t>83.2</a:t>
              </a:r>
              <a:endParaRPr lang="es-AR" sz="1400" b="1">
                <a:solidFill>
                  <a:srgbClr val="C000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962096" y="2668850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A4A7"/>
                  </a:solidFill>
                  <a:ea typeface="Arial" pitchFamily="-1" charset="0"/>
                  <a:cs typeface="Arial" pitchFamily="-1" charset="0"/>
                </a:rPr>
                <a:t>84.8</a:t>
              </a:r>
              <a:endParaRPr lang="es-AR" sz="1400" b="1">
                <a:solidFill>
                  <a:srgbClr val="00A4A7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7" name="Text Box 148"/>
            <p:cNvSpPr txBox="1">
              <a:spLocks noChangeArrowheads="1"/>
            </p:cNvSpPr>
            <p:nvPr/>
          </p:nvSpPr>
          <p:spPr bwMode="auto">
            <a:xfrm>
              <a:off x="708968" y="2106613"/>
              <a:ext cx="387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926580" y="3021073"/>
              <a:ext cx="609600" cy="2327215"/>
            </a:xfrm>
            <a:prstGeom prst="rect">
              <a:avLst/>
            </a:prstGeom>
            <a:solidFill>
              <a:srgbClr val="00A4A7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992365" y="5686425"/>
              <a:ext cx="1680268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D</a:t>
              </a: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iferencia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- 1.6% (- 12 ; 8.8)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4881074" y="3527425"/>
              <a:ext cx="609600" cy="1820863"/>
            </a:xfrm>
            <a:prstGeom prst="rect">
              <a:avLst/>
            </a:prstGeom>
            <a:solidFill>
              <a:srgbClr val="C0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4916144" y="3177986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C00000"/>
                  </a:solidFill>
                  <a:ea typeface="Arial" pitchFamily="-1" charset="0"/>
                  <a:cs typeface="Arial" pitchFamily="-1" charset="0"/>
                </a:rPr>
                <a:t>66.3</a:t>
              </a: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5514512" y="3121218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A4A7"/>
                  </a:solidFill>
                  <a:ea typeface="Arial" pitchFamily="-1" charset="0"/>
                  <a:cs typeface="Arial" pitchFamily="-1" charset="0"/>
                </a:rPr>
                <a:t>68.6</a:t>
              </a:r>
              <a:endParaRPr lang="es-AR" sz="1400" b="1">
                <a:solidFill>
                  <a:srgbClr val="00A4A7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5484324" y="3476624"/>
              <a:ext cx="609600" cy="1871663"/>
            </a:xfrm>
            <a:prstGeom prst="rect">
              <a:avLst/>
            </a:prstGeom>
            <a:solidFill>
              <a:srgbClr val="00A4A7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1047105" y="5349240"/>
              <a:ext cx="715374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grpSp>
          <p:nvGrpSpPr>
            <p:cNvPr id="51" name="Grouper 50"/>
            <p:cNvGrpSpPr/>
            <p:nvPr/>
          </p:nvGrpSpPr>
          <p:grpSpPr>
            <a:xfrm>
              <a:off x="6876256" y="1656616"/>
              <a:ext cx="1993029" cy="629682"/>
              <a:chOff x="2439988" y="1995488"/>
              <a:chExt cx="1993029" cy="629682"/>
            </a:xfrm>
          </p:grpSpPr>
          <p:sp>
            <p:nvSpPr>
              <p:cNvPr id="238637" name="AutoShape 165"/>
              <p:cNvSpPr>
                <a:spLocks noChangeArrowheads="1"/>
              </p:cNvSpPr>
              <p:nvPr/>
            </p:nvSpPr>
            <p:spPr bwMode="auto">
              <a:xfrm>
                <a:off x="2439988" y="2017713"/>
                <a:ext cx="1928812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38638" name="Rectangle 3"/>
              <p:cNvSpPr>
                <a:spLocks noChangeArrowheads="1"/>
              </p:cNvSpPr>
              <p:nvPr/>
            </p:nvSpPr>
            <p:spPr bwMode="auto">
              <a:xfrm>
                <a:off x="2549525" y="2116138"/>
                <a:ext cx="177800" cy="144462"/>
              </a:xfrm>
              <a:prstGeom prst="rect">
                <a:avLst/>
              </a:prstGeom>
              <a:solidFill>
                <a:srgbClr val="C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38639" name="Rectangle 4"/>
              <p:cNvSpPr>
                <a:spLocks noChangeArrowheads="1"/>
              </p:cNvSpPr>
              <p:nvPr/>
            </p:nvSpPr>
            <p:spPr bwMode="auto">
              <a:xfrm>
                <a:off x="2549525" y="2381250"/>
                <a:ext cx="177800" cy="144463"/>
              </a:xfrm>
              <a:prstGeom prst="rect">
                <a:avLst/>
              </a:prstGeom>
              <a:solidFill>
                <a:srgbClr val="00A4A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38640" name="ZoneTexte 84"/>
              <p:cNvSpPr txBox="1">
                <a:spLocks noChangeArrowheads="1"/>
              </p:cNvSpPr>
              <p:nvPr/>
            </p:nvSpPr>
            <p:spPr bwMode="auto">
              <a:xfrm>
                <a:off x="2706688" y="1995488"/>
                <a:ext cx="129768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LPV/r + RAL</a:t>
                </a:r>
                <a:endParaRPr lang="es-A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38641" name="ZoneTexte 85"/>
              <p:cNvSpPr txBox="1">
                <a:spLocks noChangeArrowheads="1"/>
              </p:cNvSpPr>
              <p:nvPr/>
            </p:nvSpPr>
            <p:spPr bwMode="auto">
              <a:xfrm>
                <a:off x="2706688" y="2255838"/>
                <a:ext cx="1726329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LPV/r + TDF/FTC</a:t>
                </a:r>
                <a:endParaRPr lang="es-A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1273443" y="5364197"/>
              <a:ext cx="12875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TLOVR</a:t>
              </a:r>
              <a:endParaRPr lang="es-AR" sz="16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4841926" y="5364197"/>
              <a:ext cx="12875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TLOVR</a:t>
              </a:r>
              <a:endParaRPr lang="es-AR" sz="16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3" name="Rectangle 133"/>
            <p:cNvSpPr>
              <a:spLocks noChangeArrowheads="1"/>
            </p:cNvSpPr>
            <p:nvPr/>
          </p:nvSpPr>
          <p:spPr bwMode="auto">
            <a:xfrm>
              <a:off x="2929053" y="3038505"/>
              <a:ext cx="609600" cy="2309783"/>
            </a:xfrm>
            <a:prstGeom prst="rect">
              <a:avLst/>
            </a:prstGeom>
            <a:solidFill>
              <a:srgbClr val="C0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4" name="Rectangle 144"/>
            <p:cNvSpPr>
              <a:spLocks noChangeArrowheads="1"/>
            </p:cNvSpPr>
            <p:nvPr/>
          </p:nvSpPr>
          <p:spPr bwMode="auto">
            <a:xfrm>
              <a:off x="2973649" y="2684090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C00000"/>
                  </a:solidFill>
                  <a:ea typeface="Arial" pitchFamily="-1" charset="0"/>
                  <a:cs typeface="Arial" pitchFamily="-1" charset="0"/>
                </a:rPr>
                <a:t>84.5</a:t>
              </a:r>
              <a:endParaRPr lang="es-AR" sz="1400" b="1">
                <a:solidFill>
                  <a:srgbClr val="C000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5" name="Rectangle 145"/>
            <p:cNvSpPr>
              <a:spLocks noChangeArrowheads="1"/>
            </p:cNvSpPr>
            <p:nvPr/>
          </p:nvSpPr>
          <p:spPr bwMode="auto">
            <a:xfrm>
              <a:off x="3567819" y="2420888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A4A7"/>
                  </a:solidFill>
                  <a:ea typeface="Arial" pitchFamily="-1" charset="0"/>
                  <a:cs typeface="Arial" pitchFamily="-1" charset="0"/>
                </a:rPr>
                <a:t>93.8</a:t>
              </a:r>
              <a:endParaRPr lang="es-AR" sz="1400" b="1">
                <a:solidFill>
                  <a:srgbClr val="00A4A7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6" name="Rectangle 151"/>
            <p:cNvSpPr>
              <a:spLocks noChangeArrowheads="1"/>
            </p:cNvSpPr>
            <p:nvPr/>
          </p:nvSpPr>
          <p:spPr bwMode="auto">
            <a:xfrm>
              <a:off x="3532303" y="2781300"/>
              <a:ext cx="609600" cy="2566988"/>
            </a:xfrm>
            <a:prstGeom prst="rect">
              <a:avLst/>
            </a:prstGeom>
            <a:solidFill>
              <a:srgbClr val="00A4A7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8" name="Rectangle 40"/>
            <p:cNvSpPr>
              <a:spLocks noChangeArrowheads="1"/>
            </p:cNvSpPr>
            <p:nvPr/>
          </p:nvSpPr>
          <p:spPr bwMode="auto">
            <a:xfrm>
              <a:off x="2964210" y="5364197"/>
              <a:ext cx="125657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Observado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7" name="Rectangle 133"/>
            <p:cNvSpPr>
              <a:spLocks noChangeArrowheads="1"/>
            </p:cNvSpPr>
            <p:nvPr/>
          </p:nvSpPr>
          <p:spPr bwMode="auto">
            <a:xfrm>
              <a:off x="6481614" y="2914651"/>
              <a:ext cx="609600" cy="2433638"/>
            </a:xfrm>
            <a:prstGeom prst="rect">
              <a:avLst/>
            </a:prstGeom>
            <a:solidFill>
              <a:srgbClr val="C0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8" name="Rectangle 144"/>
            <p:cNvSpPr>
              <a:spLocks noChangeArrowheads="1"/>
            </p:cNvSpPr>
            <p:nvPr/>
          </p:nvSpPr>
          <p:spPr bwMode="auto">
            <a:xfrm>
              <a:off x="6516684" y="2564904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C00000"/>
                  </a:solidFill>
                  <a:ea typeface="Arial" pitchFamily="-1" charset="0"/>
                  <a:cs typeface="Arial" pitchFamily="-1" charset="0"/>
                </a:rPr>
                <a:t>88.9</a:t>
              </a:r>
            </a:p>
          </p:txBody>
        </p:sp>
        <p:sp>
          <p:nvSpPr>
            <p:cNvPr id="49" name="Rectangle 145"/>
            <p:cNvSpPr>
              <a:spLocks noChangeArrowheads="1"/>
            </p:cNvSpPr>
            <p:nvPr/>
          </p:nvSpPr>
          <p:spPr bwMode="auto">
            <a:xfrm>
              <a:off x="7108314" y="2636912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A4A7"/>
                  </a:solidFill>
                  <a:ea typeface="Arial" pitchFamily="-1" charset="0"/>
                  <a:cs typeface="Arial" pitchFamily="-1" charset="0"/>
                </a:rPr>
                <a:t>85.2</a:t>
              </a:r>
              <a:endParaRPr lang="es-AR" sz="1400" b="1">
                <a:solidFill>
                  <a:srgbClr val="00A4A7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0" name="Rectangle 151"/>
            <p:cNvSpPr>
              <a:spLocks noChangeArrowheads="1"/>
            </p:cNvSpPr>
            <p:nvPr/>
          </p:nvSpPr>
          <p:spPr bwMode="auto">
            <a:xfrm>
              <a:off x="7084864" y="3000375"/>
              <a:ext cx="609600" cy="2347913"/>
            </a:xfrm>
            <a:prstGeom prst="rect">
              <a:avLst/>
            </a:prstGeom>
            <a:solidFill>
              <a:srgbClr val="00A4A7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5" name="Rectangle 41"/>
            <p:cNvSpPr>
              <a:spLocks noChangeArrowheads="1"/>
            </p:cNvSpPr>
            <p:nvPr/>
          </p:nvSpPr>
          <p:spPr bwMode="auto">
            <a:xfrm>
              <a:off x="6453549" y="5364197"/>
              <a:ext cx="125657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Observado</a:t>
              </a:r>
              <a:endParaRPr lang="es-AR" sz="16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6" name="ZoneTexte 65"/>
            <p:cNvSpPr txBox="1"/>
            <p:nvPr/>
          </p:nvSpPr>
          <p:spPr>
            <a:xfrm>
              <a:off x="2423153" y="2223056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000" b="1" smtClean="0">
                  <a:solidFill>
                    <a:srgbClr val="333399"/>
                  </a:solidFill>
                  <a:latin typeface="+mj-lt"/>
                </a:rPr>
                <a:t>S48</a:t>
              </a:r>
              <a:endParaRPr lang="es-AR" sz="20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7" name="ZoneTexte 66"/>
            <p:cNvSpPr txBox="1"/>
            <p:nvPr/>
          </p:nvSpPr>
          <p:spPr>
            <a:xfrm>
              <a:off x="5928996" y="2223056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000" b="1" smtClean="0">
                  <a:solidFill>
                    <a:srgbClr val="333399"/>
                  </a:solidFill>
                  <a:latin typeface="+mj-lt"/>
                </a:rPr>
                <a:t>S96</a:t>
              </a:r>
              <a:endParaRPr lang="es-AR" sz="20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76" name="ZoneTexte 86"/>
            <p:cNvSpPr txBox="1">
              <a:spLocks noChangeArrowheads="1"/>
            </p:cNvSpPr>
            <p:nvPr/>
          </p:nvSpPr>
          <p:spPr bwMode="auto">
            <a:xfrm>
              <a:off x="2613703" y="5686425"/>
              <a:ext cx="1957588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D</a:t>
              </a: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iferencia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- 9.2% (- 18.9 ; - 0.3)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7" name="Rectangle 135"/>
            <p:cNvSpPr>
              <a:spLocks noChangeArrowheads="1"/>
            </p:cNvSpPr>
            <p:nvPr/>
          </p:nvSpPr>
          <p:spPr bwMode="auto">
            <a:xfrm>
              <a:off x="903276" y="5231140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799" y="1270907"/>
            <a:ext cx="9063924" cy="1572976"/>
          </a:xfrm>
        </p:spPr>
        <p:txBody>
          <a:bodyPr/>
          <a:lstStyle/>
          <a:p>
            <a:pPr>
              <a:lnSpc>
                <a:spcPts val="1880"/>
              </a:lnSpc>
              <a:spcBef>
                <a:spcPts val="0"/>
              </a:spcBef>
            </a:pPr>
            <a:r>
              <a:rPr lang="es-AR" sz="2400" b="1" dirty="0" smtClean="0">
                <a:latin typeface="+mj-lt"/>
                <a:ea typeface="ＭＳ Ｐゴシック" pitchFamily="-1" charset="-128"/>
                <a:cs typeface="ＭＳ Ｐゴシック" pitchFamily="-1" charset="-128"/>
              </a:rPr>
              <a:t>Criterios definidos para test genotípico</a:t>
            </a:r>
            <a:endParaRPr lang="es-AR" sz="2400" b="1" dirty="0" smtClean="0">
              <a:solidFill>
                <a:srgbClr val="000066"/>
              </a:solidFill>
              <a:latin typeface="+mj-lt"/>
              <a:ea typeface="ＭＳ Ｐゴシック" pitchFamily="-1" charset="-128"/>
              <a:cs typeface="ＭＳ Ｐゴシック" pitchFamily="-1" charset="-128"/>
            </a:endParaRPr>
          </a:p>
          <a:p>
            <a:pPr lvl="1">
              <a:lnSpc>
                <a:spcPts val="1880"/>
              </a:lnSpc>
              <a:spcBef>
                <a:spcPct val="5000"/>
              </a:spcBef>
              <a:buFontTx/>
              <a:buChar char="-"/>
            </a:pPr>
            <a:r>
              <a:rPr lang="es-AR" sz="1600" dirty="0" smtClean="0">
                <a:ea typeface="Arial" pitchFamily="-1" charset="0"/>
                <a:cs typeface="Arial" pitchFamily="-1" charset="0"/>
              </a:rPr>
              <a:t>En S8 o luego, en pacientes que alcanzaron CV &lt; 40 c/</a:t>
            </a:r>
            <a:r>
              <a:rPr lang="es-AR" sz="1600" dirty="0" err="1" smtClean="0">
                <a:ea typeface="Arial" pitchFamily="-1" charset="0"/>
                <a:cs typeface="Arial" pitchFamily="-1" charset="0"/>
              </a:rPr>
              <a:t>mL</a:t>
            </a:r>
            <a:r>
              <a:rPr lang="es-AR" sz="1600" dirty="0" smtClean="0">
                <a:ea typeface="Arial" pitchFamily="-1" charset="0"/>
                <a:cs typeface="Arial" pitchFamily="-1" charset="0"/>
              </a:rPr>
              <a:t>, CV ≥ 40 c/</a:t>
            </a:r>
            <a:r>
              <a:rPr lang="es-AR" sz="1600" dirty="0" err="1" smtClean="0">
                <a:ea typeface="Arial" pitchFamily="-1" charset="0"/>
                <a:cs typeface="Arial" pitchFamily="-1" charset="0"/>
              </a:rPr>
              <a:t>mL</a:t>
            </a:r>
            <a:r>
              <a:rPr lang="es-AR" sz="1600" dirty="0" smtClean="0">
                <a:ea typeface="Arial" pitchFamily="-1" charset="0"/>
                <a:cs typeface="Arial" pitchFamily="-1" charset="0"/>
              </a:rPr>
              <a:t> </a:t>
            </a:r>
            <a:br>
              <a:rPr lang="es-AR" sz="1600" dirty="0" smtClean="0">
                <a:ea typeface="Arial" pitchFamily="-1" charset="0"/>
                <a:cs typeface="Arial" pitchFamily="-1" charset="0"/>
              </a:rPr>
            </a:br>
            <a:r>
              <a:rPr lang="es-AR" sz="1600" dirty="0" smtClean="0">
                <a:ea typeface="Arial" pitchFamily="-1" charset="0"/>
                <a:cs typeface="Arial" pitchFamily="-1" charset="0"/>
              </a:rPr>
              <a:t>con muestra confirmatoria &gt; 400 c/</a:t>
            </a:r>
            <a:r>
              <a:rPr lang="es-AR" sz="1600" dirty="0" err="1" smtClean="0">
                <a:ea typeface="Arial" pitchFamily="-1" charset="0"/>
                <a:cs typeface="Arial" pitchFamily="-1" charset="0"/>
              </a:rPr>
              <a:t>mL</a:t>
            </a:r>
            <a:endParaRPr lang="es-AR" sz="1600" dirty="0" smtClean="0">
              <a:ea typeface="Arial" pitchFamily="-1" charset="0"/>
              <a:cs typeface="Arial" pitchFamily="-1" charset="0"/>
            </a:endParaRPr>
          </a:p>
          <a:p>
            <a:pPr lvl="1">
              <a:lnSpc>
                <a:spcPts val="1880"/>
              </a:lnSpc>
              <a:spcBef>
                <a:spcPct val="5000"/>
              </a:spcBef>
              <a:buFontTx/>
              <a:buChar char="-"/>
            </a:pPr>
            <a:r>
              <a:rPr lang="es-AR" sz="1600" dirty="0" smtClean="0">
                <a:ea typeface="Arial" pitchFamily="-1" charset="0"/>
                <a:cs typeface="Arial" pitchFamily="-1" charset="0"/>
              </a:rPr>
              <a:t>Incremento de CV &gt; 0.5 log</a:t>
            </a:r>
            <a:r>
              <a:rPr lang="es-AR" sz="1600" baseline="-25000" dirty="0" smtClean="0">
                <a:ea typeface="Arial" pitchFamily="-1" charset="0"/>
                <a:cs typeface="Arial" pitchFamily="-1" charset="0"/>
              </a:rPr>
              <a:t>10</a:t>
            </a:r>
            <a:r>
              <a:rPr lang="es-AR" sz="1600" dirty="0" smtClean="0">
                <a:ea typeface="Arial" pitchFamily="-1" charset="0"/>
                <a:cs typeface="Arial" pitchFamily="-1" charset="0"/>
              </a:rPr>
              <a:t> c/</a:t>
            </a:r>
            <a:r>
              <a:rPr lang="es-AR" sz="1600" dirty="0" err="1" smtClean="0">
                <a:ea typeface="Arial" pitchFamily="-1" charset="0"/>
                <a:cs typeface="Arial" pitchFamily="-1" charset="0"/>
              </a:rPr>
              <a:t>mL</a:t>
            </a:r>
            <a:r>
              <a:rPr lang="es-AR" sz="1600" dirty="0" smtClean="0">
                <a:ea typeface="Arial" pitchFamily="-1" charset="0"/>
                <a:cs typeface="Arial" pitchFamily="-1" charset="0"/>
              </a:rPr>
              <a:t> sobre el nadir del estudio y CV &gt; 400 c/</a:t>
            </a:r>
            <a:r>
              <a:rPr lang="es-AR" sz="1600" dirty="0" err="1" smtClean="0">
                <a:ea typeface="Arial" pitchFamily="-1" charset="0"/>
                <a:cs typeface="Arial" pitchFamily="-1" charset="0"/>
              </a:rPr>
              <a:t>mL</a:t>
            </a:r>
            <a:r>
              <a:rPr lang="es-AR" sz="1600" dirty="0" smtClean="0">
                <a:ea typeface="Arial" pitchFamily="-1" charset="0"/>
                <a:cs typeface="Arial" pitchFamily="-1" charset="0"/>
              </a:rPr>
              <a:t/>
            </a:r>
            <a:br>
              <a:rPr lang="es-AR" sz="1600" dirty="0" smtClean="0">
                <a:ea typeface="Arial" pitchFamily="-1" charset="0"/>
                <a:cs typeface="Arial" pitchFamily="-1" charset="0"/>
              </a:rPr>
            </a:br>
            <a:r>
              <a:rPr lang="es-AR" sz="1600" dirty="0" smtClean="0">
                <a:ea typeface="Arial" pitchFamily="-1" charset="0"/>
                <a:cs typeface="Arial" pitchFamily="-1" charset="0"/>
              </a:rPr>
              <a:t>en dos muestras consecutivas</a:t>
            </a:r>
          </a:p>
          <a:p>
            <a:pPr lvl="1">
              <a:lnSpc>
                <a:spcPts val="1880"/>
              </a:lnSpc>
              <a:spcBef>
                <a:spcPct val="5000"/>
              </a:spcBef>
              <a:buFontTx/>
              <a:buChar char="-"/>
            </a:pPr>
            <a:r>
              <a:rPr lang="es-AR" sz="1600" dirty="0" smtClean="0">
                <a:ea typeface="Arial" pitchFamily="-1" charset="0"/>
                <a:cs typeface="Arial" pitchFamily="-1" charset="0"/>
              </a:rPr>
              <a:t>Fallo en alcanzar CV &lt; 400 c/</a:t>
            </a:r>
            <a:r>
              <a:rPr lang="es-AR" sz="1600" dirty="0" err="1" smtClean="0">
                <a:ea typeface="Arial" pitchFamily="-1" charset="0"/>
                <a:cs typeface="Arial" pitchFamily="-1" charset="0"/>
              </a:rPr>
              <a:t>mL</a:t>
            </a:r>
            <a:r>
              <a:rPr lang="es-AR" sz="1600" dirty="0" smtClean="0">
                <a:ea typeface="Arial" pitchFamily="-1" charset="0"/>
                <a:cs typeface="Arial" pitchFamily="-1" charset="0"/>
              </a:rPr>
              <a:t> en S24</a:t>
            </a:r>
          </a:p>
        </p:txBody>
      </p:sp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81274524"/>
              </p:ext>
            </p:extLst>
          </p:nvPr>
        </p:nvGraphicFramePr>
        <p:xfrm>
          <a:off x="279400" y="3276228"/>
          <a:ext cx="8469312" cy="3141312"/>
        </p:xfrm>
        <a:graphic>
          <a:graphicData uri="http://schemas.openxmlformats.org/drawingml/2006/table">
            <a:tbl>
              <a:tblPr/>
              <a:tblGrid>
                <a:gridCol w="208280"/>
                <a:gridCol w="271729"/>
                <a:gridCol w="3308535"/>
                <a:gridCol w="3096344"/>
                <a:gridCol w="1584424"/>
              </a:tblGrid>
              <a:tr h="28099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8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+ RAL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+ TDF/FTC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A4A7"/>
                    </a:solidFill>
                  </a:tcPr>
                </a:tc>
              </a:tr>
              <a:tr h="27835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Fallo virológico, n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83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En S48 / entre S48 y S96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 / 4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 / 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835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Presencia de mutaciones de resistencia, n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83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S0-S48 fallos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342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a INSTI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IP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 (N155H + G163R, N155H + T97A)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83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S48-S96 fallos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342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INSTI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IP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 (G140S + Q148H)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 (V32I, M46I, I47V)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3661004" y="2915652"/>
            <a:ext cx="2325301" cy="374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381000" indent="-38100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es-AR" sz="2000" b="1" smtClean="0">
                <a:solidFill>
                  <a:srgbClr val="333399"/>
                </a:solidFill>
                <a:latin typeface="Calibri" pitchFamily="-1" charset="0"/>
              </a:rPr>
              <a:t>Datos de resistencia</a:t>
            </a:r>
            <a:endParaRPr lang="es-AR" sz="2000" b="1">
              <a:solidFill>
                <a:srgbClr val="333399"/>
              </a:solidFill>
              <a:latin typeface="Calibri" pitchFamily="-1" charset="0"/>
            </a:endParaRPr>
          </a:p>
        </p:txBody>
      </p:sp>
      <p:grpSp>
        <p:nvGrpSpPr>
          <p:cNvPr id="14" name="Grouper 13"/>
          <p:cNvGrpSpPr/>
          <p:nvPr/>
        </p:nvGrpSpPr>
        <p:grpSpPr>
          <a:xfrm>
            <a:off x="-1" y="6570663"/>
            <a:ext cx="1027599" cy="288111"/>
            <a:chOff x="-1" y="6570663"/>
            <a:chExt cx="1027599" cy="288111"/>
          </a:xfrm>
        </p:grpSpPr>
        <p:sp>
          <p:nvSpPr>
            <p:cNvPr id="15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027599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7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9745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PROGRESS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63924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PROGRESS: LPV/r + RAL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LPV/r + TDF/FTC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2054482" y="6553451"/>
            <a:ext cx="706024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Reynes J.HIV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Clin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Trials 2011;12:255-67 ; Reynes J. AIDS Res Hum Retroviruses 2013;29:256-65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3570255"/>
              </p:ext>
            </p:extLst>
          </p:nvPr>
        </p:nvGraphicFramePr>
        <p:xfrm>
          <a:off x="395287" y="1650722"/>
          <a:ext cx="8206979" cy="4051440"/>
        </p:xfrm>
        <a:graphic>
          <a:graphicData uri="http://schemas.openxmlformats.org/drawingml/2006/table">
            <a:tbl>
              <a:tblPr/>
              <a:tblGrid>
                <a:gridCol w="343925"/>
                <a:gridCol w="3438868"/>
                <a:gridCol w="1780431"/>
                <a:gridCol w="1780432"/>
                <a:gridCol w="863323"/>
              </a:tblGrid>
              <a:tr h="3466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LPV/r + RAL</a:t>
                      </a: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LPV/r + TDF/FTC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A4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28920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Discontinuación por EA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(5.0 %)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 (3.8 %)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EA ≥ 2% en cualquier grupo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Diarrea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7.9 %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16.2 %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0.088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Astenia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2.9 %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Dispepsia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2.9 %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 gridSpan="5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Anomalías de laboratorio grado 3-4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CK &gt; 10 x ULN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9.9 %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2.9 %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Colesterol total &gt; 7.77 mmol/L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16.8%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13.5 %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Triglicéridos &gt; 8.475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mmol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/L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9.9 %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4.8 %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Lipasa &gt; 2 x ULN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4.0 %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7.7 %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ALT &gt; 5 x ULN / AST &gt; 5 x ULN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5.0 % / 5.0 %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2.9 % / 2.9 %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eGFR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&lt; 50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/min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1.0 %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3.8 %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0431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128713"/>
            <a:ext cx="9024937" cy="4667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s-AR" sz="2400" b="1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Eventos adversos (durante las 96 semanas)</a:t>
            </a:r>
            <a:endParaRPr lang="es-AR" sz="180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1" name="Espace réservé du contenu 2"/>
          <p:cNvSpPr txBox="1">
            <a:spLocks/>
          </p:cNvSpPr>
          <p:nvPr/>
        </p:nvSpPr>
        <p:spPr bwMode="auto">
          <a:xfrm>
            <a:off x="89785" y="5746419"/>
            <a:ext cx="88848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-1" charset="2"/>
              <a:buChar char="§"/>
              <a:tabLst/>
              <a:defRPr/>
            </a:pPr>
            <a:r>
              <a:rPr kumimoji="0" lang="es-AR" i="0" u="none" strike="noStrike" kern="0" cap="none" spc="0" normalizeH="0" baseline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ea typeface="ＭＳ Ｐゴシック" pitchFamily="-1" charset="-128"/>
                <a:cs typeface="ＭＳ Ｐゴシック" pitchFamily="-1" charset="-128"/>
              </a:rPr>
              <a:t>eGFR</a:t>
            </a:r>
            <a:r>
              <a:rPr kumimoji="0" lang="es-AR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ea typeface="ＭＳ Ｐゴシック" pitchFamily="-1" charset="-128"/>
                <a:cs typeface="ＭＳ Ｐゴシック" pitchFamily="-1" charset="-128"/>
              </a:rPr>
              <a:t> (</a:t>
            </a:r>
            <a:r>
              <a:rPr kumimoji="0" lang="es-AR" i="0" u="none" strike="noStrike" kern="0" cap="none" spc="0" normalizeH="0" baseline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kumimoji="0" lang="es-AR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ea typeface="ＭＳ Ｐゴシック" pitchFamily="-1" charset="-128"/>
                <a:cs typeface="ＭＳ Ｐゴシック" pitchFamily="-1" charset="-128"/>
              </a:rPr>
              <a:t>/min) media</a:t>
            </a:r>
            <a:r>
              <a:rPr kumimoji="0" lang="es-AR" i="0" u="none" strike="noStrike" kern="0" cap="none" spc="0" normalizeH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ea typeface="ＭＳ Ｐゴシック" pitchFamily="-1" charset="-128"/>
                <a:cs typeface="ＭＳ Ｐゴシック" pitchFamily="-1" charset="-128"/>
              </a:rPr>
              <a:t> de reducción en S96</a:t>
            </a:r>
            <a:r>
              <a:rPr kumimoji="0" lang="es-AR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ea typeface="ＭＳ Ｐゴシック" pitchFamily="-1" charset="-128"/>
                <a:cs typeface="ＭＳ Ｐゴシック" pitchFamily="-1" charset="-128"/>
              </a:rPr>
              <a:t> respecto</a:t>
            </a:r>
            <a:r>
              <a:rPr kumimoji="0" lang="es-AR" i="0" u="none" strike="noStrike" kern="0" cap="none" spc="0" normalizeH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ea typeface="ＭＳ Ｐゴシック" pitchFamily="-1" charset="-128"/>
                <a:cs typeface="ＭＳ Ｐゴシック" pitchFamily="-1" charset="-128"/>
              </a:rPr>
              <a:t> al basal</a:t>
            </a:r>
            <a:r>
              <a:rPr kumimoji="0" lang="es-AR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ea typeface="ＭＳ Ｐゴシック" pitchFamily="-1" charset="-128"/>
                <a:cs typeface="ＭＳ Ｐゴシック" pitchFamily="-1" charset="-128"/>
              </a:rPr>
              <a:t>: </a:t>
            </a:r>
            <a:br>
              <a:rPr kumimoji="0" lang="es-AR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ea typeface="ＭＳ Ｐゴシック" pitchFamily="-1" charset="-128"/>
                <a:cs typeface="ＭＳ Ｐゴシック" pitchFamily="-1" charset="-128"/>
              </a:rPr>
            </a:br>
            <a:r>
              <a:rPr kumimoji="0" lang="es-AR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ea typeface="ＭＳ Ｐゴシック" pitchFamily="-1" charset="-128"/>
                <a:cs typeface="ＭＳ Ｐゴシック" pitchFamily="-1" charset="-128"/>
              </a:rPr>
              <a:t>- 7.33 (TDF/FTC) vs - 1.43 (RAL), p = 0.035 </a:t>
            </a:r>
            <a:endParaRPr kumimoji="0" lang="es-AR" sz="1400" i="0" u="none" strike="noStrike" kern="0" cap="none" spc="0" normalizeH="0" baseline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3" name="Grouper 12"/>
          <p:cNvGrpSpPr/>
          <p:nvPr/>
        </p:nvGrpSpPr>
        <p:grpSpPr>
          <a:xfrm>
            <a:off x="-1" y="6570663"/>
            <a:ext cx="1027599" cy="288111"/>
            <a:chOff x="-1" y="6570663"/>
            <a:chExt cx="1027599" cy="288111"/>
          </a:xfrm>
        </p:grpSpPr>
        <p:sp>
          <p:nvSpPr>
            <p:cNvPr id="14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027599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5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9745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PROGRESS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PROGRESS: LPV/r + RAL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LPV/r + TDF/FTC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2054482" y="6553451"/>
            <a:ext cx="706024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Reynes J.HIV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Clin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Trials 2011;12:255-67 ; Reynes J. AIDS Res Hum Retroviruses 2013;29:256-65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Slide Number Placeholder 2"/>
          <p:cNvSpPr txBox="1">
            <a:spLocks noGrp="1"/>
          </p:cNvSpPr>
          <p:nvPr/>
        </p:nvSpPr>
        <p:spPr bwMode="gray">
          <a:xfrm>
            <a:off x="8482013" y="6607175"/>
            <a:ext cx="24765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Ins="0" anchor="ctr"/>
          <a:lstStyle/>
          <a:p>
            <a:pPr algn="r"/>
            <a:fld id="{40DEDEFC-FC45-4DB5-A74D-4B7589EA38C0}" type="slidenum">
              <a:rPr lang="en-US" sz="900" b="1">
                <a:solidFill>
                  <a:schemeClr val="bg1"/>
                </a:solidFill>
              </a:rPr>
              <a:pPr algn="r"/>
              <a:t>7</a:t>
            </a:fld>
            <a:endParaRPr lang="en-US" sz="900" b="1">
              <a:solidFill>
                <a:schemeClr val="bg1"/>
              </a:solidFill>
            </a:endParaRPr>
          </a:p>
        </p:txBody>
      </p:sp>
      <p:grpSp>
        <p:nvGrpSpPr>
          <p:cNvPr id="37" name="Grouper 36"/>
          <p:cNvGrpSpPr/>
          <p:nvPr/>
        </p:nvGrpSpPr>
        <p:grpSpPr>
          <a:xfrm>
            <a:off x="-1" y="6570663"/>
            <a:ext cx="1027599" cy="288111"/>
            <a:chOff x="-1" y="6570663"/>
            <a:chExt cx="1027599" cy="288111"/>
          </a:xfrm>
        </p:grpSpPr>
        <p:sp>
          <p:nvSpPr>
            <p:cNvPr id="38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027599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0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9745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PROGRESS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4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898169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PROGRESS: LPV/r + RAL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LPV/r + TDF/FTC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5" name="Text Box 2"/>
          <p:cNvSpPr txBox="1">
            <a:spLocks noChangeArrowheads="1"/>
          </p:cNvSpPr>
          <p:nvPr/>
        </p:nvSpPr>
        <p:spPr bwMode="auto">
          <a:xfrm>
            <a:off x="2156509" y="1146819"/>
            <a:ext cx="48182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Densidad mineral ósea, g/cm</a:t>
            </a:r>
            <a:r>
              <a:rPr lang="es-AR" sz="2400" b="1" baseline="30000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2</a:t>
            </a: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 (DXA)</a:t>
            </a:r>
            <a:endParaRPr lang="es-A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57" name="Groupe 56"/>
          <p:cNvGrpSpPr/>
          <p:nvPr/>
        </p:nvGrpSpPr>
        <p:grpSpPr>
          <a:xfrm>
            <a:off x="1210037" y="1772816"/>
            <a:ext cx="7394411" cy="3289523"/>
            <a:chOff x="1210037" y="1772816"/>
            <a:chExt cx="7394411" cy="3289523"/>
          </a:xfrm>
        </p:grpSpPr>
        <p:sp>
          <p:nvSpPr>
            <p:cNvPr id="16" name="TextBox 15"/>
            <p:cNvSpPr txBox="1"/>
            <p:nvPr/>
          </p:nvSpPr>
          <p:spPr>
            <a:xfrm>
              <a:off x="5940649" y="3790050"/>
              <a:ext cx="206819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400" dirty="0" smtClean="0">
                  <a:solidFill>
                    <a:srgbClr val="000066"/>
                  </a:solidFill>
                </a:rPr>
                <a:t>* </a:t>
              </a:r>
              <a:r>
                <a:rPr lang="es-AR" sz="1400" dirty="0" err="1" smtClean="0">
                  <a:solidFill>
                    <a:srgbClr val="000066"/>
                  </a:solidFill>
                </a:rPr>
                <a:t>Intra</a:t>
              </a:r>
              <a:r>
                <a:rPr lang="es-AR" sz="1400" dirty="0" smtClean="0">
                  <a:solidFill>
                    <a:srgbClr val="000066"/>
                  </a:solidFill>
                </a:rPr>
                <a:t>-grupo, p &lt; 0.05</a:t>
              </a:r>
            </a:p>
            <a:p>
              <a:r>
                <a:rPr lang="es-AR" sz="1400" dirty="0" smtClean="0">
                  <a:solidFill>
                    <a:srgbClr val="000066"/>
                  </a:solidFill>
                </a:rPr>
                <a:t>† Entre grupo, p &lt; 0.05 </a:t>
              </a:r>
            </a:p>
          </p:txBody>
        </p:sp>
        <p:grpSp>
          <p:nvGrpSpPr>
            <p:cNvPr id="43" name="Grouper 50"/>
            <p:cNvGrpSpPr/>
            <p:nvPr/>
          </p:nvGrpSpPr>
          <p:grpSpPr>
            <a:xfrm>
              <a:off x="6611419" y="1772816"/>
              <a:ext cx="1993029" cy="629682"/>
              <a:chOff x="2439988" y="1995488"/>
              <a:chExt cx="1993029" cy="629682"/>
            </a:xfrm>
          </p:grpSpPr>
          <p:sp>
            <p:nvSpPr>
              <p:cNvPr id="44" name="AutoShape 165"/>
              <p:cNvSpPr>
                <a:spLocks noChangeArrowheads="1"/>
              </p:cNvSpPr>
              <p:nvPr/>
            </p:nvSpPr>
            <p:spPr bwMode="auto">
              <a:xfrm>
                <a:off x="2439988" y="2017713"/>
                <a:ext cx="1928812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45" name="Rectangle 3"/>
              <p:cNvSpPr>
                <a:spLocks noChangeArrowheads="1"/>
              </p:cNvSpPr>
              <p:nvPr/>
            </p:nvSpPr>
            <p:spPr bwMode="auto">
              <a:xfrm>
                <a:off x="2549525" y="2116138"/>
                <a:ext cx="177800" cy="144462"/>
              </a:xfrm>
              <a:prstGeom prst="rect">
                <a:avLst/>
              </a:prstGeom>
              <a:solidFill>
                <a:srgbClr val="C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46" name="Rectangle 4"/>
              <p:cNvSpPr>
                <a:spLocks noChangeArrowheads="1"/>
              </p:cNvSpPr>
              <p:nvPr/>
            </p:nvSpPr>
            <p:spPr bwMode="auto">
              <a:xfrm>
                <a:off x="2549525" y="2381250"/>
                <a:ext cx="177800" cy="144463"/>
              </a:xfrm>
              <a:prstGeom prst="rect">
                <a:avLst/>
              </a:prstGeom>
              <a:solidFill>
                <a:srgbClr val="00A4A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47" name="ZoneTexte 84"/>
              <p:cNvSpPr txBox="1">
                <a:spLocks noChangeArrowheads="1"/>
              </p:cNvSpPr>
              <p:nvPr/>
            </p:nvSpPr>
            <p:spPr bwMode="auto">
              <a:xfrm>
                <a:off x="2706688" y="1995488"/>
                <a:ext cx="129768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b="1" dirty="0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LPV/</a:t>
                </a:r>
                <a:r>
                  <a:rPr lang="en-GB" b="1" dirty="0" err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r</a:t>
                </a:r>
                <a:r>
                  <a:rPr lang="en-GB" b="1" dirty="0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 + RAL</a:t>
                </a:r>
                <a:endParaRPr lang="en-GB" b="1" dirty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48" name="ZoneTexte 85"/>
              <p:cNvSpPr txBox="1">
                <a:spLocks noChangeArrowheads="1"/>
              </p:cNvSpPr>
              <p:nvPr/>
            </p:nvSpPr>
            <p:spPr bwMode="auto">
              <a:xfrm>
                <a:off x="2706688" y="2255838"/>
                <a:ext cx="1726329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b="1" dirty="0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LPV/</a:t>
                </a:r>
                <a:r>
                  <a:rPr lang="en-GB" b="1" dirty="0" err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r</a:t>
                </a:r>
                <a:r>
                  <a:rPr lang="en-GB" b="1" dirty="0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 + TDF/FTC</a:t>
                </a:r>
                <a:endParaRPr lang="en-GB" b="1" dirty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86" name="Line 142"/>
            <p:cNvSpPr>
              <a:spLocks noChangeShapeType="1"/>
            </p:cNvSpPr>
            <p:nvPr/>
          </p:nvSpPr>
          <p:spPr bwMode="auto">
            <a:xfrm rot="16200000">
              <a:off x="4130230" y="3483248"/>
              <a:ext cx="2024028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prstDash val="dash"/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946493" y="4478216"/>
              <a:ext cx="410183" cy="3292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000066"/>
                  </a:solidFill>
                </a:rPr>
                <a:t>48</a:t>
              </a:r>
              <a:endParaRPr lang="en-US" sz="1400" b="1" dirty="0">
                <a:solidFill>
                  <a:srgbClr val="000066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937152" y="4478216"/>
              <a:ext cx="410183" cy="3292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000066"/>
                  </a:solidFill>
                </a:rPr>
                <a:t>96</a:t>
              </a:r>
              <a:endParaRPr lang="en-US" sz="1400" b="1" dirty="0">
                <a:solidFill>
                  <a:srgbClr val="000066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657147" y="4723785"/>
              <a:ext cx="108395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600" b="1" smtClean="0">
                  <a:solidFill>
                    <a:srgbClr val="000066"/>
                  </a:solidFill>
                </a:rPr>
                <a:t>Semanas</a:t>
              </a:r>
              <a:endParaRPr lang="es-AR" sz="1600" b="1">
                <a:solidFill>
                  <a:srgbClr val="000066"/>
                </a:solidFill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246685" y="1986066"/>
              <a:ext cx="948634" cy="3621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C00000"/>
                  </a:solidFill>
                </a:rPr>
                <a:t>+0.68%</a:t>
              </a:r>
              <a:endParaRPr lang="en-US" sz="1600" b="1" dirty="0">
                <a:solidFill>
                  <a:srgbClr val="C0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246685" y="3383485"/>
              <a:ext cx="893760" cy="3621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00A4A7"/>
                  </a:solidFill>
                </a:rPr>
                <a:t>-2.48%</a:t>
              </a:r>
              <a:endParaRPr lang="en-US" sz="1600" b="1" dirty="0">
                <a:solidFill>
                  <a:srgbClr val="00A4A7"/>
                </a:solidFill>
              </a:endParaRPr>
            </a:p>
          </p:txBody>
        </p:sp>
        <p:sp>
          <p:nvSpPr>
            <p:cNvPr id="31" name="Right Brace 30"/>
            <p:cNvSpPr/>
            <p:nvPr/>
          </p:nvSpPr>
          <p:spPr>
            <a:xfrm>
              <a:off x="6199625" y="2178345"/>
              <a:ext cx="414688" cy="1382674"/>
            </a:xfrm>
            <a:prstGeom prst="rightBrace">
              <a:avLst/>
            </a:prstGeom>
            <a:ln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575680" y="2694483"/>
              <a:ext cx="1020656" cy="3621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000066"/>
                  </a:solidFill>
                </a:rPr>
                <a:t>p&lt;0.001</a:t>
              </a:r>
              <a:endParaRPr lang="en-US" sz="1600" dirty="0">
                <a:solidFill>
                  <a:srgbClr val="000066"/>
                </a:solidFill>
              </a:endParaRPr>
            </a:p>
          </p:txBody>
        </p:sp>
        <p:sp>
          <p:nvSpPr>
            <p:cNvPr id="49" name="Rectangle 135"/>
            <p:cNvSpPr>
              <a:spLocks noChangeArrowheads="1"/>
            </p:cNvSpPr>
            <p:nvPr/>
          </p:nvSpPr>
          <p:spPr bwMode="auto">
            <a:xfrm>
              <a:off x="1802054" y="4158061"/>
              <a:ext cx="169767" cy="230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-4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1" name="Rectangle 137"/>
            <p:cNvSpPr>
              <a:spLocks noChangeArrowheads="1"/>
            </p:cNvSpPr>
            <p:nvPr/>
          </p:nvSpPr>
          <p:spPr bwMode="auto">
            <a:xfrm>
              <a:off x="1865503" y="1918438"/>
              <a:ext cx="106318" cy="230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2" name="Rectangle 138"/>
            <p:cNvSpPr>
              <a:spLocks noChangeArrowheads="1"/>
            </p:cNvSpPr>
            <p:nvPr/>
          </p:nvSpPr>
          <p:spPr bwMode="auto">
            <a:xfrm>
              <a:off x="1802054" y="2792959"/>
              <a:ext cx="169767" cy="230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-1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3" name="Line 139"/>
            <p:cNvSpPr>
              <a:spLocks noChangeShapeType="1"/>
            </p:cNvSpPr>
            <p:nvPr/>
          </p:nvSpPr>
          <p:spPr bwMode="auto">
            <a:xfrm>
              <a:off x="2044844" y="4278730"/>
              <a:ext cx="9849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5" name="Line 141"/>
            <p:cNvSpPr>
              <a:spLocks noChangeShapeType="1"/>
            </p:cNvSpPr>
            <p:nvPr/>
          </p:nvSpPr>
          <p:spPr bwMode="auto">
            <a:xfrm>
              <a:off x="2044844" y="2021106"/>
              <a:ext cx="9849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6" name="Line 142"/>
            <p:cNvSpPr>
              <a:spLocks noChangeShapeType="1"/>
            </p:cNvSpPr>
            <p:nvPr/>
          </p:nvSpPr>
          <p:spPr bwMode="auto">
            <a:xfrm>
              <a:off x="2044844" y="2917364"/>
              <a:ext cx="9849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8" name="Line 143"/>
            <p:cNvSpPr>
              <a:spLocks noChangeShapeType="1"/>
            </p:cNvSpPr>
            <p:nvPr/>
          </p:nvSpPr>
          <p:spPr bwMode="auto">
            <a:xfrm>
              <a:off x="2141645" y="2021785"/>
              <a:ext cx="0" cy="2716946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2" name="Line 146"/>
            <p:cNvSpPr>
              <a:spLocks noChangeShapeType="1"/>
            </p:cNvSpPr>
            <p:nvPr/>
          </p:nvSpPr>
          <p:spPr bwMode="auto">
            <a:xfrm>
              <a:off x="2044845" y="2469987"/>
              <a:ext cx="415478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4" name="Rectangle 137"/>
            <p:cNvSpPr>
              <a:spLocks noChangeArrowheads="1"/>
            </p:cNvSpPr>
            <p:nvPr/>
          </p:nvSpPr>
          <p:spPr bwMode="auto">
            <a:xfrm>
              <a:off x="1865503" y="2346119"/>
              <a:ext cx="106318" cy="230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5" name="Rectangle 138"/>
            <p:cNvSpPr>
              <a:spLocks noChangeArrowheads="1"/>
            </p:cNvSpPr>
            <p:nvPr/>
          </p:nvSpPr>
          <p:spPr bwMode="auto">
            <a:xfrm>
              <a:off x="1802054" y="3255701"/>
              <a:ext cx="169767" cy="230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-2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6" name="Line 142"/>
            <p:cNvSpPr>
              <a:spLocks noChangeShapeType="1"/>
            </p:cNvSpPr>
            <p:nvPr/>
          </p:nvSpPr>
          <p:spPr bwMode="auto">
            <a:xfrm>
              <a:off x="2044844" y="3369238"/>
              <a:ext cx="9849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7" name="Rectangle 138"/>
            <p:cNvSpPr>
              <a:spLocks noChangeArrowheads="1"/>
            </p:cNvSpPr>
            <p:nvPr/>
          </p:nvSpPr>
          <p:spPr bwMode="auto">
            <a:xfrm>
              <a:off x="1802054" y="3706711"/>
              <a:ext cx="169767" cy="230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-3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8" name="Line 142"/>
            <p:cNvSpPr>
              <a:spLocks noChangeShapeType="1"/>
            </p:cNvSpPr>
            <p:nvPr/>
          </p:nvSpPr>
          <p:spPr bwMode="auto">
            <a:xfrm>
              <a:off x="2044844" y="3825683"/>
              <a:ext cx="9849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70" name="Line 139"/>
            <p:cNvSpPr>
              <a:spLocks noChangeShapeType="1"/>
            </p:cNvSpPr>
            <p:nvPr/>
          </p:nvSpPr>
          <p:spPr bwMode="auto">
            <a:xfrm>
              <a:off x="2044844" y="4727862"/>
              <a:ext cx="9849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71" name="Rectangle 137"/>
            <p:cNvSpPr>
              <a:spLocks noChangeArrowheads="1"/>
            </p:cNvSpPr>
            <p:nvPr/>
          </p:nvSpPr>
          <p:spPr bwMode="auto">
            <a:xfrm rot="16200000">
              <a:off x="595926" y="2978172"/>
              <a:ext cx="1659109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Modificación media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en porcentaje</a:t>
              </a:r>
              <a:endParaRPr lang="es-AR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3" name="Ellipse 2"/>
            <p:cNvSpPr/>
            <p:nvPr/>
          </p:nvSpPr>
          <p:spPr bwMode="auto">
            <a:xfrm>
              <a:off x="3076057" y="2090269"/>
              <a:ext cx="154061" cy="154061"/>
            </a:xfrm>
            <a:prstGeom prst="ellipse">
              <a:avLst/>
            </a:prstGeom>
            <a:solidFill>
              <a:srgbClr val="C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>
                <a:ln>
                  <a:noFill/>
                </a:ln>
                <a:solidFill>
                  <a:srgbClr val="C00000"/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72" name="Ellipse 71"/>
            <p:cNvSpPr/>
            <p:nvPr/>
          </p:nvSpPr>
          <p:spPr bwMode="auto">
            <a:xfrm>
              <a:off x="5079630" y="2090269"/>
              <a:ext cx="154061" cy="154061"/>
            </a:xfrm>
            <a:prstGeom prst="ellipse">
              <a:avLst/>
            </a:prstGeom>
            <a:solidFill>
              <a:srgbClr val="C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>
                <a:ln>
                  <a:noFill/>
                </a:ln>
                <a:solidFill>
                  <a:srgbClr val="C00000"/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7" name="Forme libre 6"/>
            <p:cNvSpPr/>
            <p:nvPr/>
          </p:nvSpPr>
          <p:spPr bwMode="auto">
            <a:xfrm>
              <a:off x="2136294" y="2158176"/>
              <a:ext cx="3021488" cy="309757"/>
            </a:xfrm>
            <a:custGeom>
              <a:avLst/>
              <a:gdLst>
                <a:gd name="connsiteX0" fmla="*/ 0 w 2824480"/>
                <a:gd name="connsiteY0" fmla="*/ 289560 h 289560"/>
                <a:gd name="connsiteX1" fmla="*/ 939800 w 2824480"/>
                <a:gd name="connsiteY1" fmla="*/ 15240 h 289560"/>
                <a:gd name="connsiteX2" fmla="*/ 2824480 w 2824480"/>
                <a:gd name="connsiteY2" fmla="*/ 15240 h 289560"/>
                <a:gd name="connsiteX3" fmla="*/ 2824480 w 2824480"/>
                <a:gd name="connsiteY3" fmla="*/ 0 h 289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24480" h="289560">
                  <a:moveTo>
                    <a:pt x="0" y="289560"/>
                  </a:moveTo>
                  <a:lnTo>
                    <a:pt x="939800" y="15240"/>
                  </a:lnTo>
                  <a:lnTo>
                    <a:pt x="2824480" y="15240"/>
                  </a:lnTo>
                  <a:lnTo>
                    <a:pt x="2824480" y="0"/>
                  </a:lnTo>
                </a:path>
              </a:pathLst>
            </a:cu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" name="Forme libre 7"/>
            <p:cNvSpPr/>
            <p:nvPr/>
          </p:nvSpPr>
          <p:spPr bwMode="auto">
            <a:xfrm>
              <a:off x="2141728" y="2467933"/>
              <a:ext cx="3016054" cy="1130341"/>
            </a:xfrm>
            <a:custGeom>
              <a:avLst/>
              <a:gdLst>
                <a:gd name="connsiteX0" fmla="*/ 0 w 2819400"/>
                <a:gd name="connsiteY0" fmla="*/ 0 h 1056640"/>
                <a:gd name="connsiteX1" fmla="*/ 924560 w 2819400"/>
                <a:gd name="connsiteY1" fmla="*/ 502920 h 1056640"/>
                <a:gd name="connsiteX2" fmla="*/ 2819400 w 2819400"/>
                <a:gd name="connsiteY2" fmla="*/ 1056640 h 1056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19400" h="1056640">
                  <a:moveTo>
                    <a:pt x="0" y="0"/>
                  </a:moveTo>
                  <a:lnTo>
                    <a:pt x="924560" y="502920"/>
                  </a:lnTo>
                  <a:lnTo>
                    <a:pt x="2819400" y="1056640"/>
                  </a:lnTo>
                </a:path>
              </a:pathLst>
            </a:custGeom>
            <a:noFill/>
            <a:ln w="25400" cap="flat" cmpd="sng" algn="ctr">
              <a:solidFill>
                <a:srgbClr val="00A4A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74" name="Line 142"/>
            <p:cNvSpPr>
              <a:spLocks noChangeShapeType="1"/>
            </p:cNvSpPr>
            <p:nvPr/>
          </p:nvSpPr>
          <p:spPr bwMode="auto">
            <a:xfrm rot="16200000">
              <a:off x="2134689" y="3483247"/>
              <a:ext cx="2024028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prstDash val="dash"/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75" name="Line 142"/>
            <p:cNvSpPr>
              <a:spLocks noChangeShapeType="1"/>
            </p:cNvSpPr>
            <p:nvPr/>
          </p:nvSpPr>
          <p:spPr bwMode="auto">
            <a:xfrm rot="16200000">
              <a:off x="5093108" y="2519995"/>
              <a:ext cx="9752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3018109" y="1852862"/>
              <a:ext cx="263214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050" b="1" dirty="0">
                  <a:solidFill>
                    <a:srgbClr val="000066"/>
                  </a:solidFill>
                </a:rPr>
                <a:t>†</a:t>
              </a:r>
              <a:endParaRPr lang="fr-FR" sz="1100" b="1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5023656" y="1852862"/>
              <a:ext cx="263214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050" b="1" dirty="0">
                  <a:solidFill>
                    <a:srgbClr val="000066"/>
                  </a:solidFill>
                </a:rPr>
                <a:t>†</a:t>
              </a:r>
              <a:endParaRPr lang="fr-FR" sz="1100" b="1" dirty="0"/>
            </a:p>
          </p:txBody>
        </p:sp>
        <p:sp>
          <p:nvSpPr>
            <p:cNvPr id="80" name="Rectangle 79"/>
            <p:cNvSpPr/>
            <p:nvPr/>
          </p:nvSpPr>
          <p:spPr bwMode="auto">
            <a:xfrm>
              <a:off x="3064238" y="2943039"/>
              <a:ext cx="161345" cy="146668"/>
            </a:xfrm>
            <a:prstGeom prst="rect">
              <a:avLst/>
            </a:prstGeom>
            <a:solidFill>
              <a:srgbClr val="00A4A7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3072522" y="2729942"/>
              <a:ext cx="2744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000066"/>
                  </a:solidFill>
                </a:rPr>
                <a:t>*</a:t>
              </a:r>
              <a:endParaRPr lang="fr-FR" b="1" dirty="0"/>
            </a:p>
          </p:txBody>
        </p:sp>
        <p:sp>
          <p:nvSpPr>
            <p:cNvPr id="82" name="Rectangle 81"/>
            <p:cNvSpPr/>
            <p:nvPr/>
          </p:nvSpPr>
          <p:spPr bwMode="auto">
            <a:xfrm>
              <a:off x="5072346" y="3519505"/>
              <a:ext cx="161345" cy="146668"/>
            </a:xfrm>
            <a:prstGeom prst="rect">
              <a:avLst/>
            </a:prstGeom>
            <a:solidFill>
              <a:srgbClr val="00A4A7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5070512" y="3284984"/>
              <a:ext cx="2744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000066"/>
                  </a:solidFill>
                </a:rPr>
                <a:t>*</a:t>
              </a:r>
              <a:endParaRPr lang="fr-FR" b="1" dirty="0"/>
            </a:p>
          </p:txBody>
        </p:sp>
        <p:sp>
          <p:nvSpPr>
            <p:cNvPr id="84" name="Rectangle 135"/>
            <p:cNvSpPr>
              <a:spLocks noChangeArrowheads="1"/>
            </p:cNvSpPr>
            <p:nvPr/>
          </p:nvSpPr>
          <p:spPr bwMode="auto">
            <a:xfrm>
              <a:off x="1802054" y="4618061"/>
              <a:ext cx="169767" cy="230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-5</a:t>
              </a:r>
              <a:endParaRPr lang="en-GB" sz="14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7" name="Line 142"/>
            <p:cNvSpPr>
              <a:spLocks noChangeShapeType="1"/>
            </p:cNvSpPr>
            <p:nvPr/>
          </p:nvSpPr>
          <p:spPr bwMode="auto">
            <a:xfrm rot="16200000">
              <a:off x="3099406" y="2519995"/>
              <a:ext cx="9752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89" name="Espace réservé du contenu 18"/>
          <p:cNvSpPr txBox="1">
            <a:spLocks/>
          </p:cNvSpPr>
          <p:nvPr/>
        </p:nvSpPr>
        <p:spPr bwMode="auto">
          <a:xfrm>
            <a:off x="50800" y="5302506"/>
            <a:ext cx="9024938" cy="1042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/>
            <a:r>
              <a:rPr lang="es-AR" sz="1800" kern="0" dirty="0" smtClean="0">
                <a:solidFill>
                  <a:srgbClr val="000066"/>
                </a:solidFill>
              </a:rPr>
              <a:t>Pacientes tratados con LPV/r + RAL en S96 tuvieron mayor porcentaje de  incremento en la grasa de brazos y piernas pero no en el tronco </a:t>
            </a:r>
            <a:r>
              <a:rPr lang="es-AR" sz="1800" kern="0" smtClean="0">
                <a:solidFill>
                  <a:srgbClr val="000066"/>
                </a:solidFill>
              </a:rPr>
              <a:t>comparado </a:t>
            </a:r>
            <a:br>
              <a:rPr lang="es-AR" sz="1800" kern="0" smtClean="0">
                <a:solidFill>
                  <a:srgbClr val="000066"/>
                </a:solidFill>
              </a:rPr>
            </a:br>
            <a:r>
              <a:rPr lang="es-AR" sz="1800" kern="0" smtClean="0">
                <a:solidFill>
                  <a:srgbClr val="000066"/>
                </a:solidFill>
              </a:rPr>
              <a:t>con </a:t>
            </a:r>
            <a:r>
              <a:rPr lang="es-AR" sz="1800" kern="0" dirty="0" smtClean="0">
                <a:solidFill>
                  <a:srgbClr val="000066"/>
                </a:solidFill>
              </a:rPr>
              <a:t>sujetos recibiendo LPV/r + TDF/FTC</a:t>
            </a:r>
            <a:endParaRPr lang="es-AR" sz="1800" kern="0" dirty="0"/>
          </a:p>
        </p:txBody>
      </p:sp>
      <p:sp>
        <p:nvSpPr>
          <p:cNvPr id="60" name="ZoneTexte 59"/>
          <p:cNvSpPr txBox="1">
            <a:spLocks noChangeArrowheads="1"/>
          </p:cNvSpPr>
          <p:nvPr/>
        </p:nvSpPr>
        <p:spPr bwMode="auto">
          <a:xfrm>
            <a:off x="2054482" y="6553451"/>
            <a:ext cx="706024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Reynes J.HIV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Clin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Trials 2011;12:255-67 ; Reynes J. AIDS Res Hum Retroviruses 2013;29:256-65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645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PROGRESS: LPV/r + RAL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LPV/r + TDF/FTC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4740" name="Espace réservé du contenu 2"/>
          <p:cNvSpPr>
            <a:spLocks noGrp="1"/>
          </p:cNvSpPr>
          <p:nvPr>
            <p:ph idx="1"/>
          </p:nvPr>
        </p:nvSpPr>
        <p:spPr>
          <a:xfrm>
            <a:off x="50800" y="1124744"/>
            <a:ext cx="9024938" cy="5303838"/>
          </a:xfrm>
        </p:spPr>
        <p:txBody>
          <a:bodyPr/>
          <a:lstStyle/>
          <a:p>
            <a:pPr>
              <a:spcBef>
                <a:spcPts val="302"/>
              </a:spcBef>
            </a:pPr>
            <a:r>
              <a:rPr lang="es-AR" sz="28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Resumen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En S96, LPV/r + RAL demostró similar eficacia, seguridad y tolerabilidad que con la terapia tradicional de LPV/r + TDF/FTC 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La emergencia de mutaciones de resistencia fue infrecuente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Los cambios en los lípidos fueron mas favorables con LPV/r + TDF/FTC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La caída en el filtrado glomerular fue mas pronunciada </a:t>
            </a:r>
            <a:br>
              <a:rPr lang="es-AR" sz="2000" dirty="0" smtClean="0">
                <a:ea typeface="ＭＳ Ｐゴシック" pitchFamily="-1" charset="-128"/>
              </a:rPr>
            </a:br>
            <a:r>
              <a:rPr lang="es-AR" sz="2000" dirty="0" smtClean="0">
                <a:ea typeface="ＭＳ Ｐゴシック" pitchFamily="-1" charset="-128"/>
              </a:rPr>
              <a:t>con LPV/r + TDF/FTC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No se observaron cambios en la densidad mineral ósea con </a:t>
            </a:r>
            <a:br>
              <a:rPr lang="es-AR" sz="2000" dirty="0" smtClean="0">
                <a:ea typeface="ＭＳ Ｐゴシック" pitchFamily="-1" charset="-128"/>
              </a:rPr>
            </a:br>
            <a:r>
              <a:rPr lang="es-AR" sz="2000" dirty="0" smtClean="0">
                <a:ea typeface="ＭＳ Ｐゴシック" pitchFamily="-1" charset="-128"/>
              </a:rPr>
              <a:t>LPV/r + RAL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Limitaciones</a:t>
            </a:r>
          </a:p>
          <a:p>
            <a:pPr lvl="2">
              <a:spcBef>
                <a:spcPts val="302"/>
              </a:spcBef>
            </a:pPr>
            <a:r>
              <a:rPr lang="es-AR" sz="1800" dirty="0" smtClean="0">
                <a:ea typeface="ＭＳ Ｐゴシック" pitchFamily="-1" charset="-128"/>
              </a:rPr>
              <a:t>Tamaño de la muestra</a:t>
            </a:r>
          </a:p>
          <a:p>
            <a:pPr lvl="2">
              <a:spcBef>
                <a:spcPts val="302"/>
              </a:spcBef>
            </a:pPr>
            <a:r>
              <a:rPr lang="es-AR" sz="1800" dirty="0" smtClean="0">
                <a:ea typeface="ＭＳ Ｐゴシック" pitchFamily="-1" charset="-128"/>
              </a:rPr>
              <a:t>Baja proporción de pacientes con CV basal &gt; 100 000 c/</a:t>
            </a:r>
            <a:r>
              <a:rPr lang="es-AR" sz="1800" dirty="0" err="1" smtClean="0">
                <a:ea typeface="ＭＳ Ｐゴシック" pitchFamily="-1" charset="-128"/>
              </a:rPr>
              <a:t>mL</a:t>
            </a:r>
            <a:endParaRPr lang="es-AR" sz="1800" dirty="0" smtClean="0">
              <a:ea typeface="ＭＳ Ｐゴシック" pitchFamily="-1" charset="-128"/>
            </a:endParaRPr>
          </a:p>
          <a:p>
            <a:pPr lvl="2">
              <a:spcBef>
                <a:spcPts val="302"/>
              </a:spcBef>
            </a:pPr>
            <a:endParaRPr lang="es-AR" sz="600" dirty="0" smtClean="0">
              <a:ea typeface="ＭＳ Ｐゴシック" pitchFamily="-1" charset="-128"/>
            </a:endParaRPr>
          </a:p>
          <a:p>
            <a:pPr lvl="1">
              <a:spcBef>
                <a:spcPts val="302"/>
              </a:spcBef>
            </a:pPr>
            <a:endParaRPr lang="es-AR" sz="1800" dirty="0" smtClean="0">
              <a:ea typeface="ＭＳ Ｐゴシック" pitchFamily="-1" charset="-128"/>
            </a:endParaRPr>
          </a:p>
          <a:p>
            <a:pPr lvl="1">
              <a:spcBef>
                <a:spcPts val="302"/>
              </a:spcBef>
              <a:buNone/>
            </a:pPr>
            <a:endParaRPr lang="es-AR" sz="2000" dirty="0" smtClean="0">
              <a:ea typeface="ＭＳ Ｐゴシック" pitchFamily="-1" charset="-128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2054482" y="6553451"/>
            <a:ext cx="706024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Reynes J.HIV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Clin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Trials 2011;12:255-67 ; Reynes J. AIDS Res Hum Retroviruses 2013;29:256-65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0" name="Grouper 9"/>
          <p:cNvGrpSpPr/>
          <p:nvPr/>
        </p:nvGrpSpPr>
        <p:grpSpPr>
          <a:xfrm>
            <a:off x="-1" y="6570663"/>
            <a:ext cx="1027599" cy="288111"/>
            <a:chOff x="-1" y="6570663"/>
            <a:chExt cx="1027599" cy="288111"/>
          </a:xfrm>
        </p:grpSpPr>
        <p:sp>
          <p:nvSpPr>
            <p:cNvPr id="11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027599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2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9745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PROGRESS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938</Words>
  <Application>Microsoft Office PowerPoint</Application>
  <PresentationFormat>Affichage à l'écran (4:3)</PresentationFormat>
  <Paragraphs>248</Paragraphs>
  <Slides>8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ARV_trials_2014</vt:lpstr>
      <vt:lpstr>Diseños sin INTR</vt:lpstr>
      <vt:lpstr>Estudio PROGRESS: LPV/r + RAL vs LPV/r + TDF/FTC</vt:lpstr>
      <vt:lpstr>Estudio PROGRESS: LPV/r + RAL vs LPV/r + TDF/FTC</vt:lpstr>
      <vt:lpstr>Estudio PROGRESS: LPV/r + RAL vs LPV/r + TDF/FTC</vt:lpstr>
      <vt:lpstr>Estudio PROGRESS: LPV/r + RAL vs LPV/r + TDF/FTC</vt:lpstr>
      <vt:lpstr>Estudio PROGRESS: LPV/r + RAL vs LPV/r + TDF/FTC</vt:lpstr>
      <vt:lpstr>Estudio PROGRESS: LPV/r + RAL vs LPV/r + TDF/FTC</vt:lpstr>
      <vt:lpstr>Estudio PROGRESS: LPV/r + RAL vs LPV/r + TDF/FTC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creator>www.arv-trial.com</dc:creator>
  <cp:lastModifiedBy>Utilisateur</cp:lastModifiedBy>
  <cp:revision>109</cp:revision>
  <dcterms:created xsi:type="dcterms:W3CDTF">2014-09-16T06:42:14Z</dcterms:created>
  <dcterms:modified xsi:type="dcterms:W3CDTF">2015-09-24T09:13:42Z</dcterms:modified>
</cp:coreProperties>
</file>