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5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E5E5F7"/>
    <a:srgbClr val="C0C0C0"/>
    <a:srgbClr val="FF6600"/>
    <a:srgbClr val="0066FF"/>
    <a:srgbClr val="990000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874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2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2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fr-FR" sz="3200" dirty="0">
                <a:ea typeface="ＭＳ Ｐゴシック"/>
                <a:cs typeface="ＭＳ Ｐゴシック"/>
              </a:rPr>
              <a:t>Libres de NRTI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3037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RADAR: DRV/r + RAL vs DRV/r + TDF/FTC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228725"/>
            <a:ext cx="1720850" cy="636608"/>
          </a:xfrm>
        </p:spPr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334316"/>
            <a:ext cx="3167994" cy="1517467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Edad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≥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18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años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Naïve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de ARV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CV ≥ 5 000 c/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mL</a:t>
            </a:r>
            <a:endParaRPr lang="es-ES" sz="1600" b="1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es-ES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No resistencia a TDF, FTC o DRV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/r 800/100 QD + RAL 400 BID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1007" y="224889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42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43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4641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2505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77787" y="4212543"/>
            <a:ext cx="8859231" cy="262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 err="1">
                <a:solidFill>
                  <a:srgbClr val="000066"/>
                </a:solidFill>
              </a:rPr>
              <a:t>Endpoint</a:t>
            </a:r>
            <a:r>
              <a:rPr lang="es-ES" dirty="0">
                <a:solidFill>
                  <a:srgbClr val="000066"/>
                </a:solidFill>
              </a:rPr>
              <a:t> primario: tiempo en perder respuesta virológica hasta S24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(ITT, TLOVR)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Definición de fallo: el primero de los siguientes eventos: muerte, discontinuación permanente de la droga en estudio, pérdida de seguimiento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o CV &gt; 48 copias/ml obtenida en dos visitas consecutivas o un valor de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CV &gt; 48 copias/ml seguida de discontinuación permanente de la droga en estudio o pérdida de seguimiento 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3337054" y="3819342"/>
            <a:ext cx="245136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Eficacia virológica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02143"/>
              </p:ext>
            </p:extLst>
          </p:nvPr>
        </p:nvGraphicFramePr>
        <p:xfrm>
          <a:off x="411946" y="1606148"/>
          <a:ext cx="8278421" cy="2103120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CV, 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copias/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35221"/>
              </p:ext>
            </p:extLst>
          </p:nvPr>
        </p:nvGraphicFramePr>
        <p:xfrm>
          <a:off x="421471" y="4152286"/>
          <a:ext cx="8278421" cy="2091801"/>
        </p:xfrm>
        <a:graphic>
          <a:graphicData uri="http://schemas.openxmlformats.org/drawingml/2006/table">
            <a:tbl>
              <a:tblPr/>
              <a:tblGrid>
                <a:gridCol w="420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48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S24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 de tiempo a la pérdida de respuesta virológica 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36.3 semanas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42.1 semanas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48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S48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≠ : - 23.7% (IC95% : - 42.9 a – 5.0) ; p = 0.016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48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S48 (ITT,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snapshot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89570" y="1266925"/>
            <a:ext cx="6146334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(mediana) y disposición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220" y="6269286"/>
            <a:ext cx="827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0066"/>
                </a:solidFill>
              </a:rPr>
              <a:t>Test de resistencia: no emergencia de mutaciones de resistencia asociadas al tratamiento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RADAR: DRV/r + RAL vs DRV/r + TDF/FTC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-221494" y="1290396"/>
            <a:ext cx="9276593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Parámetros lipídicos, función renal, grasa corporal y densidad mineral ósea </a:t>
            </a:r>
          </a:p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Media de cambio desde el basal (IC95%)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47699"/>
              </p:ext>
            </p:extLst>
          </p:nvPr>
        </p:nvGraphicFramePr>
        <p:xfrm>
          <a:off x="167731" y="1906982"/>
          <a:ext cx="8721687" cy="4156306"/>
        </p:xfrm>
        <a:graphic>
          <a:graphicData uri="http://schemas.openxmlformats.org/drawingml/2006/table">
            <a:tbl>
              <a:tblPr/>
              <a:tblGrid>
                <a:gridCol w="369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Colesterol total, mg/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+ 23.3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LDL-colesterol, mg/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HDL-colesterol, mg/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Triglicéridos, mg/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- 38.1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Razón colesterol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colesterol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(CKD-EPI formula),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Análisis DEXA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Subtotal BMD, g/cm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BMD, g/cm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grasa, kg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Masa magra corporal total,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+ 9.2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9389" y="6165060"/>
            <a:ext cx="8777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Evento adverso clínico o de laboratorio grado 3 o mayor: 5 en la rama de RAL vs 2 en la rama TDF/FTC 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RADAR: DRV/r + RAL vs DRV/r + TDF/FTC </a:t>
            </a:r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RADAR: DRV/r + RAL vs DRV/r + TDF/FTC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38250"/>
            <a:ext cx="902493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s-ES" sz="2000" dirty="0"/>
              <a:t>El régimen libre de </a:t>
            </a:r>
            <a:r>
              <a:rPr lang="es-ES" sz="2000" dirty="0">
                <a:solidFill>
                  <a:srgbClr val="2D2D8A"/>
                </a:solidFill>
              </a:rPr>
              <a:t>NRTI </a:t>
            </a:r>
            <a:r>
              <a:rPr lang="es-ES" sz="2000" dirty="0"/>
              <a:t>con RAL+ DRV/r no alcanzó similar eficacia virológica a semana 48 comparado TDF/FTC + DRV/r, pero fue superior en cuanto a marcadores de salud ósea</a:t>
            </a:r>
            <a:endParaRPr lang="en-US" sz="2000" dirty="0"/>
          </a:p>
          <a:p>
            <a:pPr lvl="1"/>
            <a:r>
              <a:rPr lang="fr-FR" sz="2000" dirty="0"/>
              <a:t>Los dos </a:t>
            </a:r>
            <a:r>
              <a:rPr lang="es-ES" sz="2000" dirty="0"/>
              <a:t>regímenes alcanzaron </a:t>
            </a:r>
            <a:r>
              <a:rPr lang="fr-FR" sz="2000" dirty="0"/>
              <a:t>comparable </a:t>
            </a:r>
            <a:r>
              <a:rPr lang="es-ES" sz="2000" dirty="0"/>
              <a:t>respuesta inmunológica</a:t>
            </a:r>
          </a:p>
          <a:p>
            <a:pPr lvl="1"/>
            <a:r>
              <a:rPr lang="en-US" sz="2000" dirty="0"/>
              <a:t>Los </a:t>
            </a:r>
            <a:r>
              <a:rPr lang="es-ES" sz="2000" dirty="0"/>
              <a:t>pacientes en la rama </a:t>
            </a:r>
            <a:r>
              <a:rPr lang="en-US" sz="2000" dirty="0"/>
              <a:t>TDF/FTC </a:t>
            </a:r>
            <a:r>
              <a:rPr lang="es-ES" sz="2000" dirty="0"/>
              <a:t>tuvieron menores incrementos </a:t>
            </a:r>
            <a:br>
              <a:rPr lang="es-ES" sz="2000" dirty="0"/>
            </a:br>
            <a:r>
              <a:rPr lang="es-ES" sz="2000" dirty="0"/>
              <a:t>en</a:t>
            </a:r>
            <a:r>
              <a:rPr lang="en-US" sz="2000" dirty="0"/>
              <a:t> el </a:t>
            </a:r>
            <a:r>
              <a:rPr lang="es-ES" sz="2000" dirty="0"/>
              <a:t>colesterol</a:t>
            </a:r>
            <a:r>
              <a:rPr lang="en-US" sz="2000" dirty="0"/>
              <a:t> total</a:t>
            </a:r>
          </a:p>
          <a:p>
            <a:pPr lvl="1"/>
            <a:endParaRPr lang="en-US" sz="2000" dirty="0"/>
          </a:p>
          <a:p>
            <a:pPr lvl="1"/>
            <a:r>
              <a:rPr lang="es-ES" sz="2000" dirty="0"/>
              <a:t>Limitaciones</a:t>
            </a:r>
          </a:p>
          <a:p>
            <a:pPr lvl="2"/>
            <a:r>
              <a:rPr lang="es-ES" sz="1800" dirty="0"/>
              <a:t>Pequeño tamaño de la muestra</a:t>
            </a:r>
          </a:p>
          <a:p>
            <a:pPr lvl="2"/>
            <a:r>
              <a:rPr lang="es-ES" sz="1800" dirty="0"/>
              <a:t>Sin poder para establecer no inferioridad </a:t>
            </a:r>
          </a:p>
          <a:p>
            <a:pPr lvl="2"/>
            <a:r>
              <a:rPr lang="en-US" sz="1800" dirty="0"/>
              <a:t>E</a:t>
            </a:r>
            <a:r>
              <a:rPr lang="es-ES" sz="1800" dirty="0"/>
              <a:t>A</a:t>
            </a:r>
            <a:r>
              <a:rPr lang="en-US" sz="1800" dirty="0"/>
              <a:t>s auto </a:t>
            </a:r>
            <a:r>
              <a:rPr lang="es-ES" sz="1800" dirty="0"/>
              <a:t>reportados, etiqueta abierta, diseño no ciego </a:t>
            </a:r>
          </a:p>
          <a:p>
            <a:pPr lvl="2"/>
            <a:r>
              <a:rPr lang="es-ES" sz="1800" dirty="0"/>
              <a:t>Evaluación de densidad mineral ósea no sitio específica 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9053</TotalTime>
  <Words>444</Words>
  <Application>Microsoft Office PowerPoint</Application>
  <PresentationFormat>Affichage à l'écran (4:3)</PresentationFormat>
  <Paragraphs>140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ARV_trials_2016</vt:lpstr>
      <vt:lpstr>Libres de NRTI</vt:lpstr>
      <vt:lpstr>Estudio RADAR: DRV/r + RAL vs DRV/r + TDF/FTC </vt:lpstr>
      <vt:lpstr>Estudio RADAR: DRV/r + RAL vs DRV/r + TDF/FTC </vt:lpstr>
      <vt:lpstr>Estudio RADAR: DRV/r + RAL vs DRV/r + TDF/FTC </vt:lpstr>
      <vt:lpstr>Estudio RADAR: DRV/r + RAL vs DRV/r + TDF/FTC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137</cp:revision>
  <dcterms:created xsi:type="dcterms:W3CDTF">2015-05-20T09:45:14Z</dcterms:created>
  <dcterms:modified xsi:type="dcterms:W3CDTF">2016-09-07T15:49:03Z</dcterms:modified>
</cp:coreProperties>
</file>