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5" r:id="rId2"/>
    <p:sldId id="268" r:id="rId3"/>
    <p:sldId id="258" r:id="rId4"/>
    <p:sldId id="273" r:id="rId5"/>
    <p:sldId id="266" r:id="rId6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" initials="a" lastIdx="4" clrIdx="2"/>
  <p:cmAuthor id="3" name="Utilisateur de Microsoft Office" initials="Office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FFFF"/>
    <a:srgbClr val="DDDDDD"/>
    <a:srgbClr val="E5E5F7"/>
    <a:srgbClr val="C0C0C0"/>
    <a:srgbClr val="FF6600"/>
    <a:srgbClr val="0066FF"/>
    <a:srgbClr val="990000"/>
    <a:srgbClr val="FF00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9874" autoAdjust="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1866" y="96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07/09/2016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fr-FR">
              <a:ea typeface="ＭＳ Ｐゴシック"/>
              <a:cs typeface="ＭＳ Ｐゴシック"/>
            </a:endParaRPr>
          </a:p>
        </p:txBody>
      </p:sp>
      <p:sp>
        <p:nvSpPr>
          <p:cNvPr id="7171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alt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7172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F8933A13-E2F4-4380-A4AE-D3C02AD4832E}" type="slidenum">
              <a:rPr lang="fr-FR" altLang="fr-FR" sz="1200">
                <a:latin typeface="Calibri" pitchFamily="34" charset="0"/>
              </a:rPr>
              <a:pPr algn="r" defTabSz="850900"/>
              <a:t>1</a:t>
            </a:fld>
            <a:endParaRPr lang="fr-FR" alt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220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629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altLang="fr-FR" sz="3200" dirty="0">
                <a:ea typeface="ＭＳ Ｐゴシック"/>
                <a:cs typeface="ＭＳ Ｐゴシック"/>
              </a:rPr>
              <a:t>Libres de NRTI</a:t>
            </a:r>
          </a:p>
        </p:txBody>
      </p:sp>
      <p:sp>
        <p:nvSpPr>
          <p:cNvPr id="6146" name="Espace réservé du contenu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SPARTAN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PROGRESS</a:t>
            </a:r>
          </a:p>
          <a:p>
            <a:r>
              <a:rPr lang="fr-FR" altLang="fr-FR" sz="2800" b="1" dirty="0">
                <a:latin typeface="Calibri" pitchFamily="34" charset="0"/>
                <a:ea typeface="ＭＳ Ｐゴシック"/>
                <a:cs typeface="ＭＳ Ｐゴシック"/>
              </a:rPr>
              <a:t>RADAR</a:t>
            </a:r>
          </a:p>
          <a:p>
            <a:r>
              <a:rPr lang="en-US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NEAT001/ANRS 14</a:t>
            </a:r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3</a:t>
            </a:r>
          </a:p>
          <a:p>
            <a:r>
              <a:rPr lang="fr-FR" altLang="fr-FR" sz="2800" b="1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A4001078</a:t>
            </a:r>
            <a:endParaRPr lang="fr-FR" altLang="fr-FR" sz="2800" b="1" dirty="0">
              <a:solidFill>
                <a:srgbClr val="C0C0C0"/>
              </a:solidFill>
              <a:latin typeface="Calibri" pitchFamily="34" charset="0"/>
              <a:ea typeface="ＭＳ Ｐゴシック"/>
              <a:cs typeface="ＭＳ Ｐゴシック"/>
            </a:endParaRP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VEMAN 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/>
                <a:cs typeface="ＭＳ Ｐゴシック"/>
              </a:rPr>
              <a:t>MODERN</a:t>
            </a:r>
            <a:endParaRPr lang="fr-FR" altLang="fr-FR" sz="2800" b="1" dirty="0">
              <a:latin typeface="Calibri" pitchFamily="34" charset="0"/>
              <a:ea typeface="ＭＳ Ｐゴシック"/>
              <a:cs typeface="ＭＳ Ｐゴシック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830379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Estudio RADAR: DRV/r + RAL vs DRV/r + TDF/FTC 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50800" y="1228725"/>
            <a:ext cx="1720850" cy="636608"/>
          </a:xfrm>
        </p:spPr>
        <p:txBody>
          <a:bodyPr/>
          <a:lstStyle/>
          <a:p>
            <a:pPr eaLnBrk="1" hangingPunct="1"/>
            <a:r>
              <a:rPr lang="es-ES" sz="2800" b="1" dirty="0">
                <a:latin typeface="+mj-lt"/>
                <a:ea typeface="MS PGothic" charset="0"/>
              </a:rPr>
              <a:t>Diseño</a:t>
            </a:r>
          </a:p>
          <a:p>
            <a:pPr eaLnBrk="1" hangingPunct="1"/>
            <a:endParaRPr lang="fr-FR" sz="2800" b="1" dirty="0">
              <a:latin typeface="+mj-lt"/>
              <a:ea typeface="MS PGothic" charset="0"/>
            </a:endParaRPr>
          </a:p>
        </p:txBody>
      </p:sp>
      <p:sp>
        <p:nvSpPr>
          <p:cNvPr id="9" name="Rectangle à coins arrondis 8"/>
          <p:cNvSpPr>
            <a:spLocks noChangeArrowheads="1"/>
          </p:cNvSpPr>
          <p:nvPr/>
        </p:nvSpPr>
        <p:spPr bwMode="auto">
          <a:xfrm>
            <a:off x="348847" y="2334316"/>
            <a:ext cx="3167994" cy="1517467"/>
          </a:xfrm>
          <a:prstGeom prst="roundRect">
            <a:avLst>
              <a:gd name="adj" fmla="val 16667"/>
            </a:avLst>
          </a:prstGeom>
          <a:solidFill>
            <a:srgbClr val="E5E5F7"/>
          </a:solidFill>
          <a:ln w="9525">
            <a:solidFill>
              <a:srgbClr val="E5E5F7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r>
              <a:rPr lang="es-ES" sz="1600" b="1" dirty="0">
                <a:solidFill>
                  <a:srgbClr val="000066"/>
                </a:solidFill>
                <a:latin typeface="+mj-lt"/>
              </a:rPr>
              <a:t>Edad</a:t>
            </a:r>
            <a:r>
              <a:rPr lang="es-ES" sz="1600" b="1" baseline="0" dirty="0">
                <a:solidFill>
                  <a:srgbClr val="000066"/>
                </a:solidFill>
                <a:latin typeface="+mj-lt"/>
              </a:rPr>
              <a:t> ≥ </a:t>
            </a:r>
            <a:r>
              <a:rPr lang="es-ES" sz="1600" b="1" dirty="0">
                <a:solidFill>
                  <a:srgbClr val="000066"/>
                </a:solidFill>
                <a:latin typeface="+mj-lt"/>
              </a:rPr>
              <a:t>18</a:t>
            </a:r>
            <a:r>
              <a:rPr lang="es-ES" sz="1600" b="1" baseline="0" dirty="0">
                <a:solidFill>
                  <a:srgbClr val="000066"/>
                </a:solidFill>
                <a:latin typeface="+mj-lt"/>
              </a:rPr>
              <a:t> </a:t>
            </a:r>
            <a:r>
              <a:rPr lang="es-ES" sz="1600" b="1" dirty="0">
                <a:solidFill>
                  <a:srgbClr val="000066"/>
                </a:solidFill>
                <a:latin typeface="+mj-lt"/>
              </a:rPr>
              <a:t>años</a:t>
            </a:r>
            <a:endParaRPr lang="es-ES" sz="1600" b="1" baseline="0" dirty="0">
              <a:solidFill>
                <a:srgbClr val="000066"/>
              </a:solidFill>
              <a:latin typeface="+mj-lt"/>
            </a:endParaRPr>
          </a:p>
          <a:p>
            <a:pPr algn="ctr" eaLnBrk="1" hangingPunct="1"/>
            <a:r>
              <a:rPr lang="es-ES" sz="1600" b="1" dirty="0">
                <a:solidFill>
                  <a:srgbClr val="000066"/>
                </a:solidFill>
                <a:latin typeface="+mj-lt"/>
              </a:rPr>
              <a:t>HIV+</a:t>
            </a:r>
          </a:p>
          <a:p>
            <a:pPr algn="ctr" eaLnBrk="1" hangingPunct="1"/>
            <a:r>
              <a:rPr lang="es-ES" sz="1600" b="1" dirty="0" err="1">
                <a:solidFill>
                  <a:srgbClr val="000066"/>
                </a:solidFill>
                <a:latin typeface="+mj-lt"/>
              </a:rPr>
              <a:t>Naïve</a:t>
            </a:r>
            <a:r>
              <a:rPr lang="es-ES" sz="1600" b="1" dirty="0">
                <a:solidFill>
                  <a:srgbClr val="000066"/>
                </a:solidFill>
                <a:latin typeface="+mj-lt"/>
              </a:rPr>
              <a:t> de ARV</a:t>
            </a:r>
          </a:p>
          <a:p>
            <a:pPr algn="ctr" eaLnBrk="1" hangingPunct="1"/>
            <a:r>
              <a:rPr lang="es-ES" sz="1600" b="1" dirty="0">
                <a:solidFill>
                  <a:srgbClr val="000066"/>
                </a:solidFill>
                <a:latin typeface="+mj-lt"/>
              </a:rPr>
              <a:t>CV ≥ 5 000 c/</a:t>
            </a:r>
            <a:r>
              <a:rPr lang="es-ES" sz="1600" b="1" dirty="0" err="1">
                <a:solidFill>
                  <a:srgbClr val="000066"/>
                </a:solidFill>
                <a:latin typeface="+mj-lt"/>
              </a:rPr>
              <a:t>mL</a:t>
            </a:r>
            <a:endParaRPr lang="es-ES" sz="1600" b="1" dirty="0">
              <a:solidFill>
                <a:srgbClr val="000066"/>
              </a:solidFill>
              <a:latin typeface="+mj-lt"/>
            </a:endParaRPr>
          </a:p>
          <a:p>
            <a:pPr algn="ctr" eaLnBrk="1" hangingPunct="1"/>
            <a:r>
              <a:rPr lang="es-ES" sz="1600" b="1" dirty="0">
                <a:solidFill>
                  <a:srgbClr val="000066"/>
                </a:solidFill>
                <a:latin typeface="+mj-lt"/>
              </a:rPr>
              <a:t>CD4 ≥ 100/mm</a:t>
            </a:r>
            <a:r>
              <a:rPr lang="es-ES" sz="1600" b="1" baseline="30000" dirty="0">
                <a:solidFill>
                  <a:srgbClr val="000066"/>
                </a:solidFill>
                <a:latin typeface="+mj-lt"/>
              </a:rPr>
              <a:t>3</a:t>
            </a:r>
          </a:p>
          <a:p>
            <a:pPr algn="ctr" eaLnBrk="1" hangingPunct="1"/>
            <a:r>
              <a:rPr lang="es-ES" sz="1600" b="1" dirty="0">
                <a:solidFill>
                  <a:srgbClr val="000066"/>
                </a:solidFill>
                <a:latin typeface="+mj-lt"/>
              </a:rPr>
              <a:t>No resistencia a TDF, FTC o DRV</a:t>
            </a:r>
          </a:p>
        </p:txBody>
      </p:sp>
      <p:sp>
        <p:nvSpPr>
          <p:cNvPr id="125963" name="Rectangle à coins arrondis 9"/>
          <p:cNvSpPr>
            <a:spLocks noChangeArrowheads="1"/>
          </p:cNvSpPr>
          <p:nvPr/>
        </p:nvSpPr>
        <p:spPr bwMode="auto">
          <a:xfrm>
            <a:off x="5134796" y="2372616"/>
            <a:ext cx="3498014" cy="449927"/>
          </a:xfrm>
          <a:prstGeom prst="rect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b="1" dirty="0">
                <a:solidFill>
                  <a:srgbClr val="000066"/>
                </a:solidFill>
                <a:latin typeface="+mj-lt"/>
              </a:rPr>
              <a:t>DRV</a:t>
            </a:r>
            <a:r>
              <a:rPr lang="fr-FR" sz="1800" b="1" baseline="0" dirty="0">
                <a:solidFill>
                  <a:srgbClr val="000066"/>
                </a:solidFill>
                <a:latin typeface="+mj-lt"/>
              </a:rPr>
              <a:t>/r 800/100 QD + RAL 400 BID</a:t>
            </a:r>
          </a:p>
        </p:txBody>
      </p:sp>
      <p:sp>
        <p:nvSpPr>
          <p:cNvPr id="125964" name="Rectangle à coins arrondis 10"/>
          <p:cNvSpPr>
            <a:spLocks noChangeArrowheads="1"/>
          </p:cNvSpPr>
          <p:nvPr/>
        </p:nvSpPr>
        <p:spPr bwMode="auto">
          <a:xfrm>
            <a:off x="5134796" y="3336806"/>
            <a:ext cx="3498014" cy="449927"/>
          </a:xfrm>
          <a:prstGeom prst="rect">
            <a:avLst/>
          </a:pr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b="1" dirty="0">
                <a:solidFill>
                  <a:schemeClr val="bg1"/>
                </a:solidFill>
                <a:latin typeface="+mj-lt"/>
              </a:rPr>
              <a:t>DR</a:t>
            </a:r>
            <a:r>
              <a:rPr lang="fr-FR" sz="1800" b="1" baseline="0" dirty="0">
                <a:solidFill>
                  <a:schemeClr val="bg1"/>
                </a:solidFill>
                <a:latin typeface="+mj-lt"/>
              </a:rPr>
              <a:t>V/r + TDF/FTC</a:t>
            </a:r>
          </a:p>
        </p:txBody>
      </p:sp>
      <p:sp>
        <p:nvSpPr>
          <p:cNvPr id="125960" name="ZoneTexte 106"/>
          <p:cNvSpPr txBox="1">
            <a:spLocks noChangeArrowheads="1"/>
          </p:cNvSpPr>
          <p:nvPr/>
        </p:nvSpPr>
        <p:spPr bwMode="auto">
          <a:xfrm>
            <a:off x="8716963" y="34925"/>
            <a:ext cx="395287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r>
              <a:rPr lang="fr-FR" sz="1000" b="1" baseline="0">
                <a:solidFill>
                  <a:srgbClr val="FFFFFF"/>
                </a:solidFill>
                <a:cs typeface="Arial" charset="0"/>
              </a:rPr>
              <a:t>118</a:t>
            </a:r>
          </a:p>
        </p:txBody>
      </p:sp>
      <p:sp>
        <p:nvSpPr>
          <p:cNvPr id="86" name="Text Box 36"/>
          <p:cNvSpPr txBox="1">
            <a:spLocks noChangeArrowheads="1"/>
          </p:cNvSpPr>
          <p:nvPr/>
        </p:nvSpPr>
        <p:spPr bwMode="auto">
          <a:xfrm>
            <a:off x="4431007" y="2248891"/>
            <a:ext cx="6591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42</a:t>
            </a:r>
          </a:p>
        </p:txBody>
      </p:sp>
      <p:sp>
        <p:nvSpPr>
          <p:cNvPr id="87" name="Text Box 37"/>
          <p:cNvSpPr txBox="1">
            <a:spLocks noChangeArrowheads="1"/>
          </p:cNvSpPr>
          <p:nvPr/>
        </p:nvSpPr>
        <p:spPr bwMode="auto">
          <a:xfrm>
            <a:off x="4431007" y="3596819"/>
            <a:ext cx="6591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43</a:t>
            </a:r>
          </a:p>
        </p:txBody>
      </p:sp>
      <p:cxnSp>
        <p:nvCxnSpPr>
          <p:cNvPr id="88" name="Connecteur droit 66"/>
          <p:cNvCxnSpPr>
            <a:cxnSpLocks noChangeShapeType="1"/>
          </p:cNvCxnSpPr>
          <p:nvPr/>
        </p:nvCxnSpPr>
        <p:spPr bwMode="auto">
          <a:xfrm rot="5400000">
            <a:off x="3840251" y="246419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9" name="Oval 170"/>
          <p:cNvSpPr>
            <a:spLocks noChangeArrowheads="1"/>
          </p:cNvSpPr>
          <p:nvPr/>
        </p:nvSpPr>
        <p:spPr bwMode="auto">
          <a:xfrm>
            <a:off x="3281414" y="125055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s-ES" sz="1400" b="1" dirty="0" err="1">
                <a:solidFill>
                  <a:srgbClr val="000066"/>
                </a:solidFill>
                <a:latin typeface="Calibri" pitchFamily="34" charset="0"/>
              </a:rPr>
              <a:t>Randomización</a:t>
            </a:r>
            <a:endParaRPr lang="es-ES" sz="1400" b="1" dirty="0">
              <a:solidFill>
                <a:srgbClr val="000066"/>
              </a:solidFill>
              <a:latin typeface="Calibri" pitchFamily="34" charset="0"/>
            </a:endParaRPr>
          </a:p>
          <a:p>
            <a:pPr algn="ctr" defTabSz="914400"/>
            <a:r>
              <a:rPr lang="es-ES" sz="1400" b="1" dirty="0">
                <a:solidFill>
                  <a:srgbClr val="000066"/>
                </a:solidFill>
                <a:latin typeface="Calibri" pitchFamily="34" charset="0"/>
              </a:rPr>
              <a:t>1 : 1</a:t>
            </a:r>
          </a:p>
          <a:p>
            <a:pPr algn="ctr" defTabSz="914400"/>
            <a:r>
              <a:rPr lang="es-ES" sz="1400" b="1" dirty="0">
                <a:solidFill>
                  <a:srgbClr val="000066"/>
                </a:solidFill>
                <a:latin typeface="Calibri" pitchFamily="34" charset="0"/>
              </a:rPr>
              <a:t>Etiqueta abierta</a:t>
            </a:r>
          </a:p>
        </p:txBody>
      </p:sp>
      <p:grpSp>
        <p:nvGrpSpPr>
          <p:cNvPr id="90" name="Grouper 89"/>
          <p:cNvGrpSpPr/>
          <p:nvPr/>
        </p:nvGrpSpPr>
        <p:grpSpPr>
          <a:xfrm>
            <a:off x="3531385" y="2568119"/>
            <a:ext cx="1576952" cy="990600"/>
            <a:chOff x="3087656" y="2629315"/>
            <a:chExt cx="1576952" cy="990600"/>
          </a:xfrm>
        </p:grpSpPr>
        <p:sp>
          <p:nvSpPr>
            <p:cNvPr id="91" name="Line 105"/>
            <p:cNvSpPr>
              <a:spLocks noChangeShapeType="1"/>
            </p:cNvSpPr>
            <p:nvPr/>
          </p:nvSpPr>
          <p:spPr bwMode="auto">
            <a:xfrm>
              <a:off x="3087656" y="3153190"/>
              <a:ext cx="935999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2" name="Line 3"/>
            <p:cNvSpPr>
              <a:spLocks noChangeShapeType="1"/>
            </p:cNvSpPr>
            <p:nvPr/>
          </p:nvSpPr>
          <p:spPr bwMode="auto">
            <a:xfrm>
              <a:off x="4029608" y="2629315"/>
              <a:ext cx="0" cy="99060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3" name="Line 4"/>
            <p:cNvSpPr>
              <a:spLocks noChangeShapeType="1"/>
            </p:cNvSpPr>
            <p:nvPr/>
          </p:nvSpPr>
          <p:spPr bwMode="auto">
            <a:xfrm>
              <a:off x="4013733" y="2638840"/>
              <a:ext cx="650875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4" name="Line 5"/>
            <p:cNvSpPr>
              <a:spLocks noChangeShapeType="1"/>
            </p:cNvSpPr>
            <p:nvPr/>
          </p:nvSpPr>
          <p:spPr bwMode="auto">
            <a:xfrm>
              <a:off x="4021670" y="3619915"/>
              <a:ext cx="622300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</p:grpSp>
      <p:sp>
        <p:nvSpPr>
          <p:cNvPr id="95" name="Oval 110"/>
          <p:cNvSpPr>
            <a:spLocks noChangeArrowheads="1"/>
          </p:cNvSpPr>
          <p:nvPr/>
        </p:nvSpPr>
        <p:spPr bwMode="auto">
          <a:xfrm>
            <a:off x="8360756" y="133828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W96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6" name="Line 172"/>
          <p:cNvSpPr>
            <a:spLocks noChangeShapeType="1"/>
          </p:cNvSpPr>
          <p:nvPr/>
        </p:nvSpPr>
        <p:spPr bwMode="auto">
          <a:xfrm>
            <a:off x="8659206" y="187803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" name="Espace réservé du contenu 2"/>
          <p:cNvSpPr>
            <a:spLocks/>
          </p:cNvSpPr>
          <p:nvPr/>
        </p:nvSpPr>
        <p:spPr bwMode="auto">
          <a:xfrm>
            <a:off x="77787" y="4212543"/>
            <a:ext cx="8859231" cy="262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Objetivo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es-ES" dirty="0" err="1">
                <a:solidFill>
                  <a:srgbClr val="000066"/>
                </a:solidFill>
              </a:rPr>
              <a:t>Endpoint</a:t>
            </a:r>
            <a:r>
              <a:rPr lang="es-ES" dirty="0">
                <a:solidFill>
                  <a:srgbClr val="000066"/>
                </a:solidFill>
              </a:rPr>
              <a:t> primario: tiempo en perder respuesta virológica hasta S24 </a:t>
            </a:r>
            <a:br>
              <a:rPr lang="es-ES" dirty="0">
                <a:solidFill>
                  <a:srgbClr val="000066"/>
                </a:solidFill>
              </a:rPr>
            </a:br>
            <a:r>
              <a:rPr lang="es-ES" dirty="0">
                <a:solidFill>
                  <a:srgbClr val="000066"/>
                </a:solidFill>
              </a:rPr>
              <a:t>(ITT, TLOVR)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es-ES" dirty="0">
                <a:solidFill>
                  <a:srgbClr val="000066"/>
                </a:solidFill>
              </a:rPr>
              <a:t>Definición de fallo: el primero de los siguientes eventos: muerte, discontinuación permanente de la droga en estudio, pérdida de seguimiento </a:t>
            </a:r>
            <a:br>
              <a:rPr lang="es-ES" dirty="0">
                <a:solidFill>
                  <a:srgbClr val="000066"/>
                </a:solidFill>
              </a:rPr>
            </a:br>
            <a:r>
              <a:rPr lang="es-ES" dirty="0">
                <a:solidFill>
                  <a:srgbClr val="000066"/>
                </a:solidFill>
              </a:rPr>
              <a:t>o CV &gt; 48 copias/ml obtenida en dos visitas consecutivas o un valor de </a:t>
            </a:r>
            <a:br>
              <a:rPr lang="es-ES" dirty="0">
                <a:solidFill>
                  <a:srgbClr val="000066"/>
                </a:solidFill>
              </a:rPr>
            </a:br>
            <a:r>
              <a:rPr lang="es-ES" dirty="0">
                <a:solidFill>
                  <a:srgbClr val="000066"/>
                </a:solidFill>
              </a:rPr>
              <a:t>CV &gt; 48 copias/ml seguida de discontinuación permanente de la droga en estudio o pérdida de seguimiento </a:t>
            </a:r>
          </a:p>
        </p:txBody>
      </p:sp>
      <p:sp>
        <p:nvSpPr>
          <p:cNvPr id="98" name="ZoneTexte 69"/>
          <p:cNvSpPr txBox="1">
            <a:spLocks noChangeArrowheads="1"/>
          </p:cNvSpPr>
          <p:nvPr/>
        </p:nvSpPr>
        <p:spPr bwMode="auto">
          <a:xfrm>
            <a:off x="6256161" y="6582618"/>
            <a:ext cx="288091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Bedimo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R. PLOS One 2014;9:e106221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9" name="AutoShape 162"/>
          <p:cNvSpPr>
            <a:spLocks noChangeArrowheads="1"/>
          </p:cNvSpPr>
          <p:nvPr/>
        </p:nvSpPr>
        <p:spPr bwMode="auto">
          <a:xfrm>
            <a:off x="0" y="6605389"/>
            <a:ext cx="539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RADAR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242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3337054" y="3819342"/>
            <a:ext cx="2451362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s-ES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Eficacia virológica</a:t>
            </a: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802143"/>
              </p:ext>
            </p:extLst>
          </p:nvPr>
        </p:nvGraphicFramePr>
        <p:xfrm>
          <a:off x="411946" y="1606148"/>
          <a:ext cx="8278421" cy="2103120"/>
        </p:xfrm>
        <a:graphic>
          <a:graphicData uri="http://schemas.openxmlformats.org/drawingml/2006/table">
            <a:tbl>
              <a:tblPr/>
              <a:tblGrid>
                <a:gridCol w="4300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6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1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55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Edad, años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Mujer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es-ES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CV, log</a:t>
                      </a:r>
                      <a:r>
                        <a:rPr kumimoji="0" lang="es-ES" sz="1400" b="1" i="0" u="none" strike="noStrike" cap="none" normalizeH="0" baseline="-25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copias/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mL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4.69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4.92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3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Discontinuación a 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335221"/>
              </p:ext>
            </p:extLst>
          </p:nvPr>
        </p:nvGraphicFramePr>
        <p:xfrm>
          <a:off x="421471" y="4152286"/>
          <a:ext cx="8278421" cy="2091801"/>
        </p:xfrm>
        <a:graphic>
          <a:graphicData uri="http://schemas.openxmlformats.org/drawingml/2006/table">
            <a:tbl>
              <a:tblPr/>
              <a:tblGrid>
                <a:gridCol w="4202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57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44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RAL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CV &lt; 48 c/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mL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a S24 (ITT, TLOVR)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76.7%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2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Media de tiempo a la pérdida de respuesta virológica  (ITT, TLOVR)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36.3 semanas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42.1 semanas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CV &lt; 48 c/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mL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a S48 (ITT, TLOVR)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83.7%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≠ : - 23.7% (IC95% : - 42.9 a – 5.0) ; p = 0.016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CV &lt; 48 c/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mL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a S48 (ITT, 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snapshot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62.5%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83.7%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489570" y="1266925"/>
            <a:ext cx="6146334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s-ES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Características basales (mediana) y disposición </a:t>
            </a:r>
          </a:p>
        </p:txBody>
      </p:sp>
      <p:sp>
        <p:nvSpPr>
          <p:cNvPr id="2" name="Rectangle 1"/>
          <p:cNvSpPr/>
          <p:nvPr/>
        </p:nvSpPr>
        <p:spPr>
          <a:xfrm>
            <a:off x="326220" y="6269286"/>
            <a:ext cx="827842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>
                <a:solidFill>
                  <a:srgbClr val="000066"/>
                </a:solidFill>
              </a:rPr>
              <a:t>Test de resistencia: no emergencia de mutaciones de resistencia asociadas al tratamiento 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Estudio RADAR: DRV/r + RAL vs DRV/r + TDF/FTC 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6256161" y="6582618"/>
            <a:ext cx="288091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Bedimo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R. PLOS One 2014;9:e106221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0" y="6605389"/>
            <a:ext cx="539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RADAR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-221494" y="1290396"/>
            <a:ext cx="9276593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s-ES" sz="20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Parámetros lipídicos, función renal, grasa corporal y densidad mineral ósea </a:t>
            </a:r>
          </a:p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s-ES" sz="20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Media de cambio desde el basal (IC95%)</a:t>
            </a: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647699"/>
              </p:ext>
            </p:extLst>
          </p:nvPr>
        </p:nvGraphicFramePr>
        <p:xfrm>
          <a:off x="167731" y="1906982"/>
          <a:ext cx="8721687" cy="4156306"/>
        </p:xfrm>
        <a:graphic>
          <a:graphicData uri="http://schemas.openxmlformats.org/drawingml/2006/table">
            <a:tbl>
              <a:tblPr/>
              <a:tblGrid>
                <a:gridCol w="3692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81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95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1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49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43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Colesterol total, mg/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dL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+ 23.3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+ 6.5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0.003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5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LDL-colesterol, mg/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dL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+ 11.2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+ 3.3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HDL-colesterol, mg/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dL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+ 4.8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+ 7.2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5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Triglicéridos, mg/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dL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+ 21.2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- 38.1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5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Razón colesterol 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total:HDL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colesterol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- 0.25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- 0.71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5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eGFR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(CKD-EPI formula), ml/min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- 4.4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- 7.9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499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Análisis DEXA 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Subtotal BMD, g/cm</a:t>
                      </a:r>
                      <a:r>
                        <a:rPr kumimoji="0" lang="es-ES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Total BMD, g/cm</a:t>
                      </a:r>
                      <a:r>
                        <a:rPr kumimoji="0" lang="es-ES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Total grasa, kg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Masa magra corporal total, kg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+ 9.2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+ 11.3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+ 3.13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+ 1.48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- 6.9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+ 0.6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0.002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0.013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0.084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ZoneTexte 1"/>
          <p:cNvSpPr txBox="1"/>
          <p:nvPr/>
        </p:nvSpPr>
        <p:spPr>
          <a:xfrm>
            <a:off x="359389" y="6165060"/>
            <a:ext cx="87776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rgbClr val="000066"/>
                </a:solidFill>
              </a:rPr>
              <a:t>Evento adverso clínico o de laboratorio grado 3 o mayor: 5 en la rama de RAL vs 2 en la rama TDF/FTC 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6256161" y="6582618"/>
            <a:ext cx="288091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Bedimo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R. PLOS One 2014;9:e106221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605389"/>
            <a:ext cx="539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RADAR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Estudio RADAR: DRV/r + RAL vs DRV/r + TDF/FTC </a:t>
            </a:r>
          </a:p>
        </p:txBody>
      </p:sp>
    </p:spTree>
    <p:extLst>
      <p:ext uri="{BB962C8B-B14F-4D97-AF65-F5344CB8AC3E}">
        <p14:creationId xmlns:p14="http://schemas.microsoft.com/office/powerpoint/2010/main" val="2565756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Estudio RADAR: DRV/r + RAL vs DRV/r + TDF/FTC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238250"/>
            <a:ext cx="9024938" cy="5303838"/>
          </a:xfrm>
        </p:spPr>
        <p:txBody>
          <a:bodyPr/>
          <a:lstStyle/>
          <a:p>
            <a:r>
              <a:rPr lang="es-ES" sz="2800" b="1" dirty="0">
                <a:latin typeface="+mj-lt"/>
              </a:rPr>
              <a:t>Conclusiones</a:t>
            </a:r>
            <a:br>
              <a:rPr lang="en-US" sz="2800" b="1" dirty="0">
                <a:latin typeface="+mj-lt"/>
              </a:rPr>
            </a:br>
            <a:endParaRPr lang="en-US" sz="2400" b="1" dirty="0">
              <a:latin typeface="+mj-lt"/>
            </a:endParaRPr>
          </a:p>
          <a:p>
            <a:pPr lvl="1"/>
            <a:r>
              <a:rPr lang="es-ES" sz="2000" dirty="0"/>
              <a:t>El régimen libre de </a:t>
            </a:r>
            <a:r>
              <a:rPr lang="es-ES" sz="2000" dirty="0">
                <a:solidFill>
                  <a:srgbClr val="2D2D8A"/>
                </a:solidFill>
              </a:rPr>
              <a:t>NRTI </a:t>
            </a:r>
            <a:r>
              <a:rPr lang="es-ES" sz="2000" dirty="0"/>
              <a:t>con RAL+ DRV/r no alcanzó similar eficacia virológica a semana 48 comparado TDF/FTC + DRV/r, pero fue superior en cuanto a marcadores de salud ósea</a:t>
            </a:r>
            <a:endParaRPr lang="en-US" sz="2000" dirty="0"/>
          </a:p>
          <a:p>
            <a:pPr lvl="1"/>
            <a:r>
              <a:rPr lang="fr-FR" sz="2000" dirty="0"/>
              <a:t>Los dos </a:t>
            </a:r>
            <a:r>
              <a:rPr lang="es-ES" sz="2000" dirty="0"/>
              <a:t>regímenes alcanzaron </a:t>
            </a:r>
            <a:r>
              <a:rPr lang="fr-FR" sz="2000" dirty="0"/>
              <a:t>comparable </a:t>
            </a:r>
            <a:r>
              <a:rPr lang="es-ES" sz="2000" dirty="0"/>
              <a:t>respuesta inmunológica</a:t>
            </a:r>
          </a:p>
          <a:p>
            <a:pPr lvl="1"/>
            <a:r>
              <a:rPr lang="en-US" sz="2000" dirty="0"/>
              <a:t>Los </a:t>
            </a:r>
            <a:r>
              <a:rPr lang="es-ES" sz="2000" dirty="0"/>
              <a:t>pacientes en la rama </a:t>
            </a:r>
            <a:r>
              <a:rPr lang="en-US" sz="2000" dirty="0"/>
              <a:t>TDF/FTC </a:t>
            </a:r>
            <a:r>
              <a:rPr lang="es-ES" sz="2000" dirty="0"/>
              <a:t>tuvieron menores incrementos </a:t>
            </a:r>
            <a:br>
              <a:rPr lang="es-ES" sz="2000" dirty="0"/>
            </a:br>
            <a:r>
              <a:rPr lang="es-ES" sz="2000" dirty="0"/>
              <a:t>en</a:t>
            </a:r>
            <a:r>
              <a:rPr lang="en-US" sz="2000" dirty="0"/>
              <a:t> el </a:t>
            </a:r>
            <a:r>
              <a:rPr lang="es-ES" sz="2000" dirty="0"/>
              <a:t>colesterol</a:t>
            </a:r>
            <a:r>
              <a:rPr lang="en-US" sz="2000" dirty="0"/>
              <a:t> total</a:t>
            </a:r>
          </a:p>
          <a:p>
            <a:pPr lvl="1"/>
            <a:endParaRPr lang="en-US" sz="2000" dirty="0"/>
          </a:p>
          <a:p>
            <a:pPr lvl="1"/>
            <a:r>
              <a:rPr lang="es-ES" sz="2000" dirty="0"/>
              <a:t>Limitaciones</a:t>
            </a:r>
          </a:p>
          <a:p>
            <a:pPr lvl="2"/>
            <a:r>
              <a:rPr lang="es-ES" sz="1800" dirty="0"/>
              <a:t>Pequeño tamaño de la muestra</a:t>
            </a:r>
          </a:p>
          <a:p>
            <a:pPr lvl="2"/>
            <a:r>
              <a:rPr lang="es-ES" sz="1800" dirty="0"/>
              <a:t>Sin poder para establecer no inferioridad </a:t>
            </a:r>
          </a:p>
          <a:p>
            <a:pPr lvl="2"/>
            <a:r>
              <a:rPr lang="en-US" sz="1800" dirty="0"/>
              <a:t>E</a:t>
            </a:r>
            <a:r>
              <a:rPr lang="es-ES" sz="1800" dirty="0"/>
              <a:t>A</a:t>
            </a:r>
            <a:r>
              <a:rPr lang="en-US" sz="1800" dirty="0"/>
              <a:t>s auto </a:t>
            </a:r>
            <a:r>
              <a:rPr lang="es-ES" sz="1800" dirty="0"/>
              <a:t>reportados, etiqueta abierta, diseño no ciego </a:t>
            </a:r>
          </a:p>
          <a:p>
            <a:pPr lvl="2"/>
            <a:r>
              <a:rPr lang="es-ES" sz="1800" dirty="0"/>
              <a:t>Evaluación de densidad mineral ósea no sitio específica </a:t>
            </a: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6256161" y="6582618"/>
            <a:ext cx="288091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Bedimo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R. PLOS One 2014;9:e106221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0" y="6605389"/>
            <a:ext cx="539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RADAR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6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9053</TotalTime>
  <Words>444</Words>
  <Application>Microsoft Office PowerPoint</Application>
  <PresentationFormat>Affichage à l'écran (4:3)</PresentationFormat>
  <Paragraphs>140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MS PGothic</vt:lpstr>
      <vt:lpstr>MS PGothic</vt:lpstr>
      <vt:lpstr>Arial</vt:lpstr>
      <vt:lpstr>Calibri</vt:lpstr>
      <vt:lpstr>Cambria</vt:lpstr>
      <vt:lpstr>Trebuchet MS</vt:lpstr>
      <vt:lpstr>Wingdings</vt:lpstr>
      <vt:lpstr>ARV_trials_2016</vt:lpstr>
      <vt:lpstr>Libres de NRTI</vt:lpstr>
      <vt:lpstr>Estudio RADAR: DRV/r + RAL vs DRV/r + TDF/FTC </vt:lpstr>
      <vt:lpstr>Estudio RADAR: DRV/r + RAL vs DRV/r + TDF/FTC </vt:lpstr>
      <vt:lpstr>Estudio RADAR: DRV/r + RAL vs DRV/r + TDF/FTC </vt:lpstr>
      <vt:lpstr>Estudio RADAR: DRV/r + RAL vs DRV/r + TDF/FTC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www.arv-trial.com</dc:creator>
  <cp:lastModifiedBy>Pilar</cp:lastModifiedBy>
  <cp:revision>137</cp:revision>
  <dcterms:created xsi:type="dcterms:W3CDTF">2015-05-20T09:45:14Z</dcterms:created>
  <dcterms:modified xsi:type="dcterms:W3CDTF">2016-09-07T15:49:03Z</dcterms:modified>
</cp:coreProperties>
</file>