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comments/comment1.xml" ContentType="application/vnd.openxmlformats-officedocument.presentationml.comment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67" r:id="rId2"/>
    <p:sldId id="257" r:id="rId3"/>
    <p:sldId id="258" r:id="rId4"/>
    <p:sldId id="266" r:id="rId5"/>
    <p:sldId id="259" r:id="rId6"/>
    <p:sldId id="260" r:id="rId7"/>
    <p:sldId id="264" r:id="rId8"/>
  </p:sldIdLst>
  <p:sldSz cx="9144000" cy="6858000" type="screen4x3"/>
  <p:notesSz cx="6858000" cy="9144000"/>
  <p:custDataLst>
    <p:tags r:id="rId10"/>
  </p:custDataLst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12" clrIdx="0"/>
  <p:cmAuthor id="1" name="anton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CC3300"/>
    <a:srgbClr val="C0C0C0"/>
    <a:srgbClr val="DDDDDD"/>
    <a:srgbClr val="333399"/>
    <a:srgbClr val="FF6600"/>
    <a:srgbClr val="0066FF"/>
  </p:clrMru>
  <p:extLst>
    <p:ext uri="{E76CE94A-603C-4142-B9EB-6D1370010A27}">
      <p14:discardImageEditData xmlns="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79" autoAdjust="0"/>
    <p:restoredTop sz="98951" autoAdjust="0"/>
  </p:normalViewPr>
  <p:slideViewPr>
    <p:cSldViewPr snapToGrid="0">
      <p:cViewPr varScale="1">
        <p:scale>
          <a:sx n="87" d="100"/>
          <a:sy n="87" d="100"/>
        </p:scale>
        <p:origin x="-1182" y="-72"/>
      </p:cViewPr>
      <p:guideLst>
        <p:guide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4-09-14T09:01:19.304" idx="1">
    <p:pos x="4195" y="4105"/>
    <p:text>? use Gazzard reference on this slide as on previous  as the nelson ref is better for the neuropsychiatric part of sense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24E796-DD5A-E446-A5E5-00C18D45A20E}" type="datetimeFigureOut">
              <a:rPr lang="fr-FR" smtClean="0"/>
              <a:pPr/>
              <a:t>13/11/2014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809389-9734-0F45-92C9-C868B652A93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1541046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altLang="fr-FR" smtClean="0">
              <a:ea typeface="ＭＳ Ｐゴシック" pitchFamily="34" charset="-128"/>
            </a:endParaRPr>
          </a:p>
        </p:txBody>
      </p:sp>
      <p:sp>
        <p:nvSpPr>
          <p:cNvPr id="1638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3215"/>
            <a:r>
              <a:rPr lang="fr-FR" altLang="fr-FR" sz="1300" dirty="0">
                <a:latin typeface="Trebuchet MS" pitchFamily="34" charset="0"/>
              </a:rPr>
              <a:t>ARV-trial.com</a:t>
            </a:r>
          </a:p>
        </p:txBody>
      </p:sp>
      <p:sp>
        <p:nvSpPr>
          <p:cNvPr id="16389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1410"/>
            <a:fld id="{19488D4D-FE54-4A6C-BD3D-2D3443FFBE74}" type="slidenum">
              <a:rPr lang="fr-FR" altLang="fr-FR" sz="1200"/>
              <a:pPr algn="r" defTabSz="851410"/>
              <a:t>1</a:t>
            </a:fld>
            <a:endParaRPr lang="fr-FR" altLang="fr-FR" sz="12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713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/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</a:endParaRPr>
          </a:p>
        </p:txBody>
      </p:sp>
      <p:sp>
        <p:nvSpPr>
          <p:cNvPr id="2713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/>
            <a:fld id="{51BBB3C3-479F-F74A-8A5F-5BCF43A2533F}" type="slidenum">
              <a:rPr lang="fr-FR" sz="1200">
                <a:solidFill>
                  <a:prstClr val="black"/>
                </a:solidFill>
              </a:rPr>
              <a:pPr algn="r" defTabSz="851410"/>
              <a:t>4</a:t>
            </a:fld>
            <a:endParaRPr lang="fr-FR" sz="1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166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1669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4CFF0558-E68C-6248-A050-03188FB81B9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-1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4" Type="http://schemas.openxmlformats.org/officeDocument/2006/relationships/comments" Target="../comments/commen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altLang="fr-FR" sz="3200" dirty="0" smtClean="0">
                <a:ea typeface="ＭＳ Ｐゴシック" pitchFamily="34" charset="-128"/>
              </a:rPr>
              <a:t>Comparación </a:t>
            </a:r>
            <a:r>
              <a:rPr lang="es-AR" altLang="fr-FR" sz="3200" dirty="0" smtClean="0">
                <a:ea typeface="ＭＳ Ｐゴシック" pitchFamily="34" charset="-128"/>
              </a:rPr>
              <a:t>de INNTR vs INNTR</a:t>
            </a:r>
          </a:p>
        </p:txBody>
      </p:sp>
      <p:sp>
        <p:nvSpPr>
          <p:cNvPr id="205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sz="2800" b="1" dirty="0" smtClean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ENCORE</a:t>
            </a:r>
          </a:p>
          <a:p>
            <a:r>
              <a:rPr lang="fr-FR" altLang="fr-FR" sz="2800" b="1" dirty="0" smtClean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EFV vs RPV</a:t>
            </a:r>
          </a:p>
          <a:p>
            <a:pPr lvl="1"/>
            <a:r>
              <a:rPr lang="fr-FR" altLang="fr-FR" sz="2400" b="1" dirty="0" smtClean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ECHO-THRIVE</a:t>
            </a:r>
          </a:p>
          <a:p>
            <a:pPr lvl="1"/>
            <a:r>
              <a:rPr lang="fr-FR" altLang="fr-FR" sz="2400" b="1" dirty="0" smtClean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STAR</a:t>
            </a:r>
          </a:p>
          <a:p>
            <a:r>
              <a:rPr lang="fr-FR" altLang="fr-FR" sz="2800" b="1" dirty="0" smtClean="0">
                <a:latin typeface="Calibri" pitchFamily="34" charset="0"/>
                <a:ea typeface="ＭＳ Ｐゴシック" pitchFamily="34" charset="-128"/>
              </a:rPr>
              <a:t>EFV vs ETR</a:t>
            </a:r>
          </a:p>
          <a:p>
            <a:pPr lvl="1"/>
            <a:r>
              <a:rPr lang="fr-FR" altLang="fr-FR" sz="2400" b="1" dirty="0" smtClean="0">
                <a:latin typeface="Calibri" pitchFamily="34" charset="0"/>
                <a:ea typeface="ＭＳ Ｐゴシック" pitchFamily="34" charset="-128"/>
              </a:rPr>
              <a:t>SENSE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ZoneTexte 69"/>
          <p:cNvSpPr txBox="1">
            <a:spLocks noChangeArrowheads="1"/>
          </p:cNvSpPr>
          <p:nvPr/>
        </p:nvSpPr>
        <p:spPr bwMode="auto">
          <a:xfrm>
            <a:off x="4477892" y="6553451"/>
            <a:ext cx="46368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Gazzard B. AIDS 2011;25:2249-58</a:t>
            </a:r>
            <a:endParaRPr lang="en-US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31" name="Grouper 30"/>
          <p:cNvGrpSpPr/>
          <p:nvPr/>
        </p:nvGrpSpPr>
        <p:grpSpPr>
          <a:xfrm>
            <a:off x="-1" y="6570663"/>
            <a:ext cx="666000" cy="288111"/>
            <a:chOff x="-1" y="6570663"/>
            <a:chExt cx="666000" cy="288111"/>
          </a:xfrm>
        </p:grpSpPr>
        <p:sp>
          <p:nvSpPr>
            <p:cNvPr id="234535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666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4536" name="ZoneTexte 23"/>
            <p:cNvSpPr txBox="1">
              <a:spLocks noChangeArrowheads="1"/>
            </p:cNvSpPr>
            <p:nvPr/>
          </p:nvSpPr>
          <p:spPr bwMode="auto">
            <a:xfrm>
              <a:off x="41422" y="6581775"/>
              <a:ext cx="6245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SENSE</a:t>
              </a:r>
              <a:endParaRPr lang="en-US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es-AR" sz="2800" b="1" kern="0" smtClean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Diseño</a:t>
            </a:r>
            <a:endParaRPr lang="es-AR" sz="2800" b="1" kern="0">
              <a:solidFill>
                <a:srgbClr val="CC330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234501" name="Connecteur droit 66"/>
          <p:cNvCxnSpPr>
            <a:cxnSpLocks noChangeShapeType="1"/>
          </p:cNvCxnSpPr>
          <p:nvPr/>
        </p:nvCxnSpPr>
        <p:spPr bwMode="auto">
          <a:xfrm rot="5400000">
            <a:off x="2535784" y="2772396"/>
            <a:ext cx="400050" cy="15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234502" name="Espace réservé du contenu 2"/>
          <p:cNvSpPr>
            <a:spLocks/>
          </p:cNvSpPr>
          <p:nvPr/>
        </p:nvSpPr>
        <p:spPr bwMode="auto">
          <a:xfrm>
            <a:off x="34925" y="5049792"/>
            <a:ext cx="89630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</a:pPr>
            <a:r>
              <a:rPr lang="es-AR" sz="2800" b="1" dirty="0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Punto final primario</a:t>
            </a:r>
          </a:p>
          <a:p>
            <a:pPr marL="800100" lvl="1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Verdana" pitchFamily="34" charset="0"/>
              <a:buChar char="–"/>
            </a:pPr>
            <a:r>
              <a:rPr lang="es-A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Diferencia en el % de  pacientes con al menos un evento adverso </a:t>
            </a:r>
            <a:r>
              <a:rPr lang="es-AR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neuropsiquiátrico</a:t>
            </a:r>
            <a:r>
              <a:rPr lang="es-A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 emergente de grado 1-4 a semana 12 (análisis ITT ajustados, test a 2 colas, poder= 90%)</a:t>
            </a:r>
            <a:endParaRPr lang="es-AR" b="1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207880" name="Group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xmlns:mv="urn:schemas-microsoft-com:mac:vml" xmlns:mc="http://schemas.openxmlformats.org/markup-compatibility/2006" val="3603882483"/>
              </p:ext>
            </p:extLst>
          </p:nvPr>
        </p:nvGraphicFramePr>
        <p:xfrm>
          <a:off x="3710003" y="2608090"/>
          <a:ext cx="3686403" cy="755650"/>
        </p:xfrm>
        <a:graphic>
          <a:graphicData uri="http://schemas.openxmlformats.org/drawingml/2006/table">
            <a:tbl>
              <a:tblPr/>
              <a:tblGrid>
                <a:gridCol w="3686403"/>
              </a:tblGrid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ETR 400 mg (4 tabletas) QD + EFV placebo + 2 INTR*</a:t>
                      </a:r>
                      <a:endParaRPr kumimoji="0" lang="es-A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xmlns:mv="urn:schemas-microsoft-com:mac:vml" xmlns:mc="http://schemas.openxmlformats.org/markup-compatibility/2006" val="1649402871"/>
              </p:ext>
            </p:extLst>
          </p:nvPr>
        </p:nvGraphicFramePr>
        <p:xfrm>
          <a:off x="3711592" y="3620915"/>
          <a:ext cx="3684814" cy="733425"/>
        </p:xfrm>
        <a:graphic>
          <a:graphicData uri="http://schemas.openxmlformats.org/drawingml/2006/table">
            <a:tbl>
              <a:tblPr/>
              <a:tblGrid>
                <a:gridCol w="3684814"/>
              </a:tblGrid>
              <a:tr h="733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EFV 600 mg QD + ETR </a:t>
                      </a:r>
                      <a:b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placebo + 2 INTR*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</a:tr>
            </a:tbl>
          </a:graphicData>
        </a:graphic>
      </p:graphicFrame>
      <p:sp>
        <p:nvSpPr>
          <p:cNvPr id="234519" name="Oval 170"/>
          <p:cNvSpPr>
            <a:spLocks noChangeArrowheads="1"/>
          </p:cNvSpPr>
          <p:nvPr/>
        </p:nvSpPr>
        <p:spPr bwMode="auto">
          <a:xfrm>
            <a:off x="1965078" y="1558752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dirty="0" err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Randomización</a:t>
            </a:r>
            <a:endParaRPr lang="es-AR" sz="1400" b="1" dirty="0" smtClean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1 : 1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Etiqueta abierta</a:t>
            </a:r>
            <a:endParaRPr lang="es-AR" sz="14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0" name="AutoShape 162"/>
          <p:cNvSpPr>
            <a:spLocks noChangeArrowheads="1"/>
          </p:cNvSpPr>
          <p:nvPr/>
        </p:nvSpPr>
        <p:spPr bwMode="auto">
          <a:xfrm>
            <a:off x="249332" y="2879752"/>
            <a:ext cx="2357766" cy="1191816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ARV-</a:t>
            </a:r>
            <a:r>
              <a:rPr lang="es-AR" sz="1600" b="1" dirty="0" err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naïve</a:t>
            </a:r>
            <a:r>
              <a:rPr lang="es-AR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Carga viral &gt; 5,000 c/</a:t>
            </a:r>
            <a:r>
              <a:rPr lang="es-AR" sz="1600" b="1" dirty="0" err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mL</a:t>
            </a:r>
            <a:endParaRPr lang="es-AR" sz="1600" b="1" dirty="0" smtClean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sin resistencia a drogas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del estudio</a:t>
            </a:r>
            <a:endParaRPr lang="es-AR" sz="16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2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US" sz="32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en-US" sz="3200" dirty="0" smtClean="0">
                <a:ea typeface="ＭＳ Ｐゴシック" pitchFamily="-1" charset="-128"/>
                <a:cs typeface="ＭＳ Ｐゴシック" pitchFamily="-1" charset="-128"/>
              </a:rPr>
              <a:t> SENSE: ETR QD + 2 INTR vs EFV QD + 2 INTR</a:t>
            </a:r>
            <a:endParaRPr lang="en-US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  <p:cxnSp>
        <p:nvCxnSpPr>
          <p:cNvPr id="234523" name="AutoShape 60"/>
          <p:cNvCxnSpPr>
            <a:cxnSpLocks noChangeShapeType="1"/>
          </p:cNvCxnSpPr>
          <p:nvPr/>
        </p:nvCxnSpPr>
        <p:spPr bwMode="auto">
          <a:xfrm rot="10800000" flipH="1" flipV="1">
            <a:off x="3710004" y="2981152"/>
            <a:ext cx="1587" cy="993775"/>
          </a:xfrm>
          <a:prstGeom prst="bentConnector3">
            <a:avLst>
              <a:gd name="adj1" fmla="val -48000000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234524" name="Line 63"/>
          <p:cNvSpPr>
            <a:spLocks noChangeShapeType="1"/>
          </p:cNvSpPr>
          <p:nvPr/>
        </p:nvSpPr>
        <p:spPr bwMode="auto">
          <a:xfrm flipV="1">
            <a:off x="2612571" y="3471689"/>
            <a:ext cx="347331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s-A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25" name="Rectangle 9"/>
          <p:cNvSpPr>
            <a:spLocks noChangeArrowheads="1"/>
          </p:cNvSpPr>
          <p:nvPr/>
        </p:nvSpPr>
        <p:spPr bwMode="auto">
          <a:xfrm>
            <a:off x="2983492" y="3647902"/>
            <a:ext cx="72277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6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78</a:t>
            </a:r>
            <a:endParaRPr lang="es-AR" sz="1600" b="1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6" name="Rectangle 8"/>
          <p:cNvSpPr>
            <a:spLocks noChangeArrowheads="1"/>
          </p:cNvSpPr>
          <p:nvPr/>
        </p:nvSpPr>
        <p:spPr bwMode="auto">
          <a:xfrm>
            <a:off x="2983241" y="2654127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6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79</a:t>
            </a:r>
            <a:endParaRPr lang="es-AR" sz="1600" b="1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7096145" y="1634952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AR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S12</a:t>
            </a:r>
            <a:endParaRPr lang="es-AR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8782" name="Oval 110"/>
          <p:cNvSpPr>
            <a:spLocks noChangeArrowheads="1"/>
          </p:cNvSpPr>
          <p:nvPr/>
        </p:nvSpPr>
        <p:spPr bwMode="auto">
          <a:xfrm>
            <a:off x="8421688" y="1634952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AR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S48</a:t>
            </a:r>
            <a:endParaRPr lang="es-AR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34533" name="Line 172"/>
          <p:cNvSpPr>
            <a:spLocks noChangeShapeType="1"/>
          </p:cNvSpPr>
          <p:nvPr/>
        </p:nvSpPr>
        <p:spPr bwMode="auto">
          <a:xfrm>
            <a:off x="8720138" y="2174702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s-A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34" name="Line 172"/>
          <p:cNvSpPr>
            <a:spLocks noChangeShapeType="1"/>
          </p:cNvSpPr>
          <p:nvPr/>
        </p:nvSpPr>
        <p:spPr bwMode="auto">
          <a:xfrm>
            <a:off x="7415233" y="2174702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s-A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7396405" y="2987502"/>
            <a:ext cx="1303200" cy="974725"/>
            <a:chOff x="4502" y="1764"/>
            <a:chExt cx="646" cy="614"/>
          </a:xfrm>
        </p:grpSpPr>
        <p:sp>
          <p:nvSpPr>
            <p:cNvPr id="234531" name="Line 31"/>
            <p:cNvSpPr>
              <a:spLocks noChangeShapeType="1"/>
            </p:cNvSpPr>
            <p:nvPr/>
          </p:nvSpPr>
          <p:spPr bwMode="auto">
            <a:xfrm flipV="1">
              <a:off x="4502" y="1764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4532" name="Line 31"/>
            <p:cNvSpPr>
              <a:spLocks noChangeShapeType="1"/>
            </p:cNvSpPr>
            <p:nvPr/>
          </p:nvSpPr>
          <p:spPr bwMode="auto">
            <a:xfrm flipV="1">
              <a:off x="4502" y="2378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25" name="ZoneTexte 71"/>
          <p:cNvSpPr txBox="1">
            <a:spLocks noChangeArrowheads="1"/>
          </p:cNvSpPr>
          <p:nvPr/>
        </p:nvSpPr>
        <p:spPr bwMode="auto">
          <a:xfrm>
            <a:off x="206829" y="4403822"/>
            <a:ext cx="719686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Randomizac</a:t>
            </a:r>
            <a:r>
              <a:rPr lang="es-AR" sz="1400" dirty="0" err="1" smtClean="0">
                <a:solidFill>
                  <a:srgbClr val="000066"/>
                </a:solidFill>
              </a:rPr>
              <a:t>ió</a:t>
            </a:r>
            <a:r>
              <a:rPr lang="es-AR" sz="14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n</a:t>
            </a:r>
            <a:r>
              <a:rPr lang="es-A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estratificada por carga viral (</a:t>
            </a:r>
            <a:r>
              <a:rPr lang="es-AR" sz="1400" u="sng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&lt;</a:t>
            </a:r>
            <a:r>
              <a:rPr lang="es-A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o &gt; 100,000 c/</a:t>
            </a:r>
            <a:r>
              <a:rPr lang="es-AR" sz="14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mL</a:t>
            </a:r>
            <a:r>
              <a:rPr lang="es-A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) al </a:t>
            </a:r>
            <a:r>
              <a:rPr lang="es-AR" sz="14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screening</a:t>
            </a:r>
            <a:endParaRPr lang="es-AR" sz="1400" baseline="30000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163286" y="4764402"/>
            <a:ext cx="89807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dirty="0" smtClean="0">
                <a:solidFill>
                  <a:srgbClr val="000066"/>
                </a:solidFill>
              </a:rPr>
              <a:t>*Combinación seleccionada por el investigador, a etiqueta abierta: ZDV/3TC BID, ABC/3TC QD, TDF/FTC QD</a:t>
            </a:r>
            <a:endParaRPr lang="es-AR" sz="1400" dirty="0">
              <a:solidFill>
                <a:srgbClr val="000066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="" xmlns:p14="http://schemas.microsoft.com/office/powerpoint/2010/main" xmlns:mv="urn:schemas-microsoft-com:mac:vml" xmlns:mc="http://schemas.openxmlformats.org/markup-compatibility/2006" val="2334997662"/>
              </p:ext>
            </p:extLst>
          </p:nvPr>
        </p:nvGraphicFramePr>
        <p:xfrm>
          <a:off x="395288" y="1643432"/>
          <a:ext cx="8353425" cy="4492582"/>
        </p:xfrm>
        <a:graphic>
          <a:graphicData uri="http://schemas.openxmlformats.org/drawingml/2006/table">
            <a:tbl>
              <a:tblPr/>
              <a:tblGrid>
                <a:gridCol w="433387"/>
                <a:gridCol w="3136091"/>
                <a:gridCol w="2364405"/>
                <a:gridCol w="514542"/>
                <a:gridCol w="1905000"/>
              </a:tblGrid>
              <a:tr h="45893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ETR + 2 INTR, N = 79</a:t>
                      </a:r>
                      <a:endParaRPr kumimoji="0" lang="es-AR" sz="18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EFV + 2 INTR, N = 78</a:t>
                      </a:r>
                      <a:endParaRPr kumimoji="0" lang="es-AR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</a:tr>
              <a:tr h="24883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Edad (media), años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38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38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883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Mujeres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23%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883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Carga viral (log</a:t>
                      </a:r>
                      <a:r>
                        <a:rPr kumimoji="0" lang="es-AR" sz="1400" b="1" i="0" u="none" strike="noStrike" cap="none" normalizeH="0" baseline="-2500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c/</a:t>
                      </a: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mL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), mediana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4.8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4.8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883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CD4 (/mm</a:t>
                      </a:r>
                      <a:r>
                        <a:rPr kumimoji="0" lang="es-AR" sz="1400" b="1" i="0" u="none" strike="noStrike" cap="none" normalizeH="0" baseline="30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), mediana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319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273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883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sng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&gt;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1 Mutación INNTR (IAS-USA)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 (15%)*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 (5%)*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883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sng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&gt;</a:t>
                      </a: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1 Mutación INNTR (IAS-USA)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883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HCV+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2053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INTR seleccionado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88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TDF/FTC ;  ABC/3TC ; ZD/3TC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60% ; 26% ; 14%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883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Discontinuación ay S12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8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88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Por eventos adversos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8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88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Pérdida de seguimiento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88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Retiro de consentimiento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88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Otras razones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36614" name="Rectangle 6"/>
          <p:cNvSpPr>
            <a:spLocks noChangeArrowheads="1"/>
          </p:cNvSpPr>
          <p:nvPr/>
        </p:nvSpPr>
        <p:spPr bwMode="auto">
          <a:xfrm>
            <a:off x="971550" y="1295400"/>
            <a:ext cx="716280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s-AR" sz="2400" b="1" dirty="0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Características basales y disposición de pacientes</a:t>
            </a:r>
            <a:endParaRPr lang="es-AR" sz="2400" b="1" dirty="0">
              <a:solidFill>
                <a:srgbClr val="CC330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4477892" y="6553451"/>
            <a:ext cx="46368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Nelson M. AIDS 2011;25:335-40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418989" y="6168439"/>
            <a:ext cx="45752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000066"/>
                </a:solidFill>
              </a:rPr>
              <a:t>* E138A, N = 5, V106I, N = 4, V108I, N = 1, V90I, N = 6</a:t>
            </a:r>
            <a:endParaRPr lang="fr-FR" sz="1400" dirty="0">
              <a:solidFill>
                <a:srgbClr val="000066"/>
              </a:solidFill>
            </a:endParaRPr>
          </a:p>
        </p:txBody>
      </p:sp>
      <p:grpSp>
        <p:nvGrpSpPr>
          <p:cNvPr id="12" name="Grouper 11"/>
          <p:cNvGrpSpPr/>
          <p:nvPr/>
        </p:nvGrpSpPr>
        <p:grpSpPr>
          <a:xfrm>
            <a:off x="-1" y="6570663"/>
            <a:ext cx="666000" cy="288111"/>
            <a:chOff x="-1" y="6570663"/>
            <a:chExt cx="666000" cy="288111"/>
          </a:xfrm>
        </p:grpSpPr>
        <p:sp>
          <p:nvSpPr>
            <p:cNvPr id="13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666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4" name="ZoneTexte 23"/>
            <p:cNvSpPr txBox="1">
              <a:spLocks noChangeArrowheads="1"/>
            </p:cNvSpPr>
            <p:nvPr/>
          </p:nvSpPr>
          <p:spPr bwMode="auto">
            <a:xfrm>
              <a:off x="41422" y="6581775"/>
              <a:ext cx="6245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SENSE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5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9093201" cy="1106488"/>
          </a:xfrm>
        </p:spPr>
        <p:txBody>
          <a:bodyPr/>
          <a:lstStyle/>
          <a:p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SENSE: ETR QD + 2 INTR vs EFV QD + 2 INTR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434" name="Group 9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xmlns:mv="urn:schemas-microsoft-com:mac:vml" xmlns:mc="http://schemas.openxmlformats.org/markup-compatibility/2006" val="302320554"/>
              </p:ext>
            </p:extLst>
          </p:nvPr>
        </p:nvGraphicFramePr>
        <p:xfrm>
          <a:off x="395287" y="1796925"/>
          <a:ext cx="8206979" cy="3343920"/>
        </p:xfrm>
        <a:graphic>
          <a:graphicData uri="http://schemas.openxmlformats.org/drawingml/2006/table">
            <a:tbl>
              <a:tblPr/>
              <a:tblGrid>
                <a:gridCol w="205400"/>
                <a:gridCol w="138525"/>
                <a:gridCol w="3963417"/>
                <a:gridCol w="1502228"/>
                <a:gridCol w="1534086"/>
                <a:gridCol w="863323"/>
              </a:tblGrid>
              <a:tr h="34664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ETR + 2 INTR</a:t>
                      </a:r>
                      <a:endParaRPr kumimoji="0" lang="es-A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EFV + 2 INTR</a:t>
                      </a:r>
                      <a:endParaRPr kumimoji="0" lang="es-A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p</a:t>
                      </a:r>
                      <a:endParaRPr kumimoji="0" lang="es-AR" sz="18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9206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Todos los eventos grado 1-4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27.8%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55.1%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0.001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92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Relacionados a la droga (punto final primario)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16.5%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46.2 %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0.001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9206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Eventos grado 2-4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10.1%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19.2%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0.103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9206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Relacionados a la droga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5.1%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16.7%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0.019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9206">
                <a:tc gridSpan="3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Eventos adversos, SNC, todos los grados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20.2%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33.4%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9206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Mareos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19%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9206">
                <a:tc gridSpan="3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Eventos adversos psiquiátricos, </a:t>
                      </a:r>
                      <a:b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</a:b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todos los grados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11 %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39 %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9206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Trastornos del sueño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9%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32%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9206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Depresión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 = 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 = 4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70431" name="Espace réservé du contenu 2"/>
          <p:cNvSpPr>
            <a:spLocks noGrp="1"/>
          </p:cNvSpPr>
          <p:nvPr>
            <p:ph idx="4294967295"/>
          </p:nvPr>
        </p:nvSpPr>
        <p:spPr>
          <a:xfrm>
            <a:off x="39688" y="1170190"/>
            <a:ext cx="9024937" cy="46672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s-AR" sz="2400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Eventos adversos </a:t>
            </a:r>
            <a:r>
              <a:rPr lang="es-AR" sz="2400" b="1" dirty="0" err="1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neuropsiquiátricos</a:t>
            </a:r>
            <a:r>
              <a:rPr lang="es-AR" sz="2400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durante 12 semanas</a:t>
            </a:r>
            <a:endParaRPr lang="es-AR" sz="18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238170" y="5247032"/>
            <a:ext cx="828534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dirty="0" smtClean="0">
                <a:solidFill>
                  <a:srgbClr val="000066"/>
                </a:solidFill>
              </a:rPr>
              <a:t>Eventos adversos </a:t>
            </a:r>
            <a:r>
              <a:rPr lang="es-AR" sz="1400" dirty="0" smtClean="0">
                <a:solidFill>
                  <a:srgbClr val="000066"/>
                </a:solidFill>
              </a:rPr>
              <a:t>serios: </a:t>
            </a:r>
            <a:r>
              <a:rPr lang="es-AR" sz="1400" dirty="0" smtClean="0">
                <a:solidFill>
                  <a:srgbClr val="000066"/>
                </a:solidFill>
              </a:rPr>
              <a:t>ETR, N = 5, EFV, N = 3</a:t>
            </a:r>
          </a:p>
          <a:p>
            <a:r>
              <a:rPr lang="es-AR" sz="1400" dirty="0" smtClean="0">
                <a:solidFill>
                  <a:srgbClr val="000066"/>
                </a:solidFill>
              </a:rPr>
              <a:t>EA grado 2-4 piel o celular subcutáneo: ETR, N = 8, EFV, N = 9 ; discontinuación por </a:t>
            </a:r>
            <a:r>
              <a:rPr lang="es-AR" sz="1400" dirty="0" err="1" smtClean="0">
                <a:solidFill>
                  <a:srgbClr val="000066"/>
                </a:solidFill>
              </a:rPr>
              <a:t>rash</a:t>
            </a:r>
            <a:r>
              <a:rPr lang="es-AR" sz="1400" dirty="0" smtClean="0">
                <a:solidFill>
                  <a:srgbClr val="000066"/>
                </a:solidFill>
              </a:rPr>
              <a:t>: </a:t>
            </a:r>
            <a:r>
              <a:rPr lang="es-AR" sz="1400" dirty="0" smtClean="0">
                <a:solidFill>
                  <a:srgbClr val="000066"/>
                </a:solidFill>
              </a:rPr>
              <a:t>4/8 y 4/9</a:t>
            </a:r>
          </a:p>
          <a:p>
            <a:r>
              <a:rPr lang="es-AR" sz="1400" dirty="0" smtClean="0">
                <a:solidFill>
                  <a:srgbClr val="000066"/>
                </a:solidFill>
              </a:rPr>
              <a:t>EA grado 2-4 elevaciones en colesterol total y LDL: ETR = 3 y 6 ; EFV = 18 y 13</a:t>
            </a:r>
          </a:p>
        </p:txBody>
      </p:sp>
      <p:sp>
        <p:nvSpPr>
          <p:cNvPr id="17" name="ZoneTexte 69"/>
          <p:cNvSpPr txBox="1">
            <a:spLocks noChangeArrowheads="1"/>
          </p:cNvSpPr>
          <p:nvPr/>
        </p:nvSpPr>
        <p:spPr bwMode="auto">
          <a:xfrm>
            <a:off x="4477892" y="6553451"/>
            <a:ext cx="46368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Nelson M. AIDS 2011;25:335-40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18" name="Grouper 17"/>
          <p:cNvGrpSpPr/>
          <p:nvPr/>
        </p:nvGrpSpPr>
        <p:grpSpPr>
          <a:xfrm>
            <a:off x="-1" y="6570663"/>
            <a:ext cx="666000" cy="288111"/>
            <a:chOff x="-1" y="6570663"/>
            <a:chExt cx="666000" cy="288111"/>
          </a:xfrm>
        </p:grpSpPr>
        <p:sp>
          <p:nvSpPr>
            <p:cNvPr id="19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666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0" name="ZoneTexte 23"/>
            <p:cNvSpPr txBox="1">
              <a:spLocks noChangeArrowheads="1"/>
            </p:cNvSpPr>
            <p:nvPr/>
          </p:nvSpPr>
          <p:spPr bwMode="auto">
            <a:xfrm>
              <a:off x="41422" y="6581775"/>
              <a:ext cx="6245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SENSE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21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9093201" cy="1106488"/>
          </a:xfrm>
        </p:spPr>
        <p:txBody>
          <a:bodyPr/>
          <a:lstStyle/>
          <a:p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SENSE: ETR QD + 2 INTR vs EFV QD + 2 INTR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ZoneTexte 69"/>
          <p:cNvSpPr txBox="1">
            <a:spLocks noChangeArrowheads="1"/>
          </p:cNvSpPr>
          <p:nvPr/>
        </p:nvSpPr>
        <p:spPr bwMode="auto">
          <a:xfrm>
            <a:off x="4477892" y="6553451"/>
            <a:ext cx="46368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Gazzard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B. AIDS 2011; 25:2249-58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83" name="Grouper 82"/>
          <p:cNvGrpSpPr/>
          <p:nvPr/>
        </p:nvGrpSpPr>
        <p:grpSpPr>
          <a:xfrm>
            <a:off x="-1" y="6570663"/>
            <a:ext cx="666000" cy="288111"/>
            <a:chOff x="-1" y="6570663"/>
            <a:chExt cx="666000" cy="288111"/>
          </a:xfrm>
        </p:grpSpPr>
        <p:sp>
          <p:nvSpPr>
            <p:cNvPr id="84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666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85" name="ZoneTexte 23"/>
            <p:cNvSpPr txBox="1">
              <a:spLocks noChangeArrowheads="1"/>
            </p:cNvSpPr>
            <p:nvPr/>
          </p:nvSpPr>
          <p:spPr bwMode="auto">
            <a:xfrm>
              <a:off x="41422" y="6581775"/>
              <a:ext cx="6245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SENSE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86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9093201" cy="1106488"/>
          </a:xfrm>
        </p:spPr>
        <p:txBody>
          <a:bodyPr/>
          <a:lstStyle/>
          <a:p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SENSE: ETR QD + 2 INTR vs EFV QD + 2 INTR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66" name="Groupe 65"/>
          <p:cNvGrpSpPr/>
          <p:nvPr/>
        </p:nvGrpSpPr>
        <p:grpSpPr>
          <a:xfrm>
            <a:off x="266252" y="1128713"/>
            <a:ext cx="8851548" cy="5283316"/>
            <a:chOff x="266252" y="1128713"/>
            <a:chExt cx="8851548" cy="5283316"/>
          </a:xfrm>
        </p:grpSpPr>
        <p:sp>
          <p:nvSpPr>
            <p:cNvPr id="238594" name="Text Box 134"/>
            <p:cNvSpPr txBox="1">
              <a:spLocks noChangeArrowheads="1"/>
            </p:cNvSpPr>
            <p:nvPr/>
          </p:nvSpPr>
          <p:spPr bwMode="auto">
            <a:xfrm>
              <a:off x="2514621" y="1693565"/>
              <a:ext cx="3159125" cy="348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80000"/>
                </a:lnSpc>
                <a:spcBef>
                  <a:spcPct val="5000"/>
                </a:spcBef>
                <a:spcAft>
                  <a:spcPct val="0"/>
                </a:spcAft>
              </a:pPr>
              <a:r>
                <a:rPr lang="es-AR" sz="2000" b="1" smtClean="0">
                  <a:solidFill>
                    <a:srgbClr val="333399"/>
                  </a:solidFill>
                  <a:latin typeface="Calibri" pitchFamily="-1" charset="0"/>
                  <a:ea typeface="Arial" pitchFamily="-1" charset="0"/>
                  <a:cs typeface="Arial" pitchFamily="-1" charset="0"/>
                </a:rPr>
                <a:t>Carga viral &lt; 40 c/mL </a:t>
              </a:r>
              <a:endParaRPr lang="es-AR" sz="2000" b="1">
                <a:solidFill>
                  <a:srgbClr val="333399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11" name="Text Box 2"/>
            <p:cNvSpPr txBox="1">
              <a:spLocks noChangeArrowheads="1"/>
            </p:cNvSpPr>
            <p:nvPr/>
          </p:nvSpPr>
          <p:spPr bwMode="auto">
            <a:xfrm>
              <a:off x="1628376" y="1128713"/>
              <a:ext cx="5874557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2800" b="1" smtClean="0">
                  <a:solidFill>
                    <a:srgbClr val="CC3300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Respuesta al tratamiento a semana 48</a:t>
              </a:r>
              <a:endParaRPr lang="es-AR" sz="2800" b="1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15" name="Rectangle 133"/>
            <p:cNvSpPr>
              <a:spLocks noChangeArrowheads="1"/>
            </p:cNvSpPr>
            <p:nvPr/>
          </p:nvSpPr>
          <p:spPr bwMode="auto">
            <a:xfrm>
              <a:off x="941556" y="3227448"/>
              <a:ext cx="518400" cy="2137464"/>
            </a:xfrm>
            <a:prstGeom prst="rect">
              <a:avLst/>
            </a:prstGeom>
            <a:solidFill>
              <a:srgbClr val="FF66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16" name="Rectangle 135"/>
            <p:cNvSpPr>
              <a:spLocks noChangeArrowheads="1"/>
            </p:cNvSpPr>
            <p:nvPr/>
          </p:nvSpPr>
          <p:spPr bwMode="auto">
            <a:xfrm>
              <a:off x="365639" y="4559529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25</a:t>
              </a:r>
              <a:endParaRPr lang="es-A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17" name="Rectangle 136"/>
            <p:cNvSpPr>
              <a:spLocks noChangeArrowheads="1"/>
            </p:cNvSpPr>
            <p:nvPr/>
          </p:nvSpPr>
          <p:spPr bwMode="auto">
            <a:xfrm>
              <a:off x="365639" y="3867379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50</a:t>
              </a:r>
              <a:endParaRPr lang="es-A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18" name="Rectangle 137"/>
            <p:cNvSpPr>
              <a:spLocks noChangeArrowheads="1"/>
            </p:cNvSpPr>
            <p:nvPr/>
          </p:nvSpPr>
          <p:spPr bwMode="auto">
            <a:xfrm>
              <a:off x="266252" y="2486254"/>
              <a:ext cx="29815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100</a:t>
              </a:r>
              <a:endParaRPr lang="es-A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19" name="Rectangle 138"/>
            <p:cNvSpPr>
              <a:spLocks noChangeArrowheads="1"/>
            </p:cNvSpPr>
            <p:nvPr/>
          </p:nvSpPr>
          <p:spPr bwMode="auto">
            <a:xfrm>
              <a:off x="365639" y="3176816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75</a:t>
              </a:r>
              <a:endParaRPr lang="es-A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0" name="Line 139"/>
            <p:cNvSpPr>
              <a:spLocks noChangeShapeType="1"/>
            </p:cNvSpPr>
            <p:nvPr/>
          </p:nvSpPr>
          <p:spPr bwMode="auto">
            <a:xfrm>
              <a:off x="632673" y="4667250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1" name="Line 140"/>
            <p:cNvSpPr>
              <a:spLocks noChangeShapeType="1"/>
            </p:cNvSpPr>
            <p:nvPr/>
          </p:nvSpPr>
          <p:spPr bwMode="auto">
            <a:xfrm>
              <a:off x="632673" y="3976688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2" name="Line 141"/>
            <p:cNvSpPr>
              <a:spLocks noChangeShapeType="1"/>
            </p:cNvSpPr>
            <p:nvPr/>
          </p:nvSpPr>
          <p:spPr bwMode="auto">
            <a:xfrm>
              <a:off x="632673" y="2592388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3" name="Line 142"/>
            <p:cNvSpPr>
              <a:spLocks noChangeShapeType="1"/>
            </p:cNvSpPr>
            <p:nvPr/>
          </p:nvSpPr>
          <p:spPr bwMode="auto">
            <a:xfrm>
              <a:off x="632673" y="3282950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4" name="Line 143"/>
            <p:cNvSpPr>
              <a:spLocks noChangeShapeType="1"/>
            </p:cNvSpPr>
            <p:nvPr/>
          </p:nvSpPr>
          <p:spPr bwMode="auto">
            <a:xfrm>
              <a:off x="723161" y="2582863"/>
              <a:ext cx="1587" cy="286067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5" name="Rectangle 144"/>
            <p:cNvSpPr>
              <a:spLocks noChangeArrowheads="1"/>
            </p:cNvSpPr>
            <p:nvPr/>
          </p:nvSpPr>
          <p:spPr bwMode="auto">
            <a:xfrm>
              <a:off x="933834" y="2884427"/>
              <a:ext cx="5340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FF6600"/>
                  </a:solidFill>
                  <a:ea typeface="Arial" pitchFamily="-1" charset="0"/>
                  <a:cs typeface="Arial" pitchFamily="-1" charset="0"/>
                </a:rPr>
                <a:t>75.9</a:t>
              </a:r>
              <a:endParaRPr lang="es-AR" sz="1400" b="1">
                <a:solidFill>
                  <a:srgbClr val="FF6600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6" name="Rectangle 145"/>
            <p:cNvSpPr>
              <a:spLocks noChangeArrowheads="1"/>
            </p:cNvSpPr>
            <p:nvPr/>
          </p:nvSpPr>
          <p:spPr bwMode="auto">
            <a:xfrm>
              <a:off x="1459956" y="2962323"/>
              <a:ext cx="5340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66FF"/>
                  </a:solidFill>
                  <a:ea typeface="Arial" pitchFamily="-1" charset="0"/>
                  <a:cs typeface="Arial" pitchFamily="-1" charset="0"/>
                </a:rPr>
                <a:t>74.4</a:t>
              </a:r>
              <a:endParaRPr lang="es-AR" sz="1400" b="1">
                <a:solidFill>
                  <a:srgbClr val="0066FF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7" name="Text Box 148"/>
            <p:cNvSpPr txBox="1">
              <a:spLocks noChangeArrowheads="1"/>
            </p:cNvSpPr>
            <p:nvPr/>
          </p:nvSpPr>
          <p:spPr bwMode="auto">
            <a:xfrm>
              <a:off x="526564" y="2216512"/>
              <a:ext cx="3873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%</a:t>
              </a: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8" name="Rectangle 151"/>
            <p:cNvSpPr>
              <a:spLocks noChangeArrowheads="1"/>
            </p:cNvSpPr>
            <p:nvPr/>
          </p:nvSpPr>
          <p:spPr bwMode="auto">
            <a:xfrm>
              <a:off x="1461983" y="3301161"/>
              <a:ext cx="518400" cy="2063751"/>
            </a:xfrm>
            <a:prstGeom prst="rect">
              <a:avLst/>
            </a:prstGeom>
            <a:solidFill>
              <a:srgbClr val="0066FF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9" name="ZoneTexte 86"/>
            <p:cNvSpPr txBox="1">
              <a:spLocks noChangeArrowheads="1"/>
            </p:cNvSpPr>
            <p:nvPr/>
          </p:nvSpPr>
          <p:spPr bwMode="auto">
            <a:xfrm>
              <a:off x="326046" y="5692601"/>
              <a:ext cx="1841895" cy="719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A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  <a:sym typeface="Symbol" pitchFamily="-1" charset="2"/>
                </a:rPr>
                <a:t>D</a:t>
              </a:r>
              <a:r>
                <a:rPr lang="es-AR" sz="1500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  <a:sym typeface="Symbol" pitchFamily="-1" charset="2"/>
                </a:rPr>
                <a:t>iferencia</a:t>
              </a: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AR" sz="1500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  <a:sym typeface="Symbol" pitchFamily="-1" charset="2"/>
                </a:rPr>
                <a:t>(IC95%)</a:t>
              </a:r>
              <a:r>
                <a:rPr lang="es-A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  <a:sym typeface="Symbol" pitchFamily="-1" charset="2"/>
                </a:rPr>
                <a:t> </a:t>
              </a:r>
              <a:r>
                <a:rPr lang="es-A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=</a:t>
              </a: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A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1.6% (-12.0 ; 15.2)</a:t>
              </a:r>
              <a:endParaRPr lang="es-AR" sz="15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0" name="Rectangle 133"/>
            <p:cNvSpPr>
              <a:spLocks noChangeArrowheads="1"/>
            </p:cNvSpPr>
            <p:nvPr/>
          </p:nvSpPr>
          <p:spPr bwMode="auto">
            <a:xfrm>
              <a:off x="3726578" y="3314462"/>
              <a:ext cx="518400" cy="2044938"/>
            </a:xfrm>
            <a:prstGeom prst="rect">
              <a:avLst/>
            </a:prstGeom>
            <a:solidFill>
              <a:srgbClr val="FF66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1" name="Rectangle 144"/>
            <p:cNvSpPr>
              <a:spLocks noChangeArrowheads="1"/>
            </p:cNvSpPr>
            <p:nvPr/>
          </p:nvSpPr>
          <p:spPr bwMode="auto">
            <a:xfrm>
              <a:off x="3728790" y="2962323"/>
              <a:ext cx="5340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FF6600"/>
                  </a:solidFill>
                  <a:ea typeface="Arial" pitchFamily="-1" charset="0"/>
                  <a:cs typeface="Arial" pitchFamily="-1" charset="0"/>
                </a:rPr>
                <a:t>74.1</a:t>
              </a:r>
            </a:p>
          </p:txBody>
        </p:sp>
        <p:sp>
          <p:nvSpPr>
            <p:cNvPr id="238632" name="Rectangle 145"/>
            <p:cNvSpPr>
              <a:spLocks noChangeArrowheads="1"/>
            </p:cNvSpPr>
            <p:nvPr/>
          </p:nvSpPr>
          <p:spPr bwMode="auto">
            <a:xfrm>
              <a:off x="4239450" y="3174291"/>
              <a:ext cx="5340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66FF"/>
                  </a:solidFill>
                  <a:ea typeface="Arial" pitchFamily="-1" charset="0"/>
                  <a:cs typeface="Arial" pitchFamily="-1" charset="0"/>
                </a:rPr>
                <a:t>66.7</a:t>
              </a:r>
              <a:endParaRPr lang="es-AR" sz="1400" b="1">
                <a:solidFill>
                  <a:srgbClr val="0066FF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33" name="Rectangle 151"/>
            <p:cNvSpPr>
              <a:spLocks noChangeArrowheads="1"/>
            </p:cNvSpPr>
            <p:nvPr/>
          </p:nvSpPr>
          <p:spPr bwMode="auto">
            <a:xfrm>
              <a:off x="4247298" y="3514620"/>
              <a:ext cx="518400" cy="1844780"/>
            </a:xfrm>
            <a:prstGeom prst="rect">
              <a:avLst/>
            </a:prstGeom>
            <a:solidFill>
              <a:srgbClr val="0066FF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grpSp>
          <p:nvGrpSpPr>
            <p:cNvPr id="51" name="Grouper 50"/>
            <p:cNvGrpSpPr/>
            <p:nvPr/>
          </p:nvGrpSpPr>
          <p:grpSpPr>
            <a:xfrm>
              <a:off x="388841" y="1617065"/>
              <a:ext cx="1652303" cy="629682"/>
              <a:chOff x="2439988" y="1995488"/>
              <a:chExt cx="1652303" cy="629682"/>
            </a:xfrm>
          </p:grpSpPr>
          <p:sp>
            <p:nvSpPr>
              <p:cNvPr id="238637" name="AutoShape 165"/>
              <p:cNvSpPr>
                <a:spLocks noChangeArrowheads="1"/>
              </p:cNvSpPr>
              <p:nvPr/>
            </p:nvSpPr>
            <p:spPr bwMode="auto">
              <a:xfrm>
                <a:off x="2439988" y="2017713"/>
                <a:ext cx="1635902" cy="59213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AR" sz="28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238638" name="Rectangle 3"/>
              <p:cNvSpPr>
                <a:spLocks noChangeArrowheads="1"/>
              </p:cNvSpPr>
              <p:nvPr/>
            </p:nvSpPr>
            <p:spPr bwMode="auto">
              <a:xfrm>
                <a:off x="2549525" y="2116138"/>
                <a:ext cx="177800" cy="144462"/>
              </a:xfrm>
              <a:prstGeom prst="rect">
                <a:avLst/>
              </a:prstGeom>
              <a:solidFill>
                <a:srgbClr val="FF6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AR" sz="24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238639" name="Rectangle 4"/>
              <p:cNvSpPr>
                <a:spLocks noChangeArrowheads="1"/>
              </p:cNvSpPr>
              <p:nvPr/>
            </p:nvSpPr>
            <p:spPr bwMode="auto">
              <a:xfrm>
                <a:off x="2549525" y="2381250"/>
                <a:ext cx="177800" cy="144463"/>
              </a:xfrm>
              <a:prstGeom prst="rect">
                <a:avLst/>
              </a:prstGeom>
              <a:solidFill>
                <a:srgbClr val="0066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AR" sz="24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238640" name="ZoneTexte 84"/>
              <p:cNvSpPr txBox="1">
                <a:spLocks noChangeArrowheads="1"/>
              </p:cNvSpPr>
              <p:nvPr/>
            </p:nvSpPr>
            <p:spPr bwMode="auto">
              <a:xfrm>
                <a:off x="2706688" y="1995488"/>
                <a:ext cx="1385603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s-AR" b="1" smtClean="0">
                    <a:solidFill>
                      <a:srgbClr val="333399"/>
                    </a:solidFill>
                    <a:latin typeface="Calibri" pitchFamily="-1" charset="0"/>
                    <a:ea typeface="ＭＳ Ｐゴシック" pitchFamily="-1" charset="-128"/>
                    <a:cs typeface="ＭＳ Ｐゴシック" pitchFamily="-1" charset="-128"/>
                  </a:rPr>
                  <a:t>ETR + 2 INTR</a:t>
                </a:r>
                <a:endParaRPr lang="es-AR" b="1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238641" name="ZoneTexte 85"/>
              <p:cNvSpPr txBox="1">
                <a:spLocks noChangeArrowheads="1"/>
              </p:cNvSpPr>
              <p:nvPr/>
            </p:nvSpPr>
            <p:spPr bwMode="auto">
              <a:xfrm>
                <a:off x="2706688" y="2255838"/>
                <a:ext cx="13838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s-AR" b="1" dirty="0" smtClean="0">
                    <a:solidFill>
                      <a:srgbClr val="333399"/>
                    </a:solidFill>
                    <a:latin typeface="Calibri" pitchFamily="-1" charset="0"/>
                    <a:ea typeface="ＭＳ Ｐゴシック" pitchFamily="-1" charset="-128"/>
                    <a:cs typeface="ＭＳ Ｐゴシック" pitchFamily="-1" charset="-128"/>
                  </a:rPr>
                  <a:t>EFV + 2 INTR</a:t>
                </a:r>
                <a:endParaRPr lang="es-AR" b="1" dirty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</p:grpSp>
        <p:sp>
          <p:nvSpPr>
            <p:cNvPr id="238642" name="Rectangle 40"/>
            <p:cNvSpPr>
              <a:spLocks noChangeArrowheads="1"/>
            </p:cNvSpPr>
            <p:nvPr/>
          </p:nvSpPr>
          <p:spPr bwMode="auto">
            <a:xfrm>
              <a:off x="2513998" y="2149059"/>
              <a:ext cx="113941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ITT, TLOVR</a:t>
              </a:r>
              <a:endParaRPr lang="es-A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53" name="Rectangle 133"/>
            <p:cNvSpPr>
              <a:spLocks noChangeArrowheads="1"/>
            </p:cNvSpPr>
            <p:nvPr/>
          </p:nvSpPr>
          <p:spPr bwMode="auto">
            <a:xfrm>
              <a:off x="2334067" y="3227448"/>
              <a:ext cx="518400" cy="2137464"/>
            </a:xfrm>
            <a:prstGeom prst="rect">
              <a:avLst/>
            </a:prstGeom>
            <a:solidFill>
              <a:srgbClr val="FF66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4" name="Rectangle 144"/>
            <p:cNvSpPr>
              <a:spLocks noChangeArrowheads="1"/>
            </p:cNvSpPr>
            <p:nvPr/>
          </p:nvSpPr>
          <p:spPr bwMode="auto">
            <a:xfrm>
              <a:off x="2322781" y="2888406"/>
              <a:ext cx="5340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FF6600"/>
                  </a:solidFill>
                  <a:ea typeface="Arial" pitchFamily="-1" charset="0"/>
                  <a:cs typeface="Arial" pitchFamily="-1" charset="0"/>
                </a:rPr>
                <a:t>76.8</a:t>
              </a:r>
              <a:endParaRPr lang="es-AR" sz="1400" b="1">
                <a:solidFill>
                  <a:srgbClr val="FF6600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55" name="Rectangle 145"/>
            <p:cNvSpPr>
              <a:spLocks noChangeArrowheads="1"/>
            </p:cNvSpPr>
            <p:nvPr/>
          </p:nvSpPr>
          <p:spPr bwMode="auto">
            <a:xfrm>
              <a:off x="2862102" y="2822610"/>
              <a:ext cx="5340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66FF"/>
                  </a:solidFill>
                  <a:ea typeface="Arial" pitchFamily="-1" charset="0"/>
                  <a:cs typeface="Arial" pitchFamily="-1" charset="0"/>
                </a:rPr>
                <a:t>78.4</a:t>
              </a:r>
              <a:endParaRPr lang="es-AR" sz="1400" b="1">
                <a:solidFill>
                  <a:srgbClr val="0066FF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56" name="Rectangle 151"/>
            <p:cNvSpPr>
              <a:spLocks noChangeArrowheads="1"/>
            </p:cNvSpPr>
            <p:nvPr/>
          </p:nvSpPr>
          <p:spPr bwMode="auto">
            <a:xfrm>
              <a:off x="2849390" y="3189288"/>
              <a:ext cx="518400" cy="2175624"/>
            </a:xfrm>
            <a:prstGeom prst="rect">
              <a:avLst/>
            </a:prstGeom>
            <a:solidFill>
              <a:srgbClr val="0066FF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8" name="Rectangle 40"/>
            <p:cNvSpPr>
              <a:spLocks noChangeArrowheads="1"/>
            </p:cNvSpPr>
            <p:nvPr/>
          </p:nvSpPr>
          <p:spPr bwMode="auto">
            <a:xfrm>
              <a:off x="2174948" y="5378364"/>
              <a:ext cx="1362873" cy="760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s-AR" sz="14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Carga viral </a:t>
              </a:r>
            </a:p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s-AR" sz="14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basal </a:t>
              </a:r>
            </a:p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s-AR" sz="1400" u="sng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&lt;</a:t>
              </a:r>
              <a:r>
                <a:rPr lang="es-AR" sz="14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 100,000 c/ml</a:t>
              </a:r>
              <a:endParaRPr lang="es-AR" sz="14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47" name="Rectangle 133"/>
            <p:cNvSpPr>
              <a:spLocks noChangeArrowheads="1"/>
            </p:cNvSpPr>
            <p:nvPr/>
          </p:nvSpPr>
          <p:spPr bwMode="auto">
            <a:xfrm>
              <a:off x="5119089" y="2827338"/>
              <a:ext cx="518400" cy="2525724"/>
            </a:xfrm>
            <a:prstGeom prst="rect">
              <a:avLst/>
            </a:prstGeom>
            <a:solidFill>
              <a:srgbClr val="FF66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0" name="Rectangle 151"/>
            <p:cNvSpPr>
              <a:spLocks noChangeArrowheads="1"/>
            </p:cNvSpPr>
            <p:nvPr/>
          </p:nvSpPr>
          <p:spPr bwMode="auto">
            <a:xfrm>
              <a:off x="5634325" y="2902804"/>
              <a:ext cx="518400" cy="2462108"/>
            </a:xfrm>
            <a:prstGeom prst="rect">
              <a:avLst/>
            </a:prstGeom>
            <a:solidFill>
              <a:srgbClr val="0066FF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5" name="Rectangle 41"/>
            <p:cNvSpPr>
              <a:spLocks noChangeArrowheads="1"/>
            </p:cNvSpPr>
            <p:nvPr/>
          </p:nvSpPr>
          <p:spPr bwMode="auto">
            <a:xfrm>
              <a:off x="5897835" y="2149059"/>
              <a:ext cx="242085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Non-VF censored analysis</a:t>
              </a:r>
              <a:endPara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57" name="Rectangle 40"/>
            <p:cNvSpPr>
              <a:spLocks noChangeArrowheads="1"/>
            </p:cNvSpPr>
            <p:nvPr/>
          </p:nvSpPr>
          <p:spPr bwMode="auto">
            <a:xfrm>
              <a:off x="3533966" y="5364974"/>
              <a:ext cx="1362874" cy="760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s-AR" sz="14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Carga viral </a:t>
              </a:r>
            </a:p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s-AR" sz="14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basal </a:t>
              </a:r>
            </a:p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s-AR" sz="14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&gt; 100,000 c/ml</a:t>
              </a:r>
              <a:endParaRPr lang="es-AR" sz="14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59" name="Rectangle 133"/>
            <p:cNvSpPr>
              <a:spLocks noChangeArrowheads="1"/>
            </p:cNvSpPr>
            <p:nvPr/>
          </p:nvSpPr>
          <p:spPr bwMode="auto">
            <a:xfrm>
              <a:off x="7904109" y="3062410"/>
              <a:ext cx="518400" cy="2296990"/>
            </a:xfrm>
            <a:prstGeom prst="rect">
              <a:avLst/>
            </a:prstGeom>
            <a:solidFill>
              <a:srgbClr val="FF66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0" name="Rectangle 151"/>
            <p:cNvSpPr>
              <a:spLocks noChangeArrowheads="1"/>
            </p:cNvSpPr>
            <p:nvPr/>
          </p:nvSpPr>
          <p:spPr bwMode="auto">
            <a:xfrm>
              <a:off x="8420271" y="3092335"/>
              <a:ext cx="518400" cy="2272577"/>
            </a:xfrm>
            <a:prstGeom prst="rect">
              <a:avLst/>
            </a:prstGeom>
            <a:solidFill>
              <a:srgbClr val="0066FF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1" name="Rectangle 133"/>
            <p:cNvSpPr>
              <a:spLocks noChangeArrowheads="1"/>
            </p:cNvSpPr>
            <p:nvPr/>
          </p:nvSpPr>
          <p:spPr bwMode="auto">
            <a:xfrm>
              <a:off x="6511600" y="2636797"/>
              <a:ext cx="518400" cy="2728115"/>
            </a:xfrm>
            <a:prstGeom prst="rect">
              <a:avLst/>
            </a:prstGeom>
            <a:solidFill>
              <a:srgbClr val="FF66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2" name="Rectangle 151"/>
            <p:cNvSpPr>
              <a:spLocks noChangeArrowheads="1"/>
            </p:cNvSpPr>
            <p:nvPr/>
          </p:nvSpPr>
          <p:spPr bwMode="auto">
            <a:xfrm>
              <a:off x="7036883" y="2791182"/>
              <a:ext cx="518400" cy="2568218"/>
            </a:xfrm>
            <a:prstGeom prst="rect">
              <a:avLst/>
            </a:prstGeom>
            <a:solidFill>
              <a:srgbClr val="0066FF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3" name="Rectangle 40"/>
            <p:cNvSpPr>
              <a:spLocks noChangeArrowheads="1"/>
            </p:cNvSpPr>
            <p:nvPr/>
          </p:nvSpPr>
          <p:spPr bwMode="auto">
            <a:xfrm>
              <a:off x="677578" y="5348288"/>
              <a:ext cx="175657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s-AR" sz="1400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Todos los pacientes</a:t>
              </a:r>
              <a:endParaRPr lang="es-AR" sz="1400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4" name="Rectangle 40"/>
            <p:cNvSpPr>
              <a:spLocks noChangeArrowheads="1"/>
            </p:cNvSpPr>
            <p:nvPr/>
          </p:nvSpPr>
          <p:spPr bwMode="auto">
            <a:xfrm>
              <a:off x="6347894" y="5383138"/>
              <a:ext cx="1367344" cy="760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s-AR" sz="14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Carga viral </a:t>
              </a:r>
            </a:p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s-AR" sz="14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basal </a:t>
              </a:r>
            </a:p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s-AR" sz="1400" u="sng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&lt;</a:t>
              </a:r>
              <a:r>
                <a:rPr lang="es-AR" sz="14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 100,000 c/ml</a:t>
              </a:r>
              <a:endParaRPr lang="es-AR" sz="14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8" name="Rectangle 40"/>
            <p:cNvSpPr>
              <a:spLocks noChangeArrowheads="1"/>
            </p:cNvSpPr>
            <p:nvPr/>
          </p:nvSpPr>
          <p:spPr bwMode="auto">
            <a:xfrm>
              <a:off x="7750456" y="5369748"/>
              <a:ext cx="1367344" cy="760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s-AR" sz="14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Carga viral </a:t>
              </a:r>
            </a:p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s-AR" sz="14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basal </a:t>
              </a:r>
            </a:p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s-AR" sz="14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&gt; 100,000 c/ml</a:t>
              </a:r>
              <a:endParaRPr lang="es-AR" sz="14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9" name="Rectangle 40"/>
            <p:cNvSpPr>
              <a:spLocks noChangeArrowheads="1"/>
            </p:cNvSpPr>
            <p:nvPr/>
          </p:nvSpPr>
          <p:spPr bwMode="auto">
            <a:xfrm>
              <a:off x="4754785" y="5353062"/>
              <a:ext cx="175657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s-AR" sz="14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Todos los pacientes</a:t>
              </a:r>
              <a:endParaRPr lang="es-AR" sz="14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5" name="Rectangle 144"/>
            <p:cNvSpPr>
              <a:spLocks noChangeArrowheads="1"/>
            </p:cNvSpPr>
            <p:nvPr/>
          </p:nvSpPr>
          <p:spPr bwMode="auto">
            <a:xfrm>
              <a:off x="5119089" y="2489189"/>
              <a:ext cx="5340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FF6600"/>
                  </a:solidFill>
                  <a:ea typeface="Arial" pitchFamily="-1" charset="0"/>
                  <a:cs typeface="Arial" pitchFamily="-1" charset="0"/>
                </a:rPr>
                <a:t>92.3</a:t>
              </a:r>
              <a:endParaRPr lang="es-AR" sz="1400" b="1">
                <a:solidFill>
                  <a:srgbClr val="FF6600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8" name="Rectangle 145"/>
            <p:cNvSpPr>
              <a:spLocks noChangeArrowheads="1"/>
            </p:cNvSpPr>
            <p:nvPr/>
          </p:nvSpPr>
          <p:spPr bwMode="auto">
            <a:xfrm>
              <a:off x="5637489" y="2567293"/>
              <a:ext cx="5340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66FF"/>
                  </a:solidFill>
                  <a:ea typeface="Arial" pitchFamily="-1" charset="0"/>
                  <a:cs typeface="Arial" pitchFamily="-1" charset="0"/>
                </a:rPr>
                <a:t>89.2</a:t>
              </a:r>
              <a:endParaRPr lang="es-AR" sz="1400" b="1">
                <a:solidFill>
                  <a:srgbClr val="0066FF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9" name="Rectangle 144"/>
            <p:cNvSpPr>
              <a:spLocks noChangeArrowheads="1"/>
            </p:cNvSpPr>
            <p:nvPr/>
          </p:nvSpPr>
          <p:spPr bwMode="auto">
            <a:xfrm>
              <a:off x="7895026" y="2716670"/>
              <a:ext cx="5340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FF6600"/>
                  </a:solidFill>
                  <a:ea typeface="Arial" pitchFamily="-1" charset="0"/>
                  <a:cs typeface="Arial" pitchFamily="-1" charset="0"/>
                </a:rPr>
                <a:t>83.3</a:t>
              </a:r>
            </a:p>
          </p:txBody>
        </p:sp>
        <p:sp>
          <p:nvSpPr>
            <p:cNvPr id="80" name="Rectangle 145"/>
            <p:cNvSpPr>
              <a:spLocks noChangeArrowheads="1"/>
            </p:cNvSpPr>
            <p:nvPr/>
          </p:nvSpPr>
          <p:spPr bwMode="auto">
            <a:xfrm>
              <a:off x="8415751" y="2767907"/>
              <a:ext cx="5340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66FF"/>
                  </a:solidFill>
                  <a:ea typeface="Arial" pitchFamily="-1" charset="0"/>
                  <a:cs typeface="Arial" pitchFamily="-1" charset="0"/>
                </a:rPr>
                <a:t>81.8</a:t>
              </a:r>
              <a:endParaRPr lang="es-AR" sz="1400" b="1">
                <a:solidFill>
                  <a:srgbClr val="0066FF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81" name="ZoneTexte 86"/>
            <p:cNvSpPr txBox="1">
              <a:spLocks noChangeArrowheads="1"/>
            </p:cNvSpPr>
            <p:nvPr/>
          </p:nvSpPr>
          <p:spPr bwMode="auto">
            <a:xfrm>
              <a:off x="4805776" y="5655509"/>
              <a:ext cx="1656580" cy="719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A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  <a:sym typeface="Symbol" pitchFamily="-1" charset="2"/>
                </a:rPr>
                <a:t>D</a:t>
              </a:r>
              <a:r>
                <a:rPr lang="es-AR" sz="1500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  <a:sym typeface="Symbol" pitchFamily="-1" charset="2"/>
                </a:rPr>
                <a:t>iferencia</a:t>
              </a: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AR" sz="1500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  <a:sym typeface="Symbol" pitchFamily="-1" charset="2"/>
                </a:rPr>
                <a:t>(IC95%)</a:t>
              </a:r>
              <a:r>
                <a:rPr lang="es-A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  <a:sym typeface="Symbol" pitchFamily="-1" charset="2"/>
                </a:rPr>
                <a:t> </a:t>
              </a:r>
              <a:r>
                <a:rPr lang="es-A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=</a:t>
              </a: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A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2.9% (-5.8 ; 11.7)</a:t>
              </a:r>
              <a:endParaRPr lang="es-AR" sz="15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8" name="Rectangle 144"/>
            <p:cNvSpPr>
              <a:spLocks noChangeArrowheads="1"/>
            </p:cNvSpPr>
            <p:nvPr/>
          </p:nvSpPr>
          <p:spPr bwMode="auto">
            <a:xfrm>
              <a:off x="6523865" y="2327883"/>
              <a:ext cx="5340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FF6600"/>
                  </a:solidFill>
                  <a:ea typeface="Arial" pitchFamily="-1" charset="0"/>
                  <a:cs typeface="Arial" pitchFamily="-1" charset="0"/>
                </a:rPr>
                <a:t>97.6</a:t>
              </a:r>
            </a:p>
          </p:txBody>
        </p:sp>
        <p:sp>
          <p:nvSpPr>
            <p:cNvPr id="49" name="Rectangle 145"/>
            <p:cNvSpPr>
              <a:spLocks noChangeArrowheads="1"/>
            </p:cNvSpPr>
            <p:nvPr/>
          </p:nvSpPr>
          <p:spPr bwMode="auto">
            <a:xfrm>
              <a:off x="7041265" y="2448945"/>
              <a:ext cx="5340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66FF"/>
                  </a:solidFill>
                  <a:ea typeface="Arial" pitchFamily="-1" charset="0"/>
                  <a:cs typeface="Arial" pitchFamily="-1" charset="0"/>
                </a:rPr>
                <a:t>93.0</a:t>
              </a:r>
              <a:endParaRPr lang="es-AR" sz="1400" b="1">
                <a:solidFill>
                  <a:srgbClr val="0066FF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36" name="Line 146"/>
            <p:cNvSpPr>
              <a:spLocks noChangeShapeType="1"/>
            </p:cNvSpPr>
            <p:nvPr/>
          </p:nvSpPr>
          <p:spPr bwMode="auto">
            <a:xfrm>
              <a:off x="632673" y="5359400"/>
              <a:ext cx="848205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cxnSp>
          <p:nvCxnSpPr>
            <p:cNvPr id="71" name="Connecteur droit 70"/>
            <p:cNvCxnSpPr/>
            <p:nvPr/>
          </p:nvCxnSpPr>
          <p:spPr bwMode="auto">
            <a:xfrm flipV="1">
              <a:off x="4931229" y="2595563"/>
              <a:ext cx="0" cy="2760208"/>
            </a:xfrm>
            <a:prstGeom prst="line">
              <a:avLst/>
            </a:prstGeom>
            <a:ln>
              <a:solidFill>
                <a:srgbClr val="000066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2" name="Rectangle 135"/>
            <p:cNvSpPr>
              <a:spLocks noChangeArrowheads="1"/>
            </p:cNvSpPr>
            <p:nvPr/>
          </p:nvSpPr>
          <p:spPr bwMode="auto">
            <a:xfrm>
              <a:off x="475907" y="5223571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0</a:t>
              </a:r>
              <a:endParaRPr lang="es-A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0799" y="1169037"/>
            <a:ext cx="9063924" cy="1572976"/>
          </a:xfrm>
        </p:spPr>
        <p:txBody>
          <a:bodyPr/>
          <a:lstStyle/>
          <a:p>
            <a:pPr>
              <a:lnSpc>
                <a:spcPts val="1880"/>
              </a:lnSpc>
              <a:spcBef>
                <a:spcPts val="0"/>
              </a:spcBef>
            </a:pPr>
            <a:r>
              <a:rPr lang="es-AR" b="1" dirty="0" smtClean="0">
                <a:latin typeface="+mj-lt"/>
                <a:ea typeface="ＭＳ Ｐゴシック" pitchFamily="-1" charset="-128"/>
                <a:cs typeface="ＭＳ Ｐゴシック" pitchFamily="-1" charset="-128"/>
              </a:rPr>
              <a:t>Criterios definidos por protocolo para </a:t>
            </a:r>
            <a:r>
              <a:rPr lang="es-AR" b="1" dirty="0" err="1" smtClean="0">
                <a:latin typeface="+mj-lt"/>
                <a:ea typeface="ＭＳ Ｐゴシック" pitchFamily="-1" charset="-128"/>
                <a:cs typeface="ＭＳ Ｐゴシック" pitchFamily="-1" charset="-128"/>
              </a:rPr>
              <a:t>genotipado</a:t>
            </a:r>
            <a:endParaRPr lang="es-AR" b="1" dirty="0" smtClean="0">
              <a:solidFill>
                <a:srgbClr val="000066"/>
              </a:solidFill>
              <a:latin typeface="+mj-lt"/>
              <a:ea typeface="ＭＳ Ｐゴシック" pitchFamily="-1" charset="-128"/>
              <a:cs typeface="ＭＳ Ｐゴシック" pitchFamily="-1" charset="-128"/>
            </a:endParaRPr>
          </a:p>
          <a:p>
            <a:pPr lvl="1">
              <a:lnSpc>
                <a:spcPts val="1880"/>
              </a:lnSpc>
              <a:spcBef>
                <a:spcPct val="5000"/>
              </a:spcBef>
              <a:buFontTx/>
              <a:buChar char="-"/>
            </a:pPr>
            <a:r>
              <a:rPr lang="es-AR" sz="1600" dirty="0" smtClean="0">
                <a:ea typeface="Arial" pitchFamily="-1" charset="0"/>
                <a:cs typeface="Arial" pitchFamily="-1" charset="0"/>
              </a:rPr>
              <a:t>Discontinuación con carga viral detectable</a:t>
            </a:r>
          </a:p>
          <a:p>
            <a:pPr lvl="1">
              <a:lnSpc>
                <a:spcPts val="1880"/>
              </a:lnSpc>
              <a:spcBef>
                <a:spcPct val="5000"/>
              </a:spcBef>
              <a:buFontTx/>
              <a:buChar char="-"/>
            </a:pPr>
            <a:r>
              <a:rPr lang="es-AR" sz="1600" dirty="0" smtClean="0">
                <a:ea typeface="Arial" pitchFamily="-1" charset="0"/>
                <a:cs typeface="Arial" pitchFamily="-1" charset="0"/>
              </a:rPr>
              <a:t>Reducción de carga viral  &lt; 1 log</a:t>
            </a:r>
            <a:r>
              <a:rPr lang="es-AR" sz="1600" baseline="-25000" dirty="0" smtClean="0">
                <a:ea typeface="Arial" pitchFamily="-1" charset="0"/>
                <a:cs typeface="Arial" pitchFamily="-1" charset="0"/>
              </a:rPr>
              <a:t>10</a:t>
            </a:r>
            <a:r>
              <a:rPr lang="es-AR" sz="1600" dirty="0" smtClean="0">
                <a:ea typeface="Arial" pitchFamily="-1" charset="0"/>
                <a:cs typeface="Arial" pitchFamily="-1" charset="0"/>
              </a:rPr>
              <a:t> c/</a:t>
            </a:r>
            <a:r>
              <a:rPr lang="es-AR" sz="1600" dirty="0" err="1" smtClean="0">
                <a:ea typeface="Arial" pitchFamily="-1" charset="0"/>
                <a:cs typeface="Arial" pitchFamily="-1" charset="0"/>
              </a:rPr>
              <a:t>mL</a:t>
            </a:r>
            <a:r>
              <a:rPr lang="es-AR" sz="1600" dirty="0" smtClean="0">
                <a:ea typeface="Arial" pitchFamily="-1" charset="0"/>
                <a:cs typeface="Arial" pitchFamily="-1" charset="0"/>
              </a:rPr>
              <a:t> o &gt; 400 c/</a:t>
            </a:r>
            <a:r>
              <a:rPr lang="es-AR" sz="1600" dirty="0" err="1" smtClean="0">
                <a:ea typeface="Arial" pitchFamily="-1" charset="0"/>
                <a:cs typeface="Arial" pitchFamily="-1" charset="0"/>
              </a:rPr>
              <a:t>mL</a:t>
            </a:r>
            <a:r>
              <a:rPr lang="es-AR" sz="1600" dirty="0" smtClean="0">
                <a:ea typeface="Arial" pitchFamily="-1" charset="0"/>
                <a:cs typeface="Arial" pitchFamily="-1" charset="0"/>
              </a:rPr>
              <a:t> a semana12</a:t>
            </a:r>
          </a:p>
          <a:p>
            <a:pPr lvl="1">
              <a:lnSpc>
                <a:spcPts val="1880"/>
              </a:lnSpc>
              <a:spcBef>
                <a:spcPct val="5000"/>
              </a:spcBef>
              <a:buFontTx/>
              <a:buChar char="-"/>
            </a:pPr>
            <a:r>
              <a:rPr lang="es-AR" sz="1600" dirty="0" smtClean="0">
                <a:ea typeface="Arial" pitchFamily="-1" charset="0"/>
                <a:cs typeface="Arial" pitchFamily="-1" charset="0"/>
              </a:rPr>
              <a:t>Carga viral &gt; 50 c/</a:t>
            </a:r>
            <a:r>
              <a:rPr lang="es-AR" sz="1600" dirty="0" err="1" smtClean="0">
                <a:ea typeface="Arial" pitchFamily="-1" charset="0"/>
                <a:cs typeface="Arial" pitchFamily="-1" charset="0"/>
              </a:rPr>
              <a:t>mL</a:t>
            </a:r>
            <a:r>
              <a:rPr lang="es-AR" sz="1600" dirty="0" smtClean="0">
                <a:ea typeface="Arial" pitchFamily="-1" charset="0"/>
                <a:cs typeface="Arial" pitchFamily="-1" charset="0"/>
              </a:rPr>
              <a:t> a semana 48</a:t>
            </a:r>
          </a:p>
          <a:p>
            <a:pPr lvl="1">
              <a:lnSpc>
                <a:spcPts val="1880"/>
              </a:lnSpc>
              <a:spcBef>
                <a:spcPct val="5000"/>
              </a:spcBef>
              <a:buFontTx/>
              <a:buChar char="-"/>
            </a:pPr>
            <a:r>
              <a:rPr lang="es-AR" sz="1600" dirty="0" smtClean="0">
                <a:ea typeface="Arial" pitchFamily="-1" charset="0"/>
                <a:cs typeface="Arial" pitchFamily="-1" charset="0"/>
              </a:rPr>
              <a:t>Fallo virológico (2 cargas virales consecutivas &gt; 50 c/</a:t>
            </a:r>
            <a:r>
              <a:rPr lang="es-AR" sz="1600" dirty="0" err="1" smtClean="0">
                <a:ea typeface="Arial" pitchFamily="-1" charset="0"/>
                <a:cs typeface="Arial" pitchFamily="-1" charset="0"/>
              </a:rPr>
              <a:t>mL</a:t>
            </a:r>
            <a:r>
              <a:rPr lang="es-AR" sz="1600" dirty="0" smtClean="0">
                <a:ea typeface="Arial" pitchFamily="-1" charset="0"/>
                <a:cs typeface="Arial" pitchFamily="-1" charset="0"/>
              </a:rPr>
              <a:t> por algoritmo TLOVR </a:t>
            </a:r>
          </a:p>
          <a:p>
            <a:pPr lvl="1">
              <a:lnSpc>
                <a:spcPts val="1880"/>
              </a:lnSpc>
              <a:spcBef>
                <a:spcPct val="5000"/>
              </a:spcBef>
              <a:buNone/>
            </a:pPr>
            <a:endParaRPr lang="es-AR" sz="1600" dirty="0" smtClean="0">
              <a:latin typeface="+mj-lt"/>
              <a:ea typeface="ＭＳ Ｐゴシック" pitchFamily="-1" charset="-128"/>
            </a:endParaRPr>
          </a:p>
        </p:txBody>
      </p:sp>
      <p:graphicFrame>
        <p:nvGraphicFramePr>
          <p:cNvPr id="210094" name="Group 17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="" xmlns:p14="http://schemas.microsoft.com/office/powerpoint/2010/main" xmlns:mv="urn:schemas-microsoft-com:mac:vml" xmlns:mc="http://schemas.openxmlformats.org/markup-compatibility/2006" val="3703871901"/>
              </p:ext>
            </p:extLst>
          </p:nvPr>
        </p:nvGraphicFramePr>
        <p:xfrm>
          <a:off x="279400" y="2921316"/>
          <a:ext cx="8469313" cy="2909824"/>
        </p:xfrm>
        <a:graphic>
          <a:graphicData uri="http://schemas.openxmlformats.org/drawingml/2006/table">
            <a:tbl>
              <a:tblPr/>
              <a:tblGrid>
                <a:gridCol w="208280"/>
                <a:gridCol w="271729"/>
                <a:gridCol w="3671077"/>
                <a:gridCol w="2122714"/>
                <a:gridCol w="2195513"/>
              </a:tblGrid>
              <a:tr h="197881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ETR + 2 INTR</a:t>
                      </a:r>
                      <a:endParaRPr kumimoji="0" lang="es-AR" sz="16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EFV + 2 INTR</a:t>
                      </a:r>
                      <a:endParaRPr kumimoji="0" lang="es-AR" sz="16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</a:tr>
              <a:tr h="197881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Fallo virológico, n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97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71463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Carga viral basal &gt; 100,000 c/</a:t>
                      </a: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mL</a:t>
                      </a:r>
                      <a:endParaRPr kumimoji="0" lang="es-A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3/4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4/7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197881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Presencia de mutaciones, n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304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71463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K103N</a:t>
                      </a:r>
                    </a:p>
                    <a:p>
                      <a:pPr marL="271463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V106I + M184I</a:t>
                      </a:r>
                    </a:p>
                    <a:p>
                      <a:pPr marL="271463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K103N + M184V + P225H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34351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Pacientes 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adicionales </a:t>
                      </a: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genotipados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 tiempo de la discontinuación (carga viral &gt; 50 c/</a:t>
                      </a: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mL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), 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31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Mutación para INNTR (V90I)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3472653" y="2557112"/>
            <a:ext cx="21700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81000" indent="-381000" algn="ctr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</a:pPr>
            <a:r>
              <a:rPr lang="en-US" sz="2000" b="1" dirty="0">
                <a:solidFill>
                  <a:srgbClr val="333399"/>
                </a:solidFill>
                <a:latin typeface="Calibri" pitchFamily="-1" charset="0"/>
              </a:rPr>
              <a:t>Resistance </a:t>
            </a:r>
            <a:r>
              <a:rPr lang="en-US" sz="2000" b="1" dirty="0" smtClean="0">
                <a:solidFill>
                  <a:srgbClr val="333399"/>
                </a:solidFill>
                <a:latin typeface="Calibri" pitchFamily="-1" charset="0"/>
              </a:rPr>
              <a:t>data</a:t>
            </a:r>
            <a:endParaRPr lang="en-US" sz="2000" b="1" dirty="0">
              <a:solidFill>
                <a:srgbClr val="333399"/>
              </a:solidFill>
              <a:latin typeface="Calibri" pitchFamily="-1" charset="0"/>
            </a:endParaRPr>
          </a:p>
        </p:txBody>
      </p:sp>
      <p:sp>
        <p:nvSpPr>
          <p:cNvPr id="11" name="ZoneTexte 69"/>
          <p:cNvSpPr txBox="1">
            <a:spLocks noChangeArrowheads="1"/>
          </p:cNvSpPr>
          <p:nvPr/>
        </p:nvSpPr>
        <p:spPr bwMode="auto">
          <a:xfrm>
            <a:off x="4477892" y="6553451"/>
            <a:ext cx="46368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Gazzard</a:t>
            </a:r>
            <a:r>
              <a:rPr lang="en-US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B. AIDS 2011; 25:2249-58</a:t>
            </a:r>
            <a:endParaRPr lang="en-US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87749" y="5968559"/>
            <a:ext cx="77483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500" dirty="0" smtClean="0">
                <a:solidFill>
                  <a:srgbClr val="000066"/>
                </a:solidFill>
              </a:rPr>
              <a:t>En pacientes con mutaciones basales (IAS-USA), 10/10 en rama ETR y 4/4 en rama EFV tenían carga viral &lt; 50 c/</a:t>
            </a:r>
            <a:r>
              <a:rPr lang="es-AR" sz="1500" dirty="0" err="1" smtClean="0">
                <a:solidFill>
                  <a:srgbClr val="000066"/>
                </a:solidFill>
              </a:rPr>
              <a:t>mL</a:t>
            </a:r>
            <a:r>
              <a:rPr lang="es-AR" sz="1500" dirty="0" smtClean="0">
                <a:solidFill>
                  <a:srgbClr val="000066"/>
                </a:solidFill>
              </a:rPr>
              <a:t> a semana 48</a:t>
            </a:r>
          </a:p>
        </p:txBody>
      </p:sp>
      <p:grpSp>
        <p:nvGrpSpPr>
          <p:cNvPr id="13" name="Grouper 12"/>
          <p:cNvGrpSpPr/>
          <p:nvPr/>
        </p:nvGrpSpPr>
        <p:grpSpPr>
          <a:xfrm>
            <a:off x="-1" y="6570663"/>
            <a:ext cx="666000" cy="288111"/>
            <a:chOff x="-1" y="6570663"/>
            <a:chExt cx="666000" cy="288111"/>
          </a:xfrm>
        </p:grpSpPr>
        <p:sp>
          <p:nvSpPr>
            <p:cNvPr id="20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666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1" name="ZoneTexte 23"/>
            <p:cNvSpPr txBox="1">
              <a:spLocks noChangeArrowheads="1"/>
            </p:cNvSpPr>
            <p:nvPr/>
          </p:nvSpPr>
          <p:spPr bwMode="auto">
            <a:xfrm>
              <a:off x="41422" y="6581775"/>
              <a:ext cx="6245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SENSE</a:t>
              </a:r>
              <a:endParaRPr lang="en-US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22" name="Rectangle 27"/>
          <p:cNvSpPr txBox="1">
            <a:spLocks noChangeArrowheads="1"/>
          </p:cNvSpPr>
          <p:nvPr/>
        </p:nvSpPr>
        <p:spPr bwMode="auto">
          <a:xfrm>
            <a:off x="50799" y="44450"/>
            <a:ext cx="9093201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kumimoji="0" lang="en-US" sz="3200" b="1" i="0" u="none" strike="noStrike" kern="0" cap="none" spc="0" normalizeH="0" baseline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-1" charset="-128"/>
                <a:cs typeface="ＭＳ Ｐゴシック" pitchFamily="-1" charset="-128"/>
              </a:rPr>
              <a:t> SENSE: ETR QD + 2 INTR vs EFV QD + 2 INTR</a:t>
            </a:r>
            <a:endParaRPr kumimoji="0" lang="en-US" sz="3200" b="1" i="0" u="none" strike="noStrike" kern="0" cap="none" spc="0" normalizeH="0" baseline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+mj-lt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40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1151650"/>
            <a:ext cx="8786812" cy="5303838"/>
          </a:xfrm>
        </p:spPr>
        <p:txBody>
          <a:bodyPr/>
          <a:lstStyle/>
          <a:p>
            <a:pPr>
              <a:spcBef>
                <a:spcPts val="302"/>
              </a:spcBef>
            </a:pPr>
            <a:r>
              <a:rPr lang="es-AR" sz="2800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Resumen</a:t>
            </a:r>
          </a:p>
          <a:p>
            <a:pPr lvl="1">
              <a:spcBef>
                <a:spcPts val="302"/>
              </a:spcBef>
            </a:pPr>
            <a:r>
              <a:rPr lang="es-AR" sz="2000" dirty="0" smtClean="0">
                <a:ea typeface="ＭＳ Ｐゴシック" pitchFamily="-1" charset="-128"/>
              </a:rPr>
              <a:t>El tratamiento de primera línea con </a:t>
            </a:r>
            <a:r>
              <a:rPr lang="es-AR" sz="2000" dirty="0" err="1" smtClean="0">
                <a:ea typeface="ＭＳ Ｐゴシック" pitchFamily="-1" charset="-128"/>
              </a:rPr>
              <a:t>etravirina</a:t>
            </a:r>
            <a:r>
              <a:rPr lang="es-AR" sz="2000" dirty="0" smtClean="0">
                <a:ea typeface="ＭＳ Ｐゴシック" pitchFamily="-1" charset="-128"/>
              </a:rPr>
              <a:t> 400 mg una vez al día con dos INTR obtuvo similares tasas de a supresión de la carga viral, comparada con </a:t>
            </a:r>
            <a:r>
              <a:rPr lang="es-AR" sz="2000" dirty="0" err="1" smtClean="0">
                <a:ea typeface="ＭＳ Ｐゴシック" pitchFamily="-1" charset="-128"/>
              </a:rPr>
              <a:t>efavirenz</a:t>
            </a:r>
            <a:r>
              <a:rPr lang="es-AR" sz="2000" dirty="0" smtClean="0">
                <a:ea typeface="ＭＳ Ｐゴシック" pitchFamily="-1" charset="-128"/>
              </a:rPr>
              <a:t> y 2 NRTI</a:t>
            </a:r>
          </a:p>
          <a:p>
            <a:pPr lvl="1">
              <a:spcBef>
                <a:spcPts val="302"/>
              </a:spcBef>
            </a:pPr>
            <a:r>
              <a:rPr lang="es-AR" sz="2000" dirty="0" smtClean="0">
                <a:ea typeface="ＭＳ Ｐゴシック" pitchFamily="-1" charset="-128"/>
              </a:rPr>
              <a:t>Ninguno de los pacientes con fallo virológico en la rama ETR desarrolló resistencia a NNRTI</a:t>
            </a:r>
          </a:p>
          <a:p>
            <a:pPr lvl="1">
              <a:spcBef>
                <a:spcPts val="302"/>
              </a:spcBef>
            </a:pPr>
            <a:r>
              <a:rPr lang="es-AR" sz="2000" dirty="0" err="1" smtClean="0">
                <a:ea typeface="ＭＳ Ｐゴシック" pitchFamily="-1" charset="-128"/>
              </a:rPr>
              <a:t>Etravirina</a:t>
            </a:r>
            <a:r>
              <a:rPr lang="es-AR" sz="2000" dirty="0" smtClean="0">
                <a:ea typeface="ＭＳ Ｐゴシック" pitchFamily="-1" charset="-128"/>
              </a:rPr>
              <a:t> se asoció con significativamente menos eventos adversos </a:t>
            </a:r>
            <a:r>
              <a:rPr lang="es-AR" sz="2000" dirty="0" err="1" smtClean="0">
                <a:ea typeface="ＭＳ Ｐゴシック" pitchFamily="-1" charset="-128"/>
              </a:rPr>
              <a:t>neuropsiquiátricos</a:t>
            </a:r>
            <a:r>
              <a:rPr lang="es-AR" sz="2000" dirty="0" smtClean="0">
                <a:ea typeface="ＭＳ Ｐゴシック" pitchFamily="-1" charset="-128"/>
              </a:rPr>
              <a:t> que  EFV. La </a:t>
            </a:r>
            <a:r>
              <a:rPr lang="es-AR" sz="2000" dirty="0" smtClean="0">
                <a:ea typeface="ＭＳ Ｐゴシック" pitchFamily="-1" charset="-128"/>
              </a:rPr>
              <a:t>diferencia </a:t>
            </a:r>
            <a:r>
              <a:rPr lang="es-AR" sz="2000" dirty="0" smtClean="0">
                <a:ea typeface="ＭＳ Ｐゴシック" pitchFamily="-1" charset="-128"/>
              </a:rPr>
              <a:t>siguió siendo estadísticamente significativa a semana 48</a:t>
            </a:r>
          </a:p>
          <a:p>
            <a:pPr lvl="1">
              <a:spcBef>
                <a:spcPts val="302"/>
              </a:spcBef>
            </a:pPr>
            <a:r>
              <a:rPr lang="es-AR" sz="2000" dirty="0" smtClean="0"/>
              <a:t>Hubo mayores incrementos en lípidos en la rama EFV</a:t>
            </a:r>
          </a:p>
          <a:p>
            <a:pPr lvl="1">
              <a:spcBef>
                <a:spcPts val="302"/>
              </a:spcBef>
            </a:pPr>
            <a:r>
              <a:rPr lang="es-AR" sz="2000" dirty="0" smtClean="0"/>
              <a:t>El riesgo de eventos adversos </a:t>
            </a:r>
            <a:r>
              <a:rPr lang="es-AR" sz="2000" dirty="0" smtClean="0"/>
              <a:t>grado </a:t>
            </a:r>
            <a:r>
              <a:rPr lang="es-AR" sz="2000" dirty="0" smtClean="0"/>
              <a:t>2-4 de piel </a:t>
            </a:r>
            <a:r>
              <a:rPr lang="es-AR" sz="2000" dirty="0" smtClean="0"/>
              <a:t>o </a:t>
            </a:r>
            <a:r>
              <a:rPr lang="es-AR" sz="2000" dirty="0" smtClean="0"/>
              <a:t>tejido celular subcutáneo fue similar a las 2 ramas</a:t>
            </a:r>
            <a:endParaRPr lang="es-AR" sz="38400" dirty="0" smtClean="0">
              <a:ea typeface="ＭＳ Ｐゴシック" pitchFamily="-1" charset="-128"/>
            </a:endParaRPr>
          </a:p>
          <a:p>
            <a:pPr lvl="1">
              <a:spcBef>
                <a:spcPts val="302"/>
              </a:spcBef>
              <a:buNone/>
            </a:pPr>
            <a:endParaRPr lang="es-AR" sz="2000" dirty="0" smtClean="0">
              <a:ea typeface="ＭＳ Ｐゴシック" pitchFamily="-1" charset="-128"/>
            </a:endParaRPr>
          </a:p>
        </p:txBody>
      </p:sp>
      <p:sp>
        <p:nvSpPr>
          <p:cNvPr id="14" name="ZoneTexte 69"/>
          <p:cNvSpPr txBox="1">
            <a:spLocks noChangeArrowheads="1"/>
          </p:cNvSpPr>
          <p:nvPr/>
        </p:nvSpPr>
        <p:spPr bwMode="auto">
          <a:xfrm>
            <a:off x="4477892" y="6553451"/>
            <a:ext cx="46368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Gazzard</a:t>
            </a:r>
            <a:r>
              <a:rPr lang="en-US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B. AIDS 2011; 25:2249-58</a:t>
            </a:r>
            <a:endParaRPr lang="en-US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15" name="Grouper 14"/>
          <p:cNvGrpSpPr/>
          <p:nvPr/>
        </p:nvGrpSpPr>
        <p:grpSpPr>
          <a:xfrm>
            <a:off x="-1" y="6570663"/>
            <a:ext cx="666000" cy="288111"/>
            <a:chOff x="-1" y="6570663"/>
            <a:chExt cx="666000" cy="288111"/>
          </a:xfrm>
        </p:grpSpPr>
        <p:sp>
          <p:nvSpPr>
            <p:cNvPr id="16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666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7" name="ZoneTexte 23"/>
            <p:cNvSpPr txBox="1">
              <a:spLocks noChangeArrowheads="1"/>
            </p:cNvSpPr>
            <p:nvPr/>
          </p:nvSpPr>
          <p:spPr bwMode="auto">
            <a:xfrm>
              <a:off x="41422" y="6581775"/>
              <a:ext cx="6245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SENSE</a:t>
              </a:r>
              <a:endParaRPr lang="en-US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8" name="Rectangle 27"/>
          <p:cNvSpPr txBox="1">
            <a:spLocks noChangeArrowheads="1"/>
          </p:cNvSpPr>
          <p:nvPr/>
        </p:nvSpPr>
        <p:spPr bwMode="auto">
          <a:xfrm>
            <a:off x="50799" y="44450"/>
            <a:ext cx="9093201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kumimoji="0" lang="en-US" sz="3200" b="1" i="0" u="none" strike="noStrike" kern="0" cap="none" spc="0" normalizeH="0" baseline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-1" charset="-128"/>
                <a:cs typeface="ＭＳ Ｐゴシック" pitchFamily="-1" charset="-128"/>
              </a:rPr>
              <a:t> SENSE: ETR QD + 2 INTR vs EFV QD + 2 INTR</a:t>
            </a:r>
            <a:endParaRPr kumimoji="0" lang="en-US" sz="3200" b="1" i="0" u="none" strike="noStrike" kern="0" cap="none" spc="0" normalizeH="0" baseline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+mj-lt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4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1065</TotalTime>
  <Words>926</Words>
  <Application>Microsoft Office PowerPoint</Application>
  <PresentationFormat>Affichage à l'écran (4:3)</PresentationFormat>
  <Paragraphs>218</Paragraphs>
  <Slides>7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ARV_trials_2014</vt:lpstr>
      <vt:lpstr>Comparación de INNTR vs INNTR</vt:lpstr>
      <vt:lpstr>Estudio SENSE: ETR QD + 2 INTR vs EFV QD + 2 INTR</vt:lpstr>
      <vt:lpstr>Estudio SENSE: ETR QD + 2 INTR vs EFV QD + 2 INTR</vt:lpstr>
      <vt:lpstr>Estudio SENSE: ETR QD + 2 INTR vs EFV QD + 2 INTR</vt:lpstr>
      <vt:lpstr>Estudio SENSE: ETR QD + 2 INTR vs EFV QD + 2 INTR</vt:lpstr>
      <vt:lpstr>Diapositive 6</vt:lpstr>
      <vt:lpstr>Diapositive 7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2014</dc:title>
  <dc:subject>AEI - www.aei.fr</dc:subject>
  <dc:creator>www.arv-trial.com</dc:creator>
  <cp:lastModifiedBy>Pilouk</cp:lastModifiedBy>
  <cp:revision>109</cp:revision>
  <dcterms:created xsi:type="dcterms:W3CDTF">2014-09-16T06:43:25Z</dcterms:created>
  <dcterms:modified xsi:type="dcterms:W3CDTF">2014-11-13T11:01:49Z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3AEC72A4-3853-4DFD-8C3F-A8792BE5F3D1</vt:lpwstr>
  </property>
  <property fmtid="{D5CDD505-2E9C-101B-9397-08002B2CF9AE}" pid="3" name="ArticulatePath">
    <vt:lpwstr>ARV trials naïve MAJ 2014-SENSE-v01</vt:lpwstr>
  </property>
</Properties>
</file>