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7" r:id="rId2"/>
    <p:sldId id="257" r:id="rId3"/>
    <p:sldId id="258" r:id="rId4"/>
    <p:sldId id="266" r:id="rId5"/>
    <p:sldId id="259" r:id="rId6"/>
    <p:sldId id="260" r:id="rId7"/>
    <p:sldId id="264" r:id="rId8"/>
  </p:sldIdLst>
  <p:sldSz cx="9144000" cy="6858000" type="screen4x3"/>
  <p:notesSz cx="6858000" cy="9144000"/>
  <p:custDataLst>
    <p:tags r:id="rId10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2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3300"/>
    <a:srgbClr val="C0C0C0"/>
    <a:srgbClr val="DDDDDD"/>
    <a:srgbClr val="333399"/>
    <a:srgbClr val="FF6600"/>
    <a:srgbClr val="0066FF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9" autoAdjust="0"/>
    <p:restoredTop sz="98951" autoAdjust="0"/>
  </p:normalViewPr>
  <p:slideViewPr>
    <p:cSldViewPr snapToGrid="0">
      <p:cViewPr varScale="1">
        <p:scale>
          <a:sx n="87" d="100"/>
          <a:sy n="87" d="100"/>
        </p:scale>
        <p:origin x="-1182" y="-72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9-14T09:01:19.304" idx="1">
    <p:pos x="4195" y="4105"/>
    <p:text>? use Gazzard reference on this slide as on previous  as the nelson ref is better for the neuropsychiatric part of sense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13/11/2014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41046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4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dirty="0" smtClean="0">
                <a:ea typeface="ＭＳ Ｐゴシック" pitchFamily="34" charset="-128"/>
              </a:rPr>
              <a:t>Comparación </a:t>
            </a:r>
            <a:r>
              <a:rPr lang="es-AR" altLang="fr-FR" sz="3200" dirty="0" smtClean="0">
                <a:ea typeface="ＭＳ Ｐゴシック" pitchFamily="34" charset="-128"/>
              </a:rPr>
              <a:t>de INNTR vs INNTR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ENCORE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RPV</a:t>
            </a:r>
          </a:p>
          <a:p>
            <a:pPr lvl="1"/>
            <a:r>
              <a:rPr lang="fr-FR" altLang="fr-FR" sz="24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ECHO-THRIVE</a:t>
            </a:r>
          </a:p>
          <a:p>
            <a:pPr lvl="1"/>
            <a:r>
              <a:rPr lang="fr-FR" altLang="fr-FR" sz="24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EFV vs ETR</a:t>
            </a:r>
          </a:p>
          <a:p>
            <a:pPr lvl="1"/>
            <a:r>
              <a:rPr lang="fr-FR" altLang="fr-FR" sz="2400" b="1" dirty="0" smtClean="0">
                <a:latin typeface="Calibri" pitchFamily="34" charset="0"/>
                <a:ea typeface="ＭＳ Ｐゴシック" pitchFamily="34" charset="-128"/>
              </a:rPr>
              <a:t>SENSE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 B. AIDS 2011;25:2249-58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1" name="Grouper 30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772396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49792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Punto final primario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en el % de  pacientes con al menos un evento adverso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neuropsiquiátrico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emergente de grado 1-4 a semana 12 (análisis ITT ajustados, test a 2 colas, poder= 90%)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3603882483"/>
              </p:ext>
            </p:extLst>
          </p:nvPr>
        </p:nvGraphicFramePr>
        <p:xfrm>
          <a:off x="3710003" y="2608090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400 mg (4 tabletas) QD + EFV placebo + 2 INTR*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1649402871"/>
              </p:ext>
            </p:extLst>
          </p:nvPr>
        </p:nvGraphicFramePr>
        <p:xfrm>
          <a:off x="3711592" y="3620915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/>
              </a:tblGrid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ETR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placebo + 2 INTR*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558752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Etiqueta abierta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249332" y="2879752"/>
            <a:ext cx="2357766" cy="119181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ARV-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Carga viral &gt; 5,000 c/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6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resistencia a drogas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del estudio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710004" y="2981152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 flipV="1">
            <a:off x="2612571" y="3471689"/>
            <a:ext cx="347331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83492" y="3647902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78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83241" y="2654127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79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3495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S12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34952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987502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5" name="ZoneTexte 71"/>
          <p:cNvSpPr txBox="1">
            <a:spLocks noChangeArrowheads="1"/>
          </p:cNvSpPr>
          <p:nvPr/>
        </p:nvSpPr>
        <p:spPr bwMode="auto">
          <a:xfrm>
            <a:off x="206829" y="4403822"/>
            <a:ext cx="71968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</a:t>
            </a:r>
            <a:r>
              <a:rPr lang="es-AR" sz="1400" dirty="0" err="1" smtClean="0">
                <a:solidFill>
                  <a:srgbClr val="000066"/>
                </a:solidFill>
              </a:rPr>
              <a:t>ió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estratificada por carga viral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63286" y="4764402"/>
            <a:ext cx="8980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rgbClr val="000066"/>
                </a:solidFill>
              </a:rPr>
              <a:t>*Combinación seleccionada por el investigador, a etiqueta abierta: ZDV/3TC BID, ABC/3TC QD, TDF/FTC QD</a:t>
            </a:r>
            <a:endParaRPr lang="es-AR" sz="1400" dirty="0">
              <a:solidFill>
                <a:srgbClr val="000066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2334997662"/>
              </p:ext>
            </p:extLst>
          </p:nvPr>
        </p:nvGraphicFramePr>
        <p:xfrm>
          <a:off x="395288" y="1643432"/>
          <a:ext cx="8353425" cy="4492582"/>
        </p:xfrm>
        <a:graphic>
          <a:graphicData uri="http://schemas.openxmlformats.org/drawingml/2006/table">
            <a:tbl>
              <a:tblPr/>
              <a:tblGrid>
                <a:gridCol w="433387"/>
                <a:gridCol w="3136091"/>
                <a:gridCol w="2364405"/>
                <a:gridCol w="514542"/>
                <a:gridCol w="1905000"/>
              </a:tblGrid>
              <a:tr h="4589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+ 2 INTR, N = 79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INTR, N = 78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 (media),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 Mutación INNTR (IAS-USA)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(15%)*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(5%)*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 Mutación INNTR (IAS-USA)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HCV+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5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INTR seleccionado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;  ABC/3TC ; ZD/3TC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60% ; 26% ; 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ay S12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Pérdida de seguimiento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Retiro de consentimiento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Otras razones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Nelson M. AIDS 2011;25:335-40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18989" y="6168439"/>
            <a:ext cx="4575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E138A, N = 5, V106I, N = 4, V108I, N = 1, V90I, N = 6</a:t>
            </a:r>
            <a:endParaRPr lang="fr-FR" sz="1400" dirty="0">
              <a:solidFill>
                <a:srgbClr val="000066"/>
              </a:solidFill>
            </a:endParaRPr>
          </a:p>
        </p:txBody>
      </p:sp>
      <p:grpSp>
        <p:nvGrpSpPr>
          <p:cNvPr id="12" name="Grouper 11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302320554"/>
              </p:ext>
            </p:extLst>
          </p:nvPr>
        </p:nvGraphicFramePr>
        <p:xfrm>
          <a:off x="395287" y="1796925"/>
          <a:ext cx="8206979" cy="3343920"/>
        </p:xfrm>
        <a:graphic>
          <a:graphicData uri="http://schemas.openxmlformats.org/drawingml/2006/table">
            <a:tbl>
              <a:tblPr/>
              <a:tblGrid>
                <a:gridCol w="205400"/>
                <a:gridCol w="138525"/>
                <a:gridCol w="3963417"/>
                <a:gridCol w="1502228"/>
                <a:gridCol w="1534086"/>
                <a:gridCol w="863323"/>
              </a:tblGrid>
              <a:tr h="34664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ETR + 2 INTR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INTR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920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Todos los eventos grado 1-4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27.8%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Relacionados a la droga (punto final primario)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46.2 %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grado 2-4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19.2%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0.103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Relacionados a la droga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16.7%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0.019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adversos, SNC, todos los grados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33.4%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adversos psiquiátricos,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todos los grados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Trastornos del sueño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Depresión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70190"/>
            <a:ext cx="9024937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</a:t>
            </a:r>
            <a:r>
              <a:rPr lang="es-AR" sz="2400" b="1" dirty="0" err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neuropsiquiátricos</a:t>
            </a: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durante 12 semanas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38170" y="5247032"/>
            <a:ext cx="82853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rgbClr val="000066"/>
                </a:solidFill>
              </a:rPr>
              <a:t>Eventos adversos </a:t>
            </a:r>
            <a:r>
              <a:rPr lang="es-AR" sz="1400" dirty="0" smtClean="0">
                <a:solidFill>
                  <a:srgbClr val="000066"/>
                </a:solidFill>
              </a:rPr>
              <a:t>serios: </a:t>
            </a:r>
            <a:r>
              <a:rPr lang="es-AR" sz="1400" dirty="0" smtClean="0">
                <a:solidFill>
                  <a:srgbClr val="000066"/>
                </a:solidFill>
              </a:rPr>
              <a:t>ETR, N = 5, EFV, N = 3</a:t>
            </a:r>
          </a:p>
          <a:p>
            <a:r>
              <a:rPr lang="es-AR" sz="1400" dirty="0" smtClean="0">
                <a:solidFill>
                  <a:srgbClr val="000066"/>
                </a:solidFill>
              </a:rPr>
              <a:t>EA grado 2-4 piel o celular subcutáneo: ETR, N = 8, EFV, N = 9 ; discontinuación por </a:t>
            </a:r>
            <a:r>
              <a:rPr lang="es-AR" sz="1400" dirty="0" err="1" smtClean="0">
                <a:solidFill>
                  <a:srgbClr val="000066"/>
                </a:solidFill>
              </a:rPr>
              <a:t>rash</a:t>
            </a:r>
            <a:r>
              <a:rPr lang="es-AR" sz="1400" dirty="0" smtClean="0">
                <a:solidFill>
                  <a:srgbClr val="000066"/>
                </a:solidFill>
              </a:rPr>
              <a:t>: </a:t>
            </a:r>
            <a:r>
              <a:rPr lang="es-AR" sz="1400" dirty="0" smtClean="0">
                <a:solidFill>
                  <a:srgbClr val="000066"/>
                </a:solidFill>
              </a:rPr>
              <a:t>4/8 y 4/9</a:t>
            </a:r>
          </a:p>
          <a:p>
            <a:r>
              <a:rPr lang="es-AR" sz="1400" dirty="0" smtClean="0">
                <a:solidFill>
                  <a:srgbClr val="000066"/>
                </a:solidFill>
              </a:rPr>
              <a:t>EA grado 2-4 elevaciones en colesterol total y LDL: ETR = 3 y 6 ; EFV = 18 y 13</a:t>
            </a:r>
          </a:p>
        </p:txBody>
      </p: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Nelson M. AIDS 2011;25:335-40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8" name="Grouper 17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9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83" name="Grouper 82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8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266252" y="1128713"/>
            <a:ext cx="8851548" cy="5283316"/>
            <a:chOff x="266252" y="1128713"/>
            <a:chExt cx="8851548" cy="5283316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2514621" y="1693565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Carga viral &lt; 40 c/mL 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1" name="Text Box 2"/>
            <p:cNvSpPr txBox="1">
              <a:spLocks noChangeArrowheads="1"/>
            </p:cNvSpPr>
            <p:nvPr/>
          </p:nvSpPr>
          <p:spPr bwMode="auto">
            <a:xfrm>
              <a:off x="1628376" y="1128713"/>
              <a:ext cx="587455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2800" b="1" smtClean="0">
                  <a:solidFill>
                    <a:srgbClr val="CC3300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Respuesta al tratamiento a semana 48</a:t>
              </a:r>
              <a:endParaRPr lang="es-A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41556" y="3227448"/>
              <a:ext cx="518400" cy="213746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65639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65639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66252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65639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632673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632673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632673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632673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723161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933834" y="288442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75.9</a:t>
              </a:r>
              <a:endParaRPr lang="es-A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459956" y="296232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74.4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526564" y="2216512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461983" y="3301161"/>
              <a:ext cx="518400" cy="2063751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326046" y="5692601"/>
              <a:ext cx="1841895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iferencia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1.6% (-12.0 ; 15.2)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726578" y="3314462"/>
              <a:ext cx="518400" cy="2044938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728790" y="296232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74.1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239450" y="3174291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66.7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4247298" y="3514620"/>
              <a:ext cx="518400" cy="1844780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grpSp>
          <p:nvGrpSpPr>
            <p:cNvPr id="51" name="Grouper 50"/>
            <p:cNvGrpSpPr/>
            <p:nvPr/>
          </p:nvGrpSpPr>
          <p:grpSpPr>
            <a:xfrm>
              <a:off x="388841" y="1617065"/>
              <a:ext cx="1652303" cy="629682"/>
              <a:chOff x="2439988" y="1995488"/>
              <a:chExt cx="1652303" cy="629682"/>
            </a:xfrm>
          </p:grpSpPr>
          <p:sp>
            <p:nvSpPr>
              <p:cNvPr id="238637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63590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8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9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40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38560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ETR + 2 INTR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41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3838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EFV + 2 INTR</a:t>
                </a:r>
                <a:endParaRPr lang="es-AR" b="1" dirty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2513998" y="2149059"/>
              <a:ext cx="113941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Rectangle 133"/>
            <p:cNvSpPr>
              <a:spLocks noChangeArrowheads="1"/>
            </p:cNvSpPr>
            <p:nvPr/>
          </p:nvSpPr>
          <p:spPr bwMode="auto">
            <a:xfrm>
              <a:off x="2334067" y="3227448"/>
              <a:ext cx="518400" cy="213746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Rectangle 144"/>
            <p:cNvSpPr>
              <a:spLocks noChangeArrowheads="1"/>
            </p:cNvSpPr>
            <p:nvPr/>
          </p:nvSpPr>
          <p:spPr bwMode="auto">
            <a:xfrm>
              <a:off x="2322781" y="2888406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76.8</a:t>
              </a:r>
              <a:endParaRPr lang="es-A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5" name="Rectangle 145"/>
            <p:cNvSpPr>
              <a:spLocks noChangeArrowheads="1"/>
            </p:cNvSpPr>
            <p:nvPr/>
          </p:nvSpPr>
          <p:spPr bwMode="auto">
            <a:xfrm>
              <a:off x="2862102" y="282261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78.4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Rectangle 151"/>
            <p:cNvSpPr>
              <a:spLocks noChangeArrowheads="1"/>
            </p:cNvSpPr>
            <p:nvPr/>
          </p:nvSpPr>
          <p:spPr bwMode="auto">
            <a:xfrm>
              <a:off x="2849390" y="3189288"/>
              <a:ext cx="518400" cy="2175624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0"/>
            <p:cNvSpPr>
              <a:spLocks noChangeArrowheads="1"/>
            </p:cNvSpPr>
            <p:nvPr/>
          </p:nvSpPr>
          <p:spPr bwMode="auto">
            <a:xfrm>
              <a:off x="2174948" y="5378364"/>
              <a:ext cx="1362873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Carga viral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basal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u="sng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&lt;</a:t>
              </a: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100,000 c/ml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7" name="Rectangle 133"/>
            <p:cNvSpPr>
              <a:spLocks noChangeArrowheads="1"/>
            </p:cNvSpPr>
            <p:nvPr/>
          </p:nvSpPr>
          <p:spPr bwMode="auto">
            <a:xfrm>
              <a:off x="5119089" y="2827338"/>
              <a:ext cx="518400" cy="252572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Rectangle 151"/>
            <p:cNvSpPr>
              <a:spLocks noChangeArrowheads="1"/>
            </p:cNvSpPr>
            <p:nvPr/>
          </p:nvSpPr>
          <p:spPr bwMode="auto">
            <a:xfrm>
              <a:off x="5634325" y="2902804"/>
              <a:ext cx="518400" cy="2462108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5897835" y="2149059"/>
              <a:ext cx="2420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Non-VF censored analysis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7" name="Rectangle 40"/>
            <p:cNvSpPr>
              <a:spLocks noChangeArrowheads="1"/>
            </p:cNvSpPr>
            <p:nvPr/>
          </p:nvSpPr>
          <p:spPr bwMode="auto">
            <a:xfrm>
              <a:off x="3533966" y="5364974"/>
              <a:ext cx="136287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Carga viral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basal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&gt; 100,000 c/ml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Rectangle 133"/>
            <p:cNvSpPr>
              <a:spLocks noChangeArrowheads="1"/>
            </p:cNvSpPr>
            <p:nvPr/>
          </p:nvSpPr>
          <p:spPr bwMode="auto">
            <a:xfrm>
              <a:off x="7904109" y="3062410"/>
              <a:ext cx="518400" cy="2296990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8420271" y="3092335"/>
              <a:ext cx="518400" cy="2272577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Rectangle 133"/>
            <p:cNvSpPr>
              <a:spLocks noChangeArrowheads="1"/>
            </p:cNvSpPr>
            <p:nvPr/>
          </p:nvSpPr>
          <p:spPr bwMode="auto">
            <a:xfrm>
              <a:off x="6511600" y="2636797"/>
              <a:ext cx="518400" cy="2728115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51"/>
            <p:cNvSpPr>
              <a:spLocks noChangeArrowheads="1"/>
            </p:cNvSpPr>
            <p:nvPr/>
          </p:nvSpPr>
          <p:spPr bwMode="auto">
            <a:xfrm>
              <a:off x="7036883" y="2791182"/>
              <a:ext cx="518400" cy="2568218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677578" y="5348288"/>
              <a:ext cx="175657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Todos los pacientes</a:t>
              </a:r>
              <a:endParaRPr lang="es-AR" sz="140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4" name="Rectangle 40"/>
            <p:cNvSpPr>
              <a:spLocks noChangeArrowheads="1"/>
            </p:cNvSpPr>
            <p:nvPr/>
          </p:nvSpPr>
          <p:spPr bwMode="auto">
            <a:xfrm>
              <a:off x="6347894" y="5383138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Carga viral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basal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u="sng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&lt;</a:t>
              </a: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100,000 c/ml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7750456" y="5369748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Carga viral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basal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&gt; 100,000 c/ml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Rectangle 40"/>
            <p:cNvSpPr>
              <a:spLocks noChangeArrowheads="1"/>
            </p:cNvSpPr>
            <p:nvPr/>
          </p:nvSpPr>
          <p:spPr bwMode="auto">
            <a:xfrm>
              <a:off x="4754785" y="5353062"/>
              <a:ext cx="175657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Todos los pacientes</a:t>
              </a:r>
              <a:endParaRPr lang="es-A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5" name="Rectangle 144"/>
            <p:cNvSpPr>
              <a:spLocks noChangeArrowheads="1"/>
            </p:cNvSpPr>
            <p:nvPr/>
          </p:nvSpPr>
          <p:spPr bwMode="auto">
            <a:xfrm>
              <a:off x="5119089" y="2489189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92.3</a:t>
              </a:r>
              <a:endParaRPr lang="es-A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8" name="Rectangle 145"/>
            <p:cNvSpPr>
              <a:spLocks noChangeArrowheads="1"/>
            </p:cNvSpPr>
            <p:nvPr/>
          </p:nvSpPr>
          <p:spPr bwMode="auto">
            <a:xfrm>
              <a:off x="5637489" y="256729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89.2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9" name="Rectangle 144"/>
            <p:cNvSpPr>
              <a:spLocks noChangeArrowheads="1"/>
            </p:cNvSpPr>
            <p:nvPr/>
          </p:nvSpPr>
          <p:spPr bwMode="auto">
            <a:xfrm>
              <a:off x="7895026" y="271667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83.3</a:t>
              </a:r>
            </a:p>
          </p:txBody>
        </p:sp>
        <p:sp>
          <p:nvSpPr>
            <p:cNvPr id="80" name="Rectangle 145"/>
            <p:cNvSpPr>
              <a:spLocks noChangeArrowheads="1"/>
            </p:cNvSpPr>
            <p:nvPr/>
          </p:nvSpPr>
          <p:spPr bwMode="auto">
            <a:xfrm>
              <a:off x="8415751" y="276790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81.8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1" name="ZoneTexte 86"/>
            <p:cNvSpPr txBox="1">
              <a:spLocks noChangeArrowheads="1"/>
            </p:cNvSpPr>
            <p:nvPr/>
          </p:nvSpPr>
          <p:spPr bwMode="auto">
            <a:xfrm>
              <a:off x="4805776" y="5655509"/>
              <a:ext cx="1656580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iferencia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2.9% (-5.8 ; 11.7)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8" name="Rectangle 144"/>
            <p:cNvSpPr>
              <a:spLocks noChangeArrowheads="1"/>
            </p:cNvSpPr>
            <p:nvPr/>
          </p:nvSpPr>
          <p:spPr bwMode="auto">
            <a:xfrm>
              <a:off x="6523865" y="232788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97.6</a:t>
              </a:r>
            </a:p>
          </p:txBody>
        </p:sp>
        <p:sp>
          <p:nvSpPr>
            <p:cNvPr id="49" name="Rectangle 145"/>
            <p:cNvSpPr>
              <a:spLocks noChangeArrowheads="1"/>
            </p:cNvSpPr>
            <p:nvPr/>
          </p:nvSpPr>
          <p:spPr bwMode="auto">
            <a:xfrm>
              <a:off x="7041265" y="2448945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93.0</a:t>
              </a:r>
              <a:endParaRPr lang="es-AR" sz="1400" b="1">
                <a:solidFill>
                  <a:srgbClr val="0066FF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632673" y="5359400"/>
              <a:ext cx="8482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cxnSp>
          <p:nvCxnSpPr>
            <p:cNvPr id="71" name="Connecteur droit 70"/>
            <p:cNvCxnSpPr/>
            <p:nvPr/>
          </p:nvCxnSpPr>
          <p:spPr bwMode="auto">
            <a:xfrm flipV="1">
              <a:off x="4931229" y="2595563"/>
              <a:ext cx="0" cy="2760208"/>
            </a:xfrm>
            <a:prstGeom prst="line">
              <a:avLst/>
            </a:prstGeom>
            <a:ln>
              <a:solidFill>
                <a:srgbClr val="000066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Rectangle 135"/>
            <p:cNvSpPr>
              <a:spLocks noChangeArrowheads="1"/>
            </p:cNvSpPr>
            <p:nvPr/>
          </p:nvSpPr>
          <p:spPr bwMode="auto">
            <a:xfrm>
              <a:off x="475907" y="522357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799" y="1169037"/>
            <a:ext cx="9063924" cy="1572976"/>
          </a:xfrm>
        </p:spPr>
        <p:txBody>
          <a:bodyPr/>
          <a:lstStyle/>
          <a:p>
            <a:pPr>
              <a:lnSpc>
                <a:spcPts val="1880"/>
              </a:lnSpc>
              <a:spcBef>
                <a:spcPts val="0"/>
              </a:spcBef>
            </a:pPr>
            <a:r>
              <a:rPr lang="es-AR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Criterios definidos por protocolo para </a:t>
            </a:r>
            <a:r>
              <a:rPr lang="es-AR" b="1" dirty="0" err="1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genotipado</a:t>
            </a:r>
            <a:endParaRPr lang="es-AR" b="1" dirty="0" smtClean="0">
              <a:solidFill>
                <a:srgbClr val="000066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Discontinuación con carga viral detectable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Reducción de carga viral  &lt; 1 log</a:t>
            </a:r>
            <a:r>
              <a:rPr lang="es-AR" sz="1600" baseline="-25000" dirty="0" smtClean="0">
                <a:ea typeface="Arial" pitchFamily="-1" charset="0"/>
                <a:cs typeface="Arial" pitchFamily="-1" charset="0"/>
              </a:rPr>
              <a:t>10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o &gt; 400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a semana12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Carga viral &gt; 50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a semana 48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Fallo virológico (2 cargas virales consecutivas &gt; 50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por algoritmo TLOVR 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None/>
            </a:pPr>
            <a:endParaRPr lang="es-AR" sz="1600" dirty="0" smtClean="0">
              <a:latin typeface="+mj-lt"/>
              <a:ea typeface="ＭＳ Ｐゴシック" pitchFamily="-1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3703871901"/>
              </p:ext>
            </p:extLst>
          </p:nvPr>
        </p:nvGraphicFramePr>
        <p:xfrm>
          <a:off x="279400" y="2921316"/>
          <a:ext cx="8469313" cy="2909824"/>
        </p:xfrm>
        <a:graphic>
          <a:graphicData uri="http://schemas.openxmlformats.org/drawingml/2006/table">
            <a:tbl>
              <a:tblPr/>
              <a:tblGrid>
                <a:gridCol w="208280"/>
                <a:gridCol w="271729"/>
                <a:gridCol w="3671077"/>
                <a:gridCol w="2122714"/>
                <a:gridCol w="2195513"/>
              </a:tblGrid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+ 2 INTR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INTR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virológico, 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7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basal &gt;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3/4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Presencia de mutaciones, n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0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V106I + M184I</a:t>
                      </a:r>
                    </a:p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 + M184V + P225H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35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Pacientes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adicionales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genotipados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al tiempo de la discontinuación (carga viral &gt; 50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Mutación para INNTR (V90I)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472653" y="2557112"/>
            <a:ext cx="21700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n-US" sz="2000" b="1" dirty="0">
                <a:solidFill>
                  <a:srgbClr val="333399"/>
                </a:solidFill>
                <a:latin typeface="Calibri" pitchFamily="-1" charset="0"/>
              </a:rPr>
              <a:t>Resistance </a:t>
            </a:r>
            <a:r>
              <a:rPr lang="en-US" sz="2000" b="1" dirty="0" smtClean="0">
                <a:solidFill>
                  <a:srgbClr val="333399"/>
                </a:solidFill>
                <a:latin typeface="Calibri" pitchFamily="-1" charset="0"/>
              </a:rPr>
              <a:t>data</a:t>
            </a:r>
            <a:endParaRPr lang="en-US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87749" y="5968559"/>
            <a:ext cx="7748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500" dirty="0" smtClean="0">
                <a:solidFill>
                  <a:srgbClr val="000066"/>
                </a:solidFill>
              </a:rPr>
              <a:t>En pacientes con mutaciones basales (IAS-USA), 10/10 en rama ETR y 4/4 en rama EFV tenían carga viral &lt; 50 c/</a:t>
            </a:r>
            <a:r>
              <a:rPr lang="es-AR" sz="1500" dirty="0" err="1" smtClean="0">
                <a:solidFill>
                  <a:srgbClr val="000066"/>
                </a:solidFill>
              </a:rPr>
              <a:t>mL</a:t>
            </a:r>
            <a:r>
              <a:rPr lang="es-AR" sz="1500" dirty="0" smtClean="0">
                <a:solidFill>
                  <a:srgbClr val="000066"/>
                </a:solidFill>
              </a:rPr>
              <a:t> a semana 48</a:t>
            </a:r>
          </a:p>
        </p:txBody>
      </p:sp>
      <p:grpSp>
        <p:nvGrpSpPr>
          <p:cNvPr id="13" name="Grouper 12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2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2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9093201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kumimoji="0" lang="en-US" sz="3200" b="1" i="0" u="none" strike="noStrike" kern="0" cap="none" spc="0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kumimoji="0" lang="en-US" sz="3200" b="1" i="0" u="none" strike="noStrike" kern="0" cap="none" spc="0" normalizeH="0" baseline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786812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Resumen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El tratamiento de primera línea con </a:t>
            </a:r>
            <a:r>
              <a:rPr lang="es-AR" sz="2000" dirty="0" err="1" smtClean="0">
                <a:ea typeface="ＭＳ Ｐゴシック" pitchFamily="-1" charset="-128"/>
              </a:rPr>
              <a:t>etravirina</a:t>
            </a:r>
            <a:r>
              <a:rPr lang="es-AR" sz="2000" dirty="0" smtClean="0">
                <a:ea typeface="ＭＳ Ｐゴシック" pitchFamily="-1" charset="-128"/>
              </a:rPr>
              <a:t> 400 mg una vez al día con dos INTR obtuvo similares tasas de a supresión de la carga viral, comparada con </a:t>
            </a:r>
            <a:r>
              <a:rPr lang="es-AR" sz="2000" dirty="0" err="1" smtClean="0">
                <a:ea typeface="ＭＳ Ｐゴシック" pitchFamily="-1" charset="-128"/>
              </a:rPr>
              <a:t>efavirenz</a:t>
            </a:r>
            <a:r>
              <a:rPr lang="es-AR" sz="2000" dirty="0" smtClean="0">
                <a:ea typeface="ＭＳ Ｐゴシック" pitchFamily="-1" charset="-128"/>
              </a:rPr>
              <a:t> y 2 NRTI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Ninguno de los pacientes con fallo virológico en la rama ETR desarrolló resistencia a NNRTI</a:t>
            </a:r>
          </a:p>
          <a:p>
            <a:pPr lvl="1">
              <a:spcBef>
                <a:spcPts val="302"/>
              </a:spcBef>
            </a:pPr>
            <a:r>
              <a:rPr lang="es-AR" sz="2000" dirty="0" err="1" smtClean="0">
                <a:ea typeface="ＭＳ Ｐゴシック" pitchFamily="-1" charset="-128"/>
              </a:rPr>
              <a:t>Etravirina</a:t>
            </a:r>
            <a:r>
              <a:rPr lang="es-AR" sz="2000" dirty="0" smtClean="0">
                <a:ea typeface="ＭＳ Ｐゴシック" pitchFamily="-1" charset="-128"/>
              </a:rPr>
              <a:t> se asoció con significativamente menos eventos adversos </a:t>
            </a:r>
            <a:r>
              <a:rPr lang="es-AR" sz="2000" dirty="0" err="1" smtClean="0">
                <a:ea typeface="ＭＳ Ｐゴシック" pitchFamily="-1" charset="-128"/>
              </a:rPr>
              <a:t>neuropsiquiátricos</a:t>
            </a:r>
            <a:r>
              <a:rPr lang="es-AR" sz="2000" dirty="0" smtClean="0">
                <a:ea typeface="ＭＳ Ｐゴシック" pitchFamily="-1" charset="-128"/>
              </a:rPr>
              <a:t> que  EFV. La </a:t>
            </a:r>
            <a:r>
              <a:rPr lang="es-AR" sz="2000" dirty="0" smtClean="0">
                <a:ea typeface="ＭＳ Ｐゴシック" pitchFamily="-1" charset="-128"/>
              </a:rPr>
              <a:t>diferencia </a:t>
            </a:r>
            <a:r>
              <a:rPr lang="es-AR" sz="2000" dirty="0" smtClean="0">
                <a:ea typeface="ＭＳ Ｐゴシック" pitchFamily="-1" charset="-128"/>
              </a:rPr>
              <a:t>siguió siendo estadísticamente significativa a semana 48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/>
              <a:t>Hubo mayores incrementos en lípidos en la rama EFV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/>
              <a:t>El riesgo de eventos adversos </a:t>
            </a:r>
            <a:r>
              <a:rPr lang="es-AR" sz="2000" dirty="0" smtClean="0"/>
              <a:t>grado </a:t>
            </a:r>
            <a:r>
              <a:rPr lang="es-AR" sz="2000" dirty="0" smtClean="0"/>
              <a:t>2-4 de piel </a:t>
            </a:r>
            <a:r>
              <a:rPr lang="es-AR" sz="2000" dirty="0" smtClean="0"/>
              <a:t>o </a:t>
            </a:r>
            <a:r>
              <a:rPr lang="es-AR" sz="2000" dirty="0" smtClean="0"/>
              <a:t>tejido celular subcutáneo fue similar a las 2 ramas</a:t>
            </a:r>
            <a:endParaRPr lang="es-AR" sz="384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buNone/>
            </a:pPr>
            <a:endParaRPr lang="es-AR" sz="2000" dirty="0" smtClean="0">
              <a:ea typeface="ＭＳ Ｐゴシック" pitchFamily="-1" charset="-128"/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5" name="Grouper 14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8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9093201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kumimoji="0" lang="en-US" sz="3200" b="1" i="0" u="none" strike="noStrike" kern="0" cap="none" spc="0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SENSE: ETR QD + 2 INTR vs EFV QD + 2 INTR</a:t>
            </a:r>
            <a:endParaRPr kumimoji="0" lang="en-US" sz="3200" b="1" i="0" u="none" strike="noStrike" kern="0" cap="none" spc="0" normalizeH="0" baseline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926</Words>
  <Application>Microsoft Office PowerPoint</Application>
  <PresentationFormat>Affichage à l'écran (4:3)</PresentationFormat>
  <Paragraphs>218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ARV_trials_2014</vt:lpstr>
      <vt:lpstr>Comparación de INNTR vs INNTR</vt:lpstr>
      <vt:lpstr>Estudio SENSE: ETR QD + 2 INTR vs EFV QD + 2 INTR</vt:lpstr>
      <vt:lpstr>Estudio SENSE: ETR QD + 2 INTR vs EFV QD + 2 INTR</vt:lpstr>
      <vt:lpstr>Estudio SENSE: ETR QD + 2 INTR vs EFV QD + 2 INTR</vt:lpstr>
      <vt:lpstr>Estudio SENSE: ETR QD + 2 INTR vs EFV QD + 2 INTR</vt:lpstr>
      <vt:lpstr>Diapositive 6</vt:lpstr>
      <vt:lpstr>Diapositive 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lastModifiedBy>Pilouk</cp:lastModifiedBy>
  <cp:revision>109</cp:revision>
  <dcterms:created xsi:type="dcterms:W3CDTF">2014-09-16T06:43:25Z</dcterms:created>
  <dcterms:modified xsi:type="dcterms:W3CDTF">2014-11-13T11:01:49Z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3AEC72A4-3853-4DFD-8C3F-A8792BE5F3D1</vt:lpwstr>
  </property>
  <property fmtid="{D5CDD505-2E9C-101B-9397-08002B2CF9AE}" pid="3" name="ArticulatePath">
    <vt:lpwstr>ARV trials naïve MAJ 2014-SENSE-v01</vt:lpwstr>
  </property>
</Properties>
</file>