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65" r:id="rId2"/>
    <p:sldId id="257" r:id="rId3"/>
    <p:sldId id="258" r:id="rId4"/>
    <p:sldId id="264" r:id="rId5"/>
    <p:sldId id="262" r:id="rId6"/>
  </p:sldIdLst>
  <p:sldSz cx="9144000" cy="6858000" type="screen4x3"/>
  <p:notesSz cx="6858000" cy="9144000"/>
  <p:custDataLst>
    <p:tags r:id="rId8"/>
  </p:custDataLst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FR" lastIdx="10" clrIdx="0"/>
  <p:cmAuthor id="1" name="anton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DDDDDD"/>
    <a:srgbClr val="0000FF"/>
    <a:srgbClr val="800000"/>
    <a:srgbClr val="FF9933"/>
    <a:srgbClr val="FE7F00"/>
    <a:srgbClr val="333399"/>
    <a:srgbClr val="CC3300"/>
    <a:srgbClr val="009900"/>
    <a:srgbClr val="00B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1006" autoAdjust="0"/>
    <p:restoredTop sz="97993" autoAdjust="0"/>
  </p:normalViewPr>
  <p:slideViewPr>
    <p:cSldViewPr snapToObjects="1">
      <p:cViewPr varScale="1">
        <p:scale>
          <a:sx n="111" d="100"/>
          <a:sy n="111" d="100"/>
        </p:scale>
        <p:origin x="-2388" y="-78"/>
      </p:cViewPr>
      <p:guideLst>
        <p:guide orient="horz" pos="4319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010ECD-B946-CB4A-8BB3-0315FBE2F8F0}" type="datetimeFigureOut">
              <a:rPr lang="fr-FR" smtClean="0"/>
              <a:pPr/>
              <a:t>24/09/2015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D959F4-DF48-F941-8737-148BEA9BF3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9907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altLang="fr-FR" smtClean="0">
              <a:ea typeface="ＭＳ Ｐゴシック" pitchFamily="34" charset="-128"/>
            </a:endParaRPr>
          </a:p>
        </p:txBody>
      </p:sp>
      <p:sp>
        <p:nvSpPr>
          <p:cNvPr id="1638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3215"/>
            <a:r>
              <a:rPr lang="fr-FR" altLang="fr-FR" sz="1300" dirty="0">
                <a:latin typeface="Trebuchet MS" pitchFamily="34" charset="0"/>
              </a:rPr>
              <a:t>ARV-trial.com</a:t>
            </a:r>
          </a:p>
        </p:txBody>
      </p:sp>
      <p:sp>
        <p:nvSpPr>
          <p:cNvPr id="16389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1410"/>
            <a:fld id="{19488D4D-FE54-4A6C-BD3D-2D3443FFBE74}" type="slidenum">
              <a:rPr lang="fr-FR" altLang="fr-FR" sz="1200"/>
              <a:pPr algn="r" defTabSz="851410"/>
              <a:t>1</a:t>
            </a:fld>
            <a:endParaRPr lang="fr-FR" altLang="fr-FR" sz="12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ABD13AC1-ED3F-2A4B-9921-15F23555C253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713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/>
            <a:r>
              <a:rPr lang="fr-FR" sz="1300" dirty="0" err="1">
                <a:latin typeface="Trebuchet MS" pitchFamily="-1" charset="0"/>
              </a:rPr>
              <a:t>ARV-trial.com</a:t>
            </a:r>
            <a:endParaRPr lang="fr-FR" sz="1300" dirty="0">
              <a:latin typeface="Trebuchet MS" pitchFamily="-1" charset="0"/>
            </a:endParaRPr>
          </a:p>
        </p:txBody>
      </p:sp>
      <p:sp>
        <p:nvSpPr>
          <p:cNvPr id="2713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/>
            <a:fld id="{51BBB3C3-479F-F74A-8A5F-5BCF43A2533F}" type="slidenum">
              <a:rPr lang="fr-FR" sz="1200"/>
              <a:pPr algn="r" defTabSz="851410"/>
              <a:t>4</a:t>
            </a:fld>
            <a:endParaRPr lang="fr-FR" sz="1200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E26E9A7A-16C4-8D4C-92B1-498CD72DE977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-1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altLang="fr-FR" sz="3200" dirty="0">
                <a:ea typeface="ＭＳ Ｐゴシック" pitchFamily="-1" charset="-128"/>
              </a:rPr>
              <a:t>Diseños</a:t>
            </a:r>
            <a:r>
              <a:rPr lang="fr-FR" altLang="fr-FR" sz="3200" dirty="0">
                <a:ea typeface="ＭＳ Ｐゴシック" pitchFamily="-1" charset="-128"/>
              </a:rPr>
              <a:t> sin INTR</a:t>
            </a:r>
            <a:endParaRPr lang="fr-FR" altLang="fr-FR" sz="3200" dirty="0" smtClean="0">
              <a:ea typeface="ＭＳ Ｐゴシック" pitchFamily="34" charset="-128"/>
            </a:endParaRPr>
          </a:p>
        </p:txBody>
      </p:sp>
      <p:sp>
        <p:nvSpPr>
          <p:cNvPr id="2051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altLang="fr-FR" sz="2800" b="1" dirty="0" smtClean="0">
                <a:latin typeface="Calibri" pitchFamily="34" charset="0"/>
                <a:ea typeface="ＭＳ Ｐゴシック" pitchFamily="34" charset="-128"/>
              </a:rPr>
              <a:t>SPARTAN</a:t>
            </a:r>
          </a:p>
          <a:p>
            <a:r>
              <a:rPr lang="fr-FR" altLang="fr-FR" sz="2800" b="1" dirty="0" smtClean="0">
                <a:solidFill>
                  <a:srgbClr val="C0C0C0"/>
                </a:solidFill>
                <a:latin typeface="Calibri" pitchFamily="34" charset="0"/>
                <a:ea typeface="ＭＳ Ｐゴシック" pitchFamily="34" charset="-128"/>
              </a:rPr>
              <a:t>PROGRESS</a:t>
            </a:r>
          </a:p>
          <a:p>
            <a:r>
              <a:rPr lang="fr-FR" altLang="fr-FR" sz="2800" b="1" dirty="0" smtClean="0">
                <a:solidFill>
                  <a:srgbClr val="C0C0C0"/>
                </a:solidFill>
                <a:latin typeface="Calibri" pitchFamily="34" charset="0"/>
                <a:ea typeface="ＭＳ Ｐゴシック" pitchFamily="34" charset="-128"/>
              </a:rPr>
              <a:t>NEAT 001/ANRS 143</a:t>
            </a:r>
          </a:p>
          <a:p>
            <a:r>
              <a:rPr lang="fr-FR" altLang="fr-FR" sz="2800" b="1" dirty="0" smtClean="0">
                <a:solidFill>
                  <a:srgbClr val="C0C0C0"/>
                </a:solidFill>
                <a:latin typeface="Calibri" pitchFamily="34" charset="0"/>
                <a:ea typeface="ＭＳ Ｐゴシック" pitchFamily="34" charset="-128"/>
              </a:rPr>
              <a:t>MODERN </a:t>
            </a:r>
            <a:endParaRPr lang="fr-FR" altLang="fr-FR" sz="2800" b="1" dirty="0" smtClean="0">
              <a:solidFill>
                <a:srgbClr val="C0C0C0"/>
              </a:solidFill>
              <a:latin typeface="Calibri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ZoneTexte 69"/>
          <p:cNvSpPr txBox="1">
            <a:spLocks noChangeArrowheads="1"/>
          </p:cNvSpPr>
          <p:nvPr/>
        </p:nvSpPr>
        <p:spPr bwMode="auto">
          <a:xfrm>
            <a:off x="5410200" y="6581775"/>
            <a:ext cx="3733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Kozal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MJ. HIV </a:t>
            </a:r>
            <a:r>
              <a:rPr lang="en-GB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Clin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Trials 2012</a:t>
            </a:r>
            <a:r>
              <a:rPr lang="fr-FR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;13;119-30</a:t>
            </a:r>
            <a:endParaRPr lang="en-GB" sz="12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34925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es-AR" sz="2800" b="1" kern="0" smtClean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Diseño</a:t>
            </a:r>
            <a:endParaRPr lang="es-AR" sz="2800" b="1" kern="0">
              <a:solidFill>
                <a:srgbClr val="CC330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cxnSp>
        <p:nvCxnSpPr>
          <p:cNvPr id="234501" name="Connecteur droit 66"/>
          <p:cNvCxnSpPr>
            <a:cxnSpLocks noChangeShapeType="1"/>
          </p:cNvCxnSpPr>
          <p:nvPr/>
        </p:nvCxnSpPr>
        <p:spPr bwMode="auto">
          <a:xfrm rot="5400000">
            <a:off x="2622426" y="2482404"/>
            <a:ext cx="400050" cy="15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234502" name="Espace réservé du contenu 2"/>
          <p:cNvSpPr>
            <a:spLocks/>
          </p:cNvSpPr>
          <p:nvPr/>
        </p:nvSpPr>
        <p:spPr bwMode="auto">
          <a:xfrm>
            <a:off x="34925" y="4724400"/>
            <a:ext cx="8963025" cy="110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</a:pPr>
            <a:r>
              <a:rPr lang="es-AR" sz="2800" b="1" kern="0" dirty="0" smtClean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Punto final de eficacia</a:t>
            </a:r>
          </a:p>
          <a:p>
            <a:pPr marL="800100" lvl="1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CC3300"/>
              </a:buClr>
              <a:buFont typeface="Arial" pitchFamily="-1" charset="0"/>
              <a:buChar char="–"/>
            </a:pPr>
            <a:r>
              <a:rPr lang="es-AR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Primario : carga viral &lt; 50 copias/</a:t>
            </a:r>
            <a:r>
              <a:rPr lang="es-AR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mL</a:t>
            </a:r>
            <a:r>
              <a:rPr lang="es-AR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a semana 24 por </a:t>
            </a:r>
            <a:r>
              <a:rPr lang="es-AR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mITT</a:t>
            </a:r>
            <a:r>
              <a:rPr lang="es-AR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</a:t>
            </a:r>
            <a:br>
              <a:rPr lang="es-AR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</a:br>
            <a:r>
              <a:rPr lang="es-AR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(Respuesta virológica confirmada (RVC) con  abandonos contados como fallo)</a:t>
            </a:r>
          </a:p>
          <a:p>
            <a:pPr marL="800100" lvl="1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CC3300"/>
              </a:buClr>
              <a:buFont typeface="Arial" pitchFamily="-1" charset="0"/>
              <a:buChar char="–"/>
            </a:pPr>
            <a:r>
              <a:rPr lang="es-AR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Otras determinaciones : RVC con abandonos contados como faltantes, </a:t>
            </a:r>
            <a:br>
              <a:rPr lang="es-AR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</a:br>
            <a:r>
              <a:rPr lang="es-AR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respuesta virológica observada</a:t>
            </a:r>
            <a:endParaRPr lang="es-AR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207880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6377590"/>
              </p:ext>
            </p:extLst>
          </p:nvPr>
        </p:nvGraphicFramePr>
        <p:xfrm>
          <a:off x="3863008" y="2517649"/>
          <a:ext cx="3533398" cy="377825"/>
        </p:xfrm>
        <a:graphic>
          <a:graphicData uri="http://schemas.openxmlformats.org/drawingml/2006/table">
            <a:tbl>
              <a:tblPr/>
              <a:tblGrid>
                <a:gridCol w="3533398"/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ATV 300 mg BID + RAL 400 mg BID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7888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4543868"/>
              </p:ext>
            </p:extLst>
          </p:nvPr>
        </p:nvGraphicFramePr>
        <p:xfrm>
          <a:off x="3863008" y="3581400"/>
          <a:ext cx="3533397" cy="368300"/>
        </p:xfrm>
        <a:graphic>
          <a:graphicData uri="http://schemas.openxmlformats.org/drawingml/2006/table">
            <a:tbl>
              <a:tblPr/>
              <a:tblGrid>
                <a:gridCol w="3533397"/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ATV/r 300 + 100 mg QD + TDF/FTC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sp>
        <p:nvSpPr>
          <p:cNvPr id="234519" name="Oval 170"/>
          <p:cNvSpPr>
            <a:spLocks noChangeArrowheads="1"/>
          </p:cNvSpPr>
          <p:nvPr/>
        </p:nvSpPr>
        <p:spPr bwMode="auto">
          <a:xfrm>
            <a:off x="2051720" y="1268760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dirty="0" err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Randomización</a:t>
            </a:r>
            <a:r>
              <a:rPr lang="es-AR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*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2 : 1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Etiqueta abierta</a:t>
            </a:r>
            <a:endParaRPr lang="es-AR" sz="14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4520" name="AutoShape 162"/>
          <p:cNvSpPr>
            <a:spLocks noChangeArrowheads="1"/>
          </p:cNvSpPr>
          <p:nvPr/>
        </p:nvSpPr>
        <p:spPr bwMode="auto">
          <a:xfrm>
            <a:off x="319556" y="2420185"/>
            <a:ext cx="2361492" cy="1736646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600" b="1" u="sng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&gt;</a:t>
            </a:r>
            <a:r>
              <a:rPr lang="es-AR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18 años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ARV-</a:t>
            </a:r>
            <a:r>
              <a:rPr lang="es-AR" sz="1600" b="1" dirty="0" err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naïve</a:t>
            </a:r>
            <a:r>
              <a:rPr lang="es-AR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carga viral </a:t>
            </a:r>
            <a:r>
              <a:rPr lang="es-AR" sz="1600" b="1" u="sng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&gt;</a:t>
            </a:r>
            <a:r>
              <a:rPr lang="es-AR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5,000 c/</a:t>
            </a:r>
            <a:r>
              <a:rPr lang="es-AR" sz="1600" b="1" dirty="0" err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mL</a:t>
            </a:r>
            <a:endParaRPr lang="es-AR" sz="1600" b="1" dirty="0" smtClean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sin limite de CD4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sin resistencia primaria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en TR o proteasa</a:t>
            </a:r>
            <a:endParaRPr lang="es-AR" sz="16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4521" name="ZoneTexte 71"/>
          <p:cNvSpPr txBox="1">
            <a:spLocks noChangeArrowheads="1"/>
          </p:cNvSpPr>
          <p:nvPr/>
        </p:nvSpPr>
        <p:spPr bwMode="auto">
          <a:xfrm>
            <a:off x="392238" y="4369712"/>
            <a:ext cx="619760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*</a:t>
            </a:r>
            <a:r>
              <a:rPr lang="es-AR" sz="14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Randomización</a:t>
            </a:r>
            <a:r>
              <a:rPr lang="es-AR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 estratificada por carga viral (&lt; o </a:t>
            </a:r>
            <a:r>
              <a:rPr lang="es-AR" sz="1400" u="sng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&gt;</a:t>
            </a:r>
            <a:r>
              <a:rPr lang="es-AR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100,000 c/</a:t>
            </a:r>
            <a:r>
              <a:rPr lang="es-AR" sz="14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mL</a:t>
            </a:r>
            <a:r>
              <a:rPr lang="es-AR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)</a:t>
            </a:r>
            <a:endParaRPr lang="es-AR" sz="1400" baseline="30000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cxnSp>
        <p:nvCxnSpPr>
          <p:cNvPr id="234523" name="AutoShape 60"/>
          <p:cNvCxnSpPr>
            <a:cxnSpLocks noChangeShapeType="1"/>
          </p:cNvCxnSpPr>
          <p:nvPr/>
        </p:nvCxnSpPr>
        <p:spPr bwMode="auto">
          <a:xfrm rot="10800000" flipH="1" flipV="1">
            <a:off x="3814748" y="2794000"/>
            <a:ext cx="1587" cy="993775"/>
          </a:xfrm>
          <a:prstGeom prst="bentConnector3">
            <a:avLst>
              <a:gd name="adj1" fmla="val -48000000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234524" name="Line 63"/>
          <p:cNvSpPr>
            <a:spLocks noChangeShapeType="1"/>
          </p:cNvSpPr>
          <p:nvPr/>
        </p:nvSpPr>
        <p:spPr bwMode="auto">
          <a:xfrm>
            <a:off x="2681048" y="3284538"/>
            <a:ext cx="357412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s-A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4525" name="Rectangle 9"/>
          <p:cNvSpPr>
            <a:spLocks noChangeArrowheads="1"/>
          </p:cNvSpPr>
          <p:nvPr/>
        </p:nvSpPr>
        <p:spPr bwMode="auto">
          <a:xfrm>
            <a:off x="3023797" y="3460750"/>
            <a:ext cx="72277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600" b="1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30</a:t>
            </a:r>
            <a:endParaRPr lang="es-AR" sz="1600" b="1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4526" name="Rectangle 8"/>
          <p:cNvSpPr>
            <a:spLocks noChangeArrowheads="1"/>
          </p:cNvSpPr>
          <p:nvPr/>
        </p:nvSpPr>
        <p:spPr bwMode="auto">
          <a:xfrm>
            <a:off x="3023546" y="2466975"/>
            <a:ext cx="7232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600" b="1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63</a:t>
            </a:r>
            <a:endParaRPr lang="es-AR" sz="1600" b="1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7096145" y="1447800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AR" sz="1600" b="1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S24</a:t>
            </a:r>
            <a:endParaRPr lang="es-AR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8782" name="Oval 110"/>
          <p:cNvSpPr>
            <a:spLocks noChangeArrowheads="1"/>
          </p:cNvSpPr>
          <p:nvPr/>
        </p:nvSpPr>
        <p:spPr bwMode="auto">
          <a:xfrm>
            <a:off x="8421688" y="144780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AR" sz="1600" b="1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S96</a:t>
            </a:r>
            <a:endParaRPr lang="es-AR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34533" name="Line 172"/>
          <p:cNvSpPr>
            <a:spLocks noChangeShapeType="1"/>
          </p:cNvSpPr>
          <p:nvPr/>
        </p:nvSpPr>
        <p:spPr bwMode="auto">
          <a:xfrm>
            <a:off x="8720138" y="1987550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s-A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4534" name="Line 172"/>
          <p:cNvSpPr>
            <a:spLocks noChangeShapeType="1"/>
          </p:cNvSpPr>
          <p:nvPr/>
        </p:nvSpPr>
        <p:spPr bwMode="auto">
          <a:xfrm>
            <a:off x="7415233" y="1987550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s-A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4" name="Group 37"/>
          <p:cNvGrpSpPr>
            <a:grpSpLocks/>
          </p:cNvGrpSpPr>
          <p:nvPr/>
        </p:nvGrpSpPr>
        <p:grpSpPr bwMode="auto">
          <a:xfrm>
            <a:off x="7396405" y="2800350"/>
            <a:ext cx="1303200" cy="974725"/>
            <a:chOff x="4502" y="1764"/>
            <a:chExt cx="646" cy="614"/>
          </a:xfrm>
        </p:grpSpPr>
        <p:sp>
          <p:nvSpPr>
            <p:cNvPr id="234531" name="Line 31"/>
            <p:cNvSpPr>
              <a:spLocks noChangeShapeType="1"/>
            </p:cNvSpPr>
            <p:nvPr/>
          </p:nvSpPr>
          <p:spPr bwMode="auto">
            <a:xfrm flipV="1">
              <a:off x="4502" y="1764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4532" name="Line 31"/>
            <p:cNvSpPr>
              <a:spLocks noChangeShapeType="1"/>
            </p:cNvSpPr>
            <p:nvPr/>
          </p:nvSpPr>
          <p:spPr bwMode="auto">
            <a:xfrm flipV="1">
              <a:off x="4502" y="2378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grpSp>
        <p:nvGrpSpPr>
          <p:cNvPr id="28" name="Grouper 41"/>
          <p:cNvGrpSpPr/>
          <p:nvPr/>
        </p:nvGrpSpPr>
        <p:grpSpPr>
          <a:xfrm>
            <a:off x="0" y="6570663"/>
            <a:ext cx="914400" cy="288111"/>
            <a:chOff x="0" y="6570663"/>
            <a:chExt cx="1393200" cy="288111"/>
          </a:xfrm>
        </p:grpSpPr>
        <p:sp>
          <p:nvSpPr>
            <p:cNvPr id="29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30" name="ZoneTexte 23"/>
            <p:cNvSpPr txBox="1">
              <a:spLocks noChangeArrowheads="1"/>
            </p:cNvSpPr>
            <p:nvPr/>
          </p:nvSpPr>
          <p:spPr bwMode="auto">
            <a:xfrm>
              <a:off x="58766" y="6581775"/>
              <a:ext cx="133443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SPARTAN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31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9091613" cy="1106488"/>
          </a:xfrm>
        </p:spPr>
        <p:txBody>
          <a:bodyPr/>
          <a:lstStyle/>
          <a:p>
            <a:r>
              <a:rPr lang="fr-FR" sz="2900" dirty="0" err="1" smtClean="0"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lang="fr-FR" sz="2900" dirty="0" smtClean="0">
                <a:ea typeface="ＭＳ Ｐゴシック" pitchFamily="-1" charset="-128"/>
                <a:cs typeface="ＭＳ Ｐゴシック" pitchFamily="-1" charset="-128"/>
              </a:rPr>
              <a:t> SPARTAN</a:t>
            </a:r>
            <a:r>
              <a:rPr lang="en-GB" sz="2900" dirty="0" smtClean="0">
                <a:ea typeface="ＭＳ Ｐゴシック" pitchFamily="-1" charset="-128"/>
                <a:cs typeface="ＭＳ Ｐゴシック" pitchFamily="-1" charset="-128"/>
              </a:rPr>
              <a:t>: ATV + RAL BID </a:t>
            </a:r>
            <a:r>
              <a:rPr lang="en-GB" sz="2900" dirty="0" err="1" smtClean="0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2900" dirty="0" smtClean="0">
                <a:ea typeface="ＭＳ Ｐゴシック" pitchFamily="-1" charset="-128"/>
                <a:cs typeface="ＭＳ Ｐゴシック" pitchFamily="-1" charset="-128"/>
              </a:rPr>
              <a:t> ATV/r + TDF/FTC QD</a:t>
            </a:r>
            <a:endParaRPr lang="en-GB" sz="2900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9091613" cy="1106488"/>
          </a:xfrm>
        </p:spPr>
        <p:txBody>
          <a:bodyPr/>
          <a:lstStyle/>
          <a:p>
            <a:r>
              <a:rPr lang="fr-FR" sz="2900" dirty="0" err="1" smtClean="0"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lang="fr-FR" sz="2900" dirty="0" smtClean="0">
                <a:ea typeface="ＭＳ Ｐゴシック" pitchFamily="-1" charset="-128"/>
                <a:cs typeface="ＭＳ Ｐゴシック" pitchFamily="-1" charset="-128"/>
              </a:rPr>
              <a:t> SPARTAN</a:t>
            </a:r>
            <a:r>
              <a:rPr lang="en-GB" sz="2900" dirty="0" smtClean="0">
                <a:ea typeface="ＭＳ Ｐゴシック" pitchFamily="-1" charset="-128"/>
                <a:cs typeface="ＭＳ Ｐゴシック" pitchFamily="-1" charset="-128"/>
              </a:rPr>
              <a:t>: ATV + RAL BID </a:t>
            </a:r>
            <a:r>
              <a:rPr lang="en-GB" sz="2900" dirty="0" err="1" smtClean="0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2900" dirty="0" smtClean="0">
                <a:ea typeface="ＭＳ Ｐゴシック" pitchFamily="-1" charset="-128"/>
                <a:cs typeface="ＭＳ Ｐゴシック" pitchFamily="-1" charset="-128"/>
              </a:rPr>
              <a:t> ATV/r + TDF/FTC QD</a:t>
            </a:r>
            <a:endParaRPr lang="en-GB" sz="2900" dirty="0"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613199884"/>
              </p:ext>
            </p:extLst>
          </p:nvPr>
        </p:nvGraphicFramePr>
        <p:xfrm>
          <a:off x="395536" y="1619987"/>
          <a:ext cx="8353426" cy="2883672"/>
        </p:xfrm>
        <a:graphic>
          <a:graphicData uri="http://schemas.openxmlformats.org/drawingml/2006/table">
            <a:tbl>
              <a:tblPr/>
              <a:tblGrid>
                <a:gridCol w="329713"/>
                <a:gridCol w="2627800"/>
                <a:gridCol w="2819400"/>
                <a:gridCol w="2576513"/>
              </a:tblGrid>
              <a:tr h="24838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132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ATV + RAL, N = 63</a:t>
                      </a:r>
                      <a:endParaRPr kumimoji="0" lang="es-AR" sz="18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132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ATV/r + TDF/FTC, N = 30</a:t>
                      </a:r>
                      <a:endParaRPr kumimoji="0" lang="es-AR" sz="18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</a:tr>
              <a:tr h="22662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Mujeres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662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Carga viral (log</a:t>
                      </a:r>
                      <a:r>
                        <a:rPr kumimoji="0" lang="es-AR" sz="1400" b="1" i="0" u="none" strike="noStrike" cap="none" normalizeH="0" baseline="-2500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c/</a:t>
                      </a: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mL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), mediana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5.0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4.8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662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CD4  (/mm</a:t>
                      </a:r>
                      <a:r>
                        <a:rPr kumimoji="0" lang="es-AR" sz="1400" b="1" i="0" u="none" strike="noStrike" cap="none" normalizeH="0" baseline="3000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), media + ES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256 ± 15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261 ± 25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662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Discontinuación a S24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 (9.5%)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 (10.0%)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66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Retiro de consentimiento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66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Ictericia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66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Otros eventos adversos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 (1 arrhythmia, 1 cancer)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66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Pérdida de seguimiento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66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Violación de protocolo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36614" name="Rectangle 6"/>
          <p:cNvSpPr>
            <a:spLocks noChangeArrowheads="1"/>
          </p:cNvSpPr>
          <p:nvPr/>
        </p:nvSpPr>
        <p:spPr bwMode="auto">
          <a:xfrm>
            <a:off x="971550" y="1238948"/>
            <a:ext cx="7162800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</a:pPr>
            <a:r>
              <a:rPr lang="es-AR" sz="2400" b="1" dirty="0" smtClean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Características basales y disposición de pacientes</a:t>
            </a:r>
            <a:endParaRPr lang="es-AR" sz="2400" b="1" dirty="0">
              <a:solidFill>
                <a:srgbClr val="CC330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6834608"/>
              </p:ext>
            </p:extLst>
          </p:nvPr>
        </p:nvGraphicFramePr>
        <p:xfrm>
          <a:off x="395287" y="4898344"/>
          <a:ext cx="8353426" cy="1482984"/>
        </p:xfrm>
        <a:graphic>
          <a:graphicData uri="http://schemas.openxmlformats.org/drawingml/2006/table">
            <a:tbl>
              <a:tblPr/>
              <a:tblGrid>
                <a:gridCol w="329713"/>
                <a:gridCol w="2910896"/>
                <a:gridCol w="2536304"/>
                <a:gridCol w="2576513"/>
              </a:tblGrid>
              <a:tr h="19034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Carga viral &lt; 50 c/</a:t>
                      </a: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mL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s-AR" sz="1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ATV + RAL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s-AR" sz="1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ATV/r + TDF/FTC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</a:tr>
              <a:tr h="1903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CVR, NC=F</a:t>
                      </a:r>
                      <a:endParaRPr kumimoji="0" lang="es-AR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74.6%</a:t>
                      </a:r>
                      <a:endParaRPr kumimoji="0" lang="es-AR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63.3%</a:t>
                      </a:r>
                      <a:endParaRPr kumimoji="0" lang="es-A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903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CVR, NC=M</a:t>
                      </a:r>
                      <a:endParaRPr kumimoji="0" lang="es-A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81.0%</a:t>
                      </a:r>
                      <a:endParaRPr kumimoji="0" lang="es-AR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70.4%</a:t>
                      </a:r>
                      <a:endParaRPr kumimoji="0" lang="es-AR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903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Respuesta virológica observada</a:t>
                      </a:r>
                      <a:endParaRPr kumimoji="0" lang="es-AR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78.8%</a:t>
                      </a:r>
                      <a:endParaRPr kumimoji="0" lang="es-AR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76.0%</a:t>
                      </a:r>
                      <a:endParaRPr kumimoji="0" lang="es-AR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9034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Media de incremento de CD4/mm</a:t>
                      </a:r>
                      <a:r>
                        <a:rPr kumimoji="0" lang="es-AR" sz="1400" b="1" i="0" u="none" strike="noStrike" cap="none" normalizeH="0" baseline="3000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+ 166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+ 127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295400" y="4581128"/>
            <a:ext cx="7162800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</a:pPr>
            <a:r>
              <a:rPr lang="es-AR" sz="2400" b="1" dirty="0" smtClean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Respuesta a semana 24</a:t>
            </a:r>
            <a:endParaRPr lang="es-AR" sz="2400" b="1" dirty="0">
              <a:solidFill>
                <a:srgbClr val="CC330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5410200" y="6581775"/>
            <a:ext cx="3733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Kozal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MJ. HIV </a:t>
            </a:r>
            <a:r>
              <a:rPr lang="en-GB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Clin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Trials 2012</a:t>
            </a:r>
            <a:r>
              <a:rPr lang="fr-FR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;13;119-30</a:t>
            </a:r>
            <a:endParaRPr lang="en-GB" sz="12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8" name="Grouper 41"/>
          <p:cNvGrpSpPr/>
          <p:nvPr/>
        </p:nvGrpSpPr>
        <p:grpSpPr>
          <a:xfrm>
            <a:off x="1569368" y="6570663"/>
            <a:ext cx="914400" cy="288111"/>
            <a:chOff x="0" y="6570663"/>
            <a:chExt cx="1393200" cy="288111"/>
          </a:xfrm>
        </p:grpSpPr>
        <p:sp>
          <p:nvSpPr>
            <p:cNvPr id="9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0" name="ZoneTexte 23"/>
            <p:cNvSpPr txBox="1">
              <a:spLocks noChangeArrowheads="1"/>
            </p:cNvSpPr>
            <p:nvPr/>
          </p:nvSpPr>
          <p:spPr bwMode="auto">
            <a:xfrm>
              <a:off x="58766" y="6581775"/>
              <a:ext cx="133443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SPARTAN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0434" name="Group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1437384"/>
              </p:ext>
            </p:extLst>
          </p:nvPr>
        </p:nvGraphicFramePr>
        <p:xfrm>
          <a:off x="381000" y="1499992"/>
          <a:ext cx="8207376" cy="1857000"/>
        </p:xfrm>
        <a:graphic>
          <a:graphicData uri="http://schemas.openxmlformats.org/drawingml/2006/table">
            <a:tbl>
              <a:tblPr/>
              <a:tblGrid>
                <a:gridCol w="228600"/>
                <a:gridCol w="304800"/>
                <a:gridCol w="4665712"/>
                <a:gridCol w="1368152"/>
                <a:gridCol w="1640112"/>
              </a:tblGrid>
              <a:tr h="294941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6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ATV + RAL</a:t>
                      </a:r>
                      <a:endParaRPr kumimoji="0" lang="es-AR" sz="16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ATV/r + TDF/FTC</a:t>
                      </a:r>
                      <a:endParaRPr kumimoji="0" lang="es-AR" sz="16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</a:tr>
              <a:tr h="26830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Fallo virológico (carga viral &gt; 50 c/</a:t>
                      </a: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mL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)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11 (17%)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8 (27%)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Con criterio para test de resistencia (carga viral &gt; 400 c/</a:t>
                      </a:r>
                      <a:r>
                        <a:rPr kumimoji="0" lang="es-AR" sz="14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mL</a:t>
                      </a:r>
                      <a:r>
                        <a:rPr kumimoji="0" lang="es-A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)</a:t>
                      </a:r>
                      <a:endParaRPr kumimoji="0" lang="es-A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6</a:t>
                      </a:r>
                      <a:endParaRPr kumimoji="0" lang="es-AR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  <a:endParaRPr kumimoji="0" lang="es-AR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Mutaciones</a:t>
                      </a:r>
                      <a:endParaRPr kumimoji="0" lang="es-AR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4/5</a:t>
                      </a:r>
                      <a:endParaRPr kumimoji="0" lang="es-AR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  <a:endParaRPr kumimoji="0" lang="es-AR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Mutaciones para INSTI </a:t>
                      </a:r>
                      <a:endParaRPr kumimoji="0" lang="es-A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4*</a:t>
                      </a:r>
                      <a:endParaRPr kumimoji="0" lang="es-AR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</a:t>
                      </a:r>
                      <a:endParaRPr kumimoji="0" lang="es-AR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Mutaciones para ATV</a:t>
                      </a:r>
                      <a:endParaRPr kumimoji="0" lang="es-A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  <a:endParaRPr kumimoji="0" lang="es-AR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  <a:endParaRPr kumimoji="0" lang="es-A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6" name="Espace réservé du contenu 2"/>
          <p:cNvSpPr txBox="1">
            <a:spLocks/>
          </p:cNvSpPr>
          <p:nvPr/>
        </p:nvSpPr>
        <p:spPr bwMode="auto">
          <a:xfrm>
            <a:off x="39688" y="1124744"/>
            <a:ext cx="90249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defTabSz="914400">
              <a:lnSpc>
                <a:spcPts val="2280"/>
              </a:lnSpc>
              <a:spcBef>
                <a:spcPts val="0"/>
              </a:spcBef>
            </a:pPr>
            <a:r>
              <a:rPr lang="es-AR" sz="2400" b="1" kern="0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Resistencia</a:t>
            </a:r>
            <a:endParaRPr lang="es-AR" sz="1800" kern="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42000" y="3368025"/>
            <a:ext cx="45789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rgbClr val="000066"/>
                </a:solidFill>
              </a:rPr>
              <a:t>* N = 1 con Q148R, N = 1 con Q148Q/R + T97T/A, 2 con N155H</a:t>
            </a:r>
            <a:endParaRPr lang="fr-FR" sz="1200" dirty="0">
              <a:solidFill>
                <a:srgbClr val="000066"/>
              </a:solidFill>
            </a:endParaRPr>
          </a:p>
        </p:txBody>
      </p:sp>
      <p:graphicFrame>
        <p:nvGraphicFramePr>
          <p:cNvPr id="5" name="Group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7983083"/>
              </p:ext>
            </p:extLst>
          </p:nvPr>
        </p:nvGraphicFramePr>
        <p:xfrm>
          <a:off x="381001" y="4005064"/>
          <a:ext cx="8359775" cy="2528808"/>
        </p:xfrm>
        <a:graphic>
          <a:graphicData uri="http://schemas.openxmlformats.org/drawingml/2006/table">
            <a:tbl>
              <a:tblPr/>
              <a:tblGrid>
                <a:gridCol w="232845"/>
                <a:gridCol w="4540852"/>
                <a:gridCol w="1833627"/>
                <a:gridCol w="1752451"/>
              </a:tblGrid>
              <a:tr h="17903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6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ATV + RAL</a:t>
                      </a:r>
                      <a:endParaRPr kumimoji="0" lang="es-AR" sz="16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ATV/r + TDF/FTC</a:t>
                      </a:r>
                      <a:endParaRPr kumimoji="0" lang="es-AR" sz="16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</a:tr>
              <a:tr h="17903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Eventos adversos grado 2-4 relacionados al TARV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19 (30%)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10 (33%)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90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Hiperbilirubinemia</a:t>
                      </a:r>
                      <a:endParaRPr kumimoji="0" lang="es-A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11 (17.5%)</a:t>
                      </a:r>
                      <a:endParaRPr kumimoji="0" lang="es-AR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 (10%)</a:t>
                      </a:r>
                      <a:endParaRPr kumimoji="0" lang="es-AR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90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Diarrea</a:t>
                      </a:r>
                      <a:endParaRPr kumimoji="0" lang="es-AR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  <a:endParaRPr kumimoji="0" lang="es-AR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 (7%)</a:t>
                      </a:r>
                      <a:endParaRPr kumimoji="0" lang="es-AR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34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Nauseas</a:t>
                      </a:r>
                      <a:endParaRPr kumimoji="0" lang="es-AR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 (2%)</a:t>
                      </a:r>
                      <a:endParaRPr kumimoji="0" lang="es-AR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 (3%)</a:t>
                      </a:r>
                      <a:endParaRPr kumimoji="0" lang="es-AR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903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Eventos adversos grado 3-4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16 (25%)</a:t>
                      </a:r>
                      <a:endParaRPr kumimoji="0" lang="es-AR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6 (20%)</a:t>
                      </a:r>
                      <a:endParaRPr kumimoji="0" lang="es-AR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17903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Aumento de bilirrubina total grado 3-4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38 (60%)</a:t>
                      </a:r>
                      <a:endParaRPr kumimoji="0" lang="es-AR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14 (47%)</a:t>
                      </a:r>
                      <a:endParaRPr kumimoji="0" lang="es-AR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1361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Eventos adversos determinantes de discontinuación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 (6.3%)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Arritmia, Ictericia (2), Cáncer Testicular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 (3.3%)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Diarrea</a:t>
                      </a:r>
                      <a:endParaRPr kumimoji="0" lang="es-A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6" name="Espace réservé du contenu 2"/>
          <p:cNvSpPr txBox="1">
            <a:spLocks/>
          </p:cNvSpPr>
          <p:nvPr/>
        </p:nvSpPr>
        <p:spPr bwMode="auto">
          <a:xfrm>
            <a:off x="39688" y="3645024"/>
            <a:ext cx="90249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defTabSz="914400">
              <a:lnSpc>
                <a:spcPts val="2280"/>
              </a:lnSpc>
              <a:spcBef>
                <a:spcPts val="0"/>
              </a:spcBef>
            </a:pPr>
            <a:r>
              <a:rPr lang="es-AR" sz="2400" b="1" kern="0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Eventos adversos a semana 24</a:t>
            </a:r>
            <a:endParaRPr lang="es-AR" sz="1800" kern="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5410200" y="6581775"/>
            <a:ext cx="37338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0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Kozal</a:t>
            </a:r>
            <a:r>
              <a:rPr lang="en-GB" sz="10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MJ. HIV </a:t>
            </a:r>
            <a:r>
              <a:rPr lang="en-GB" sz="10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Clin</a:t>
            </a:r>
            <a:r>
              <a:rPr lang="en-GB" sz="10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Trials 2012</a:t>
            </a:r>
            <a:r>
              <a:rPr lang="fr-FR" sz="10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;13;119-30</a:t>
            </a:r>
            <a:endParaRPr lang="en-GB" sz="10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8" name="Grouper 41"/>
          <p:cNvGrpSpPr/>
          <p:nvPr/>
        </p:nvGrpSpPr>
        <p:grpSpPr>
          <a:xfrm>
            <a:off x="0" y="6570663"/>
            <a:ext cx="914400" cy="288111"/>
            <a:chOff x="0" y="6570663"/>
            <a:chExt cx="1393200" cy="288111"/>
          </a:xfrm>
        </p:grpSpPr>
        <p:sp>
          <p:nvSpPr>
            <p:cNvPr id="9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0" name="ZoneTexte 23"/>
            <p:cNvSpPr txBox="1">
              <a:spLocks noChangeArrowheads="1"/>
            </p:cNvSpPr>
            <p:nvPr/>
          </p:nvSpPr>
          <p:spPr bwMode="auto">
            <a:xfrm>
              <a:off x="58766" y="6581775"/>
              <a:ext cx="133443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SPARTAN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1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fr-FR" sz="2900" dirty="0" err="1" smtClean="0"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lang="fr-FR" sz="2900" dirty="0" smtClean="0">
                <a:ea typeface="ＭＳ Ｐゴシック" pitchFamily="-1" charset="-128"/>
                <a:cs typeface="ＭＳ Ｐゴシック" pitchFamily="-1" charset="-128"/>
              </a:rPr>
              <a:t> SPARTAN</a:t>
            </a:r>
            <a:r>
              <a:rPr lang="en-GB" sz="2900" dirty="0" smtClean="0">
                <a:ea typeface="ＭＳ Ｐゴシック" pitchFamily="-1" charset="-128"/>
                <a:cs typeface="ＭＳ Ｐゴシック" pitchFamily="-1" charset="-128"/>
              </a:rPr>
              <a:t>: ATV + RAL BID </a:t>
            </a:r>
            <a:r>
              <a:rPr lang="en-GB" sz="2900" dirty="0" err="1" smtClean="0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2900" dirty="0" smtClean="0">
                <a:ea typeface="ＭＳ Ｐゴシック" pitchFamily="-1" charset="-128"/>
                <a:cs typeface="ＭＳ Ｐゴシック" pitchFamily="-1" charset="-128"/>
              </a:rPr>
              <a:t> ATV/r + TDF/FTC QD</a:t>
            </a:r>
            <a:endParaRPr lang="en-GB" sz="2900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11"/>
          <p:cNvSpPr>
            <a:spLocks noGrp="1"/>
          </p:cNvSpPr>
          <p:nvPr>
            <p:ph type="title"/>
          </p:nvPr>
        </p:nvSpPr>
        <p:spPr>
          <a:xfrm>
            <a:off x="50799" y="44450"/>
            <a:ext cx="9091613" cy="1106488"/>
          </a:xfrm>
        </p:spPr>
        <p:txBody>
          <a:bodyPr/>
          <a:lstStyle/>
          <a:p>
            <a:pPr lvl="0"/>
            <a:r>
              <a:rPr lang="en-US" sz="2900" dirty="0" err="1" smtClean="0"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lang="en-US" sz="2900" dirty="0" smtClean="0">
                <a:ea typeface="ＭＳ Ｐゴシック" pitchFamily="-1" charset="-128"/>
                <a:cs typeface="ＭＳ Ｐゴシック" pitchFamily="-1" charset="-128"/>
              </a:rPr>
              <a:t> SPARTAN: ATV + RAL BID </a:t>
            </a:r>
            <a:r>
              <a:rPr lang="en-US" sz="2900" dirty="0" err="1" smtClean="0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US" sz="2900" dirty="0" smtClean="0">
                <a:ea typeface="ＭＳ Ｐゴシック" pitchFamily="-1" charset="-128"/>
                <a:cs typeface="ＭＳ Ｐゴシック" pitchFamily="-1" charset="-128"/>
              </a:rPr>
              <a:t> ATV/r + TDF/FTC QD</a:t>
            </a:r>
            <a:endParaRPr lang="fr-FR" sz="2900" dirty="0"/>
          </a:p>
        </p:txBody>
      </p:sp>
      <p:sp>
        <p:nvSpPr>
          <p:cNvPr id="244740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1150938"/>
            <a:ext cx="8686800" cy="5303837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s-AR" sz="2800" b="1" dirty="0" err="1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Conclusion</a:t>
            </a:r>
            <a:endParaRPr lang="es-AR" sz="2800" b="1" dirty="0" smtClean="0"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s-AR" sz="2000" dirty="0" smtClean="0">
                <a:ea typeface="ＭＳ Ｐゴシック" pitchFamily="-1" charset="-128"/>
              </a:rPr>
              <a:t>ATV + RAL BID obtuvo respuesta virológica comparable al estándar de cuidado para pacientes </a:t>
            </a:r>
            <a:r>
              <a:rPr lang="es-AR" sz="2000" dirty="0" err="1" smtClean="0">
                <a:ea typeface="ＭＳ Ｐゴシック" pitchFamily="-1" charset="-128"/>
              </a:rPr>
              <a:t>naïve</a:t>
            </a:r>
            <a:r>
              <a:rPr lang="es-AR" sz="2000" dirty="0" smtClean="0">
                <a:ea typeface="ＭＳ Ｐゴシック" pitchFamily="-1" charset="-128"/>
              </a:rPr>
              <a:t> </a:t>
            </a:r>
            <a:r>
              <a:rPr lang="es-AR" sz="3200" dirty="0" smtClean="0"/>
              <a:t> 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s-AR" sz="2000" dirty="0" smtClean="0"/>
              <a:t>ATV + RAL se asocio con</a:t>
            </a:r>
          </a:p>
          <a:p>
            <a:pPr lvl="2">
              <a:spcBef>
                <a:spcPts val="600"/>
              </a:spcBef>
              <a:spcAft>
                <a:spcPts val="0"/>
              </a:spcAft>
            </a:pPr>
            <a:r>
              <a:rPr lang="es-AR" sz="1800" dirty="0" smtClean="0"/>
              <a:t>Emergencia de resistencia a RAL en caso de  fallo virol</a:t>
            </a:r>
            <a:r>
              <a:rPr lang="es-AR" sz="1800" dirty="0" smtClean="0">
                <a:ea typeface="ＭＳ Ｐゴシック" pitchFamily="-1" charset="-128"/>
              </a:rPr>
              <a:t>ó</a:t>
            </a:r>
            <a:r>
              <a:rPr lang="es-AR" sz="1800" dirty="0" smtClean="0"/>
              <a:t>gico</a:t>
            </a:r>
          </a:p>
          <a:p>
            <a:pPr lvl="2">
              <a:spcBef>
                <a:spcPts val="600"/>
              </a:spcBef>
              <a:spcAft>
                <a:spcPts val="0"/>
              </a:spcAft>
            </a:pPr>
            <a:r>
              <a:rPr lang="es-AR" sz="1800" dirty="0" smtClean="0"/>
              <a:t>Mayores tasas de </a:t>
            </a:r>
            <a:r>
              <a:rPr lang="es-AR" sz="1800" dirty="0" err="1" smtClean="0"/>
              <a:t>hiperbilirubinemia</a:t>
            </a:r>
            <a:r>
              <a:rPr lang="es-AR" sz="1800" dirty="0" smtClean="0"/>
              <a:t> severa comparada con </a:t>
            </a:r>
            <a:br>
              <a:rPr lang="es-AR" sz="1800" dirty="0" smtClean="0"/>
            </a:br>
            <a:r>
              <a:rPr lang="es-AR" sz="1800" dirty="0" smtClean="0"/>
              <a:t>ATV/r 300/100 mg QD</a:t>
            </a:r>
          </a:p>
          <a:p>
            <a:pPr lvl="3">
              <a:spcBef>
                <a:spcPts val="600"/>
              </a:spcBef>
              <a:spcAft>
                <a:spcPts val="0"/>
              </a:spcAft>
            </a:pPr>
            <a:r>
              <a:rPr lang="es-AR" sz="1800" dirty="0" smtClean="0"/>
              <a:t>Podría estar relacionada con la mayor exposici</a:t>
            </a:r>
            <a:r>
              <a:rPr lang="es-AR" sz="1800" dirty="0" smtClean="0">
                <a:ea typeface="ＭＳ Ｐゴシック" pitchFamily="-1" charset="-128"/>
              </a:rPr>
              <a:t>ó</a:t>
            </a:r>
            <a:r>
              <a:rPr lang="es-AR" sz="1800" dirty="0" smtClean="0"/>
              <a:t>n a ATV </a:t>
            </a:r>
          </a:p>
          <a:p>
            <a:pPr lvl="2">
              <a:spcBef>
                <a:spcPts val="600"/>
              </a:spcBef>
              <a:spcAft>
                <a:spcPts val="0"/>
              </a:spcAft>
            </a:pPr>
            <a:r>
              <a:rPr lang="es-AR" sz="1800" dirty="0" smtClean="0"/>
              <a:t>No hubo señales nuevas o inesperadas de seguridad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s-AR" sz="2000" dirty="0" smtClean="0"/>
              <a:t>El estudio fue terminado prematuramente y el régimen ATV 300 mg BID + RAL 400 mg BID considerado no </a:t>
            </a:r>
            <a:r>
              <a:rPr lang="es-AR" sz="2000" dirty="0" smtClean="0">
                <a:ea typeface="ＭＳ Ｐゴシック" pitchFamily="-1" charset="-128"/>
              </a:rPr>
              <a:t>ó</a:t>
            </a:r>
            <a:r>
              <a:rPr lang="es-AR" sz="2000" dirty="0" smtClean="0"/>
              <a:t>ptimo para desarrollo clínico ulterior</a:t>
            </a:r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5410200" y="6581775"/>
            <a:ext cx="3733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Kozal</a:t>
            </a:r>
            <a:r>
              <a:rPr lang="en-US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MJ. HIV </a:t>
            </a:r>
            <a:r>
              <a:rPr lang="en-US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Clin</a:t>
            </a:r>
            <a:r>
              <a:rPr lang="en-US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Trials 2012;13;119-30</a:t>
            </a:r>
            <a:endParaRPr lang="en-US" sz="12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10" name="Grouper 41"/>
          <p:cNvGrpSpPr/>
          <p:nvPr/>
        </p:nvGrpSpPr>
        <p:grpSpPr>
          <a:xfrm>
            <a:off x="0" y="6570663"/>
            <a:ext cx="914400" cy="288111"/>
            <a:chOff x="0" y="6570663"/>
            <a:chExt cx="1393200" cy="288111"/>
          </a:xfrm>
        </p:grpSpPr>
        <p:sp>
          <p:nvSpPr>
            <p:cNvPr id="11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4" name="ZoneTexte 23"/>
            <p:cNvSpPr txBox="1">
              <a:spLocks noChangeArrowheads="1"/>
            </p:cNvSpPr>
            <p:nvPr/>
          </p:nvSpPr>
          <p:spPr bwMode="auto">
            <a:xfrm>
              <a:off x="58766" y="6581775"/>
              <a:ext cx="133443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SPARTAN</a:t>
              </a:r>
              <a:endParaRPr lang="en-US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4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538</Words>
  <Application>Microsoft Office PowerPoint</Application>
  <PresentationFormat>Affichage à l'écran (4:3)</PresentationFormat>
  <Paragraphs>146</Paragraphs>
  <Slides>5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ARV_trials_2014</vt:lpstr>
      <vt:lpstr>Diseños sin INTR</vt:lpstr>
      <vt:lpstr>Estudio SPARTAN: ATV + RAL BID vs ATV/r + TDF/FTC QD</vt:lpstr>
      <vt:lpstr>Estudio SPARTAN: ATV + RAL BID vs ATV/r + TDF/FTC QD</vt:lpstr>
      <vt:lpstr>Estudio SPARTAN: ATV + RAL BID vs ATV/r + TDF/FTC QD</vt:lpstr>
      <vt:lpstr>Estudio SPARTAN: ATV + RAL BID vs ATV/r + TDF/FTC QD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2014</dc:title>
  <dc:creator>www.arv-trial.com</dc:creator>
  <cp:lastModifiedBy>Utilisateur</cp:lastModifiedBy>
  <cp:revision>134</cp:revision>
  <dcterms:created xsi:type="dcterms:W3CDTF">2014-09-16T06:48:00Z</dcterms:created>
  <dcterms:modified xsi:type="dcterms:W3CDTF">2015-09-24T09:13:37Z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BDA334B3-0373-4E0D-AE87-16C0E76500AC</vt:lpwstr>
  </property>
  <property fmtid="{D5CDD505-2E9C-101B-9397-08002B2CF9AE}" pid="3" name="ArticulatePath">
    <vt:lpwstr>AEI_ARV trials naive MAJ 2014-SPARTAN-v01</vt:lpwstr>
  </property>
</Properties>
</file>