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sldIdLst>
    <p:sldId id="275" r:id="rId2"/>
    <p:sldId id="257" r:id="rId3"/>
    <p:sldId id="258" r:id="rId4"/>
    <p:sldId id="259" r:id="rId5"/>
    <p:sldId id="272" r:id="rId6"/>
    <p:sldId id="267" r:id="rId7"/>
    <p:sldId id="273" r:id="rId8"/>
    <p:sldId id="260" r:id="rId9"/>
    <p:sldId id="264" r:id="rId10"/>
    <p:sldId id="274" r:id="rId11"/>
    <p:sldId id="266" r:id="rId12"/>
    <p:sldId id="262" r:id="rId13"/>
  </p:sldIdLst>
  <p:sldSz cx="9144000" cy="6858000" type="screen4x3"/>
  <p:notesSz cx="6858000" cy="9144000"/>
  <p:custDataLst>
    <p:tags r:id="rId15"/>
  </p:custDataLst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1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mc="http://schemas.openxmlformats.org/markup-compatibility/2006" xmlns:mv="urn:schemas-microsoft-com:mac:vml" xmlns:p14="http://schemas.microsoft.com/office/powerpoint/2010/main" xmlns="">
          <a:srgbClr val="FF0000"/>
        </p14:laserClr>
      </p:ext>
      <p:ext uri="{2FDB2607-1784-4EEB-B798-7EB5836EED8A}">
        <p14:showMediaCtrls xmlns:mc="http://schemas.openxmlformats.org/markup-compatibility/2006" xmlns:mv="urn:schemas-microsoft-com:mac:vml" xmlns:p14="http://schemas.microsoft.com/office/powerpoint/2010/main" xmlns="" val="1"/>
      </p:ext>
    </p:extLst>
  </p:showPr>
  <p:clrMru>
    <a:srgbClr val="000066"/>
    <a:srgbClr val="333399"/>
    <a:srgbClr val="002060"/>
    <a:srgbClr val="DDDDDD"/>
    <a:srgbClr val="CC0000"/>
    <a:srgbClr val="FE7F00"/>
    <a:srgbClr val="FF9933"/>
    <a:srgbClr val="CC3300"/>
    <a:srgbClr val="009900"/>
    <a:srgbClr val="00B200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1006" autoAdjust="0"/>
    <p:restoredTop sz="97993" autoAdjust="0"/>
  </p:normalViewPr>
  <p:slideViewPr>
    <p:cSldViewPr snapToObjects="1">
      <p:cViewPr varScale="1">
        <p:scale>
          <a:sx n="86" d="100"/>
          <a:sy n="86" d="100"/>
        </p:scale>
        <p:origin x="-1542" y="-78"/>
      </p:cViewPr>
      <p:guideLst>
        <p:guide orient="horz" pos="2115"/>
        <p:guide pos="573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10ECD-B946-CB4A-8BB3-0315FBE2F8F0}" type="datetimeFigureOut">
              <a:rPr lang="fr-FR" smtClean="0"/>
              <a:pPr/>
              <a:t>13/11/2014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D959F4-DF48-F941-8737-148BEA9BF33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4049907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84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3215"/>
            <a:r>
              <a:rPr lang="fr-FR" sz="1300" dirty="0">
                <a:latin typeface="Trebuchet MS" pitchFamily="-8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1410"/>
            <a:fld id="{4610BD20-A75C-472F-9F02-90363D84EF23}" type="slidenum">
              <a:rPr lang="fr-FR" sz="1200"/>
              <a:pPr algn="r" defTabSz="851410"/>
              <a:t>1</a:t>
            </a:fld>
            <a:endParaRPr lang="fr-FR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ABD13AC1-ED3F-2A4B-9921-15F23555C253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3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880136FD-DA54-CE44-8A56-02770BFDE73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4CFF0558-E68C-6248-A050-03188FB81B9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latin typeface="Trebuchet MS" pitchFamily="-1" charset="0"/>
              </a:rPr>
              <a:t>ARV-trial.com</a:t>
            </a:r>
            <a:endParaRPr lang="fr-FR" sz="1300" dirty="0"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/>
              <a:pPr algn="r" defTabSz="851410"/>
              <a:t>9</a:t>
            </a:fld>
            <a:endParaRPr lang="fr-FR" sz="1200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latin typeface="Trebuchet MS" pitchFamily="-1" charset="0"/>
              </a:rPr>
              <a:t>ARV-trial.com</a:t>
            </a:r>
            <a:endParaRPr lang="fr-FR" sz="1300" dirty="0"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/>
              <a:pPr algn="r" defTabSz="851410"/>
              <a:t>10</a:t>
            </a:fld>
            <a:endParaRPr lang="fr-FR" sz="1200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E26E9A7A-16C4-8D4C-92B1-498CD72DE977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3200" dirty="0" smtClean="0">
                <a:ea typeface="ＭＳ Ｐゴシック" pitchFamily="-84" charset="-128"/>
              </a:rPr>
              <a:t>Comparación de inhibidores de la </a:t>
            </a:r>
            <a:r>
              <a:rPr lang="es-AR" sz="3200" dirty="0" err="1" smtClean="0">
                <a:ea typeface="ＭＳ Ｐゴシック" pitchFamily="-84" charset="-128"/>
              </a:rPr>
              <a:t>integras</a:t>
            </a:r>
            <a:r>
              <a:rPr lang="es-AR" sz="3200" dirty="0" err="1" smtClean="0">
                <a:ea typeface="ＭＳ Ｐゴシック" pitchFamily="-84" charset="-128"/>
              </a:rPr>
              <a:t>a</a:t>
            </a:r>
            <a:r>
              <a:rPr lang="es-AR" sz="3200" dirty="0" smtClean="0">
                <a:ea typeface="ＭＳ Ｐゴシック" pitchFamily="-84" charset="-128"/>
              </a:rPr>
              <a:t> </a:t>
            </a:r>
            <a:br>
              <a:rPr lang="es-AR" sz="3200" dirty="0" smtClean="0">
                <a:ea typeface="ＭＳ Ｐゴシック" pitchFamily="-84" charset="-128"/>
              </a:rPr>
            </a:br>
            <a:r>
              <a:rPr lang="es-AR" sz="3200" dirty="0" smtClean="0">
                <a:ea typeface="ＭＳ Ｐゴシック" pitchFamily="-84" charset="-128"/>
              </a:rPr>
              <a:t>vs inhibidores de la </a:t>
            </a:r>
            <a:r>
              <a:rPr lang="es-AR" sz="3200" dirty="0" err="1" smtClean="0">
                <a:ea typeface="ＭＳ Ｐゴシック" pitchFamily="-84" charset="-128"/>
              </a:rPr>
              <a:t>integrasa</a:t>
            </a:r>
            <a:r>
              <a:rPr lang="es-AR" sz="3200" dirty="0" smtClean="0">
                <a:ea typeface="ＭＳ Ｐゴシック" pitchFamily="-84" charset="-128"/>
              </a:rPr>
              <a:t> </a:t>
            </a:r>
            <a:endParaRPr lang="es-AR" sz="3200" dirty="0" smtClean="0">
              <a:ea typeface="ＭＳ Ｐゴシック" pitchFamily="-84" charset="-128"/>
            </a:endParaRPr>
          </a:p>
        </p:txBody>
      </p:sp>
      <p:sp>
        <p:nvSpPr>
          <p:cNvPr id="1536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 smtClean="0">
                <a:solidFill>
                  <a:srgbClr val="C0C0C0"/>
                </a:solidFill>
                <a:latin typeface="Calibri" pitchFamily="-84" charset="0"/>
                <a:ea typeface="ＭＳ Ｐゴシック" pitchFamily="-84" charset="-128"/>
              </a:rPr>
              <a:t>QDMRK</a:t>
            </a:r>
          </a:p>
          <a:p>
            <a:r>
              <a:rPr lang="fr-FR" sz="2800" b="1" dirty="0" smtClean="0">
                <a:latin typeface="Calibri" pitchFamily="-84" charset="0"/>
                <a:ea typeface="ＭＳ Ｐゴシック" pitchFamily="-84" charset="-128"/>
              </a:rPr>
              <a:t>SPRING-2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="" val="3710995348"/>
              </p:ext>
            </p:extLst>
          </p:nvPr>
        </p:nvGraphicFramePr>
        <p:xfrm>
          <a:off x="381000" y="2109401"/>
          <a:ext cx="8207375" cy="3130560"/>
        </p:xfrm>
        <a:graphic>
          <a:graphicData uri="http://schemas.openxmlformats.org/drawingml/2006/table">
            <a:tbl>
              <a:tblPr/>
              <a:tblGrid>
                <a:gridCol w="4185821"/>
                <a:gridCol w="1995484"/>
                <a:gridCol w="2026070"/>
              </a:tblGrid>
              <a:tr h="3297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DTG + 2 INTR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RAL + 2 INTR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</a:tr>
              <a:tr h="275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Total de eventos adversos serios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29 (7.1%)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31 (7.3%)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5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EAS relacionados a la droga en estudio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5096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Afasia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5096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Arritmia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5096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Convulsiones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2*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5096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Diarrea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5096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Hepatitis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5096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Hipersensibilidad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5096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Incremento de CPK 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1*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" name="Espace réservé du contenu 2"/>
          <p:cNvSpPr txBox="1">
            <a:spLocks/>
          </p:cNvSpPr>
          <p:nvPr/>
        </p:nvSpPr>
        <p:spPr bwMode="auto">
          <a:xfrm>
            <a:off x="39688" y="1676400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lnSpc>
                <a:spcPts val="2280"/>
              </a:lnSpc>
              <a:spcBef>
                <a:spcPts val="0"/>
              </a:spcBef>
            </a:pPr>
            <a:r>
              <a:rPr lang="es-AR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Eventos adversos serios a semana 48</a:t>
            </a:r>
            <a:endParaRPr lang="es-AR" sz="1600" kern="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81000" y="5239266"/>
            <a:ext cx="42322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400" dirty="0" smtClean="0">
                <a:solidFill>
                  <a:srgbClr val="002060"/>
                </a:solidFill>
              </a:rPr>
              <a:t>* 1 paciente con elevación de CPK + convulsiones</a:t>
            </a:r>
            <a:endParaRPr lang="es-AR" sz="1400" dirty="0">
              <a:solidFill>
                <a:srgbClr val="002060"/>
              </a:solidFill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 bwMode="auto">
          <a:xfrm>
            <a:off x="192089" y="5602560"/>
            <a:ext cx="857091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lnSpc>
                <a:spcPts val="2280"/>
              </a:lnSpc>
              <a:spcBef>
                <a:spcPts val="0"/>
              </a:spcBef>
            </a:pPr>
            <a:r>
              <a:rPr lang="es-AR" sz="1800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Seguridad entre S48 y S96</a:t>
            </a:r>
          </a:p>
          <a:p>
            <a:pPr lvl="1" defTabSz="914400">
              <a:lnSpc>
                <a:spcPts val="2280"/>
              </a:lnSpc>
              <a:spcBef>
                <a:spcPts val="0"/>
              </a:spcBef>
            </a:pPr>
            <a:r>
              <a:rPr lang="es-AR" sz="1600" kern="0" dirty="0" smtClean="0">
                <a:ea typeface="ＭＳ Ｐゴシック" pitchFamily="-1" charset="-128"/>
                <a:cs typeface="ＭＳ Ｐゴシック" pitchFamily="-1" charset="-128"/>
              </a:rPr>
              <a:t>Eventos adversos determinantes de discontinuación : 0 para DTG vs 3 para RAL</a:t>
            </a:r>
          </a:p>
          <a:p>
            <a:pPr lvl="1" defTabSz="914400">
              <a:lnSpc>
                <a:spcPts val="2280"/>
              </a:lnSpc>
              <a:spcBef>
                <a:spcPts val="0"/>
              </a:spcBef>
            </a:pPr>
            <a:r>
              <a:rPr lang="es-AR" sz="1600" kern="0" dirty="0" smtClean="0">
                <a:ea typeface="ＭＳ Ｐゴシック" pitchFamily="-1" charset="-128"/>
                <a:cs typeface="ＭＳ Ｐゴシック" pitchFamily="-1" charset="-128"/>
              </a:rPr>
              <a:t>Sin eventos adversos serios relacionados a drogas del estudio</a:t>
            </a:r>
            <a:endParaRPr lang="es-AR" sz="1600" kern="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6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41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2013;381:735-43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Lancet Infect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Dis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2013; 13:927-35 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76200" y="1219200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lnSpc>
                <a:spcPts val="2280"/>
              </a:lnSpc>
              <a:spcBef>
                <a:spcPts val="0"/>
              </a:spcBef>
            </a:pPr>
            <a:r>
              <a:rPr lang="es-AR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Toxicidad de laboratorio: tasas similares entre grupos</a:t>
            </a:r>
            <a:endParaRPr lang="es-AR" sz="1600" kern="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8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Estudio SPRING-2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INTR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RAL c/12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hs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/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INTR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9" name="Grouper 41"/>
          <p:cNvGrpSpPr/>
          <p:nvPr/>
        </p:nvGrpSpPr>
        <p:grpSpPr>
          <a:xfrm>
            <a:off x="0" y="6570663"/>
            <a:ext cx="927701" cy="288111"/>
            <a:chOff x="0" y="6570663"/>
            <a:chExt cx="1393200" cy="288111"/>
          </a:xfrm>
        </p:grpSpPr>
        <p:sp>
          <p:nvSpPr>
            <p:cNvPr id="10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1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SPRING-2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41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Lancet Infect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Dis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2013;13:927-35 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2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697664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Estudio SPRING-2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INTR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RAL c/12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hs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/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INTR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0800" y="1268760"/>
            <a:ext cx="9024938" cy="507132"/>
          </a:xfrm>
        </p:spPr>
        <p:txBody>
          <a:bodyPr/>
          <a:lstStyle/>
          <a:p>
            <a:r>
              <a:rPr lang="es-AR" b="1" dirty="0" smtClean="0">
                <a:latin typeface="+mj-lt"/>
              </a:rPr>
              <a:t>Mediana de cambio en la </a:t>
            </a:r>
            <a:r>
              <a:rPr lang="es-AR" b="1" dirty="0" err="1" smtClean="0">
                <a:latin typeface="+mj-lt"/>
              </a:rPr>
              <a:t>creatinina</a:t>
            </a:r>
            <a:r>
              <a:rPr lang="es-AR" b="1" dirty="0" smtClean="0">
                <a:latin typeface="+mj-lt"/>
              </a:rPr>
              <a:t> sérica (µmol/L) desde el basal</a:t>
            </a:r>
            <a:endParaRPr lang="es-AR" b="1" dirty="0">
              <a:latin typeface="+mj-lt"/>
            </a:endParaRPr>
          </a:p>
        </p:txBody>
      </p:sp>
      <p:grpSp>
        <p:nvGrpSpPr>
          <p:cNvPr id="125" name="Grouper 41"/>
          <p:cNvGrpSpPr/>
          <p:nvPr/>
        </p:nvGrpSpPr>
        <p:grpSpPr>
          <a:xfrm>
            <a:off x="0" y="6570663"/>
            <a:ext cx="927701" cy="288111"/>
            <a:chOff x="0" y="6570663"/>
            <a:chExt cx="1393200" cy="288111"/>
          </a:xfrm>
        </p:grpSpPr>
        <p:sp>
          <p:nvSpPr>
            <p:cNvPr id="126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27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SPRING-2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5" name="Espace réservé du contenu 1"/>
          <p:cNvSpPr txBox="1">
            <a:spLocks/>
          </p:cNvSpPr>
          <p:nvPr/>
        </p:nvSpPr>
        <p:spPr bwMode="auto">
          <a:xfrm>
            <a:off x="50800" y="5370140"/>
            <a:ext cx="9024938" cy="1183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/>
            <a:r>
              <a:rPr lang="es-AR" sz="1800" b="1" dirty="0" smtClean="0"/>
              <a:t>Mediana de cambio en el </a:t>
            </a:r>
            <a:r>
              <a:rPr lang="es-AR" sz="1800" b="1" kern="0" dirty="0" err="1" smtClean="0"/>
              <a:t>clearance</a:t>
            </a:r>
            <a:r>
              <a:rPr lang="es-AR" sz="1800" b="1" kern="0" dirty="0" smtClean="0"/>
              <a:t> de </a:t>
            </a:r>
            <a:r>
              <a:rPr lang="es-AR" sz="1800" b="1" kern="0" dirty="0" err="1" smtClean="0">
                <a:latin typeface="+mj-lt"/>
              </a:rPr>
              <a:t>creatinina</a:t>
            </a:r>
            <a:r>
              <a:rPr lang="es-AR" sz="1800" b="1" kern="0" dirty="0" smtClean="0">
                <a:latin typeface="+mj-lt"/>
              </a:rPr>
              <a:t> (CG formula) a S96 :</a:t>
            </a:r>
          </a:p>
          <a:p>
            <a:pPr lvl="1" defTabSz="914400"/>
            <a:r>
              <a:rPr lang="es-AR" sz="1800" kern="0" dirty="0" smtClean="0"/>
              <a:t>- 19.6 </a:t>
            </a:r>
            <a:r>
              <a:rPr lang="es-AR" sz="1800" kern="0" dirty="0" err="1" smtClean="0"/>
              <a:t>mL</a:t>
            </a:r>
            <a:r>
              <a:rPr lang="es-AR" sz="1800" kern="0" dirty="0" smtClean="0"/>
              <a:t>/min para DTG vs – 9.3 </a:t>
            </a:r>
            <a:r>
              <a:rPr lang="es-AR" sz="1800" kern="0" dirty="0" err="1" smtClean="0"/>
              <a:t>mL</a:t>
            </a:r>
            <a:r>
              <a:rPr lang="es-AR" sz="1800" kern="0" dirty="0" smtClean="0"/>
              <a:t>/min para RAL</a:t>
            </a:r>
          </a:p>
          <a:p>
            <a:pPr defTabSz="914400"/>
            <a:r>
              <a:rPr lang="es-AR" sz="1800" b="1" kern="0" dirty="0" smtClean="0">
                <a:latin typeface="+mj-lt"/>
              </a:rPr>
              <a:t>No hubo discontinuaciones por eventos renales a 96 semanas</a:t>
            </a:r>
            <a:endParaRPr lang="es-AR" sz="1800" b="1" kern="0" dirty="0">
              <a:latin typeface="+mj-lt"/>
            </a:endParaRPr>
          </a:p>
        </p:txBody>
      </p:sp>
      <p:grpSp>
        <p:nvGrpSpPr>
          <p:cNvPr id="181" name="Groupe 180"/>
          <p:cNvGrpSpPr/>
          <p:nvPr/>
        </p:nvGrpSpPr>
        <p:grpSpPr>
          <a:xfrm>
            <a:off x="692146" y="1780295"/>
            <a:ext cx="8056318" cy="3518625"/>
            <a:chOff x="692146" y="1780295"/>
            <a:chExt cx="8056318" cy="3518625"/>
          </a:xfrm>
        </p:grpSpPr>
        <p:grpSp>
          <p:nvGrpSpPr>
            <p:cNvPr id="29763" name="Groupe 29762"/>
            <p:cNvGrpSpPr/>
            <p:nvPr/>
          </p:nvGrpSpPr>
          <p:grpSpPr>
            <a:xfrm>
              <a:off x="1269942" y="1908754"/>
              <a:ext cx="6998018" cy="3123529"/>
              <a:chOff x="809625" y="1878013"/>
              <a:chExt cx="7426325" cy="3314701"/>
            </a:xfrm>
          </p:grpSpPr>
          <p:sp>
            <p:nvSpPr>
              <p:cNvPr id="6" name="Line 8"/>
              <p:cNvSpPr>
                <a:spLocks noChangeShapeType="1"/>
              </p:cNvSpPr>
              <p:nvPr/>
            </p:nvSpPr>
            <p:spPr bwMode="auto">
              <a:xfrm flipV="1">
                <a:off x="8112125" y="5105401"/>
                <a:ext cx="0" cy="873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7" name="Line 9"/>
              <p:cNvSpPr>
                <a:spLocks noChangeShapeType="1"/>
              </p:cNvSpPr>
              <p:nvPr/>
            </p:nvSpPr>
            <p:spPr bwMode="auto">
              <a:xfrm>
                <a:off x="8112125" y="5105401"/>
                <a:ext cx="190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8" name="Line 10"/>
              <p:cNvSpPr>
                <a:spLocks noChangeShapeType="1"/>
              </p:cNvSpPr>
              <p:nvPr/>
            </p:nvSpPr>
            <p:spPr bwMode="auto">
              <a:xfrm flipV="1">
                <a:off x="5408613" y="5105401"/>
                <a:ext cx="0" cy="873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9" name="Line 11"/>
              <p:cNvSpPr>
                <a:spLocks noChangeShapeType="1"/>
              </p:cNvSpPr>
              <p:nvPr/>
            </p:nvSpPr>
            <p:spPr bwMode="auto">
              <a:xfrm flipV="1">
                <a:off x="6292850" y="5105401"/>
                <a:ext cx="0" cy="873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0" name="Line 12"/>
              <p:cNvSpPr>
                <a:spLocks noChangeShapeType="1"/>
              </p:cNvSpPr>
              <p:nvPr/>
            </p:nvSpPr>
            <p:spPr bwMode="auto">
              <a:xfrm>
                <a:off x="5408613" y="5105401"/>
                <a:ext cx="88423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1" name="Line 13"/>
              <p:cNvSpPr>
                <a:spLocks noChangeShapeType="1"/>
              </p:cNvSpPr>
              <p:nvPr/>
            </p:nvSpPr>
            <p:spPr bwMode="auto">
              <a:xfrm flipV="1">
                <a:off x="7188200" y="5105401"/>
                <a:ext cx="0" cy="873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2" name="Line 14"/>
              <p:cNvSpPr>
                <a:spLocks noChangeShapeType="1"/>
              </p:cNvSpPr>
              <p:nvPr/>
            </p:nvSpPr>
            <p:spPr bwMode="auto">
              <a:xfrm>
                <a:off x="6292850" y="5105401"/>
                <a:ext cx="8953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3" name="Line 15"/>
              <p:cNvSpPr>
                <a:spLocks noChangeShapeType="1"/>
              </p:cNvSpPr>
              <p:nvPr/>
            </p:nvSpPr>
            <p:spPr bwMode="auto">
              <a:xfrm flipV="1">
                <a:off x="1828800" y="5105401"/>
                <a:ext cx="0" cy="873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4" name="Line 16"/>
              <p:cNvSpPr>
                <a:spLocks noChangeShapeType="1"/>
              </p:cNvSpPr>
              <p:nvPr/>
            </p:nvSpPr>
            <p:spPr bwMode="auto">
              <a:xfrm>
                <a:off x="1828800" y="5105401"/>
                <a:ext cx="2952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6" name="Line 17"/>
              <p:cNvSpPr>
                <a:spLocks noChangeShapeType="1"/>
              </p:cNvSpPr>
              <p:nvPr/>
            </p:nvSpPr>
            <p:spPr bwMode="auto">
              <a:xfrm flipV="1">
                <a:off x="2124075" y="5105401"/>
                <a:ext cx="0" cy="873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7" name="Line 18"/>
              <p:cNvSpPr>
                <a:spLocks noChangeShapeType="1"/>
              </p:cNvSpPr>
              <p:nvPr/>
            </p:nvSpPr>
            <p:spPr bwMode="auto">
              <a:xfrm flipV="1">
                <a:off x="2733675" y="5105401"/>
                <a:ext cx="0" cy="873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8" name="Line 19"/>
              <p:cNvSpPr>
                <a:spLocks noChangeShapeType="1"/>
              </p:cNvSpPr>
              <p:nvPr/>
            </p:nvSpPr>
            <p:spPr bwMode="auto">
              <a:xfrm>
                <a:off x="2124075" y="5105401"/>
                <a:ext cx="6096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9" name="Line 20"/>
              <p:cNvSpPr>
                <a:spLocks noChangeShapeType="1"/>
              </p:cNvSpPr>
              <p:nvPr/>
            </p:nvSpPr>
            <p:spPr bwMode="auto">
              <a:xfrm flipV="1">
                <a:off x="3322638" y="5105401"/>
                <a:ext cx="0" cy="873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0" name="Line 21"/>
              <p:cNvSpPr>
                <a:spLocks noChangeShapeType="1"/>
              </p:cNvSpPr>
              <p:nvPr/>
            </p:nvSpPr>
            <p:spPr bwMode="auto">
              <a:xfrm flipV="1">
                <a:off x="3903663" y="5105401"/>
                <a:ext cx="0" cy="873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1" name="Line 22"/>
              <p:cNvSpPr>
                <a:spLocks noChangeShapeType="1"/>
              </p:cNvSpPr>
              <p:nvPr/>
            </p:nvSpPr>
            <p:spPr bwMode="auto">
              <a:xfrm>
                <a:off x="3322638" y="5105401"/>
                <a:ext cx="58102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2" name="Line 23"/>
              <p:cNvSpPr>
                <a:spLocks noChangeShapeType="1"/>
              </p:cNvSpPr>
              <p:nvPr/>
            </p:nvSpPr>
            <p:spPr bwMode="auto">
              <a:xfrm flipV="1">
                <a:off x="4541838" y="5105401"/>
                <a:ext cx="0" cy="873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3" name="Line 24"/>
              <p:cNvSpPr>
                <a:spLocks noChangeShapeType="1"/>
              </p:cNvSpPr>
              <p:nvPr/>
            </p:nvSpPr>
            <p:spPr bwMode="auto">
              <a:xfrm>
                <a:off x="3903663" y="5105401"/>
                <a:ext cx="6381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4" name="Line 25"/>
              <p:cNvSpPr>
                <a:spLocks noChangeShapeType="1"/>
              </p:cNvSpPr>
              <p:nvPr/>
            </p:nvSpPr>
            <p:spPr bwMode="auto">
              <a:xfrm>
                <a:off x="2733675" y="5105401"/>
                <a:ext cx="58896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5" name="Line 26"/>
              <p:cNvSpPr>
                <a:spLocks noChangeShapeType="1"/>
              </p:cNvSpPr>
              <p:nvPr/>
            </p:nvSpPr>
            <p:spPr bwMode="auto">
              <a:xfrm>
                <a:off x="4541838" y="5105401"/>
                <a:ext cx="8667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6" name="Line 27"/>
              <p:cNvSpPr>
                <a:spLocks noChangeShapeType="1"/>
              </p:cNvSpPr>
              <p:nvPr/>
            </p:nvSpPr>
            <p:spPr bwMode="auto">
              <a:xfrm>
                <a:off x="809625" y="1897063"/>
                <a:ext cx="952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7" name="Line 28"/>
              <p:cNvSpPr>
                <a:spLocks noChangeShapeType="1"/>
              </p:cNvSpPr>
              <p:nvPr/>
            </p:nvSpPr>
            <p:spPr bwMode="auto">
              <a:xfrm flipV="1">
                <a:off x="904875" y="1878013"/>
                <a:ext cx="0" cy="1905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8" name="Line 29"/>
              <p:cNvSpPr>
                <a:spLocks noChangeShapeType="1"/>
              </p:cNvSpPr>
              <p:nvPr/>
            </p:nvSpPr>
            <p:spPr bwMode="auto">
              <a:xfrm>
                <a:off x="809625" y="2406651"/>
                <a:ext cx="952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" name="Line 30"/>
              <p:cNvSpPr>
                <a:spLocks noChangeShapeType="1"/>
              </p:cNvSpPr>
              <p:nvPr/>
            </p:nvSpPr>
            <p:spPr bwMode="auto">
              <a:xfrm flipV="1">
                <a:off x="904875" y="1897063"/>
                <a:ext cx="0" cy="5095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30" name="Line 31"/>
              <p:cNvSpPr>
                <a:spLocks noChangeShapeType="1"/>
              </p:cNvSpPr>
              <p:nvPr/>
            </p:nvSpPr>
            <p:spPr bwMode="auto">
              <a:xfrm>
                <a:off x="809625" y="2917826"/>
                <a:ext cx="952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31" name="Line 32"/>
              <p:cNvSpPr>
                <a:spLocks noChangeShapeType="1"/>
              </p:cNvSpPr>
              <p:nvPr/>
            </p:nvSpPr>
            <p:spPr bwMode="auto">
              <a:xfrm>
                <a:off x="809625" y="3429001"/>
                <a:ext cx="952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96" name="Line 33"/>
              <p:cNvSpPr>
                <a:spLocks noChangeShapeType="1"/>
              </p:cNvSpPr>
              <p:nvPr/>
            </p:nvSpPr>
            <p:spPr bwMode="auto">
              <a:xfrm flipV="1">
                <a:off x="904875" y="2917826"/>
                <a:ext cx="0" cy="51117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97" name="Line 34"/>
              <p:cNvSpPr>
                <a:spLocks noChangeShapeType="1"/>
              </p:cNvSpPr>
              <p:nvPr/>
            </p:nvSpPr>
            <p:spPr bwMode="auto">
              <a:xfrm flipV="1">
                <a:off x="904875" y="2406651"/>
                <a:ext cx="0" cy="51117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98" name="Line 35"/>
              <p:cNvSpPr>
                <a:spLocks noChangeShapeType="1"/>
              </p:cNvSpPr>
              <p:nvPr/>
            </p:nvSpPr>
            <p:spPr bwMode="auto">
              <a:xfrm>
                <a:off x="809625" y="3938588"/>
                <a:ext cx="952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99" name="Line 36"/>
              <p:cNvSpPr>
                <a:spLocks noChangeShapeType="1"/>
              </p:cNvSpPr>
              <p:nvPr/>
            </p:nvSpPr>
            <p:spPr bwMode="auto">
              <a:xfrm>
                <a:off x="809625" y="4452938"/>
                <a:ext cx="952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00" name="Line 37"/>
              <p:cNvSpPr>
                <a:spLocks noChangeShapeType="1"/>
              </p:cNvSpPr>
              <p:nvPr/>
            </p:nvSpPr>
            <p:spPr bwMode="auto">
              <a:xfrm flipV="1">
                <a:off x="904875" y="3938588"/>
                <a:ext cx="0" cy="51435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01" name="Line 38"/>
              <p:cNvSpPr>
                <a:spLocks noChangeShapeType="1"/>
              </p:cNvSpPr>
              <p:nvPr/>
            </p:nvSpPr>
            <p:spPr bwMode="auto">
              <a:xfrm>
                <a:off x="809625" y="4962526"/>
                <a:ext cx="952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02" name="Line 39"/>
              <p:cNvSpPr>
                <a:spLocks noChangeShapeType="1"/>
              </p:cNvSpPr>
              <p:nvPr/>
            </p:nvSpPr>
            <p:spPr bwMode="auto">
              <a:xfrm flipV="1">
                <a:off x="904875" y="4962526"/>
                <a:ext cx="0" cy="14287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03" name="Line 40"/>
              <p:cNvSpPr>
                <a:spLocks noChangeShapeType="1"/>
              </p:cNvSpPr>
              <p:nvPr/>
            </p:nvSpPr>
            <p:spPr bwMode="auto">
              <a:xfrm flipV="1">
                <a:off x="904875" y="5105401"/>
                <a:ext cx="0" cy="873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04" name="Line 41"/>
              <p:cNvSpPr>
                <a:spLocks noChangeShapeType="1"/>
              </p:cNvSpPr>
              <p:nvPr/>
            </p:nvSpPr>
            <p:spPr bwMode="auto">
              <a:xfrm flipV="1">
                <a:off x="1238250" y="5105401"/>
                <a:ext cx="0" cy="873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05" name="Line 42"/>
              <p:cNvSpPr>
                <a:spLocks noChangeShapeType="1"/>
              </p:cNvSpPr>
              <p:nvPr/>
            </p:nvSpPr>
            <p:spPr bwMode="auto">
              <a:xfrm flipV="1">
                <a:off x="1514475" y="5105401"/>
                <a:ext cx="0" cy="873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06" name="Line 43"/>
              <p:cNvSpPr>
                <a:spLocks noChangeShapeType="1"/>
              </p:cNvSpPr>
              <p:nvPr/>
            </p:nvSpPr>
            <p:spPr bwMode="auto">
              <a:xfrm>
                <a:off x="1238250" y="5105401"/>
                <a:ext cx="27622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07" name="Line 44"/>
              <p:cNvSpPr>
                <a:spLocks noChangeShapeType="1"/>
              </p:cNvSpPr>
              <p:nvPr/>
            </p:nvSpPr>
            <p:spPr bwMode="auto">
              <a:xfrm flipV="1">
                <a:off x="904875" y="4452938"/>
                <a:ext cx="0" cy="5095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08" name="Line 45"/>
              <p:cNvSpPr>
                <a:spLocks noChangeShapeType="1"/>
              </p:cNvSpPr>
              <p:nvPr/>
            </p:nvSpPr>
            <p:spPr bwMode="auto">
              <a:xfrm>
                <a:off x="904875" y="5105401"/>
                <a:ext cx="3333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09" name="Line 46"/>
              <p:cNvSpPr>
                <a:spLocks noChangeShapeType="1"/>
              </p:cNvSpPr>
              <p:nvPr/>
            </p:nvSpPr>
            <p:spPr bwMode="auto">
              <a:xfrm flipV="1">
                <a:off x="904875" y="3429001"/>
                <a:ext cx="0" cy="5095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10" name="Line 47"/>
              <p:cNvSpPr>
                <a:spLocks noChangeShapeType="1"/>
              </p:cNvSpPr>
              <p:nvPr/>
            </p:nvSpPr>
            <p:spPr bwMode="auto">
              <a:xfrm>
                <a:off x="1514475" y="5105401"/>
                <a:ext cx="31432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11" name="Line 48"/>
              <p:cNvSpPr>
                <a:spLocks noChangeShapeType="1"/>
              </p:cNvSpPr>
              <p:nvPr/>
            </p:nvSpPr>
            <p:spPr bwMode="auto">
              <a:xfrm flipH="1">
                <a:off x="904875" y="3938588"/>
                <a:ext cx="733107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12" name="Line 49"/>
              <p:cNvSpPr>
                <a:spLocks noChangeShapeType="1"/>
              </p:cNvSpPr>
              <p:nvPr/>
            </p:nvSpPr>
            <p:spPr bwMode="auto">
              <a:xfrm>
                <a:off x="7188200" y="5105401"/>
                <a:ext cx="92392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15" name="Line 52"/>
              <p:cNvSpPr>
                <a:spLocks noChangeShapeType="1"/>
              </p:cNvSpPr>
              <p:nvPr/>
            </p:nvSpPr>
            <p:spPr bwMode="auto">
              <a:xfrm flipV="1">
                <a:off x="8043863" y="2673351"/>
                <a:ext cx="0" cy="496888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116" name="Line 53"/>
              <p:cNvSpPr>
                <a:spLocks noChangeShapeType="1"/>
              </p:cNvSpPr>
              <p:nvPr/>
            </p:nvSpPr>
            <p:spPr bwMode="auto">
              <a:xfrm flipV="1">
                <a:off x="8043863" y="3170238"/>
                <a:ext cx="0" cy="522288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76" name="Line 54"/>
              <p:cNvSpPr>
                <a:spLocks noChangeShapeType="1"/>
              </p:cNvSpPr>
              <p:nvPr/>
            </p:nvSpPr>
            <p:spPr bwMode="auto">
              <a:xfrm flipV="1">
                <a:off x="7154863" y="2678113"/>
                <a:ext cx="0" cy="492125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77" name="Freeform 55"/>
              <p:cNvSpPr>
                <a:spLocks/>
              </p:cNvSpPr>
              <p:nvPr/>
            </p:nvSpPr>
            <p:spPr bwMode="auto">
              <a:xfrm>
                <a:off x="5373688" y="3338513"/>
                <a:ext cx="885825" cy="25400"/>
              </a:xfrm>
              <a:custGeom>
                <a:avLst/>
                <a:gdLst>
                  <a:gd name="T0" fmla="*/ 558 w 558"/>
                  <a:gd name="T1" fmla="*/ 0 h 16"/>
                  <a:gd name="T2" fmla="*/ 3 w 558"/>
                  <a:gd name="T3" fmla="*/ 16 h 16"/>
                  <a:gd name="T4" fmla="*/ 0 w 558"/>
                  <a:gd name="T5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8" h="16">
                    <a:moveTo>
                      <a:pt x="558" y="0"/>
                    </a:moveTo>
                    <a:lnTo>
                      <a:pt x="3" y="16"/>
                    </a:lnTo>
                    <a:lnTo>
                      <a:pt x="0" y="16"/>
                    </a:lnTo>
                  </a:path>
                </a:pathLst>
              </a:cu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78" name="Line 56"/>
              <p:cNvSpPr>
                <a:spLocks noChangeShapeType="1"/>
              </p:cNvSpPr>
              <p:nvPr/>
            </p:nvSpPr>
            <p:spPr bwMode="auto">
              <a:xfrm flipV="1">
                <a:off x="5373688" y="2935288"/>
                <a:ext cx="0" cy="428625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79" name="Freeform 57"/>
              <p:cNvSpPr>
                <a:spLocks/>
              </p:cNvSpPr>
              <p:nvPr/>
            </p:nvSpPr>
            <p:spPr bwMode="auto">
              <a:xfrm>
                <a:off x="6259513" y="3170238"/>
                <a:ext cx="895350" cy="168275"/>
              </a:xfrm>
              <a:custGeom>
                <a:avLst/>
                <a:gdLst>
                  <a:gd name="T0" fmla="*/ 564 w 564"/>
                  <a:gd name="T1" fmla="*/ 0 h 106"/>
                  <a:gd name="T2" fmla="*/ 3 w 564"/>
                  <a:gd name="T3" fmla="*/ 106 h 106"/>
                  <a:gd name="T4" fmla="*/ 0 w 564"/>
                  <a:gd name="T5" fmla="*/ 106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4" h="106">
                    <a:moveTo>
                      <a:pt x="564" y="0"/>
                    </a:moveTo>
                    <a:lnTo>
                      <a:pt x="3" y="106"/>
                    </a:lnTo>
                    <a:lnTo>
                      <a:pt x="0" y="106"/>
                    </a:lnTo>
                  </a:path>
                </a:pathLst>
              </a:cu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80" name="Line 58"/>
              <p:cNvSpPr>
                <a:spLocks noChangeShapeType="1"/>
              </p:cNvSpPr>
              <p:nvPr/>
            </p:nvSpPr>
            <p:spPr bwMode="auto">
              <a:xfrm flipV="1">
                <a:off x="6259513" y="2886076"/>
                <a:ext cx="0" cy="452438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81" name="Line 59"/>
              <p:cNvSpPr>
                <a:spLocks noChangeShapeType="1"/>
              </p:cNvSpPr>
              <p:nvPr/>
            </p:nvSpPr>
            <p:spPr bwMode="auto">
              <a:xfrm flipV="1">
                <a:off x="7154863" y="3170238"/>
                <a:ext cx="0" cy="503238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82" name="Line 60"/>
              <p:cNvSpPr>
                <a:spLocks noChangeShapeType="1"/>
              </p:cNvSpPr>
              <p:nvPr/>
            </p:nvSpPr>
            <p:spPr bwMode="auto">
              <a:xfrm flipV="1">
                <a:off x="6259513" y="3338513"/>
                <a:ext cx="0" cy="433388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84" name="Line 61"/>
              <p:cNvSpPr>
                <a:spLocks noChangeShapeType="1"/>
              </p:cNvSpPr>
              <p:nvPr/>
            </p:nvSpPr>
            <p:spPr bwMode="auto">
              <a:xfrm flipV="1">
                <a:off x="5373688" y="3363913"/>
                <a:ext cx="0" cy="461963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85" name="Line 62"/>
              <p:cNvSpPr>
                <a:spLocks noChangeShapeType="1"/>
              </p:cNvSpPr>
              <p:nvPr/>
            </p:nvSpPr>
            <p:spPr bwMode="auto">
              <a:xfrm flipV="1">
                <a:off x="3871913" y="2811463"/>
                <a:ext cx="0" cy="484188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86" name="Line 63"/>
              <p:cNvSpPr>
                <a:spLocks noChangeShapeType="1"/>
              </p:cNvSpPr>
              <p:nvPr/>
            </p:nvSpPr>
            <p:spPr bwMode="auto">
              <a:xfrm flipV="1">
                <a:off x="4475163" y="2847976"/>
                <a:ext cx="0" cy="447675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87" name="Freeform 64"/>
              <p:cNvSpPr>
                <a:spLocks/>
              </p:cNvSpPr>
              <p:nvPr/>
            </p:nvSpPr>
            <p:spPr bwMode="auto">
              <a:xfrm>
                <a:off x="4475163" y="3295651"/>
                <a:ext cx="898525" cy="68263"/>
              </a:xfrm>
              <a:custGeom>
                <a:avLst/>
                <a:gdLst>
                  <a:gd name="T0" fmla="*/ 566 w 566"/>
                  <a:gd name="T1" fmla="*/ 43 h 43"/>
                  <a:gd name="T2" fmla="*/ 3 w 566"/>
                  <a:gd name="T3" fmla="*/ 0 h 43"/>
                  <a:gd name="T4" fmla="*/ 0 w 566"/>
                  <a:gd name="T5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6" h="43">
                    <a:moveTo>
                      <a:pt x="566" y="43"/>
                    </a:moveTo>
                    <a:lnTo>
                      <a:pt x="3" y="0"/>
                    </a:lnTo>
                    <a:lnTo>
                      <a:pt x="0" y="0"/>
                    </a:lnTo>
                  </a:path>
                </a:pathLst>
              </a:cu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88" name="Line 65"/>
              <p:cNvSpPr>
                <a:spLocks noChangeShapeType="1"/>
              </p:cNvSpPr>
              <p:nvPr/>
            </p:nvSpPr>
            <p:spPr bwMode="auto">
              <a:xfrm flipH="1">
                <a:off x="3871913" y="3295651"/>
                <a:ext cx="603250" cy="0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89" name="Line 66"/>
              <p:cNvSpPr>
                <a:spLocks noChangeShapeType="1"/>
              </p:cNvSpPr>
              <p:nvPr/>
            </p:nvSpPr>
            <p:spPr bwMode="auto">
              <a:xfrm flipH="1">
                <a:off x="1793875" y="3327401"/>
                <a:ext cx="295275" cy="28575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90" name="Line 67"/>
              <p:cNvSpPr>
                <a:spLocks noChangeShapeType="1"/>
              </p:cNvSpPr>
              <p:nvPr/>
            </p:nvSpPr>
            <p:spPr bwMode="auto">
              <a:xfrm flipV="1">
                <a:off x="2089150" y="2954338"/>
                <a:ext cx="0" cy="373063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91" name="Line 68"/>
              <p:cNvSpPr>
                <a:spLocks noChangeShapeType="1"/>
              </p:cNvSpPr>
              <p:nvPr/>
            </p:nvSpPr>
            <p:spPr bwMode="auto">
              <a:xfrm flipV="1">
                <a:off x="1793875" y="2940051"/>
                <a:ext cx="0" cy="415925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92" name="Freeform 69"/>
              <p:cNvSpPr>
                <a:spLocks/>
              </p:cNvSpPr>
              <p:nvPr/>
            </p:nvSpPr>
            <p:spPr bwMode="auto">
              <a:xfrm>
                <a:off x="2089150" y="3282951"/>
                <a:ext cx="614363" cy="44450"/>
              </a:xfrm>
              <a:custGeom>
                <a:avLst/>
                <a:gdLst>
                  <a:gd name="T0" fmla="*/ 387 w 387"/>
                  <a:gd name="T1" fmla="*/ 0 h 28"/>
                  <a:gd name="T2" fmla="*/ 386 w 387"/>
                  <a:gd name="T3" fmla="*/ 0 h 28"/>
                  <a:gd name="T4" fmla="*/ 0 w 387"/>
                  <a:gd name="T5" fmla="*/ 28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87" h="28">
                    <a:moveTo>
                      <a:pt x="387" y="0"/>
                    </a:moveTo>
                    <a:lnTo>
                      <a:pt x="386" y="0"/>
                    </a:lnTo>
                    <a:lnTo>
                      <a:pt x="0" y="28"/>
                    </a:lnTo>
                  </a:path>
                </a:pathLst>
              </a:cu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93" name="Freeform 70"/>
              <p:cNvSpPr>
                <a:spLocks/>
              </p:cNvSpPr>
              <p:nvPr/>
            </p:nvSpPr>
            <p:spPr bwMode="auto">
              <a:xfrm>
                <a:off x="2703513" y="3257551"/>
                <a:ext cx="581025" cy="25400"/>
              </a:xfrm>
              <a:custGeom>
                <a:avLst/>
                <a:gdLst>
                  <a:gd name="T0" fmla="*/ 366 w 366"/>
                  <a:gd name="T1" fmla="*/ 0 h 16"/>
                  <a:gd name="T2" fmla="*/ 364 w 366"/>
                  <a:gd name="T3" fmla="*/ 0 h 16"/>
                  <a:gd name="T4" fmla="*/ 0 w 366"/>
                  <a:gd name="T5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6" h="16">
                    <a:moveTo>
                      <a:pt x="366" y="0"/>
                    </a:moveTo>
                    <a:lnTo>
                      <a:pt x="364" y="0"/>
                    </a:lnTo>
                    <a:lnTo>
                      <a:pt x="0" y="16"/>
                    </a:lnTo>
                  </a:path>
                </a:pathLst>
              </a:cu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94" name="Line 71"/>
              <p:cNvSpPr>
                <a:spLocks noChangeShapeType="1"/>
              </p:cNvSpPr>
              <p:nvPr/>
            </p:nvSpPr>
            <p:spPr bwMode="auto">
              <a:xfrm flipV="1">
                <a:off x="3284538" y="2757488"/>
                <a:ext cx="0" cy="500063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95" name="Line 72"/>
              <p:cNvSpPr>
                <a:spLocks noChangeShapeType="1"/>
              </p:cNvSpPr>
              <p:nvPr/>
            </p:nvSpPr>
            <p:spPr bwMode="auto">
              <a:xfrm flipV="1">
                <a:off x="2703513" y="2847976"/>
                <a:ext cx="0" cy="434975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96" name="Line 73"/>
              <p:cNvSpPr>
                <a:spLocks noChangeShapeType="1"/>
              </p:cNvSpPr>
              <p:nvPr/>
            </p:nvSpPr>
            <p:spPr bwMode="auto">
              <a:xfrm flipV="1">
                <a:off x="4475163" y="3295651"/>
                <a:ext cx="0" cy="481013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97" name="Line 74"/>
              <p:cNvSpPr>
                <a:spLocks noChangeShapeType="1"/>
              </p:cNvSpPr>
              <p:nvPr/>
            </p:nvSpPr>
            <p:spPr bwMode="auto">
              <a:xfrm flipV="1">
                <a:off x="3871913" y="3295651"/>
                <a:ext cx="0" cy="485775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98" name="Line 75"/>
              <p:cNvSpPr>
                <a:spLocks noChangeShapeType="1"/>
              </p:cNvSpPr>
              <p:nvPr/>
            </p:nvSpPr>
            <p:spPr bwMode="auto">
              <a:xfrm flipH="1" flipV="1">
                <a:off x="3284538" y="3257551"/>
                <a:ext cx="587375" cy="38100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599" name="Line 76"/>
              <p:cNvSpPr>
                <a:spLocks noChangeShapeType="1"/>
              </p:cNvSpPr>
              <p:nvPr/>
            </p:nvSpPr>
            <p:spPr bwMode="auto">
              <a:xfrm flipV="1">
                <a:off x="3284538" y="3257551"/>
                <a:ext cx="0" cy="481013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600" name="Line 77"/>
              <p:cNvSpPr>
                <a:spLocks noChangeShapeType="1"/>
              </p:cNvSpPr>
              <p:nvPr/>
            </p:nvSpPr>
            <p:spPr bwMode="auto">
              <a:xfrm flipV="1">
                <a:off x="2703513" y="3282951"/>
                <a:ext cx="0" cy="446088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601" name="Line 78"/>
              <p:cNvSpPr>
                <a:spLocks noChangeShapeType="1"/>
              </p:cNvSpPr>
              <p:nvPr/>
            </p:nvSpPr>
            <p:spPr bwMode="auto">
              <a:xfrm flipV="1">
                <a:off x="2089150" y="3327401"/>
                <a:ext cx="0" cy="434975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602" name="Line 79"/>
              <p:cNvSpPr>
                <a:spLocks noChangeShapeType="1"/>
              </p:cNvSpPr>
              <p:nvPr/>
            </p:nvSpPr>
            <p:spPr bwMode="auto">
              <a:xfrm flipV="1">
                <a:off x="1793875" y="3355976"/>
                <a:ext cx="0" cy="411163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603" name="Freeform 80"/>
              <p:cNvSpPr>
                <a:spLocks/>
              </p:cNvSpPr>
              <p:nvPr/>
            </p:nvSpPr>
            <p:spPr bwMode="auto">
              <a:xfrm>
                <a:off x="904875" y="3341688"/>
                <a:ext cx="309563" cy="596900"/>
              </a:xfrm>
              <a:custGeom>
                <a:avLst/>
                <a:gdLst>
                  <a:gd name="T0" fmla="*/ 195 w 195"/>
                  <a:gd name="T1" fmla="*/ 0 h 376"/>
                  <a:gd name="T2" fmla="*/ 186 w 195"/>
                  <a:gd name="T3" fmla="*/ 1 h 376"/>
                  <a:gd name="T4" fmla="*/ 0 w 195"/>
                  <a:gd name="T5" fmla="*/ 376 h 3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5" h="376">
                    <a:moveTo>
                      <a:pt x="195" y="0"/>
                    </a:moveTo>
                    <a:lnTo>
                      <a:pt x="186" y="1"/>
                    </a:lnTo>
                    <a:lnTo>
                      <a:pt x="0" y="376"/>
                    </a:lnTo>
                  </a:path>
                </a:pathLst>
              </a:cu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604" name="Freeform 81"/>
              <p:cNvSpPr>
                <a:spLocks/>
              </p:cNvSpPr>
              <p:nvPr/>
            </p:nvSpPr>
            <p:spPr bwMode="auto">
              <a:xfrm>
                <a:off x="1214438" y="3313113"/>
                <a:ext cx="309563" cy="28575"/>
              </a:xfrm>
              <a:custGeom>
                <a:avLst/>
                <a:gdLst>
                  <a:gd name="T0" fmla="*/ 195 w 195"/>
                  <a:gd name="T1" fmla="*/ 1 h 18"/>
                  <a:gd name="T2" fmla="*/ 189 w 195"/>
                  <a:gd name="T3" fmla="*/ 0 h 18"/>
                  <a:gd name="T4" fmla="*/ 0 w 195"/>
                  <a:gd name="T5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5" h="18">
                    <a:moveTo>
                      <a:pt x="195" y="1"/>
                    </a:moveTo>
                    <a:lnTo>
                      <a:pt x="189" y="0"/>
                    </a:lnTo>
                    <a:lnTo>
                      <a:pt x="0" y="18"/>
                    </a:lnTo>
                  </a:path>
                </a:pathLst>
              </a:cu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605" name="Line 82"/>
              <p:cNvSpPr>
                <a:spLocks noChangeShapeType="1"/>
              </p:cNvSpPr>
              <p:nvPr/>
            </p:nvSpPr>
            <p:spPr bwMode="auto">
              <a:xfrm flipV="1">
                <a:off x="1524000" y="2890838"/>
                <a:ext cx="0" cy="423863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606" name="Line 83"/>
              <p:cNvSpPr>
                <a:spLocks noChangeShapeType="1"/>
              </p:cNvSpPr>
              <p:nvPr/>
            </p:nvSpPr>
            <p:spPr bwMode="auto">
              <a:xfrm flipV="1">
                <a:off x="1214438" y="2925763"/>
                <a:ext cx="0" cy="415925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607" name="Line 84"/>
              <p:cNvSpPr>
                <a:spLocks noChangeShapeType="1"/>
              </p:cNvSpPr>
              <p:nvPr/>
            </p:nvSpPr>
            <p:spPr bwMode="auto">
              <a:xfrm flipV="1">
                <a:off x="1524000" y="3314701"/>
                <a:ext cx="0" cy="438150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696" name="Line 85"/>
              <p:cNvSpPr>
                <a:spLocks noChangeShapeType="1"/>
              </p:cNvSpPr>
              <p:nvPr/>
            </p:nvSpPr>
            <p:spPr bwMode="auto">
              <a:xfrm flipV="1">
                <a:off x="1214438" y="3341688"/>
                <a:ext cx="0" cy="401638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697" name="Line 86"/>
              <p:cNvSpPr>
                <a:spLocks noChangeShapeType="1"/>
              </p:cNvSpPr>
              <p:nvPr/>
            </p:nvSpPr>
            <p:spPr bwMode="auto">
              <a:xfrm flipH="1" flipV="1">
                <a:off x="1524000" y="3314701"/>
                <a:ext cx="269875" cy="41275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699" name="Line 87"/>
              <p:cNvSpPr>
                <a:spLocks noChangeShapeType="1"/>
              </p:cNvSpPr>
              <p:nvPr/>
            </p:nvSpPr>
            <p:spPr bwMode="auto">
              <a:xfrm flipH="1">
                <a:off x="7154863" y="3170238"/>
                <a:ext cx="889000" cy="0"/>
              </a:xfrm>
              <a:prstGeom prst="line">
                <a:avLst/>
              </a:prstGeom>
              <a:noFill/>
              <a:ln w="28575">
                <a:solidFill>
                  <a:srgbClr val="00206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00" name="Freeform 88"/>
              <p:cNvSpPr>
                <a:spLocks/>
              </p:cNvSpPr>
              <p:nvPr/>
            </p:nvSpPr>
            <p:spPr bwMode="auto">
              <a:xfrm>
                <a:off x="1173163" y="3300413"/>
                <a:ext cx="84138" cy="84138"/>
              </a:xfrm>
              <a:custGeom>
                <a:avLst/>
                <a:gdLst>
                  <a:gd name="T0" fmla="*/ 53 w 53"/>
                  <a:gd name="T1" fmla="*/ 0 h 53"/>
                  <a:gd name="T2" fmla="*/ 0 w 53"/>
                  <a:gd name="T3" fmla="*/ 0 h 53"/>
                  <a:gd name="T4" fmla="*/ 0 w 53"/>
                  <a:gd name="T5" fmla="*/ 53 h 53"/>
                  <a:gd name="T6" fmla="*/ 53 w 53"/>
                  <a:gd name="T7" fmla="*/ 53 h 53"/>
                  <a:gd name="T8" fmla="*/ 53 w 53"/>
                  <a:gd name="T9" fmla="*/ 0 h 53"/>
                  <a:gd name="T10" fmla="*/ 53 w 53"/>
                  <a:gd name="T11" fmla="*/ 0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53">
                    <a:moveTo>
                      <a:pt x="53" y="0"/>
                    </a:moveTo>
                    <a:lnTo>
                      <a:pt x="0" y="0"/>
                    </a:lnTo>
                    <a:lnTo>
                      <a:pt x="0" y="53"/>
                    </a:lnTo>
                    <a:lnTo>
                      <a:pt x="53" y="53"/>
                    </a:lnTo>
                    <a:lnTo>
                      <a:pt x="53" y="0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002060"/>
              </a:solidFill>
              <a:ln w="0">
                <a:solidFill>
                  <a:srgbClr val="00206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01" name="Rectangle 89"/>
              <p:cNvSpPr>
                <a:spLocks noChangeArrowheads="1"/>
              </p:cNvSpPr>
              <p:nvPr/>
            </p:nvSpPr>
            <p:spPr bwMode="auto">
              <a:xfrm>
                <a:off x="1482725" y="3271838"/>
                <a:ext cx="84138" cy="87313"/>
              </a:xfrm>
              <a:prstGeom prst="rect">
                <a:avLst/>
              </a:prstGeom>
              <a:solidFill>
                <a:srgbClr val="002060"/>
              </a:solidFill>
              <a:ln w="0">
                <a:solidFill>
                  <a:srgbClr val="00206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02" name="Freeform 90"/>
              <p:cNvSpPr>
                <a:spLocks/>
              </p:cNvSpPr>
              <p:nvPr/>
            </p:nvSpPr>
            <p:spPr bwMode="auto">
              <a:xfrm>
                <a:off x="1752600" y="3313113"/>
                <a:ext cx="85725" cy="85725"/>
              </a:xfrm>
              <a:custGeom>
                <a:avLst/>
                <a:gdLst>
                  <a:gd name="T0" fmla="*/ 54 w 54"/>
                  <a:gd name="T1" fmla="*/ 0 h 54"/>
                  <a:gd name="T2" fmla="*/ 0 w 54"/>
                  <a:gd name="T3" fmla="*/ 0 h 54"/>
                  <a:gd name="T4" fmla="*/ 0 w 54"/>
                  <a:gd name="T5" fmla="*/ 54 h 54"/>
                  <a:gd name="T6" fmla="*/ 54 w 54"/>
                  <a:gd name="T7" fmla="*/ 54 h 54"/>
                  <a:gd name="T8" fmla="*/ 54 w 54"/>
                  <a:gd name="T9" fmla="*/ 0 h 54"/>
                  <a:gd name="T10" fmla="*/ 54 w 54"/>
                  <a:gd name="T1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4" h="54">
                    <a:moveTo>
                      <a:pt x="54" y="0"/>
                    </a:moveTo>
                    <a:lnTo>
                      <a:pt x="0" y="0"/>
                    </a:lnTo>
                    <a:lnTo>
                      <a:pt x="0" y="54"/>
                    </a:lnTo>
                    <a:lnTo>
                      <a:pt x="54" y="54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2060"/>
              </a:solidFill>
              <a:ln w="0">
                <a:solidFill>
                  <a:srgbClr val="00206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04" name="Freeform 91"/>
              <p:cNvSpPr>
                <a:spLocks/>
              </p:cNvSpPr>
              <p:nvPr/>
            </p:nvSpPr>
            <p:spPr bwMode="auto">
              <a:xfrm>
                <a:off x="2047875" y="3282951"/>
                <a:ext cx="85725" cy="87313"/>
              </a:xfrm>
              <a:custGeom>
                <a:avLst/>
                <a:gdLst>
                  <a:gd name="T0" fmla="*/ 54 w 54"/>
                  <a:gd name="T1" fmla="*/ 0 h 55"/>
                  <a:gd name="T2" fmla="*/ 0 w 54"/>
                  <a:gd name="T3" fmla="*/ 0 h 55"/>
                  <a:gd name="T4" fmla="*/ 0 w 54"/>
                  <a:gd name="T5" fmla="*/ 55 h 55"/>
                  <a:gd name="T6" fmla="*/ 54 w 54"/>
                  <a:gd name="T7" fmla="*/ 55 h 55"/>
                  <a:gd name="T8" fmla="*/ 54 w 54"/>
                  <a:gd name="T9" fmla="*/ 0 h 55"/>
                  <a:gd name="T10" fmla="*/ 54 w 54"/>
                  <a:gd name="T11" fmla="*/ 0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4" h="55">
                    <a:moveTo>
                      <a:pt x="54" y="0"/>
                    </a:moveTo>
                    <a:lnTo>
                      <a:pt x="0" y="0"/>
                    </a:lnTo>
                    <a:lnTo>
                      <a:pt x="0" y="55"/>
                    </a:lnTo>
                    <a:lnTo>
                      <a:pt x="54" y="55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2060"/>
              </a:solidFill>
              <a:ln w="0">
                <a:solidFill>
                  <a:srgbClr val="00206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05" name="Freeform 92"/>
              <p:cNvSpPr>
                <a:spLocks/>
              </p:cNvSpPr>
              <p:nvPr/>
            </p:nvSpPr>
            <p:spPr bwMode="auto">
              <a:xfrm>
                <a:off x="2660650" y="3241676"/>
                <a:ext cx="84138" cy="85725"/>
              </a:xfrm>
              <a:custGeom>
                <a:avLst/>
                <a:gdLst>
                  <a:gd name="T0" fmla="*/ 53 w 53"/>
                  <a:gd name="T1" fmla="*/ 0 h 54"/>
                  <a:gd name="T2" fmla="*/ 0 w 53"/>
                  <a:gd name="T3" fmla="*/ 0 h 54"/>
                  <a:gd name="T4" fmla="*/ 0 w 53"/>
                  <a:gd name="T5" fmla="*/ 54 h 54"/>
                  <a:gd name="T6" fmla="*/ 53 w 53"/>
                  <a:gd name="T7" fmla="*/ 54 h 54"/>
                  <a:gd name="T8" fmla="*/ 53 w 53"/>
                  <a:gd name="T9" fmla="*/ 0 h 54"/>
                  <a:gd name="T10" fmla="*/ 53 w 53"/>
                  <a:gd name="T1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54">
                    <a:moveTo>
                      <a:pt x="53" y="0"/>
                    </a:moveTo>
                    <a:lnTo>
                      <a:pt x="0" y="0"/>
                    </a:lnTo>
                    <a:lnTo>
                      <a:pt x="0" y="54"/>
                    </a:lnTo>
                    <a:lnTo>
                      <a:pt x="53" y="54"/>
                    </a:lnTo>
                    <a:lnTo>
                      <a:pt x="53" y="0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002060"/>
              </a:solidFill>
              <a:ln w="0">
                <a:solidFill>
                  <a:srgbClr val="00206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06" name="Freeform 93"/>
              <p:cNvSpPr>
                <a:spLocks/>
              </p:cNvSpPr>
              <p:nvPr/>
            </p:nvSpPr>
            <p:spPr bwMode="auto">
              <a:xfrm>
                <a:off x="3241675" y="3213101"/>
                <a:ext cx="84138" cy="84138"/>
              </a:xfrm>
              <a:custGeom>
                <a:avLst/>
                <a:gdLst>
                  <a:gd name="T0" fmla="*/ 53 w 53"/>
                  <a:gd name="T1" fmla="*/ 0 h 53"/>
                  <a:gd name="T2" fmla="*/ 0 w 53"/>
                  <a:gd name="T3" fmla="*/ 0 h 53"/>
                  <a:gd name="T4" fmla="*/ 0 w 53"/>
                  <a:gd name="T5" fmla="*/ 53 h 53"/>
                  <a:gd name="T6" fmla="*/ 53 w 53"/>
                  <a:gd name="T7" fmla="*/ 53 h 53"/>
                  <a:gd name="T8" fmla="*/ 53 w 53"/>
                  <a:gd name="T9" fmla="*/ 0 h 53"/>
                  <a:gd name="T10" fmla="*/ 53 w 53"/>
                  <a:gd name="T11" fmla="*/ 0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53">
                    <a:moveTo>
                      <a:pt x="53" y="0"/>
                    </a:moveTo>
                    <a:lnTo>
                      <a:pt x="0" y="0"/>
                    </a:lnTo>
                    <a:lnTo>
                      <a:pt x="0" y="53"/>
                    </a:lnTo>
                    <a:lnTo>
                      <a:pt x="53" y="53"/>
                    </a:lnTo>
                    <a:lnTo>
                      <a:pt x="53" y="0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002060"/>
              </a:solidFill>
              <a:ln w="0">
                <a:solidFill>
                  <a:srgbClr val="00206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07" name="Rectangle 94"/>
              <p:cNvSpPr>
                <a:spLocks noChangeArrowheads="1"/>
              </p:cNvSpPr>
              <p:nvPr/>
            </p:nvSpPr>
            <p:spPr bwMode="auto">
              <a:xfrm>
                <a:off x="3829050" y="3254376"/>
                <a:ext cx="84138" cy="84138"/>
              </a:xfrm>
              <a:prstGeom prst="rect">
                <a:avLst/>
              </a:prstGeom>
              <a:solidFill>
                <a:srgbClr val="002060"/>
              </a:solidFill>
              <a:ln w="0">
                <a:solidFill>
                  <a:srgbClr val="00206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08" name="Freeform 95"/>
              <p:cNvSpPr>
                <a:spLocks/>
              </p:cNvSpPr>
              <p:nvPr/>
            </p:nvSpPr>
            <p:spPr bwMode="auto">
              <a:xfrm>
                <a:off x="4438650" y="3254376"/>
                <a:ext cx="84138" cy="84138"/>
              </a:xfrm>
              <a:custGeom>
                <a:avLst/>
                <a:gdLst>
                  <a:gd name="T0" fmla="*/ 53 w 53"/>
                  <a:gd name="T1" fmla="*/ 0 h 53"/>
                  <a:gd name="T2" fmla="*/ 0 w 53"/>
                  <a:gd name="T3" fmla="*/ 0 h 53"/>
                  <a:gd name="T4" fmla="*/ 0 w 53"/>
                  <a:gd name="T5" fmla="*/ 53 h 53"/>
                  <a:gd name="T6" fmla="*/ 53 w 53"/>
                  <a:gd name="T7" fmla="*/ 53 h 53"/>
                  <a:gd name="T8" fmla="*/ 53 w 53"/>
                  <a:gd name="T9" fmla="*/ 0 h 53"/>
                  <a:gd name="T10" fmla="*/ 53 w 53"/>
                  <a:gd name="T11" fmla="*/ 0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53">
                    <a:moveTo>
                      <a:pt x="53" y="0"/>
                    </a:moveTo>
                    <a:lnTo>
                      <a:pt x="0" y="0"/>
                    </a:lnTo>
                    <a:lnTo>
                      <a:pt x="0" y="53"/>
                    </a:lnTo>
                    <a:lnTo>
                      <a:pt x="53" y="53"/>
                    </a:lnTo>
                    <a:lnTo>
                      <a:pt x="53" y="0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002060"/>
              </a:solidFill>
              <a:ln w="0">
                <a:solidFill>
                  <a:srgbClr val="00206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09" name="Freeform 96"/>
              <p:cNvSpPr>
                <a:spLocks/>
              </p:cNvSpPr>
              <p:nvPr/>
            </p:nvSpPr>
            <p:spPr bwMode="auto">
              <a:xfrm>
                <a:off x="5332413" y="3319463"/>
                <a:ext cx="85725" cy="85725"/>
              </a:xfrm>
              <a:custGeom>
                <a:avLst/>
                <a:gdLst>
                  <a:gd name="T0" fmla="*/ 54 w 54"/>
                  <a:gd name="T1" fmla="*/ 0 h 54"/>
                  <a:gd name="T2" fmla="*/ 0 w 54"/>
                  <a:gd name="T3" fmla="*/ 0 h 54"/>
                  <a:gd name="T4" fmla="*/ 0 w 54"/>
                  <a:gd name="T5" fmla="*/ 54 h 54"/>
                  <a:gd name="T6" fmla="*/ 54 w 54"/>
                  <a:gd name="T7" fmla="*/ 54 h 54"/>
                  <a:gd name="T8" fmla="*/ 54 w 54"/>
                  <a:gd name="T9" fmla="*/ 0 h 54"/>
                  <a:gd name="T10" fmla="*/ 54 w 54"/>
                  <a:gd name="T1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4" h="54">
                    <a:moveTo>
                      <a:pt x="54" y="0"/>
                    </a:moveTo>
                    <a:lnTo>
                      <a:pt x="0" y="0"/>
                    </a:lnTo>
                    <a:lnTo>
                      <a:pt x="0" y="54"/>
                    </a:lnTo>
                    <a:lnTo>
                      <a:pt x="54" y="54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2060"/>
              </a:solidFill>
              <a:ln w="0">
                <a:solidFill>
                  <a:srgbClr val="00206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10" name="Rectangle 97"/>
              <p:cNvSpPr>
                <a:spLocks noChangeArrowheads="1"/>
              </p:cNvSpPr>
              <p:nvPr/>
            </p:nvSpPr>
            <p:spPr bwMode="auto">
              <a:xfrm>
                <a:off x="6221413" y="3295651"/>
                <a:ext cx="84138" cy="87313"/>
              </a:xfrm>
              <a:prstGeom prst="rect">
                <a:avLst/>
              </a:prstGeom>
              <a:solidFill>
                <a:srgbClr val="002060"/>
              </a:solidFill>
              <a:ln w="0">
                <a:solidFill>
                  <a:srgbClr val="00206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11" name="Rectangle 98"/>
              <p:cNvSpPr>
                <a:spLocks noChangeArrowheads="1"/>
              </p:cNvSpPr>
              <p:nvPr/>
            </p:nvSpPr>
            <p:spPr bwMode="auto">
              <a:xfrm>
                <a:off x="7113588" y="3125788"/>
                <a:ext cx="84138" cy="87313"/>
              </a:xfrm>
              <a:prstGeom prst="rect">
                <a:avLst/>
              </a:prstGeom>
              <a:solidFill>
                <a:srgbClr val="002060"/>
              </a:solidFill>
              <a:ln w="0">
                <a:solidFill>
                  <a:srgbClr val="00206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12" name="Rectangle 99"/>
              <p:cNvSpPr>
                <a:spLocks noChangeArrowheads="1"/>
              </p:cNvSpPr>
              <p:nvPr/>
            </p:nvSpPr>
            <p:spPr bwMode="auto">
              <a:xfrm>
                <a:off x="8004175" y="3125788"/>
                <a:ext cx="84138" cy="87313"/>
              </a:xfrm>
              <a:prstGeom prst="rect">
                <a:avLst/>
              </a:prstGeom>
              <a:solidFill>
                <a:srgbClr val="002060"/>
              </a:solidFill>
              <a:ln w="0">
                <a:solidFill>
                  <a:srgbClr val="00206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13" name="Line 100"/>
              <p:cNvSpPr>
                <a:spLocks noChangeShapeType="1"/>
              </p:cNvSpPr>
              <p:nvPr/>
            </p:nvSpPr>
            <p:spPr bwMode="auto">
              <a:xfrm flipH="1">
                <a:off x="8121650" y="3532188"/>
                <a:ext cx="4763" cy="0"/>
              </a:xfrm>
              <a:prstGeom prst="line">
                <a:avLst/>
              </a:prstGeom>
              <a:noFill/>
              <a:ln w="28575">
                <a:solidFill>
                  <a:srgbClr val="FE7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14" name="Line 101"/>
              <p:cNvSpPr>
                <a:spLocks noChangeShapeType="1"/>
              </p:cNvSpPr>
              <p:nvPr/>
            </p:nvSpPr>
            <p:spPr bwMode="auto">
              <a:xfrm flipV="1">
                <a:off x="8121650" y="3532188"/>
                <a:ext cx="0" cy="1439863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15" name="Line 102"/>
              <p:cNvSpPr>
                <a:spLocks noChangeShapeType="1"/>
              </p:cNvSpPr>
              <p:nvPr/>
            </p:nvSpPr>
            <p:spPr bwMode="auto">
              <a:xfrm flipV="1">
                <a:off x="8121650" y="2054226"/>
                <a:ext cx="0" cy="1477963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16" name="Freeform 103"/>
              <p:cNvSpPr>
                <a:spLocks/>
              </p:cNvSpPr>
              <p:nvPr/>
            </p:nvSpPr>
            <p:spPr bwMode="auto">
              <a:xfrm>
                <a:off x="6337300" y="3590926"/>
                <a:ext cx="900113" cy="114300"/>
              </a:xfrm>
              <a:custGeom>
                <a:avLst/>
                <a:gdLst>
                  <a:gd name="T0" fmla="*/ 567 w 567"/>
                  <a:gd name="T1" fmla="*/ 0 h 72"/>
                  <a:gd name="T2" fmla="*/ 3 w 567"/>
                  <a:gd name="T3" fmla="*/ 72 h 72"/>
                  <a:gd name="T4" fmla="*/ 0 w 567"/>
                  <a:gd name="T5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7" h="72">
                    <a:moveTo>
                      <a:pt x="567" y="0"/>
                    </a:moveTo>
                    <a:lnTo>
                      <a:pt x="3" y="72"/>
                    </a:lnTo>
                    <a:lnTo>
                      <a:pt x="0" y="72"/>
                    </a:lnTo>
                  </a:path>
                </a:pathLst>
              </a:cu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17" name="Line 104"/>
              <p:cNvSpPr>
                <a:spLocks noChangeShapeType="1"/>
              </p:cNvSpPr>
              <p:nvPr/>
            </p:nvSpPr>
            <p:spPr bwMode="auto">
              <a:xfrm flipV="1">
                <a:off x="6337300" y="3705226"/>
                <a:ext cx="0" cy="463550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18" name="Freeform 105"/>
              <p:cNvSpPr>
                <a:spLocks/>
              </p:cNvSpPr>
              <p:nvPr/>
            </p:nvSpPr>
            <p:spPr bwMode="auto">
              <a:xfrm>
                <a:off x="4565650" y="3675063"/>
                <a:ext cx="885825" cy="60325"/>
              </a:xfrm>
              <a:custGeom>
                <a:avLst/>
                <a:gdLst>
                  <a:gd name="T0" fmla="*/ 558 w 558"/>
                  <a:gd name="T1" fmla="*/ 38 h 38"/>
                  <a:gd name="T2" fmla="*/ 557 w 558"/>
                  <a:gd name="T3" fmla="*/ 38 h 38"/>
                  <a:gd name="T4" fmla="*/ 0 w 558"/>
                  <a:gd name="T5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8" h="38">
                    <a:moveTo>
                      <a:pt x="558" y="38"/>
                    </a:moveTo>
                    <a:lnTo>
                      <a:pt x="557" y="38"/>
                    </a:lnTo>
                    <a:lnTo>
                      <a:pt x="0" y="0"/>
                    </a:lnTo>
                  </a:path>
                </a:pathLst>
              </a:cu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19" name="Line 106"/>
              <p:cNvSpPr>
                <a:spLocks noChangeShapeType="1"/>
              </p:cNvSpPr>
              <p:nvPr/>
            </p:nvSpPr>
            <p:spPr bwMode="auto">
              <a:xfrm flipV="1">
                <a:off x="5451475" y="3735388"/>
                <a:ext cx="0" cy="433388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20" name="Line 107"/>
              <p:cNvSpPr>
                <a:spLocks noChangeShapeType="1"/>
              </p:cNvSpPr>
              <p:nvPr/>
            </p:nvSpPr>
            <p:spPr bwMode="auto">
              <a:xfrm flipH="1">
                <a:off x="5451475" y="3705226"/>
                <a:ext cx="885825" cy="30163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21" name="Line 108"/>
              <p:cNvSpPr>
                <a:spLocks noChangeShapeType="1"/>
              </p:cNvSpPr>
              <p:nvPr/>
            </p:nvSpPr>
            <p:spPr bwMode="auto">
              <a:xfrm flipV="1">
                <a:off x="7237413" y="3590926"/>
                <a:ext cx="0" cy="466725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22" name="Line 109"/>
              <p:cNvSpPr>
                <a:spLocks noChangeShapeType="1"/>
              </p:cNvSpPr>
              <p:nvPr/>
            </p:nvSpPr>
            <p:spPr bwMode="auto">
              <a:xfrm flipV="1">
                <a:off x="5451475" y="3300413"/>
                <a:ext cx="0" cy="434975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23" name="Line 110"/>
              <p:cNvSpPr>
                <a:spLocks noChangeShapeType="1"/>
              </p:cNvSpPr>
              <p:nvPr/>
            </p:nvSpPr>
            <p:spPr bwMode="auto">
              <a:xfrm flipV="1">
                <a:off x="6337300" y="3235326"/>
                <a:ext cx="0" cy="469900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24" name="Line 111"/>
              <p:cNvSpPr>
                <a:spLocks noChangeShapeType="1"/>
              </p:cNvSpPr>
              <p:nvPr/>
            </p:nvSpPr>
            <p:spPr bwMode="auto">
              <a:xfrm flipV="1">
                <a:off x="7237413" y="3116263"/>
                <a:ext cx="0" cy="474663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25" name="Line 112"/>
              <p:cNvSpPr>
                <a:spLocks noChangeShapeType="1"/>
              </p:cNvSpPr>
              <p:nvPr/>
            </p:nvSpPr>
            <p:spPr bwMode="auto">
              <a:xfrm flipV="1">
                <a:off x="2786063" y="3702051"/>
                <a:ext cx="0" cy="388938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26" name="Freeform 113"/>
              <p:cNvSpPr>
                <a:spLocks/>
              </p:cNvSpPr>
              <p:nvPr/>
            </p:nvSpPr>
            <p:spPr bwMode="auto">
              <a:xfrm>
                <a:off x="2171700" y="3702051"/>
                <a:ext cx="614363" cy="38100"/>
              </a:xfrm>
              <a:custGeom>
                <a:avLst/>
                <a:gdLst>
                  <a:gd name="T0" fmla="*/ 387 w 387"/>
                  <a:gd name="T1" fmla="*/ 0 h 24"/>
                  <a:gd name="T2" fmla="*/ 8 w 387"/>
                  <a:gd name="T3" fmla="*/ 24 h 24"/>
                  <a:gd name="T4" fmla="*/ 0 w 387"/>
                  <a:gd name="T5" fmla="*/ 24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87" h="24">
                    <a:moveTo>
                      <a:pt x="387" y="0"/>
                    </a:moveTo>
                    <a:lnTo>
                      <a:pt x="8" y="24"/>
                    </a:lnTo>
                    <a:lnTo>
                      <a:pt x="0" y="24"/>
                    </a:lnTo>
                  </a:path>
                </a:pathLst>
              </a:cu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27" name="Line 114"/>
              <p:cNvSpPr>
                <a:spLocks noChangeShapeType="1"/>
              </p:cNvSpPr>
              <p:nvPr/>
            </p:nvSpPr>
            <p:spPr bwMode="auto">
              <a:xfrm flipV="1">
                <a:off x="1871663" y="3740151"/>
                <a:ext cx="0" cy="404813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28" name="Line 115"/>
              <p:cNvSpPr>
                <a:spLocks noChangeShapeType="1"/>
              </p:cNvSpPr>
              <p:nvPr/>
            </p:nvSpPr>
            <p:spPr bwMode="auto">
              <a:xfrm flipH="1">
                <a:off x="1871663" y="3740151"/>
                <a:ext cx="300038" cy="0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29" name="Line 116"/>
              <p:cNvSpPr>
                <a:spLocks noChangeShapeType="1"/>
              </p:cNvSpPr>
              <p:nvPr/>
            </p:nvSpPr>
            <p:spPr bwMode="auto">
              <a:xfrm flipV="1">
                <a:off x="2171700" y="3740151"/>
                <a:ext cx="0" cy="446088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30" name="Line 117"/>
              <p:cNvSpPr>
                <a:spLocks noChangeShapeType="1"/>
              </p:cNvSpPr>
              <p:nvPr/>
            </p:nvSpPr>
            <p:spPr bwMode="auto">
              <a:xfrm flipV="1">
                <a:off x="4565650" y="3675063"/>
                <a:ext cx="0" cy="415925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31" name="Line 118"/>
              <p:cNvSpPr>
                <a:spLocks noChangeShapeType="1"/>
              </p:cNvSpPr>
              <p:nvPr/>
            </p:nvSpPr>
            <p:spPr bwMode="auto">
              <a:xfrm flipV="1">
                <a:off x="3376613" y="3675063"/>
                <a:ext cx="0" cy="450850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32" name="Line 119"/>
              <p:cNvSpPr>
                <a:spLocks noChangeShapeType="1"/>
              </p:cNvSpPr>
              <p:nvPr/>
            </p:nvSpPr>
            <p:spPr bwMode="auto">
              <a:xfrm flipH="1">
                <a:off x="3376613" y="3675063"/>
                <a:ext cx="590550" cy="0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33" name="Line 120"/>
              <p:cNvSpPr>
                <a:spLocks noChangeShapeType="1"/>
              </p:cNvSpPr>
              <p:nvPr/>
            </p:nvSpPr>
            <p:spPr bwMode="auto">
              <a:xfrm flipV="1">
                <a:off x="3967163" y="3675063"/>
                <a:ext cx="0" cy="446088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34" name="Line 121"/>
              <p:cNvSpPr>
                <a:spLocks noChangeShapeType="1"/>
              </p:cNvSpPr>
              <p:nvPr/>
            </p:nvSpPr>
            <p:spPr bwMode="auto">
              <a:xfrm flipH="1">
                <a:off x="3967163" y="3675063"/>
                <a:ext cx="598488" cy="0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35" name="Line 122"/>
              <p:cNvSpPr>
                <a:spLocks noChangeShapeType="1"/>
              </p:cNvSpPr>
              <p:nvPr/>
            </p:nvSpPr>
            <p:spPr bwMode="auto">
              <a:xfrm flipV="1">
                <a:off x="1871663" y="3324226"/>
                <a:ext cx="0" cy="415925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36" name="Line 123"/>
              <p:cNvSpPr>
                <a:spLocks noChangeShapeType="1"/>
              </p:cNvSpPr>
              <p:nvPr/>
            </p:nvSpPr>
            <p:spPr bwMode="auto">
              <a:xfrm flipV="1">
                <a:off x="2171700" y="3290888"/>
                <a:ext cx="0" cy="449263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37" name="Line 124"/>
              <p:cNvSpPr>
                <a:spLocks noChangeShapeType="1"/>
              </p:cNvSpPr>
              <p:nvPr/>
            </p:nvSpPr>
            <p:spPr bwMode="auto">
              <a:xfrm flipV="1">
                <a:off x="2786063" y="3286126"/>
                <a:ext cx="0" cy="415925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38" name="Line 125"/>
              <p:cNvSpPr>
                <a:spLocks noChangeShapeType="1"/>
              </p:cNvSpPr>
              <p:nvPr/>
            </p:nvSpPr>
            <p:spPr bwMode="auto">
              <a:xfrm flipV="1">
                <a:off x="3376613" y="3216276"/>
                <a:ext cx="0" cy="458788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39" name="Line 126"/>
              <p:cNvSpPr>
                <a:spLocks noChangeShapeType="1"/>
              </p:cNvSpPr>
              <p:nvPr/>
            </p:nvSpPr>
            <p:spPr bwMode="auto">
              <a:xfrm flipH="1">
                <a:off x="2786063" y="3675063"/>
                <a:ext cx="590550" cy="26988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40" name="Line 127"/>
              <p:cNvSpPr>
                <a:spLocks noChangeShapeType="1"/>
              </p:cNvSpPr>
              <p:nvPr/>
            </p:nvSpPr>
            <p:spPr bwMode="auto">
              <a:xfrm flipV="1">
                <a:off x="3967163" y="3249613"/>
                <a:ext cx="0" cy="425450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41" name="Line 128"/>
              <p:cNvSpPr>
                <a:spLocks noChangeShapeType="1"/>
              </p:cNvSpPr>
              <p:nvPr/>
            </p:nvSpPr>
            <p:spPr bwMode="auto">
              <a:xfrm flipV="1">
                <a:off x="4565650" y="3281363"/>
                <a:ext cx="0" cy="393700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42" name="Freeform 129"/>
              <p:cNvSpPr>
                <a:spLocks/>
              </p:cNvSpPr>
              <p:nvPr/>
            </p:nvSpPr>
            <p:spPr bwMode="auto">
              <a:xfrm>
                <a:off x="904875" y="3740151"/>
                <a:ext cx="381000" cy="198438"/>
              </a:xfrm>
              <a:custGeom>
                <a:avLst/>
                <a:gdLst>
                  <a:gd name="T0" fmla="*/ 240 w 240"/>
                  <a:gd name="T1" fmla="*/ 0 h 125"/>
                  <a:gd name="T2" fmla="*/ 237 w 240"/>
                  <a:gd name="T3" fmla="*/ 0 h 125"/>
                  <a:gd name="T4" fmla="*/ 0 w 240"/>
                  <a:gd name="T5" fmla="*/ 125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0" h="125">
                    <a:moveTo>
                      <a:pt x="240" y="0"/>
                    </a:moveTo>
                    <a:lnTo>
                      <a:pt x="237" y="0"/>
                    </a:lnTo>
                    <a:lnTo>
                      <a:pt x="0" y="125"/>
                    </a:lnTo>
                  </a:path>
                </a:pathLst>
              </a:cu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43" name="Line 130"/>
              <p:cNvSpPr>
                <a:spLocks noChangeShapeType="1"/>
              </p:cNvSpPr>
              <p:nvPr/>
            </p:nvSpPr>
            <p:spPr bwMode="auto">
              <a:xfrm flipV="1">
                <a:off x="1285875" y="3740151"/>
                <a:ext cx="0" cy="390525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44" name="Line 131"/>
              <p:cNvSpPr>
                <a:spLocks noChangeShapeType="1"/>
              </p:cNvSpPr>
              <p:nvPr/>
            </p:nvSpPr>
            <p:spPr bwMode="auto">
              <a:xfrm flipH="1">
                <a:off x="1285875" y="3740151"/>
                <a:ext cx="309563" cy="0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45" name="Line 132"/>
              <p:cNvSpPr>
                <a:spLocks noChangeShapeType="1"/>
              </p:cNvSpPr>
              <p:nvPr/>
            </p:nvSpPr>
            <p:spPr bwMode="auto">
              <a:xfrm flipV="1">
                <a:off x="1595438" y="3740151"/>
                <a:ext cx="0" cy="390525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46" name="Line 133"/>
              <p:cNvSpPr>
                <a:spLocks noChangeShapeType="1"/>
              </p:cNvSpPr>
              <p:nvPr/>
            </p:nvSpPr>
            <p:spPr bwMode="auto">
              <a:xfrm flipV="1">
                <a:off x="1285875" y="3378201"/>
                <a:ext cx="0" cy="361950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47" name="Line 134"/>
              <p:cNvSpPr>
                <a:spLocks noChangeShapeType="1"/>
              </p:cNvSpPr>
              <p:nvPr/>
            </p:nvSpPr>
            <p:spPr bwMode="auto">
              <a:xfrm flipV="1">
                <a:off x="1595438" y="3343276"/>
                <a:ext cx="0" cy="396875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48" name="Line 135"/>
              <p:cNvSpPr>
                <a:spLocks noChangeShapeType="1"/>
              </p:cNvSpPr>
              <p:nvPr/>
            </p:nvSpPr>
            <p:spPr bwMode="auto">
              <a:xfrm flipH="1">
                <a:off x="1595438" y="3740151"/>
                <a:ext cx="276225" cy="0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49" name="Line 136"/>
              <p:cNvSpPr>
                <a:spLocks noChangeShapeType="1"/>
              </p:cNvSpPr>
              <p:nvPr/>
            </p:nvSpPr>
            <p:spPr bwMode="auto">
              <a:xfrm flipH="1">
                <a:off x="7237413" y="3532188"/>
                <a:ext cx="884238" cy="58738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50" name="Freeform 137"/>
              <p:cNvSpPr>
                <a:spLocks/>
              </p:cNvSpPr>
              <p:nvPr/>
            </p:nvSpPr>
            <p:spPr bwMode="auto">
              <a:xfrm>
                <a:off x="863600" y="3898901"/>
                <a:ext cx="84138" cy="84138"/>
              </a:xfrm>
              <a:custGeom>
                <a:avLst/>
                <a:gdLst>
                  <a:gd name="T0" fmla="*/ 53 w 53"/>
                  <a:gd name="T1" fmla="*/ 0 h 53"/>
                  <a:gd name="T2" fmla="*/ 0 w 53"/>
                  <a:gd name="T3" fmla="*/ 0 h 53"/>
                  <a:gd name="T4" fmla="*/ 0 w 53"/>
                  <a:gd name="T5" fmla="*/ 53 h 53"/>
                  <a:gd name="T6" fmla="*/ 53 w 53"/>
                  <a:gd name="T7" fmla="*/ 53 h 53"/>
                  <a:gd name="T8" fmla="*/ 53 w 53"/>
                  <a:gd name="T9" fmla="*/ 0 h 53"/>
                  <a:gd name="T10" fmla="*/ 53 w 53"/>
                  <a:gd name="T11" fmla="*/ 0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53">
                    <a:moveTo>
                      <a:pt x="53" y="0"/>
                    </a:moveTo>
                    <a:lnTo>
                      <a:pt x="0" y="0"/>
                    </a:lnTo>
                    <a:lnTo>
                      <a:pt x="0" y="53"/>
                    </a:lnTo>
                    <a:lnTo>
                      <a:pt x="53" y="53"/>
                    </a:lnTo>
                    <a:lnTo>
                      <a:pt x="53" y="0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CC0000"/>
              </a:solidFill>
              <a:ln w="0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51" name="Freeform 138"/>
              <p:cNvSpPr>
                <a:spLocks/>
              </p:cNvSpPr>
              <p:nvPr/>
            </p:nvSpPr>
            <p:spPr bwMode="auto">
              <a:xfrm>
                <a:off x="1238250" y="3700463"/>
                <a:ext cx="87313" cy="84138"/>
              </a:xfrm>
              <a:custGeom>
                <a:avLst/>
                <a:gdLst>
                  <a:gd name="T0" fmla="*/ 55 w 55"/>
                  <a:gd name="T1" fmla="*/ 0 h 53"/>
                  <a:gd name="T2" fmla="*/ 0 w 55"/>
                  <a:gd name="T3" fmla="*/ 0 h 53"/>
                  <a:gd name="T4" fmla="*/ 0 w 55"/>
                  <a:gd name="T5" fmla="*/ 53 h 53"/>
                  <a:gd name="T6" fmla="*/ 55 w 55"/>
                  <a:gd name="T7" fmla="*/ 53 h 53"/>
                  <a:gd name="T8" fmla="*/ 55 w 55"/>
                  <a:gd name="T9" fmla="*/ 0 h 53"/>
                  <a:gd name="T10" fmla="*/ 55 w 55"/>
                  <a:gd name="T11" fmla="*/ 0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5" h="53">
                    <a:moveTo>
                      <a:pt x="55" y="0"/>
                    </a:moveTo>
                    <a:lnTo>
                      <a:pt x="0" y="0"/>
                    </a:lnTo>
                    <a:lnTo>
                      <a:pt x="0" y="53"/>
                    </a:lnTo>
                    <a:lnTo>
                      <a:pt x="55" y="53"/>
                    </a:lnTo>
                    <a:lnTo>
                      <a:pt x="55" y="0"/>
                    </a:lnTo>
                    <a:lnTo>
                      <a:pt x="55" y="0"/>
                    </a:lnTo>
                    <a:close/>
                  </a:path>
                </a:pathLst>
              </a:custGeom>
              <a:solidFill>
                <a:srgbClr val="CC0000"/>
              </a:solidFill>
              <a:ln w="0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52" name="Rectangle 139"/>
              <p:cNvSpPr>
                <a:spLocks noChangeArrowheads="1"/>
              </p:cNvSpPr>
              <p:nvPr/>
            </p:nvSpPr>
            <p:spPr bwMode="auto">
              <a:xfrm>
                <a:off x="1552575" y="3700463"/>
                <a:ext cx="84138" cy="84138"/>
              </a:xfrm>
              <a:prstGeom prst="rect">
                <a:avLst/>
              </a:prstGeom>
              <a:solidFill>
                <a:srgbClr val="CC0000"/>
              </a:solidFill>
              <a:ln w="0">
                <a:solidFill>
                  <a:srgbClr val="CC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53" name="Freeform 140"/>
              <p:cNvSpPr>
                <a:spLocks/>
              </p:cNvSpPr>
              <p:nvPr/>
            </p:nvSpPr>
            <p:spPr bwMode="auto">
              <a:xfrm>
                <a:off x="1828800" y="3700463"/>
                <a:ext cx="87313" cy="84138"/>
              </a:xfrm>
              <a:custGeom>
                <a:avLst/>
                <a:gdLst>
                  <a:gd name="T0" fmla="*/ 55 w 55"/>
                  <a:gd name="T1" fmla="*/ 0 h 53"/>
                  <a:gd name="T2" fmla="*/ 0 w 55"/>
                  <a:gd name="T3" fmla="*/ 0 h 53"/>
                  <a:gd name="T4" fmla="*/ 0 w 55"/>
                  <a:gd name="T5" fmla="*/ 53 h 53"/>
                  <a:gd name="T6" fmla="*/ 55 w 55"/>
                  <a:gd name="T7" fmla="*/ 53 h 53"/>
                  <a:gd name="T8" fmla="*/ 55 w 55"/>
                  <a:gd name="T9" fmla="*/ 0 h 53"/>
                  <a:gd name="T10" fmla="*/ 55 w 55"/>
                  <a:gd name="T11" fmla="*/ 0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5" h="53">
                    <a:moveTo>
                      <a:pt x="55" y="0"/>
                    </a:moveTo>
                    <a:lnTo>
                      <a:pt x="0" y="0"/>
                    </a:lnTo>
                    <a:lnTo>
                      <a:pt x="0" y="53"/>
                    </a:lnTo>
                    <a:lnTo>
                      <a:pt x="55" y="53"/>
                    </a:lnTo>
                    <a:lnTo>
                      <a:pt x="55" y="0"/>
                    </a:lnTo>
                    <a:lnTo>
                      <a:pt x="55" y="0"/>
                    </a:lnTo>
                    <a:close/>
                  </a:path>
                </a:pathLst>
              </a:custGeom>
              <a:solidFill>
                <a:srgbClr val="CC0000"/>
              </a:solidFill>
              <a:ln w="0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54" name="Freeform 141"/>
              <p:cNvSpPr>
                <a:spLocks/>
              </p:cNvSpPr>
              <p:nvPr/>
            </p:nvSpPr>
            <p:spPr bwMode="auto">
              <a:xfrm>
                <a:off x="2128838" y="3700463"/>
                <a:ext cx="85725" cy="84138"/>
              </a:xfrm>
              <a:custGeom>
                <a:avLst/>
                <a:gdLst>
                  <a:gd name="T0" fmla="*/ 54 w 54"/>
                  <a:gd name="T1" fmla="*/ 0 h 53"/>
                  <a:gd name="T2" fmla="*/ 0 w 54"/>
                  <a:gd name="T3" fmla="*/ 0 h 53"/>
                  <a:gd name="T4" fmla="*/ 0 w 54"/>
                  <a:gd name="T5" fmla="*/ 53 h 53"/>
                  <a:gd name="T6" fmla="*/ 54 w 54"/>
                  <a:gd name="T7" fmla="*/ 53 h 53"/>
                  <a:gd name="T8" fmla="*/ 54 w 54"/>
                  <a:gd name="T9" fmla="*/ 0 h 53"/>
                  <a:gd name="T10" fmla="*/ 54 w 54"/>
                  <a:gd name="T11" fmla="*/ 0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4" h="53">
                    <a:moveTo>
                      <a:pt x="54" y="0"/>
                    </a:moveTo>
                    <a:lnTo>
                      <a:pt x="0" y="0"/>
                    </a:lnTo>
                    <a:lnTo>
                      <a:pt x="0" y="53"/>
                    </a:lnTo>
                    <a:lnTo>
                      <a:pt x="54" y="53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CC0000"/>
              </a:solidFill>
              <a:ln w="0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55" name="Freeform 142"/>
              <p:cNvSpPr>
                <a:spLocks/>
              </p:cNvSpPr>
              <p:nvPr/>
            </p:nvSpPr>
            <p:spPr bwMode="auto">
              <a:xfrm>
                <a:off x="2743200" y="3659188"/>
                <a:ext cx="85725" cy="84138"/>
              </a:xfrm>
              <a:custGeom>
                <a:avLst/>
                <a:gdLst>
                  <a:gd name="T0" fmla="*/ 54 w 54"/>
                  <a:gd name="T1" fmla="*/ 0 h 53"/>
                  <a:gd name="T2" fmla="*/ 0 w 54"/>
                  <a:gd name="T3" fmla="*/ 0 h 53"/>
                  <a:gd name="T4" fmla="*/ 0 w 54"/>
                  <a:gd name="T5" fmla="*/ 53 h 53"/>
                  <a:gd name="T6" fmla="*/ 54 w 54"/>
                  <a:gd name="T7" fmla="*/ 53 h 53"/>
                  <a:gd name="T8" fmla="*/ 54 w 54"/>
                  <a:gd name="T9" fmla="*/ 0 h 53"/>
                  <a:gd name="T10" fmla="*/ 54 w 54"/>
                  <a:gd name="T11" fmla="*/ 0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4" h="53">
                    <a:moveTo>
                      <a:pt x="54" y="0"/>
                    </a:moveTo>
                    <a:lnTo>
                      <a:pt x="0" y="0"/>
                    </a:lnTo>
                    <a:lnTo>
                      <a:pt x="0" y="53"/>
                    </a:lnTo>
                    <a:lnTo>
                      <a:pt x="54" y="53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CC0000"/>
              </a:solidFill>
              <a:ln w="0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56" name="Freeform 143"/>
              <p:cNvSpPr>
                <a:spLocks/>
              </p:cNvSpPr>
              <p:nvPr/>
            </p:nvSpPr>
            <p:spPr bwMode="auto">
              <a:xfrm>
                <a:off x="3332163" y="3632201"/>
                <a:ext cx="87313" cy="87313"/>
              </a:xfrm>
              <a:custGeom>
                <a:avLst/>
                <a:gdLst>
                  <a:gd name="T0" fmla="*/ 55 w 55"/>
                  <a:gd name="T1" fmla="*/ 0 h 55"/>
                  <a:gd name="T2" fmla="*/ 0 w 55"/>
                  <a:gd name="T3" fmla="*/ 0 h 55"/>
                  <a:gd name="T4" fmla="*/ 0 w 55"/>
                  <a:gd name="T5" fmla="*/ 55 h 55"/>
                  <a:gd name="T6" fmla="*/ 55 w 55"/>
                  <a:gd name="T7" fmla="*/ 55 h 55"/>
                  <a:gd name="T8" fmla="*/ 55 w 55"/>
                  <a:gd name="T9" fmla="*/ 0 h 55"/>
                  <a:gd name="T10" fmla="*/ 55 w 55"/>
                  <a:gd name="T11" fmla="*/ 0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5" h="55">
                    <a:moveTo>
                      <a:pt x="55" y="0"/>
                    </a:moveTo>
                    <a:lnTo>
                      <a:pt x="0" y="0"/>
                    </a:lnTo>
                    <a:lnTo>
                      <a:pt x="0" y="55"/>
                    </a:lnTo>
                    <a:lnTo>
                      <a:pt x="55" y="55"/>
                    </a:lnTo>
                    <a:lnTo>
                      <a:pt x="55" y="0"/>
                    </a:lnTo>
                    <a:lnTo>
                      <a:pt x="55" y="0"/>
                    </a:lnTo>
                    <a:close/>
                  </a:path>
                </a:pathLst>
              </a:custGeom>
              <a:solidFill>
                <a:srgbClr val="CC0000"/>
              </a:solidFill>
              <a:ln w="0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57" name="Freeform 144"/>
              <p:cNvSpPr>
                <a:spLocks/>
              </p:cNvSpPr>
              <p:nvPr/>
            </p:nvSpPr>
            <p:spPr bwMode="auto">
              <a:xfrm>
                <a:off x="3922713" y="3632201"/>
                <a:ext cx="84138" cy="87313"/>
              </a:xfrm>
              <a:custGeom>
                <a:avLst/>
                <a:gdLst>
                  <a:gd name="T0" fmla="*/ 53 w 53"/>
                  <a:gd name="T1" fmla="*/ 0 h 55"/>
                  <a:gd name="T2" fmla="*/ 0 w 53"/>
                  <a:gd name="T3" fmla="*/ 0 h 55"/>
                  <a:gd name="T4" fmla="*/ 0 w 53"/>
                  <a:gd name="T5" fmla="*/ 55 h 55"/>
                  <a:gd name="T6" fmla="*/ 53 w 53"/>
                  <a:gd name="T7" fmla="*/ 55 h 55"/>
                  <a:gd name="T8" fmla="*/ 53 w 53"/>
                  <a:gd name="T9" fmla="*/ 0 h 55"/>
                  <a:gd name="T10" fmla="*/ 53 w 53"/>
                  <a:gd name="T11" fmla="*/ 0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55">
                    <a:moveTo>
                      <a:pt x="53" y="0"/>
                    </a:moveTo>
                    <a:lnTo>
                      <a:pt x="0" y="0"/>
                    </a:lnTo>
                    <a:lnTo>
                      <a:pt x="0" y="55"/>
                    </a:lnTo>
                    <a:lnTo>
                      <a:pt x="53" y="55"/>
                    </a:lnTo>
                    <a:lnTo>
                      <a:pt x="53" y="0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CC0000"/>
              </a:solidFill>
              <a:ln w="0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58" name="Freeform 145"/>
              <p:cNvSpPr>
                <a:spLocks/>
              </p:cNvSpPr>
              <p:nvPr/>
            </p:nvSpPr>
            <p:spPr bwMode="auto">
              <a:xfrm>
                <a:off x="4522788" y="3632201"/>
                <a:ext cx="84138" cy="87313"/>
              </a:xfrm>
              <a:custGeom>
                <a:avLst/>
                <a:gdLst>
                  <a:gd name="T0" fmla="*/ 53 w 53"/>
                  <a:gd name="T1" fmla="*/ 0 h 55"/>
                  <a:gd name="T2" fmla="*/ 0 w 53"/>
                  <a:gd name="T3" fmla="*/ 0 h 55"/>
                  <a:gd name="T4" fmla="*/ 0 w 53"/>
                  <a:gd name="T5" fmla="*/ 55 h 55"/>
                  <a:gd name="T6" fmla="*/ 53 w 53"/>
                  <a:gd name="T7" fmla="*/ 55 h 55"/>
                  <a:gd name="T8" fmla="*/ 53 w 53"/>
                  <a:gd name="T9" fmla="*/ 0 h 55"/>
                  <a:gd name="T10" fmla="*/ 53 w 53"/>
                  <a:gd name="T11" fmla="*/ 0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55">
                    <a:moveTo>
                      <a:pt x="53" y="0"/>
                    </a:moveTo>
                    <a:lnTo>
                      <a:pt x="0" y="0"/>
                    </a:lnTo>
                    <a:lnTo>
                      <a:pt x="0" y="55"/>
                    </a:lnTo>
                    <a:lnTo>
                      <a:pt x="53" y="55"/>
                    </a:lnTo>
                    <a:lnTo>
                      <a:pt x="53" y="0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CC0000"/>
              </a:solidFill>
              <a:ln w="0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59" name="Freeform 146"/>
              <p:cNvSpPr>
                <a:spLocks/>
              </p:cNvSpPr>
              <p:nvPr/>
            </p:nvSpPr>
            <p:spPr bwMode="auto">
              <a:xfrm>
                <a:off x="5405438" y="3694113"/>
                <a:ext cx="87313" cy="85725"/>
              </a:xfrm>
              <a:custGeom>
                <a:avLst/>
                <a:gdLst>
                  <a:gd name="T0" fmla="*/ 55 w 55"/>
                  <a:gd name="T1" fmla="*/ 0 h 54"/>
                  <a:gd name="T2" fmla="*/ 0 w 55"/>
                  <a:gd name="T3" fmla="*/ 0 h 54"/>
                  <a:gd name="T4" fmla="*/ 0 w 55"/>
                  <a:gd name="T5" fmla="*/ 54 h 54"/>
                  <a:gd name="T6" fmla="*/ 55 w 55"/>
                  <a:gd name="T7" fmla="*/ 54 h 54"/>
                  <a:gd name="T8" fmla="*/ 55 w 55"/>
                  <a:gd name="T9" fmla="*/ 0 h 54"/>
                  <a:gd name="T10" fmla="*/ 55 w 55"/>
                  <a:gd name="T1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5" h="54">
                    <a:moveTo>
                      <a:pt x="55" y="0"/>
                    </a:moveTo>
                    <a:lnTo>
                      <a:pt x="0" y="0"/>
                    </a:lnTo>
                    <a:lnTo>
                      <a:pt x="0" y="54"/>
                    </a:lnTo>
                    <a:lnTo>
                      <a:pt x="55" y="54"/>
                    </a:lnTo>
                    <a:lnTo>
                      <a:pt x="55" y="0"/>
                    </a:lnTo>
                    <a:lnTo>
                      <a:pt x="55" y="0"/>
                    </a:lnTo>
                    <a:close/>
                  </a:path>
                </a:pathLst>
              </a:custGeom>
              <a:solidFill>
                <a:srgbClr val="CC0000"/>
              </a:solidFill>
              <a:ln w="0">
                <a:solidFill>
                  <a:srgbClr val="CC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60" name="Rectangle 147"/>
              <p:cNvSpPr>
                <a:spLocks noChangeArrowheads="1"/>
              </p:cNvSpPr>
              <p:nvPr/>
            </p:nvSpPr>
            <p:spPr bwMode="auto">
              <a:xfrm>
                <a:off x="6292850" y="3660776"/>
                <a:ext cx="87313" cy="87313"/>
              </a:xfrm>
              <a:prstGeom prst="rect">
                <a:avLst/>
              </a:prstGeom>
              <a:solidFill>
                <a:srgbClr val="CC0000"/>
              </a:solidFill>
              <a:ln w="0">
                <a:solidFill>
                  <a:srgbClr val="CC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61" name="Rectangle 148"/>
              <p:cNvSpPr>
                <a:spLocks noChangeArrowheads="1"/>
              </p:cNvSpPr>
              <p:nvPr/>
            </p:nvSpPr>
            <p:spPr bwMode="auto">
              <a:xfrm>
                <a:off x="7192963" y="3546476"/>
                <a:ext cx="87313" cy="87313"/>
              </a:xfrm>
              <a:prstGeom prst="rect">
                <a:avLst/>
              </a:prstGeom>
              <a:solidFill>
                <a:srgbClr val="CC0000"/>
              </a:solidFill>
              <a:ln w="0">
                <a:solidFill>
                  <a:srgbClr val="CC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  <p:sp>
            <p:nvSpPr>
              <p:cNvPr id="29762" name="Rectangle 149"/>
              <p:cNvSpPr>
                <a:spLocks noChangeArrowheads="1"/>
              </p:cNvSpPr>
              <p:nvPr/>
            </p:nvSpPr>
            <p:spPr bwMode="auto">
              <a:xfrm>
                <a:off x="8078788" y="3489326"/>
                <a:ext cx="87313" cy="87313"/>
              </a:xfrm>
              <a:prstGeom prst="rect">
                <a:avLst/>
              </a:prstGeom>
              <a:solidFill>
                <a:srgbClr val="CC0000"/>
              </a:solidFill>
              <a:ln w="0">
                <a:solidFill>
                  <a:srgbClr val="CC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AR"/>
              </a:p>
            </p:txBody>
          </p:sp>
        </p:grpSp>
        <p:sp>
          <p:nvSpPr>
            <p:cNvPr id="29764" name="ZoneTexte 29763"/>
            <p:cNvSpPr txBox="1"/>
            <p:nvPr/>
          </p:nvSpPr>
          <p:spPr>
            <a:xfrm>
              <a:off x="692146" y="4991143"/>
              <a:ext cx="66236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AR" sz="1400" b="1" smtClean="0">
                  <a:solidFill>
                    <a:srgbClr val="002060"/>
                  </a:solidFill>
                </a:rPr>
                <a:t>Basal</a:t>
              </a:r>
              <a:endParaRPr lang="es-AR" sz="1400" b="1">
                <a:solidFill>
                  <a:srgbClr val="002060"/>
                </a:solidFill>
              </a:endParaRPr>
            </a:p>
          </p:txBody>
        </p:sp>
        <p:sp>
          <p:nvSpPr>
            <p:cNvPr id="165" name="ZoneTexte 164"/>
            <p:cNvSpPr txBox="1"/>
            <p:nvPr/>
          </p:nvSpPr>
          <p:spPr>
            <a:xfrm>
              <a:off x="1531821" y="4991143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AR" sz="1400" b="1" smtClean="0">
                  <a:solidFill>
                    <a:srgbClr val="002060"/>
                  </a:solidFill>
                </a:rPr>
                <a:t>4</a:t>
              </a:r>
              <a:endParaRPr lang="es-AR" sz="1400" b="1">
                <a:solidFill>
                  <a:srgbClr val="002060"/>
                </a:solidFill>
              </a:endParaRPr>
            </a:p>
          </p:txBody>
        </p:sp>
        <p:sp>
          <p:nvSpPr>
            <p:cNvPr id="166" name="ZoneTexte 165"/>
            <p:cNvSpPr txBox="1"/>
            <p:nvPr/>
          </p:nvSpPr>
          <p:spPr>
            <a:xfrm>
              <a:off x="1794038" y="4991143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AR" sz="1400" b="1" smtClean="0">
                  <a:solidFill>
                    <a:srgbClr val="002060"/>
                  </a:solidFill>
                </a:rPr>
                <a:t>8</a:t>
              </a:r>
              <a:endParaRPr lang="es-AR" sz="1400" b="1">
                <a:solidFill>
                  <a:srgbClr val="002060"/>
                </a:solidFill>
              </a:endParaRPr>
            </a:p>
          </p:txBody>
        </p:sp>
        <p:sp>
          <p:nvSpPr>
            <p:cNvPr id="167" name="ZoneTexte 166"/>
            <p:cNvSpPr txBox="1"/>
            <p:nvPr/>
          </p:nvSpPr>
          <p:spPr>
            <a:xfrm>
              <a:off x="2031419" y="4991143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AR" sz="1400" b="1" smtClean="0">
                  <a:solidFill>
                    <a:srgbClr val="002060"/>
                  </a:solidFill>
                </a:rPr>
                <a:t>12</a:t>
              </a:r>
              <a:endParaRPr lang="es-AR" sz="1400" b="1">
                <a:solidFill>
                  <a:srgbClr val="002060"/>
                </a:solidFill>
              </a:endParaRPr>
            </a:p>
          </p:txBody>
        </p:sp>
        <p:sp>
          <p:nvSpPr>
            <p:cNvPr id="168" name="ZoneTexte 167"/>
            <p:cNvSpPr txBox="1"/>
            <p:nvPr/>
          </p:nvSpPr>
          <p:spPr>
            <a:xfrm>
              <a:off x="2316863" y="4991143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AR" sz="1400" b="1" smtClean="0">
                  <a:solidFill>
                    <a:srgbClr val="002060"/>
                  </a:solidFill>
                </a:rPr>
                <a:t>16</a:t>
              </a:r>
              <a:endParaRPr lang="es-AR" sz="1400" b="1">
                <a:solidFill>
                  <a:srgbClr val="002060"/>
                </a:solidFill>
              </a:endParaRPr>
            </a:p>
          </p:txBody>
        </p:sp>
        <p:sp>
          <p:nvSpPr>
            <p:cNvPr id="169" name="ZoneTexte 168"/>
            <p:cNvSpPr txBox="1"/>
            <p:nvPr/>
          </p:nvSpPr>
          <p:spPr>
            <a:xfrm>
              <a:off x="2891305" y="4991143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AR" sz="1400" b="1" smtClean="0">
                  <a:solidFill>
                    <a:srgbClr val="002060"/>
                  </a:solidFill>
                </a:rPr>
                <a:t>24</a:t>
              </a:r>
              <a:endParaRPr lang="es-AR" sz="1400" b="1">
                <a:solidFill>
                  <a:srgbClr val="002060"/>
                </a:solidFill>
              </a:endParaRPr>
            </a:p>
          </p:txBody>
        </p:sp>
        <p:sp>
          <p:nvSpPr>
            <p:cNvPr id="170" name="ZoneTexte 169"/>
            <p:cNvSpPr txBox="1"/>
            <p:nvPr/>
          </p:nvSpPr>
          <p:spPr>
            <a:xfrm>
              <a:off x="3446300" y="4991143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AR" sz="1400" b="1" smtClean="0">
                  <a:solidFill>
                    <a:srgbClr val="002060"/>
                  </a:solidFill>
                </a:rPr>
                <a:t>32</a:t>
              </a:r>
              <a:endParaRPr lang="es-AR" sz="1400" b="1">
                <a:solidFill>
                  <a:srgbClr val="002060"/>
                </a:solidFill>
              </a:endParaRPr>
            </a:p>
          </p:txBody>
        </p:sp>
        <p:sp>
          <p:nvSpPr>
            <p:cNvPr id="171" name="ZoneTexte 170"/>
            <p:cNvSpPr txBox="1"/>
            <p:nvPr/>
          </p:nvSpPr>
          <p:spPr>
            <a:xfrm>
              <a:off x="3997901" y="4991143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AR" sz="1400" b="1" smtClean="0">
                  <a:solidFill>
                    <a:srgbClr val="002060"/>
                  </a:solidFill>
                </a:rPr>
                <a:t>40</a:t>
              </a:r>
              <a:endParaRPr lang="es-AR" sz="1400" b="1">
                <a:solidFill>
                  <a:srgbClr val="002060"/>
                </a:solidFill>
              </a:endParaRPr>
            </a:p>
          </p:txBody>
        </p:sp>
        <p:sp>
          <p:nvSpPr>
            <p:cNvPr id="172" name="ZoneTexte 171"/>
            <p:cNvSpPr txBox="1"/>
            <p:nvPr/>
          </p:nvSpPr>
          <p:spPr>
            <a:xfrm>
              <a:off x="4595184" y="4991143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AR" sz="1400" b="1" smtClean="0">
                  <a:solidFill>
                    <a:srgbClr val="002060"/>
                  </a:solidFill>
                </a:rPr>
                <a:t>48</a:t>
              </a:r>
              <a:endParaRPr lang="es-AR" sz="1400" b="1">
                <a:solidFill>
                  <a:srgbClr val="002060"/>
                </a:solidFill>
              </a:endParaRPr>
            </a:p>
          </p:txBody>
        </p:sp>
        <p:sp>
          <p:nvSpPr>
            <p:cNvPr id="173" name="ZoneTexte 172"/>
            <p:cNvSpPr txBox="1"/>
            <p:nvPr/>
          </p:nvSpPr>
          <p:spPr>
            <a:xfrm>
              <a:off x="5411968" y="4991143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AR" sz="1400" b="1" smtClean="0">
                  <a:solidFill>
                    <a:srgbClr val="002060"/>
                  </a:solidFill>
                </a:rPr>
                <a:t>60</a:t>
              </a:r>
              <a:endParaRPr lang="es-AR" sz="1400" b="1">
                <a:solidFill>
                  <a:srgbClr val="002060"/>
                </a:solidFill>
              </a:endParaRPr>
            </a:p>
          </p:txBody>
        </p:sp>
        <p:sp>
          <p:nvSpPr>
            <p:cNvPr id="174" name="ZoneTexte 173"/>
            <p:cNvSpPr txBox="1"/>
            <p:nvPr/>
          </p:nvSpPr>
          <p:spPr>
            <a:xfrm>
              <a:off x="6245208" y="4991143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AR" sz="1400" b="1" smtClean="0">
                  <a:solidFill>
                    <a:srgbClr val="002060"/>
                  </a:solidFill>
                </a:rPr>
                <a:t>72</a:t>
              </a:r>
              <a:endParaRPr lang="es-AR" sz="1400" b="1">
                <a:solidFill>
                  <a:srgbClr val="002060"/>
                </a:solidFill>
              </a:endParaRPr>
            </a:p>
          </p:txBody>
        </p:sp>
        <p:sp>
          <p:nvSpPr>
            <p:cNvPr id="175" name="ZoneTexte 174"/>
            <p:cNvSpPr txBox="1"/>
            <p:nvPr/>
          </p:nvSpPr>
          <p:spPr>
            <a:xfrm>
              <a:off x="7097895" y="4991143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AR" sz="1400" b="1" smtClean="0">
                  <a:solidFill>
                    <a:srgbClr val="002060"/>
                  </a:solidFill>
                </a:rPr>
                <a:t>84</a:t>
              </a:r>
              <a:endParaRPr lang="es-AR" sz="1400" b="1">
                <a:solidFill>
                  <a:srgbClr val="002060"/>
                </a:solidFill>
              </a:endParaRPr>
            </a:p>
          </p:txBody>
        </p:sp>
        <p:sp>
          <p:nvSpPr>
            <p:cNvPr id="176" name="ZoneTexte 175"/>
            <p:cNvSpPr txBox="1"/>
            <p:nvPr/>
          </p:nvSpPr>
          <p:spPr>
            <a:xfrm>
              <a:off x="7968533" y="4991143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AR" sz="1400" b="1" smtClean="0">
                  <a:solidFill>
                    <a:srgbClr val="002060"/>
                  </a:solidFill>
                </a:rPr>
                <a:t>96</a:t>
              </a:r>
              <a:endParaRPr lang="es-AR" sz="1400" b="1">
                <a:solidFill>
                  <a:srgbClr val="002060"/>
                </a:solidFill>
              </a:endParaRPr>
            </a:p>
          </p:txBody>
        </p:sp>
        <p:sp>
          <p:nvSpPr>
            <p:cNvPr id="177" name="ZoneTexte 176"/>
            <p:cNvSpPr txBox="1"/>
            <p:nvPr/>
          </p:nvSpPr>
          <p:spPr>
            <a:xfrm>
              <a:off x="4739568" y="2964966"/>
              <a:ext cx="53409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400" b="1" smtClean="0">
                  <a:solidFill>
                    <a:srgbClr val="333399"/>
                  </a:solidFill>
                </a:rPr>
                <a:t>12.3</a:t>
              </a:r>
              <a:endParaRPr lang="es-AR" sz="1400" b="1">
                <a:solidFill>
                  <a:srgbClr val="333399"/>
                </a:solidFill>
              </a:endParaRPr>
            </a:p>
          </p:txBody>
        </p:sp>
        <p:sp>
          <p:nvSpPr>
            <p:cNvPr id="178" name="ZoneTexte 177"/>
            <p:cNvSpPr txBox="1"/>
            <p:nvPr/>
          </p:nvSpPr>
          <p:spPr>
            <a:xfrm>
              <a:off x="8214368" y="2954169"/>
              <a:ext cx="53409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400" b="1" smtClean="0">
                  <a:solidFill>
                    <a:srgbClr val="333399"/>
                  </a:solidFill>
                </a:rPr>
                <a:t>14.6</a:t>
              </a:r>
              <a:endParaRPr lang="es-AR" sz="1400" b="1">
                <a:solidFill>
                  <a:srgbClr val="333399"/>
                </a:solidFill>
              </a:endParaRPr>
            </a:p>
          </p:txBody>
        </p:sp>
        <p:sp>
          <p:nvSpPr>
            <p:cNvPr id="179" name="ZoneTexte 178"/>
            <p:cNvSpPr txBox="1"/>
            <p:nvPr/>
          </p:nvSpPr>
          <p:spPr>
            <a:xfrm>
              <a:off x="4839418" y="3337766"/>
              <a:ext cx="4342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400" b="1" smtClean="0">
                  <a:solidFill>
                    <a:srgbClr val="333399"/>
                  </a:solidFill>
                </a:rPr>
                <a:t>4.7</a:t>
              </a:r>
              <a:endParaRPr lang="es-AR" sz="1400" b="1">
                <a:solidFill>
                  <a:srgbClr val="333399"/>
                </a:solidFill>
              </a:endParaRPr>
            </a:p>
          </p:txBody>
        </p:sp>
        <p:sp>
          <p:nvSpPr>
            <p:cNvPr id="180" name="ZoneTexte 179"/>
            <p:cNvSpPr txBox="1"/>
            <p:nvPr/>
          </p:nvSpPr>
          <p:spPr>
            <a:xfrm>
              <a:off x="8251403" y="3279424"/>
              <a:ext cx="4342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400" b="1" smtClean="0">
                  <a:solidFill>
                    <a:srgbClr val="333399"/>
                  </a:solidFill>
                </a:rPr>
                <a:t>8.2</a:t>
              </a:r>
              <a:endParaRPr lang="es-AR" sz="1400" b="1">
                <a:solidFill>
                  <a:srgbClr val="333399"/>
                </a:solidFill>
              </a:endParaRPr>
            </a:p>
          </p:txBody>
        </p:sp>
        <p:sp>
          <p:nvSpPr>
            <p:cNvPr id="183" name="ZoneTexte 182"/>
            <p:cNvSpPr txBox="1"/>
            <p:nvPr/>
          </p:nvSpPr>
          <p:spPr>
            <a:xfrm>
              <a:off x="874817" y="4670456"/>
              <a:ext cx="44275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s-AR" sz="1400" b="1" smtClean="0">
                  <a:solidFill>
                    <a:srgbClr val="002060"/>
                  </a:solidFill>
                </a:rPr>
                <a:t>-20</a:t>
              </a:r>
              <a:endParaRPr lang="es-AR" sz="1400" b="1">
                <a:solidFill>
                  <a:srgbClr val="002060"/>
                </a:solidFill>
              </a:endParaRPr>
            </a:p>
          </p:txBody>
        </p:sp>
        <p:sp>
          <p:nvSpPr>
            <p:cNvPr id="184" name="ZoneTexte 183"/>
            <p:cNvSpPr txBox="1"/>
            <p:nvPr/>
          </p:nvSpPr>
          <p:spPr>
            <a:xfrm>
              <a:off x="874817" y="4181283"/>
              <a:ext cx="44275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s-AR" sz="1400" b="1" smtClean="0">
                  <a:solidFill>
                    <a:srgbClr val="002060"/>
                  </a:solidFill>
                </a:rPr>
                <a:t>-10</a:t>
              </a:r>
              <a:endParaRPr lang="es-AR" sz="1400" b="1">
                <a:solidFill>
                  <a:srgbClr val="002060"/>
                </a:solidFill>
              </a:endParaRPr>
            </a:p>
          </p:txBody>
        </p:sp>
        <p:sp>
          <p:nvSpPr>
            <p:cNvPr id="185" name="ZoneTexte 184"/>
            <p:cNvSpPr txBox="1"/>
            <p:nvPr/>
          </p:nvSpPr>
          <p:spPr>
            <a:xfrm>
              <a:off x="1033515" y="3695102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s-AR" sz="1400" b="1" smtClean="0">
                  <a:solidFill>
                    <a:srgbClr val="002060"/>
                  </a:solidFill>
                </a:rPr>
                <a:t>0</a:t>
              </a:r>
              <a:endParaRPr lang="es-AR" sz="1400" b="1">
                <a:solidFill>
                  <a:srgbClr val="002060"/>
                </a:solidFill>
              </a:endParaRPr>
            </a:p>
          </p:txBody>
        </p:sp>
        <p:sp>
          <p:nvSpPr>
            <p:cNvPr id="186" name="ZoneTexte 185"/>
            <p:cNvSpPr txBox="1"/>
            <p:nvPr/>
          </p:nvSpPr>
          <p:spPr>
            <a:xfrm>
              <a:off x="934129" y="3218838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s-AR" sz="1400" b="1" smtClean="0">
                  <a:solidFill>
                    <a:srgbClr val="002060"/>
                  </a:solidFill>
                </a:rPr>
                <a:t>10</a:t>
              </a:r>
              <a:endParaRPr lang="es-AR" sz="1400" b="1">
                <a:solidFill>
                  <a:srgbClr val="002060"/>
                </a:solidFill>
              </a:endParaRPr>
            </a:p>
          </p:txBody>
        </p:sp>
        <p:sp>
          <p:nvSpPr>
            <p:cNvPr id="187" name="ZoneTexte 186"/>
            <p:cNvSpPr txBox="1"/>
            <p:nvPr/>
          </p:nvSpPr>
          <p:spPr>
            <a:xfrm>
              <a:off x="934129" y="2734707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s-AR" sz="1400" b="1" smtClean="0">
                  <a:solidFill>
                    <a:srgbClr val="002060"/>
                  </a:solidFill>
                </a:rPr>
                <a:t>20</a:t>
              </a:r>
              <a:endParaRPr lang="es-AR" sz="1400" b="1">
                <a:solidFill>
                  <a:srgbClr val="002060"/>
                </a:solidFill>
              </a:endParaRPr>
            </a:p>
          </p:txBody>
        </p:sp>
        <p:sp>
          <p:nvSpPr>
            <p:cNvPr id="188" name="ZoneTexte 187"/>
            <p:cNvSpPr txBox="1"/>
            <p:nvPr/>
          </p:nvSpPr>
          <p:spPr>
            <a:xfrm>
              <a:off x="934129" y="2253014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s-AR" sz="1400" b="1" smtClean="0">
                  <a:solidFill>
                    <a:srgbClr val="002060"/>
                  </a:solidFill>
                </a:rPr>
                <a:t>30</a:t>
              </a:r>
              <a:endParaRPr lang="es-AR" sz="1400" b="1">
                <a:solidFill>
                  <a:srgbClr val="002060"/>
                </a:solidFill>
              </a:endParaRPr>
            </a:p>
          </p:txBody>
        </p:sp>
        <p:sp>
          <p:nvSpPr>
            <p:cNvPr id="189" name="ZoneTexte 188"/>
            <p:cNvSpPr txBox="1"/>
            <p:nvPr/>
          </p:nvSpPr>
          <p:spPr>
            <a:xfrm>
              <a:off x="934129" y="1780295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s-AR" sz="1400" b="1" smtClean="0">
                  <a:solidFill>
                    <a:srgbClr val="002060"/>
                  </a:solidFill>
                </a:rPr>
                <a:t>40</a:t>
              </a:r>
              <a:endParaRPr lang="es-AR" sz="1400" b="1">
                <a:solidFill>
                  <a:srgbClr val="002060"/>
                </a:solidFill>
              </a:endParaRPr>
            </a:p>
          </p:txBody>
        </p:sp>
        <p:grpSp>
          <p:nvGrpSpPr>
            <p:cNvPr id="190" name="Groupe 189"/>
            <p:cNvGrpSpPr/>
            <p:nvPr/>
          </p:nvGrpSpPr>
          <p:grpSpPr>
            <a:xfrm>
              <a:off x="1720398" y="1931109"/>
              <a:ext cx="2337588" cy="629682"/>
              <a:chOff x="7009505" y="1995488"/>
              <a:chExt cx="2337588" cy="629682"/>
            </a:xfrm>
          </p:grpSpPr>
          <p:sp>
            <p:nvSpPr>
              <p:cNvPr id="191" name="AutoShape 165"/>
              <p:cNvSpPr>
                <a:spLocks noChangeArrowheads="1"/>
              </p:cNvSpPr>
              <p:nvPr/>
            </p:nvSpPr>
            <p:spPr bwMode="auto">
              <a:xfrm>
                <a:off x="7009505" y="2017713"/>
                <a:ext cx="2337588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8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192" name="Rectangle 3"/>
              <p:cNvSpPr>
                <a:spLocks noChangeArrowheads="1"/>
              </p:cNvSpPr>
              <p:nvPr/>
            </p:nvSpPr>
            <p:spPr bwMode="auto">
              <a:xfrm>
                <a:off x="7119042" y="2116138"/>
                <a:ext cx="177800" cy="144462"/>
              </a:xfrm>
              <a:prstGeom prst="rect">
                <a:avLst/>
              </a:prstGeom>
              <a:solidFill>
                <a:srgbClr val="00206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193" name="Rectangle 4"/>
              <p:cNvSpPr>
                <a:spLocks noChangeArrowheads="1"/>
              </p:cNvSpPr>
              <p:nvPr/>
            </p:nvSpPr>
            <p:spPr bwMode="auto">
              <a:xfrm>
                <a:off x="7119042" y="2381250"/>
                <a:ext cx="177800" cy="144463"/>
              </a:xfrm>
              <a:prstGeom prst="rect">
                <a:avLst/>
              </a:prstGeom>
              <a:solidFill>
                <a:srgbClr val="CC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194" name="ZoneTexte 84"/>
              <p:cNvSpPr txBox="1">
                <a:spLocks noChangeArrowheads="1"/>
              </p:cNvSpPr>
              <p:nvPr/>
            </p:nvSpPr>
            <p:spPr bwMode="auto">
              <a:xfrm>
                <a:off x="7276205" y="1995488"/>
                <a:ext cx="1576137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s-A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DTG 50 mg QD</a:t>
                </a:r>
                <a:endParaRPr lang="es-A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195" name="ZoneTexte 85"/>
              <p:cNvSpPr txBox="1">
                <a:spLocks noChangeArrowheads="1"/>
              </p:cNvSpPr>
              <p:nvPr/>
            </p:nvSpPr>
            <p:spPr bwMode="auto">
              <a:xfrm>
                <a:off x="7276205" y="2255838"/>
                <a:ext cx="207088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s-A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RTG 400 mg c/12 hs</a:t>
                </a:r>
                <a:endParaRPr lang="es-A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40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151650"/>
            <a:ext cx="8686800" cy="5303838"/>
          </a:xfrm>
        </p:spPr>
        <p:txBody>
          <a:bodyPr/>
          <a:lstStyle/>
          <a:p>
            <a:pPr>
              <a:spcBef>
                <a:spcPts val="302"/>
              </a:spcBef>
            </a:pPr>
            <a:r>
              <a:rPr lang="es-AR" sz="32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Conclusiones</a:t>
            </a:r>
          </a:p>
          <a:p>
            <a:pPr lvl="1">
              <a:spcBef>
                <a:spcPts val="302"/>
              </a:spcBef>
            </a:pPr>
            <a:r>
              <a:rPr lang="es-AR" sz="2000" dirty="0" smtClean="0">
                <a:ea typeface="ＭＳ Ｐゴシック" pitchFamily="-1" charset="-128"/>
              </a:rPr>
              <a:t>DTG 50 mg QD </a:t>
            </a:r>
            <a:r>
              <a:rPr lang="es-AR" sz="2000" smtClean="0">
                <a:ea typeface="ＭＳ Ｐゴシック" pitchFamily="-1" charset="-128"/>
              </a:rPr>
              <a:t>fue virológicamente </a:t>
            </a:r>
            <a:r>
              <a:rPr lang="es-AR" sz="2000" dirty="0" smtClean="0">
                <a:ea typeface="ＭＳ Ｐゴシック" pitchFamily="-1" charset="-128"/>
              </a:rPr>
              <a:t>no inferior a RAL c/12 hs, </a:t>
            </a:r>
            <a:br>
              <a:rPr lang="es-AR" sz="2000" dirty="0" smtClean="0">
                <a:ea typeface="ＭＳ Ｐゴシック" pitchFamily="-1" charset="-128"/>
              </a:rPr>
            </a:br>
            <a:r>
              <a:rPr lang="es-AR" sz="2000" dirty="0" smtClean="0">
                <a:ea typeface="ＭＳ Ｐゴシック" pitchFamily="-1" charset="-128"/>
              </a:rPr>
              <a:t>(ambos + 2 NRTI) a 48 y 96 semanas</a:t>
            </a:r>
          </a:p>
          <a:p>
            <a:pPr lvl="1">
              <a:spcBef>
                <a:spcPts val="302"/>
              </a:spcBef>
            </a:pPr>
            <a:r>
              <a:rPr lang="es-AR" sz="2000" dirty="0" smtClean="0">
                <a:ea typeface="ＭＳ Ｐゴシック" pitchFamily="-1" charset="-128"/>
              </a:rPr>
              <a:t>No se detectaron mutaciones a INSTI a 96 semanas con DTG</a:t>
            </a:r>
          </a:p>
          <a:p>
            <a:pPr lvl="1">
              <a:spcBef>
                <a:spcPts val="302"/>
              </a:spcBef>
            </a:pPr>
            <a:r>
              <a:rPr lang="es-AR" sz="2000" dirty="0" smtClean="0">
                <a:ea typeface="ＭＳ Ｐゴシック" pitchFamily="-1" charset="-128"/>
              </a:rPr>
              <a:t>DTG fue similar a RAL en términos de seguridad y tolerabilidad</a:t>
            </a:r>
          </a:p>
          <a:p>
            <a:pPr lvl="1">
              <a:spcBef>
                <a:spcPts val="302"/>
              </a:spcBef>
            </a:pPr>
            <a:r>
              <a:rPr lang="es-AR" sz="2000" dirty="0" smtClean="0">
                <a:ea typeface="ＭＳ Ｐゴシック" pitchFamily="-1" charset="-128"/>
              </a:rPr>
              <a:t>Baja  ocurrencia de eventos adversos determinantes de  discontinuación: 2% en cada grupo</a:t>
            </a:r>
          </a:p>
          <a:p>
            <a:pPr lvl="1">
              <a:spcBef>
                <a:spcPts val="302"/>
              </a:spcBef>
            </a:pPr>
            <a:r>
              <a:rPr lang="es-AR" sz="2000" dirty="0" smtClean="0">
                <a:ea typeface="ＭＳ Ｐゴシック" pitchFamily="-1" charset="-128"/>
              </a:rPr>
              <a:t>Entre S48 y S96: pocos fallos virológicos nuevos y pocas  discontinuaciones por eventos adversos</a:t>
            </a:r>
          </a:p>
          <a:p>
            <a:pPr lvl="1">
              <a:spcBef>
                <a:spcPts val="302"/>
              </a:spcBef>
            </a:pPr>
            <a:r>
              <a:rPr lang="es-AR" sz="2000" dirty="0" smtClean="0">
                <a:ea typeface="ＭＳ Ｐゴシック" pitchFamily="-1" charset="-128"/>
              </a:rPr>
              <a:t>No  hubo discontinuaciones debidas a eventos renales a S96 </a:t>
            </a:r>
            <a:endParaRPr lang="es-AR" sz="3200" dirty="0" smtClean="0">
              <a:ea typeface="ＭＳ Ｐゴシック" pitchFamily="-1" charset="-128"/>
            </a:endParaRPr>
          </a:p>
          <a:p>
            <a:pPr lvl="1">
              <a:spcBef>
                <a:spcPts val="302"/>
              </a:spcBef>
            </a:pPr>
            <a:r>
              <a:rPr lang="es-AR" sz="2000" dirty="0" smtClean="0"/>
              <a:t>Incrementos en la mediana de </a:t>
            </a:r>
            <a:r>
              <a:rPr lang="es-AR" sz="2000" dirty="0" err="1" smtClean="0"/>
              <a:t>creatinina</a:t>
            </a:r>
            <a:r>
              <a:rPr lang="es-AR" sz="2000" dirty="0" smtClean="0"/>
              <a:t> con reducción concomitante del filtrado glomerular estimado </a:t>
            </a:r>
          </a:p>
          <a:p>
            <a:pPr lvl="2">
              <a:spcBef>
                <a:spcPts val="302"/>
              </a:spcBef>
            </a:pPr>
            <a:r>
              <a:rPr lang="es-AR" sz="1800" dirty="0" smtClean="0"/>
              <a:t>Ocurrieron en ambas ramas a semana 4</a:t>
            </a:r>
          </a:p>
          <a:p>
            <a:pPr lvl="2">
              <a:spcBef>
                <a:spcPts val="302"/>
              </a:spcBef>
            </a:pPr>
            <a:r>
              <a:rPr lang="es-AR" sz="1800" dirty="0" smtClean="0"/>
              <a:t>Generalmente estabilizadas y sin cambios a semana 96 </a:t>
            </a:r>
          </a:p>
        </p:txBody>
      </p:sp>
      <p:sp>
        <p:nvSpPr>
          <p:cNvPr id="12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41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2013;381:735-43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Lancet Infect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Dis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2013;13:927-35 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Estudio SPRING-2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INTR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RAL c/12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hs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/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INTR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6" name="Grouper 41"/>
          <p:cNvGrpSpPr/>
          <p:nvPr/>
        </p:nvGrpSpPr>
        <p:grpSpPr>
          <a:xfrm>
            <a:off x="0" y="6570663"/>
            <a:ext cx="927701" cy="288111"/>
            <a:chOff x="0" y="6570663"/>
            <a:chExt cx="1393200" cy="288111"/>
          </a:xfrm>
        </p:grpSpPr>
        <p:sp>
          <p:nvSpPr>
            <p:cNvPr id="17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8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SPRING-2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ZoneTexte 69"/>
          <p:cNvSpPr txBox="1">
            <a:spLocks noChangeArrowheads="1"/>
          </p:cNvSpPr>
          <p:nvPr/>
        </p:nvSpPr>
        <p:spPr bwMode="auto">
          <a:xfrm>
            <a:off x="6292850" y="65309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2013;381:735-43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es-AR" sz="2800" b="1" kern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Diseño</a:t>
            </a:r>
            <a:endParaRPr lang="es-AR" sz="2800" b="1" kern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234501" name="Connecteur droit 66"/>
          <p:cNvCxnSpPr>
            <a:cxnSpLocks noChangeShapeType="1"/>
          </p:cNvCxnSpPr>
          <p:nvPr/>
        </p:nvCxnSpPr>
        <p:spPr bwMode="auto">
          <a:xfrm>
            <a:off x="2735015" y="2185988"/>
            <a:ext cx="0" cy="60801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34502" name="Espace réservé du contenu 2"/>
          <p:cNvSpPr>
            <a:spLocks/>
          </p:cNvSpPr>
          <p:nvPr/>
        </p:nvSpPr>
        <p:spPr bwMode="auto">
          <a:xfrm>
            <a:off x="39132" y="5156611"/>
            <a:ext cx="8963025" cy="110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es-AR" sz="28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Objetivo</a:t>
            </a:r>
          </a:p>
          <a:p>
            <a:pPr marL="800100" lvl="1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pitchFamily="-1" charset="0"/>
              <a:buChar char="–"/>
            </a:pP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No inferioridad de DTG a S48: % carga viral &lt; 50 c/</a:t>
            </a:r>
            <a:r>
              <a:rPr lang="es-AR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mL</a:t>
            </a: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por intención de tratar, análisis </a:t>
            </a:r>
            <a:r>
              <a:rPr lang="es-AR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snapshot</a:t>
            </a: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(nivel de significación a  1 cola: 2.5%, margen inferior del IC del </a:t>
            </a:r>
            <a:r>
              <a:rPr lang="es-AR" dirty="0" smtClean="0">
                <a:solidFill>
                  <a:srgbClr val="000066"/>
                </a:solidFill>
              </a:rPr>
              <a:t> </a:t>
            </a: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95% CI para la diferencia= -10%, poder= 90%)</a:t>
            </a:r>
            <a:endParaRPr lang="es-AR" b="1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="" val="3628854184"/>
              </p:ext>
            </p:extLst>
          </p:nvPr>
        </p:nvGraphicFramePr>
        <p:xfrm>
          <a:off x="3863008" y="2517649"/>
          <a:ext cx="3533398" cy="530352"/>
        </p:xfrm>
        <a:graphic>
          <a:graphicData uri="http://schemas.openxmlformats.org/drawingml/2006/table">
            <a:tbl>
              <a:tblPr/>
              <a:tblGrid>
                <a:gridCol w="3533398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 50 mg QD + RAL placebo </a:t>
                      </a:r>
                      <a:b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+ 2 INTR**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="" val="2817049249"/>
              </p:ext>
            </p:extLst>
          </p:nvPr>
        </p:nvGraphicFramePr>
        <p:xfrm>
          <a:off x="3863008" y="3581400"/>
          <a:ext cx="3533397" cy="475488"/>
        </p:xfrm>
        <a:graphic>
          <a:graphicData uri="http://schemas.openxmlformats.org/drawingml/2006/table">
            <a:tbl>
              <a:tblPr/>
              <a:tblGrid>
                <a:gridCol w="3533397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RAL 400 mg c/12 </a:t>
                      </a: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hs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+ DTG placebo </a:t>
                      </a:r>
                      <a:b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+ 2 INTR**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</a:tr>
            </a:tbl>
          </a:graphicData>
        </a:graphic>
      </p:graphicFrame>
      <p:sp>
        <p:nvSpPr>
          <p:cNvPr id="234519" name="Oval 170"/>
          <p:cNvSpPr>
            <a:spLocks noChangeArrowheads="1"/>
          </p:cNvSpPr>
          <p:nvPr/>
        </p:nvSpPr>
        <p:spPr bwMode="auto">
          <a:xfrm>
            <a:off x="1965078" y="126876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Randomización</a:t>
            </a: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*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1 : 1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Doble-ciego</a:t>
            </a:r>
            <a:endParaRPr lang="es-AR" sz="1400" b="1" dirty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0" name="AutoShape 162"/>
          <p:cNvSpPr>
            <a:spLocks noChangeArrowheads="1"/>
          </p:cNvSpPr>
          <p:nvPr/>
        </p:nvSpPr>
        <p:spPr bwMode="auto">
          <a:xfrm>
            <a:off x="323528" y="2276872"/>
            <a:ext cx="2246861" cy="1770698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18 años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ARV-</a:t>
            </a:r>
            <a:r>
              <a:rPr lang="es-AR" sz="14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naïve</a:t>
            </a: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Carga viral </a:t>
            </a:r>
            <a:r>
              <a:rPr lang="es-AR" sz="14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1,000 c/</a:t>
            </a:r>
            <a:r>
              <a:rPr lang="es-AR" sz="14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mL</a:t>
            </a:r>
            <a:endParaRPr lang="es-AR" sz="1400" b="1" dirty="0" smtClean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Sin restricción de CD4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Sin resistencia primaria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en </a:t>
            </a:r>
            <a:r>
              <a:rPr lang="es-AR" sz="14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transcriptasa</a:t>
            </a: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reversa 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o proteasa</a:t>
            </a:r>
            <a:endParaRPr lang="es-AR" sz="1400" b="1" dirty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1" name="ZoneTexte 71"/>
          <p:cNvSpPr txBox="1">
            <a:spLocks noChangeArrowheads="1"/>
          </p:cNvSpPr>
          <p:nvPr/>
        </p:nvSpPr>
        <p:spPr bwMode="auto">
          <a:xfrm>
            <a:off x="50799" y="4149080"/>
            <a:ext cx="90932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2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</a:t>
            </a:r>
            <a:r>
              <a:rPr lang="es-AR" sz="12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Randomización</a:t>
            </a:r>
            <a:r>
              <a:rPr lang="es-AR" sz="12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(DTG vs RAL) fue estratificado por carga viral (</a:t>
            </a:r>
            <a:r>
              <a:rPr lang="es-AR" sz="1200" u="sng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&lt;</a:t>
            </a:r>
            <a:r>
              <a:rPr lang="es-AR" sz="12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o &gt; 100,000 c/</a:t>
            </a:r>
            <a:r>
              <a:rPr lang="es-AR" sz="12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mL</a:t>
            </a:r>
            <a:r>
              <a:rPr lang="es-AR" sz="12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) en el  </a:t>
            </a:r>
            <a:r>
              <a:rPr lang="es-AR" sz="12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screening</a:t>
            </a:r>
            <a:r>
              <a:rPr lang="es-AR" sz="12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y por la selección de INTR</a:t>
            </a:r>
            <a:endParaRPr lang="es-AR" sz="1200" baseline="300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58276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Estudio SPRING-2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INTR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RAL c/12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hs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/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INTR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cxnSp>
        <p:nvCxnSpPr>
          <p:cNvPr id="234523" name="AutoShape 60"/>
          <p:cNvCxnSpPr>
            <a:cxnSpLocks noChangeShapeType="1"/>
          </p:cNvCxnSpPr>
          <p:nvPr/>
        </p:nvCxnSpPr>
        <p:spPr bwMode="auto">
          <a:xfrm rot="10800000" flipH="1" flipV="1">
            <a:off x="3814748" y="2794000"/>
            <a:ext cx="1587" cy="993775"/>
          </a:xfrm>
          <a:prstGeom prst="bentConnector3">
            <a:avLst>
              <a:gd name="adj1" fmla="val -480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34524" name="Line 63"/>
          <p:cNvSpPr>
            <a:spLocks noChangeShapeType="1"/>
          </p:cNvSpPr>
          <p:nvPr/>
        </p:nvSpPr>
        <p:spPr bwMode="auto">
          <a:xfrm>
            <a:off x="2605073" y="3284538"/>
            <a:ext cx="4333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5" name="Rectangle 9"/>
          <p:cNvSpPr>
            <a:spLocks noChangeArrowheads="1"/>
          </p:cNvSpPr>
          <p:nvPr/>
        </p:nvSpPr>
        <p:spPr bwMode="auto">
          <a:xfrm>
            <a:off x="2971800" y="3810526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411</a:t>
            </a:r>
            <a:endParaRPr lang="es-AR" sz="1600" b="1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6" name="Rectangle 8"/>
          <p:cNvSpPr>
            <a:spLocks noChangeArrowheads="1"/>
          </p:cNvSpPr>
          <p:nvPr/>
        </p:nvSpPr>
        <p:spPr bwMode="auto">
          <a:xfrm>
            <a:off x="2971800" y="2466975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411</a:t>
            </a:r>
            <a:endParaRPr lang="es-AR" sz="1600" b="1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4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A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s-A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A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S96</a:t>
            </a:r>
            <a:endParaRPr lang="es-A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4533" name="Line 172"/>
          <p:cNvSpPr>
            <a:spLocks noChangeShapeType="1"/>
          </p:cNvSpPr>
          <p:nvPr/>
        </p:nvSpPr>
        <p:spPr bwMode="auto">
          <a:xfrm>
            <a:off x="8720138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4" name="Line 172"/>
          <p:cNvSpPr>
            <a:spLocks noChangeShapeType="1"/>
          </p:cNvSpPr>
          <p:nvPr/>
        </p:nvSpPr>
        <p:spPr bwMode="auto">
          <a:xfrm>
            <a:off x="7415233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7396405" y="2800350"/>
            <a:ext cx="1303200" cy="974725"/>
            <a:chOff x="4502" y="1764"/>
            <a:chExt cx="646" cy="614"/>
          </a:xfrm>
        </p:grpSpPr>
        <p:sp>
          <p:nvSpPr>
            <p:cNvPr id="234531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4532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grpSp>
        <p:nvGrpSpPr>
          <p:cNvPr id="28" name="Grouper 41"/>
          <p:cNvGrpSpPr/>
          <p:nvPr/>
        </p:nvGrpSpPr>
        <p:grpSpPr>
          <a:xfrm>
            <a:off x="0" y="6570663"/>
            <a:ext cx="927701" cy="288111"/>
            <a:chOff x="0" y="6570663"/>
            <a:chExt cx="1393200" cy="288111"/>
          </a:xfrm>
        </p:grpSpPr>
        <p:sp>
          <p:nvSpPr>
            <p:cNvPr id="2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30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SPRING-2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26" name="ZoneTexte 71"/>
          <p:cNvSpPr txBox="1">
            <a:spLocks noChangeArrowheads="1"/>
          </p:cNvSpPr>
          <p:nvPr/>
        </p:nvSpPr>
        <p:spPr bwMode="auto">
          <a:xfrm>
            <a:off x="50799" y="4437112"/>
            <a:ext cx="909320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2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**INTR: seleccionados por el investigador (TDF/FTC o ABC/3TC con exclusión de este último si el test HLA-B*5701 </a:t>
            </a:r>
            <a:br>
              <a:rPr lang="es-AR" sz="12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</a:br>
            <a:r>
              <a:rPr lang="es-AR" sz="12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alele resultara positivo  </a:t>
            </a:r>
            <a:endParaRPr lang="es-AR" sz="1200" baseline="300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="" val="694838352"/>
              </p:ext>
            </p:extLst>
          </p:nvPr>
        </p:nvGraphicFramePr>
        <p:xfrm>
          <a:off x="395287" y="1556792"/>
          <a:ext cx="8353426" cy="4778136"/>
        </p:xfrm>
        <a:graphic>
          <a:graphicData uri="http://schemas.openxmlformats.org/drawingml/2006/table">
            <a:tbl>
              <a:tblPr/>
              <a:tblGrid>
                <a:gridCol w="5040809"/>
                <a:gridCol w="1656184"/>
                <a:gridCol w="1656433"/>
              </a:tblGrid>
              <a:tr h="534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 + 2 INTR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411</a:t>
                      </a: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RAL + 2 INTR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411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Edad mediana , años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Mujeres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Carga viral (log</a:t>
                      </a:r>
                      <a:r>
                        <a:rPr kumimoji="0" lang="es-AR" sz="1400" b="1" i="0" u="none" strike="noStrike" cap="none" normalizeH="0" baseline="-25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c/mL), mediana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4.52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4.58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Carga viral &gt; 100,000 c/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mL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28%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28%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cell (/mm</a:t>
                      </a:r>
                      <a:r>
                        <a:rPr kumimoji="0" lang="es-A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), mediana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359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362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&lt; 200/mm</a:t>
                      </a:r>
                      <a:r>
                        <a:rPr kumimoji="0" lang="es-A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Coinfección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hepatitis B / hepatitis C 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2% / 10%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2% / 9%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INTR al inicio: TDF/FTC/ ABC/3TC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59% / 41%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60% / 40%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Discontinuación a S48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47 (11.4%)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56 (13.6%)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4951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fallo virológico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951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eventos adversos / por criterios de 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hepatotoxicidad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8 / N = 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6 / N  = 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951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Pérdida de seguimiento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951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Desviación de protocolo / retiro del consentimiento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13 / N = 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11 / N = 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Discontinuación a S96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62 (15%)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79 (19%)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236614" name="Rectangle 6"/>
          <p:cNvSpPr>
            <a:spLocks noChangeArrowheads="1"/>
          </p:cNvSpPr>
          <p:nvPr/>
        </p:nvSpPr>
        <p:spPr bwMode="auto">
          <a:xfrm>
            <a:off x="971550" y="1238948"/>
            <a:ext cx="7162800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ts val="1525"/>
              </a:lnSpc>
              <a:spcBef>
                <a:spcPct val="20000"/>
              </a:spcBef>
              <a:spcAft>
                <a:spcPct val="0"/>
              </a:spcAft>
            </a:pPr>
            <a:r>
              <a:rPr lang="es-AR" sz="24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Características basales y disposición de pacientes</a:t>
            </a:r>
            <a:endParaRPr lang="es-AR" sz="2400" b="1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5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41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2013;381:735-43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Lancet Infect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Dis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2013; 13:927-35 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Estudio SPRING-2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INTR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RAL c/12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hs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/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INTR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7" name="Grouper 41"/>
          <p:cNvGrpSpPr/>
          <p:nvPr/>
        </p:nvGrpSpPr>
        <p:grpSpPr>
          <a:xfrm>
            <a:off x="0" y="6570663"/>
            <a:ext cx="927701" cy="288111"/>
            <a:chOff x="0" y="6570663"/>
            <a:chExt cx="1393200" cy="288111"/>
          </a:xfrm>
        </p:grpSpPr>
        <p:sp>
          <p:nvSpPr>
            <p:cNvPr id="18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9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SPRING-2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1628372" y="1128713"/>
            <a:ext cx="587455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28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Respuesta al tratamiento a semana 48</a:t>
            </a:r>
            <a:endParaRPr lang="es-AR" sz="2800" b="1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3" name="Text Box 179"/>
          <p:cNvSpPr txBox="1">
            <a:spLocks noChangeArrowheads="1"/>
          </p:cNvSpPr>
          <p:nvPr/>
        </p:nvSpPr>
        <p:spPr bwMode="auto">
          <a:xfrm>
            <a:off x="5181600" y="5343101"/>
            <a:ext cx="3651176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Mediana de incremento de CD4/mm</a:t>
            </a:r>
            <a:r>
              <a:rPr lang="es-AR" sz="1700" baseline="300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3</a:t>
            </a: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a S48: + 230 en ambos grupos</a:t>
            </a:r>
            <a:endParaRPr lang="es-AR" sz="1700" dirty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54" name="Text Box 134"/>
          <p:cNvSpPr txBox="1">
            <a:spLocks noChangeArrowheads="1"/>
          </p:cNvSpPr>
          <p:nvPr/>
        </p:nvSpPr>
        <p:spPr bwMode="auto">
          <a:xfrm>
            <a:off x="5110528" y="2600919"/>
            <a:ext cx="3825418" cy="2579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La no inferioridad fue también verificada por estimación de </a:t>
            </a:r>
            <a:r>
              <a:rPr lang="es-AR" sz="1600" dirty="0" err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Kaplan-Meier</a:t>
            </a: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de la proporción de pacientes sin fallo virológico a semana 48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endParaRPr lang="es-AR" sz="1600" dirty="0" smtClean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El número de pacientes que alcanzaron el punto final primario fue similar entre  subgrupos en análisis combinado de casos con alta y baja carga viral y combinación de INTR</a:t>
            </a:r>
          </a:p>
        </p:txBody>
      </p:sp>
      <p:grpSp>
        <p:nvGrpSpPr>
          <p:cNvPr id="42" name="Groupe 41"/>
          <p:cNvGrpSpPr/>
          <p:nvPr/>
        </p:nvGrpSpPr>
        <p:grpSpPr>
          <a:xfrm>
            <a:off x="209636" y="1700808"/>
            <a:ext cx="6276453" cy="4686757"/>
            <a:chOff x="209636" y="1700808"/>
            <a:chExt cx="6276453" cy="4686757"/>
          </a:xfrm>
        </p:grpSpPr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922103" y="2903539"/>
              <a:ext cx="793627" cy="2444750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309023" y="455952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309023" y="386737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209636" y="2486254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309023" y="3176816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562490" y="4667250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562490" y="3976688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562490" y="2592388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562490" y="3282950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680295" y="2582863"/>
              <a:ext cx="2066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1070251" y="2537472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2060"/>
                  </a:solidFill>
                  <a:ea typeface="Arial" pitchFamily="-1" charset="0"/>
                  <a:cs typeface="Arial" pitchFamily="-1" charset="0"/>
                </a:rPr>
                <a:t>87.8</a:t>
              </a:r>
              <a:endParaRPr lang="es-AR" sz="1400" b="1">
                <a:solidFill>
                  <a:srgbClr val="00206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855609" y="2586620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CC0000"/>
                  </a:solidFill>
                  <a:ea typeface="Arial" pitchFamily="-1" charset="0"/>
                  <a:cs typeface="Arial" pitchFamily="-1" charset="0"/>
                </a:rPr>
                <a:t>85.4</a:t>
              </a:r>
              <a:endParaRPr lang="es-AR" sz="1400" b="1">
                <a:solidFill>
                  <a:srgbClr val="CC00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707463" y="2955925"/>
              <a:ext cx="793627" cy="2392363"/>
            </a:xfrm>
            <a:prstGeom prst="rect">
              <a:avLst/>
            </a:prstGeom>
            <a:solidFill>
              <a:srgbClr val="CC00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9" name="ZoneTexte 86"/>
            <p:cNvSpPr txBox="1">
              <a:spLocks noChangeArrowheads="1"/>
            </p:cNvSpPr>
            <p:nvPr/>
          </p:nvSpPr>
          <p:spPr bwMode="auto">
            <a:xfrm>
              <a:off x="790530" y="5668137"/>
              <a:ext cx="1835759" cy="715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Diferencia ajustada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(IC95%)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 2.5% (- 2.2 ; 7.1)</a:t>
              </a:r>
              <a:endParaRPr lang="es-A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3127312" y="2697481"/>
              <a:ext cx="793627" cy="2650808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3263060" y="2344242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2060"/>
                  </a:solidFill>
                  <a:ea typeface="Arial" pitchFamily="-1" charset="0"/>
                  <a:cs typeface="Arial" pitchFamily="-1" charset="0"/>
                </a:rPr>
                <a:t>89.9</a:t>
              </a:r>
              <a:endParaRPr lang="es-AR" sz="1400" b="1">
                <a:solidFill>
                  <a:srgbClr val="00206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2" name="Rectangle 145"/>
            <p:cNvSpPr>
              <a:spLocks noChangeArrowheads="1"/>
            </p:cNvSpPr>
            <p:nvPr/>
          </p:nvSpPr>
          <p:spPr bwMode="auto">
            <a:xfrm>
              <a:off x="4031885" y="2312304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CC0000"/>
                  </a:solidFill>
                  <a:ea typeface="Arial" pitchFamily="-1" charset="0"/>
                  <a:cs typeface="Arial" pitchFamily="-1" charset="0"/>
                </a:rPr>
                <a:t>88.4</a:t>
              </a:r>
              <a:endParaRPr lang="es-AR" sz="1400" b="1">
                <a:solidFill>
                  <a:srgbClr val="CC00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3912672" y="2667000"/>
              <a:ext cx="793627" cy="2681288"/>
            </a:xfrm>
            <a:prstGeom prst="rect">
              <a:avLst/>
            </a:prstGeom>
            <a:solidFill>
              <a:srgbClr val="CC00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5" name="ZoneTexte 86"/>
            <p:cNvSpPr txBox="1">
              <a:spLocks noChangeArrowheads="1"/>
            </p:cNvSpPr>
            <p:nvPr/>
          </p:nvSpPr>
          <p:spPr bwMode="auto">
            <a:xfrm>
              <a:off x="2995933" y="5668137"/>
              <a:ext cx="1840818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Diferencia ajustada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(IC95%)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 1.6% (- 2.7 ; 5.9)</a:t>
              </a:r>
              <a:endParaRPr lang="es-A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562490" y="5359400"/>
              <a:ext cx="451582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2" name="Rectangle 40"/>
            <p:cNvSpPr>
              <a:spLocks noChangeArrowheads="1"/>
            </p:cNvSpPr>
            <p:nvPr/>
          </p:nvSpPr>
          <p:spPr bwMode="auto">
            <a:xfrm>
              <a:off x="960609" y="5368925"/>
              <a:ext cx="149560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snapshot</a:t>
              </a:r>
              <a:endParaRPr lang="es-A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43" name="Rectangle 41"/>
            <p:cNvSpPr>
              <a:spLocks noChangeArrowheads="1"/>
            </p:cNvSpPr>
            <p:nvPr/>
          </p:nvSpPr>
          <p:spPr bwMode="auto">
            <a:xfrm>
              <a:off x="3151553" y="5368925"/>
              <a:ext cx="152958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Por protocolo</a:t>
              </a:r>
              <a:endParaRPr lang="es-AR" sz="1600" b="1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grpSp>
          <p:nvGrpSpPr>
            <p:cNvPr id="55" name="Groupe 54"/>
            <p:cNvGrpSpPr/>
            <p:nvPr/>
          </p:nvGrpSpPr>
          <p:grpSpPr>
            <a:xfrm>
              <a:off x="4823191" y="1809744"/>
              <a:ext cx="1662898" cy="629682"/>
              <a:chOff x="2439988" y="1995488"/>
              <a:chExt cx="1662898" cy="629682"/>
            </a:xfrm>
          </p:grpSpPr>
          <p:sp>
            <p:nvSpPr>
              <p:cNvPr id="56" name="AutoShape 165"/>
              <p:cNvSpPr>
                <a:spLocks noChangeArrowheads="1"/>
              </p:cNvSpPr>
              <p:nvPr/>
            </p:nvSpPr>
            <p:spPr bwMode="auto">
              <a:xfrm>
                <a:off x="2439988" y="2017713"/>
                <a:ext cx="1662898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8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7" name="Rectangle 3"/>
              <p:cNvSpPr>
                <a:spLocks noChangeArrowheads="1"/>
              </p:cNvSpPr>
              <p:nvPr/>
            </p:nvSpPr>
            <p:spPr bwMode="auto">
              <a:xfrm>
                <a:off x="2549525" y="2116138"/>
                <a:ext cx="177800" cy="144462"/>
              </a:xfrm>
              <a:prstGeom prst="rect">
                <a:avLst/>
              </a:prstGeom>
              <a:solidFill>
                <a:srgbClr val="00206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8" name="Rectangle 4"/>
              <p:cNvSpPr>
                <a:spLocks noChangeArrowheads="1"/>
              </p:cNvSpPr>
              <p:nvPr/>
            </p:nvSpPr>
            <p:spPr bwMode="auto">
              <a:xfrm>
                <a:off x="2549525" y="2381250"/>
                <a:ext cx="177800" cy="144463"/>
              </a:xfrm>
              <a:prstGeom prst="rect">
                <a:avLst/>
              </a:prstGeom>
              <a:solidFill>
                <a:srgbClr val="CC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9" name="ZoneTexte 84"/>
              <p:cNvSpPr txBox="1">
                <a:spLocks noChangeArrowheads="1"/>
              </p:cNvSpPr>
              <p:nvPr/>
            </p:nvSpPr>
            <p:spPr bwMode="auto">
              <a:xfrm>
                <a:off x="2706688" y="1995488"/>
                <a:ext cx="1373881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s-A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DTG + 2NRTI</a:t>
                </a:r>
                <a:endParaRPr lang="es-A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60" name="ZoneTexte 85"/>
              <p:cNvSpPr txBox="1">
                <a:spLocks noChangeArrowheads="1"/>
              </p:cNvSpPr>
              <p:nvPr/>
            </p:nvSpPr>
            <p:spPr bwMode="auto">
              <a:xfrm>
                <a:off x="2706688" y="2255838"/>
                <a:ext cx="139619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s-A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RAL + 2 INTR</a:t>
                </a:r>
                <a:endParaRPr lang="es-A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61" name="Text Box 134"/>
            <p:cNvSpPr txBox="1">
              <a:spLocks noChangeArrowheads="1"/>
            </p:cNvSpPr>
            <p:nvPr/>
          </p:nvSpPr>
          <p:spPr bwMode="auto">
            <a:xfrm>
              <a:off x="1196851" y="1700808"/>
              <a:ext cx="3159125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80000"/>
                </a:lnSpc>
                <a:spcBef>
                  <a:spcPct val="5000"/>
                </a:spcBef>
                <a:spcAft>
                  <a:spcPct val="0"/>
                </a:spcAft>
              </a:pPr>
              <a:r>
                <a:rPr lang="es-AR" sz="2000" b="1" dirty="0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Carga viral &lt; 50 c/</a:t>
              </a:r>
              <a:r>
                <a:rPr lang="es-AR" sz="2000" b="1" dirty="0" err="1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mL</a:t>
              </a:r>
              <a:r>
                <a:rPr lang="es-AR" sz="2000" b="1" dirty="0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 </a:t>
              </a:r>
              <a:endParaRPr lang="es-AR" sz="2000" b="1" dirty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2" name="Rectangle 40"/>
            <p:cNvSpPr>
              <a:spLocks noChangeArrowheads="1"/>
            </p:cNvSpPr>
            <p:nvPr/>
          </p:nvSpPr>
          <p:spPr bwMode="auto">
            <a:xfrm>
              <a:off x="927701" y="2154342"/>
              <a:ext cx="175427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Análisis primario</a:t>
              </a:r>
              <a:endParaRPr lang="es-AR" sz="1600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9" name="Text Box 148"/>
            <p:cNvSpPr txBox="1">
              <a:spLocks noChangeArrowheads="1"/>
            </p:cNvSpPr>
            <p:nvPr/>
          </p:nvSpPr>
          <p:spPr bwMode="auto">
            <a:xfrm>
              <a:off x="255271" y="2106613"/>
              <a:ext cx="3898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3" name="Rectangle 135"/>
            <p:cNvSpPr>
              <a:spLocks noChangeArrowheads="1"/>
            </p:cNvSpPr>
            <p:nvPr/>
          </p:nvSpPr>
          <p:spPr bwMode="auto">
            <a:xfrm>
              <a:off x="408409" y="5227841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</p:grpSp>
      <p:sp>
        <p:nvSpPr>
          <p:cNvPr id="47" name="ZoneTexte 69"/>
          <p:cNvSpPr txBox="1">
            <a:spLocks noChangeArrowheads="1"/>
          </p:cNvSpPr>
          <p:nvPr/>
        </p:nvSpPr>
        <p:spPr bwMode="auto">
          <a:xfrm>
            <a:off x="4298950" y="6553200"/>
            <a:ext cx="48450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2013;381:735-43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8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Estudio SPRING-2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INTR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RAL c/12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hs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/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INTR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49" name="Grouper 41"/>
          <p:cNvGrpSpPr/>
          <p:nvPr/>
        </p:nvGrpSpPr>
        <p:grpSpPr>
          <a:xfrm>
            <a:off x="0" y="6570663"/>
            <a:ext cx="927701" cy="288111"/>
            <a:chOff x="0" y="6570663"/>
            <a:chExt cx="1393200" cy="288111"/>
          </a:xfrm>
        </p:grpSpPr>
        <p:sp>
          <p:nvSpPr>
            <p:cNvPr id="50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1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SPRING-2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5"/>
          <p:cNvGraphicFramePr>
            <a:graphicFrameLocks noGrp="1"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="" val="2251058643"/>
              </p:ext>
            </p:extLst>
          </p:nvPr>
        </p:nvGraphicFramePr>
        <p:xfrm>
          <a:off x="228600" y="1757126"/>
          <a:ext cx="8663880" cy="426267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19400"/>
                <a:gridCol w="91396"/>
                <a:gridCol w="1951224"/>
                <a:gridCol w="2185910"/>
                <a:gridCol w="1615950"/>
              </a:tblGrid>
              <a:tr h="6325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AR" sz="1600" b="1" kern="1200" noProof="0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 b="1" noProof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DTG</a:t>
                      </a:r>
                      <a:r>
                        <a:rPr lang="es-AR" sz="1600" b="1" baseline="0" noProof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AR" sz="1600" b="1" noProof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50 mg QD</a:t>
                      </a:r>
                      <a:br>
                        <a:rPr lang="es-AR" sz="1600" b="1" noProof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</a:br>
                      <a:r>
                        <a:rPr lang="es-AR" sz="1600" b="1" noProof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s-AR" sz="1600" b="1" baseline="0" noProof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AR" sz="1600" b="1" noProof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= 411</a:t>
                      </a:r>
                      <a:endParaRPr lang="es-AR" sz="1600" noProof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 b="1" noProof="0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RAL</a:t>
                      </a:r>
                      <a:r>
                        <a:rPr lang="es-AR" sz="1600" b="1" baseline="0" noProof="0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AR" sz="1600" b="1" noProof="0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400 mg c/12 hs</a:t>
                      </a:r>
                      <a:br>
                        <a:rPr lang="es-AR" sz="1600" b="1" noProof="0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</a:br>
                      <a:r>
                        <a:rPr lang="es-AR" sz="1600" b="1" noProof="0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s-AR" sz="1600" b="1" baseline="0" noProof="0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AR" sz="1600" b="1" noProof="0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= 411</a:t>
                      </a:r>
                      <a:endParaRPr lang="es-AR" sz="1600" noProof="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600" b="1" noProof="0" dirty="0" smtClean="0">
                          <a:solidFill>
                            <a:srgbClr val="000066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Diferencia </a:t>
                      </a:r>
                      <a:r>
                        <a:rPr lang="es-AR" sz="1600" b="1" baseline="0" noProof="0" dirty="0" smtClean="0">
                          <a:solidFill>
                            <a:srgbClr val="000066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%</a:t>
                      </a:r>
                      <a:r>
                        <a:rPr lang="es-AR" sz="1600" b="1" noProof="0" dirty="0" smtClean="0">
                          <a:solidFill>
                            <a:srgbClr val="000066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(IC95%)</a:t>
                      </a:r>
                      <a:r>
                        <a:rPr lang="es-AR" sz="1600" b="1" baseline="0" noProof="0" dirty="0" smtClean="0">
                          <a:solidFill>
                            <a:srgbClr val="000066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600" b="1" noProof="0" dirty="0" smtClean="0">
                          <a:solidFill>
                            <a:srgbClr val="000066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DTG – RAL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34491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600" b="0" noProof="0">
                        <a:solidFill>
                          <a:srgbClr val="00206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400" b="1" noProof="0" dirty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Número respondedores / número estudiado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 smtClean="0">
                        <a:solidFill>
                          <a:srgbClr val="000066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AR" sz="1600" b="1" kern="1200" noProof="0" smtClean="0">
                        <a:solidFill>
                          <a:srgbClr val="00206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2536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 b="0" u="none" noProof="0" dirty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Carga viral basal </a:t>
                      </a: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 b="0" noProof="0" dirty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≤ 100,000 c/</a:t>
                      </a:r>
                      <a:r>
                        <a:rPr lang="es-AR" sz="1600" b="0" noProof="0" dirty="0" err="1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mL</a:t>
                      </a:r>
                      <a:r>
                        <a:rPr lang="es-AR" sz="1600" b="0" noProof="0" dirty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 </a:t>
                      </a:r>
                      <a:endParaRPr lang="es-AR" sz="1600" b="0" noProof="0" dirty="0">
                        <a:solidFill>
                          <a:srgbClr val="000066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AR" sz="1600" b="0" kern="1200" noProof="0" smtClean="0">
                        <a:solidFill>
                          <a:srgbClr val="000066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600" b="0" kern="1200" noProof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267 / 297 (90%)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 smtClean="0">
                        <a:solidFill>
                          <a:srgbClr val="00206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AR" sz="1600" b="0" kern="1200" noProof="0" smtClean="0">
                        <a:solidFill>
                          <a:srgbClr val="000066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s-AR" sz="1600" b="0" kern="1200" noProof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264 / 295 (89%)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AR" sz="1600" b="0" noProof="0" dirty="0" smtClean="0">
                        <a:solidFill>
                          <a:srgbClr val="000066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s-AR" sz="1600" b="0" noProof="0" dirty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0.4 (-4.5</a:t>
                      </a:r>
                      <a:r>
                        <a:rPr lang="es-AR" sz="1600" b="0" baseline="0" noProof="0" dirty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 ;</a:t>
                      </a:r>
                      <a:r>
                        <a:rPr lang="es-AR" sz="1600" b="0" noProof="0" dirty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 5.3)</a:t>
                      </a:r>
                      <a:endParaRPr lang="es-AR" sz="1600" b="0" kern="1200" noProof="0" dirty="0" smtClean="0">
                        <a:solidFill>
                          <a:srgbClr val="000066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344607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 b="0" noProof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&gt;100,000 c/mL </a:t>
                      </a:r>
                      <a:endParaRPr lang="es-AR" sz="1600" b="0" noProof="0">
                        <a:solidFill>
                          <a:srgbClr val="000066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600" b="0" kern="1200" noProof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94 / 114 (82%)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 smtClean="0">
                        <a:solidFill>
                          <a:srgbClr val="00206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600" b="0" kern="1200" noProof="0" dirty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87 / 116 (75%)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600" b="0" noProof="0" dirty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7.5 (-3.1</a:t>
                      </a:r>
                      <a:r>
                        <a:rPr lang="es-AR" sz="1600" b="0" baseline="0" noProof="0" dirty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 ;</a:t>
                      </a:r>
                      <a:r>
                        <a:rPr lang="es-AR" sz="1600" b="0" noProof="0" dirty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 18.0)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631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600" b="0" kern="1200" noProof="0">
                        <a:solidFill>
                          <a:srgbClr val="000066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600" b="0" kern="1200" noProof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p = 0.236*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632536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 b="0" u="none" noProof="0" dirty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INTR de soporte</a:t>
                      </a: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 b="0" noProof="0" dirty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ABC/3TC </a:t>
                      </a:r>
                      <a:endParaRPr lang="es-AR" sz="1600" b="0" noProof="0" dirty="0">
                        <a:solidFill>
                          <a:srgbClr val="000066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AR" sz="2400" b="0" kern="1200" noProof="0" smtClean="0">
                        <a:solidFill>
                          <a:srgbClr val="000066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600" b="0" kern="1200" noProof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145 / 169 (86%)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AR" sz="2400" b="0" kern="1200" noProof="0" smtClean="0">
                        <a:solidFill>
                          <a:srgbClr val="000066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s-AR" sz="1600" b="0" kern="1200" noProof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142 / 164 (87%)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AR" sz="2400" b="0" kern="1200" noProof="0" dirty="0" smtClean="0">
                        <a:solidFill>
                          <a:srgbClr val="000066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s-AR" sz="1600" b="0" kern="1200" noProof="0" dirty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-0.8 (-8.2</a:t>
                      </a:r>
                      <a:r>
                        <a:rPr lang="es-AR" sz="1600" b="0" kern="1200" baseline="0" noProof="0" dirty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 ;</a:t>
                      </a:r>
                      <a:r>
                        <a:rPr lang="es-AR" sz="1600" b="0" kern="1200" noProof="0" dirty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 6.6)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4607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s-AR" sz="1600" b="0" noProof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TDF/FTC </a:t>
                      </a:r>
                      <a:endParaRPr lang="es-AR" sz="1600" b="0" noProof="0">
                        <a:solidFill>
                          <a:srgbClr val="000066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600" b="0" noProof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216 / 242 (89%)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600" b="0" noProof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209 / 247 (85%)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600" b="0" kern="1200" noProof="0" dirty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4.6 (-1.3</a:t>
                      </a:r>
                      <a:r>
                        <a:rPr lang="es-AR" sz="1600" b="0" kern="1200" baseline="0" noProof="0" dirty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 ;</a:t>
                      </a:r>
                      <a:r>
                        <a:rPr lang="es-AR" sz="1600" b="0" kern="1200" noProof="0" dirty="0" smtClean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 10.6)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248631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600" b="0" noProof="0">
                        <a:solidFill>
                          <a:srgbClr val="000066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1450" marB="91450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b="0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p = 0.264*</a:t>
                      </a:r>
                      <a:endParaRPr lang="es-AR" sz="1600" b="0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228600" y="6115951"/>
            <a:ext cx="20489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200" dirty="0" smtClean="0">
                <a:solidFill>
                  <a:srgbClr val="000066"/>
                </a:solidFill>
              </a:rPr>
              <a:t>* Prueba de homogeneidad</a:t>
            </a:r>
            <a:endParaRPr lang="es-AR" sz="1200" dirty="0">
              <a:solidFill>
                <a:srgbClr val="000066"/>
              </a:solidFill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328127" y="1239143"/>
            <a:ext cx="84750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HIV-1 RNA &lt; 50 c/</a:t>
            </a:r>
            <a:r>
              <a:rPr lang="es-AR" sz="2400" b="1" dirty="0" err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mL</a:t>
            </a:r>
            <a:r>
              <a:rPr lang="es-A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 a semana 48 por factores de estratificación</a:t>
            </a:r>
            <a:endParaRPr lang="es-AR" sz="24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4298950" y="6553200"/>
            <a:ext cx="48450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2013;381:735-43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8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Estudio SPRING-2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INTR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RAL c/12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hs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/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INTR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9" name="Grouper 41"/>
          <p:cNvGrpSpPr/>
          <p:nvPr/>
        </p:nvGrpSpPr>
        <p:grpSpPr>
          <a:xfrm>
            <a:off x="0" y="6570663"/>
            <a:ext cx="927701" cy="288111"/>
            <a:chOff x="0" y="6570663"/>
            <a:chExt cx="1393200" cy="288111"/>
          </a:xfrm>
        </p:grpSpPr>
        <p:sp>
          <p:nvSpPr>
            <p:cNvPr id="10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1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SPRING-2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1628377" y="1128713"/>
            <a:ext cx="587455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28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Respuesta al tratamiento a semana 96</a:t>
            </a:r>
            <a:endParaRPr lang="es-AR" sz="28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01" name="Text Box 134"/>
          <p:cNvSpPr txBox="1">
            <a:spLocks noChangeArrowheads="1"/>
          </p:cNvSpPr>
          <p:nvPr/>
        </p:nvSpPr>
        <p:spPr bwMode="auto">
          <a:xfrm>
            <a:off x="2483768" y="1671289"/>
            <a:ext cx="4219762" cy="34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ct val="80000"/>
              </a:lnSpc>
              <a:spcBef>
                <a:spcPct val="5000"/>
              </a:spcBef>
              <a:spcAft>
                <a:spcPct val="0"/>
              </a:spcAft>
            </a:pPr>
            <a:r>
              <a:rPr lang="es-AR" sz="2000" b="1" dirty="0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Carga viral &lt; 50 c/</a:t>
            </a:r>
            <a:r>
              <a:rPr lang="es-AR" sz="2000" b="1" dirty="0" err="1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mL</a:t>
            </a:r>
            <a:r>
              <a:rPr lang="es-AR" sz="2000" b="1" dirty="0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a semana 96 </a:t>
            </a:r>
            <a:endParaRPr lang="es-AR" sz="2000" b="1" dirty="0">
              <a:solidFill>
                <a:srgbClr val="333399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grpSp>
        <p:nvGrpSpPr>
          <p:cNvPr id="75" name="Groupe 74"/>
          <p:cNvGrpSpPr/>
          <p:nvPr/>
        </p:nvGrpSpPr>
        <p:grpSpPr>
          <a:xfrm>
            <a:off x="250159" y="2070094"/>
            <a:ext cx="8848915" cy="4415319"/>
            <a:chOff x="250159" y="2070094"/>
            <a:chExt cx="8848915" cy="4415319"/>
          </a:xfrm>
        </p:grpSpPr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872994" y="3211513"/>
              <a:ext cx="609600" cy="2274554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349546" y="4697308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349546" y="4005158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250159" y="2624033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349546" y="3314595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596769" y="4805029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596769" y="4114467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596769" y="2730167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596769" y="3420729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687257" y="2720642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905554" y="2857442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333399"/>
                  </a:solidFill>
                  <a:ea typeface="Arial" pitchFamily="-1" charset="0"/>
                  <a:cs typeface="Arial" pitchFamily="-1" charset="0"/>
                </a:rPr>
                <a:t>80.8</a:t>
              </a:r>
              <a:endParaRPr lang="es-AR" sz="1400" b="1">
                <a:solidFill>
                  <a:srgbClr val="333399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547664" y="3028890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CC0000"/>
                  </a:solidFill>
                  <a:ea typeface="Arial" pitchFamily="-1" charset="0"/>
                  <a:cs typeface="Arial" pitchFamily="-1" charset="0"/>
                </a:rPr>
                <a:t>76.4</a:t>
              </a:r>
              <a:endParaRPr lang="es-AR" sz="1400" b="1">
                <a:solidFill>
                  <a:srgbClr val="CC00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7" name="Text Box 148"/>
            <p:cNvSpPr txBox="1">
              <a:spLocks noChangeArrowheads="1"/>
            </p:cNvSpPr>
            <p:nvPr/>
          </p:nvSpPr>
          <p:spPr bwMode="auto">
            <a:xfrm>
              <a:off x="258632" y="2244392"/>
              <a:ext cx="3873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524000" y="3356992"/>
              <a:ext cx="609600" cy="2129075"/>
            </a:xfrm>
            <a:prstGeom prst="rect">
              <a:avLst/>
            </a:prstGeom>
            <a:solidFill>
              <a:srgbClr val="CC00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9" name="ZoneTexte 86"/>
            <p:cNvSpPr txBox="1">
              <a:spLocks noChangeArrowheads="1"/>
            </p:cNvSpPr>
            <p:nvPr/>
          </p:nvSpPr>
          <p:spPr bwMode="auto">
            <a:xfrm>
              <a:off x="484745" y="5769832"/>
              <a:ext cx="1885196" cy="715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Diferencia ajustada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(IC95%)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 4.5 % (- 1.1 ; 10.0)</a:t>
              </a:r>
              <a:endParaRPr lang="es-A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2566857" y="3136900"/>
              <a:ext cx="609600" cy="2349167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2600908" y="2813827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333399"/>
                  </a:solidFill>
                  <a:ea typeface="Arial" pitchFamily="-1" charset="0"/>
                  <a:cs typeface="Arial" pitchFamily="-1" charset="0"/>
                </a:rPr>
                <a:t>83.5</a:t>
              </a:r>
              <a:endParaRPr lang="es-AR" sz="1400" b="1">
                <a:solidFill>
                  <a:srgbClr val="333399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2" name="Rectangle 145"/>
            <p:cNvSpPr>
              <a:spLocks noChangeArrowheads="1"/>
            </p:cNvSpPr>
            <p:nvPr/>
          </p:nvSpPr>
          <p:spPr bwMode="auto">
            <a:xfrm>
              <a:off x="3245816" y="2934848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CC0000"/>
                  </a:solidFill>
                  <a:ea typeface="Arial" pitchFamily="-1" charset="0"/>
                  <a:cs typeface="Arial" pitchFamily="-1" charset="0"/>
                </a:rPr>
                <a:t>80.4</a:t>
              </a:r>
              <a:endParaRPr lang="es-AR" sz="1400" b="1">
                <a:solidFill>
                  <a:srgbClr val="CC00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3200400" y="3252031"/>
              <a:ext cx="609600" cy="2234036"/>
            </a:xfrm>
            <a:prstGeom prst="rect">
              <a:avLst/>
            </a:prstGeom>
            <a:solidFill>
              <a:srgbClr val="CC00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5" name="ZoneTexte 86"/>
            <p:cNvSpPr txBox="1">
              <a:spLocks noChangeArrowheads="1"/>
            </p:cNvSpPr>
            <p:nvPr/>
          </p:nvSpPr>
          <p:spPr bwMode="auto">
            <a:xfrm>
              <a:off x="2287233" y="5769832"/>
              <a:ext cx="1885196" cy="715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Diferencia ajustada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(IC95%)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3.2 % (- 2.1 ; 8.6)</a:t>
              </a:r>
              <a:endParaRPr lang="es-A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596769" y="5497179"/>
              <a:ext cx="346868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2" name="Rectangle 40"/>
            <p:cNvSpPr>
              <a:spLocks noChangeArrowheads="1"/>
            </p:cNvSpPr>
            <p:nvPr/>
          </p:nvSpPr>
          <p:spPr bwMode="auto">
            <a:xfrm>
              <a:off x="679532" y="5506704"/>
              <a:ext cx="149562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snapshot</a:t>
              </a:r>
              <a:endParaRPr lang="es-A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43" name="Rectangle 41"/>
            <p:cNvSpPr>
              <a:spLocks noChangeArrowheads="1"/>
            </p:cNvSpPr>
            <p:nvPr/>
          </p:nvSpPr>
          <p:spPr bwMode="auto">
            <a:xfrm>
              <a:off x="2465040" y="5506704"/>
              <a:ext cx="152958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Por protocolo</a:t>
              </a:r>
              <a:endParaRPr lang="es-A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3" name="Rectangle 133"/>
            <p:cNvSpPr>
              <a:spLocks noChangeArrowheads="1"/>
            </p:cNvSpPr>
            <p:nvPr/>
          </p:nvSpPr>
          <p:spPr bwMode="auto">
            <a:xfrm>
              <a:off x="4652962" y="3280986"/>
              <a:ext cx="432000" cy="2195937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6" name="Rectangle 135"/>
            <p:cNvSpPr>
              <a:spLocks noChangeArrowheads="1"/>
            </p:cNvSpPr>
            <p:nvPr/>
          </p:nvSpPr>
          <p:spPr bwMode="auto">
            <a:xfrm>
              <a:off x="4140916" y="4688164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9" name="Rectangle 136"/>
            <p:cNvSpPr>
              <a:spLocks noChangeArrowheads="1"/>
            </p:cNvSpPr>
            <p:nvPr/>
          </p:nvSpPr>
          <p:spPr bwMode="auto">
            <a:xfrm>
              <a:off x="4140916" y="3996014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0" name="Rectangle 137"/>
            <p:cNvSpPr>
              <a:spLocks noChangeArrowheads="1"/>
            </p:cNvSpPr>
            <p:nvPr/>
          </p:nvSpPr>
          <p:spPr bwMode="auto">
            <a:xfrm>
              <a:off x="4041529" y="2614889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1" name="Rectangle 138"/>
            <p:cNvSpPr>
              <a:spLocks noChangeArrowheads="1"/>
            </p:cNvSpPr>
            <p:nvPr/>
          </p:nvSpPr>
          <p:spPr bwMode="auto">
            <a:xfrm>
              <a:off x="4140916" y="3305451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2" name="Line 139"/>
            <p:cNvSpPr>
              <a:spLocks noChangeShapeType="1"/>
            </p:cNvSpPr>
            <p:nvPr/>
          </p:nvSpPr>
          <p:spPr bwMode="auto">
            <a:xfrm>
              <a:off x="4376737" y="4795885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3" name="Line 140"/>
            <p:cNvSpPr>
              <a:spLocks noChangeShapeType="1"/>
            </p:cNvSpPr>
            <p:nvPr/>
          </p:nvSpPr>
          <p:spPr bwMode="auto">
            <a:xfrm>
              <a:off x="4376737" y="410532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4" name="Line 141"/>
            <p:cNvSpPr>
              <a:spLocks noChangeShapeType="1"/>
            </p:cNvSpPr>
            <p:nvPr/>
          </p:nvSpPr>
          <p:spPr bwMode="auto">
            <a:xfrm>
              <a:off x="4376737" y="272102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5" name="Line 142"/>
            <p:cNvSpPr>
              <a:spLocks noChangeShapeType="1"/>
            </p:cNvSpPr>
            <p:nvPr/>
          </p:nvSpPr>
          <p:spPr bwMode="auto">
            <a:xfrm>
              <a:off x="4376737" y="3411585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6" name="Line 143"/>
            <p:cNvSpPr>
              <a:spLocks noChangeShapeType="1"/>
            </p:cNvSpPr>
            <p:nvPr/>
          </p:nvSpPr>
          <p:spPr bwMode="auto">
            <a:xfrm>
              <a:off x="4467225" y="2711498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7" name="Rectangle 144"/>
            <p:cNvSpPr>
              <a:spLocks noChangeArrowheads="1"/>
            </p:cNvSpPr>
            <p:nvPr/>
          </p:nvSpPr>
          <p:spPr bwMode="auto">
            <a:xfrm>
              <a:off x="4644008" y="2924944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333399"/>
                  </a:solidFill>
                  <a:ea typeface="Arial" pitchFamily="-1" charset="0"/>
                  <a:cs typeface="Arial" pitchFamily="-1" charset="0"/>
                </a:rPr>
                <a:t>78</a:t>
              </a:r>
              <a:endParaRPr lang="es-AR" sz="1400" b="1">
                <a:solidFill>
                  <a:srgbClr val="333399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8" name="Rectangle 145"/>
            <p:cNvSpPr>
              <a:spLocks noChangeArrowheads="1"/>
            </p:cNvSpPr>
            <p:nvPr/>
          </p:nvSpPr>
          <p:spPr bwMode="auto">
            <a:xfrm>
              <a:off x="5105400" y="3541619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CC0000"/>
                  </a:solidFill>
                  <a:ea typeface="Arial" pitchFamily="-1" charset="0"/>
                  <a:cs typeface="Arial" pitchFamily="-1" charset="0"/>
                </a:rPr>
                <a:t>63</a:t>
              </a:r>
              <a:endParaRPr lang="es-AR" sz="1400" b="1">
                <a:solidFill>
                  <a:srgbClr val="CC00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9" name="Text Box 148"/>
            <p:cNvSpPr txBox="1">
              <a:spLocks noChangeArrowheads="1"/>
            </p:cNvSpPr>
            <p:nvPr/>
          </p:nvSpPr>
          <p:spPr bwMode="auto">
            <a:xfrm>
              <a:off x="4038600" y="2235248"/>
              <a:ext cx="3873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0" name="Rectangle 151"/>
            <p:cNvSpPr>
              <a:spLocks noChangeArrowheads="1"/>
            </p:cNvSpPr>
            <p:nvPr/>
          </p:nvSpPr>
          <p:spPr bwMode="auto">
            <a:xfrm>
              <a:off x="5094383" y="3860799"/>
              <a:ext cx="432000" cy="1616123"/>
            </a:xfrm>
            <a:prstGeom prst="rect">
              <a:avLst/>
            </a:prstGeom>
            <a:solidFill>
              <a:srgbClr val="CC00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1" name="ZoneTexte 86"/>
            <p:cNvSpPr txBox="1">
              <a:spLocks noChangeArrowheads="1"/>
            </p:cNvSpPr>
            <p:nvPr/>
          </p:nvSpPr>
          <p:spPr bwMode="auto">
            <a:xfrm>
              <a:off x="4503965" y="5845258"/>
              <a:ext cx="1160895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6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&gt; 100,000 </a:t>
              </a:r>
              <a:endParaRPr lang="es-AR" sz="16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2" name="Rectangle 133"/>
            <p:cNvSpPr>
              <a:spLocks noChangeArrowheads="1"/>
            </p:cNvSpPr>
            <p:nvPr/>
          </p:nvSpPr>
          <p:spPr bwMode="auto">
            <a:xfrm>
              <a:off x="5791200" y="3183876"/>
              <a:ext cx="432000" cy="2293048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3" name="Rectangle 151"/>
            <p:cNvSpPr>
              <a:spLocks noChangeArrowheads="1"/>
            </p:cNvSpPr>
            <p:nvPr/>
          </p:nvSpPr>
          <p:spPr bwMode="auto">
            <a:xfrm>
              <a:off x="6226366" y="3183876"/>
              <a:ext cx="432000" cy="2293048"/>
            </a:xfrm>
            <a:prstGeom prst="rect">
              <a:avLst/>
            </a:prstGeom>
            <a:solidFill>
              <a:srgbClr val="CC00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5" name="Line 146"/>
            <p:cNvSpPr>
              <a:spLocks noChangeShapeType="1"/>
            </p:cNvSpPr>
            <p:nvPr/>
          </p:nvSpPr>
          <p:spPr bwMode="auto">
            <a:xfrm>
              <a:off x="4376736" y="5488035"/>
              <a:ext cx="4691063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71" name="Rectangle 40"/>
            <p:cNvSpPr>
              <a:spLocks noChangeArrowheads="1"/>
            </p:cNvSpPr>
            <p:nvPr/>
          </p:nvSpPr>
          <p:spPr bwMode="auto">
            <a:xfrm>
              <a:off x="4765088" y="5497560"/>
              <a:ext cx="186431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HIV-1 RNA (c/mL)</a:t>
              </a:r>
              <a:endParaRPr lang="es-A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2" name="Rectangle 41"/>
            <p:cNvSpPr>
              <a:spLocks noChangeArrowheads="1"/>
            </p:cNvSpPr>
            <p:nvPr/>
          </p:nvSpPr>
          <p:spPr bwMode="auto">
            <a:xfrm>
              <a:off x="7155911" y="5497560"/>
              <a:ext cx="167816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INTR backbone</a:t>
              </a:r>
              <a:endParaRPr lang="es-A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3" name="Rectangle 144"/>
            <p:cNvSpPr>
              <a:spLocks noChangeArrowheads="1"/>
            </p:cNvSpPr>
            <p:nvPr/>
          </p:nvSpPr>
          <p:spPr bwMode="auto">
            <a:xfrm>
              <a:off x="8150035" y="3145007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333399"/>
                  </a:solidFill>
                  <a:ea typeface="Arial" pitchFamily="-1" charset="0"/>
                  <a:cs typeface="Arial" pitchFamily="-1" charset="0"/>
                </a:rPr>
                <a:t>74</a:t>
              </a:r>
              <a:endParaRPr lang="es-AR" sz="1400" b="1">
                <a:solidFill>
                  <a:srgbClr val="333399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4" name="Rectangle 145"/>
            <p:cNvSpPr>
              <a:spLocks noChangeArrowheads="1"/>
            </p:cNvSpPr>
            <p:nvPr/>
          </p:nvSpPr>
          <p:spPr bwMode="auto">
            <a:xfrm>
              <a:off x="8608063" y="3056871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CC0000"/>
                  </a:solidFill>
                  <a:ea typeface="Arial" pitchFamily="-1" charset="0"/>
                  <a:cs typeface="Arial" pitchFamily="-1" charset="0"/>
                </a:rPr>
                <a:t>76</a:t>
              </a:r>
              <a:endParaRPr lang="es-AR" sz="1400" b="1">
                <a:solidFill>
                  <a:srgbClr val="CC0000"/>
                </a:solidFill>
                <a:ea typeface="Arial" pitchFamily="-1" charset="0"/>
                <a:cs typeface="Arial" pitchFamily="-1" charset="0"/>
              </a:endParaRPr>
            </a:p>
          </p:txBody>
        </p:sp>
        <p:grpSp>
          <p:nvGrpSpPr>
            <p:cNvPr id="95" name="Groupe 94"/>
            <p:cNvGrpSpPr/>
            <p:nvPr/>
          </p:nvGrpSpPr>
          <p:grpSpPr>
            <a:xfrm>
              <a:off x="1371600" y="2070094"/>
              <a:ext cx="1692766" cy="629682"/>
              <a:chOff x="7009505" y="1995488"/>
              <a:chExt cx="1692766" cy="629682"/>
            </a:xfrm>
          </p:grpSpPr>
          <p:sp>
            <p:nvSpPr>
              <p:cNvPr id="96" name="AutoShape 165"/>
              <p:cNvSpPr>
                <a:spLocks noChangeArrowheads="1"/>
              </p:cNvSpPr>
              <p:nvPr/>
            </p:nvSpPr>
            <p:spPr bwMode="auto">
              <a:xfrm>
                <a:off x="7009505" y="2017713"/>
                <a:ext cx="1662898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8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97" name="Rectangle 3"/>
              <p:cNvSpPr>
                <a:spLocks noChangeArrowheads="1"/>
              </p:cNvSpPr>
              <p:nvPr/>
            </p:nvSpPr>
            <p:spPr bwMode="auto">
              <a:xfrm>
                <a:off x="7119042" y="2116138"/>
                <a:ext cx="177800" cy="144462"/>
              </a:xfrm>
              <a:prstGeom prst="rect">
                <a:avLst/>
              </a:prstGeom>
              <a:solidFill>
                <a:srgbClr val="00206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98" name="Rectangle 4"/>
              <p:cNvSpPr>
                <a:spLocks noChangeArrowheads="1"/>
              </p:cNvSpPr>
              <p:nvPr/>
            </p:nvSpPr>
            <p:spPr bwMode="auto">
              <a:xfrm>
                <a:off x="7119042" y="2381250"/>
                <a:ext cx="177800" cy="144463"/>
              </a:xfrm>
              <a:prstGeom prst="rect">
                <a:avLst/>
              </a:prstGeom>
              <a:solidFill>
                <a:srgbClr val="CC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99" name="ZoneTexte 84"/>
              <p:cNvSpPr txBox="1">
                <a:spLocks noChangeArrowheads="1"/>
              </p:cNvSpPr>
              <p:nvPr/>
            </p:nvSpPr>
            <p:spPr bwMode="auto">
              <a:xfrm>
                <a:off x="7276205" y="1995488"/>
                <a:ext cx="142606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s-A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DTG + 2 INTR</a:t>
                </a:r>
                <a:endParaRPr lang="es-A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100" name="ZoneTexte 85"/>
              <p:cNvSpPr txBox="1">
                <a:spLocks noChangeArrowheads="1"/>
              </p:cNvSpPr>
              <p:nvPr/>
            </p:nvSpPr>
            <p:spPr bwMode="auto">
              <a:xfrm>
                <a:off x="7276205" y="2255838"/>
                <a:ext cx="139619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s-A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RAL + 2 INTR</a:t>
                </a:r>
                <a:endParaRPr lang="es-A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82" name="Rectangle 135"/>
            <p:cNvSpPr>
              <a:spLocks noChangeArrowheads="1"/>
            </p:cNvSpPr>
            <p:nvPr/>
          </p:nvSpPr>
          <p:spPr bwMode="auto">
            <a:xfrm>
              <a:off x="448932" y="5375156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3" name="Rectangle 135"/>
            <p:cNvSpPr>
              <a:spLocks noChangeArrowheads="1"/>
            </p:cNvSpPr>
            <p:nvPr/>
          </p:nvSpPr>
          <p:spPr bwMode="auto">
            <a:xfrm>
              <a:off x="4240302" y="5380267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5" name="Rectangle 133"/>
            <p:cNvSpPr>
              <a:spLocks noChangeArrowheads="1"/>
            </p:cNvSpPr>
            <p:nvPr/>
          </p:nvSpPr>
          <p:spPr bwMode="auto">
            <a:xfrm>
              <a:off x="6969350" y="3106757"/>
              <a:ext cx="432000" cy="2368198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86" name="Rectangle 151"/>
            <p:cNvSpPr>
              <a:spLocks noChangeArrowheads="1"/>
            </p:cNvSpPr>
            <p:nvPr/>
          </p:nvSpPr>
          <p:spPr bwMode="auto">
            <a:xfrm>
              <a:off x="7398166" y="3315954"/>
              <a:ext cx="432000" cy="2159000"/>
            </a:xfrm>
            <a:prstGeom prst="rect">
              <a:avLst/>
            </a:prstGeom>
            <a:solidFill>
              <a:srgbClr val="CC00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87" name="Rectangle 133"/>
            <p:cNvSpPr>
              <a:spLocks noChangeArrowheads="1"/>
            </p:cNvSpPr>
            <p:nvPr/>
          </p:nvSpPr>
          <p:spPr bwMode="auto">
            <a:xfrm>
              <a:off x="8153400" y="3456981"/>
              <a:ext cx="432000" cy="2017973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88" name="Rectangle 151"/>
            <p:cNvSpPr>
              <a:spLocks noChangeArrowheads="1"/>
            </p:cNvSpPr>
            <p:nvPr/>
          </p:nvSpPr>
          <p:spPr bwMode="auto">
            <a:xfrm>
              <a:off x="8577549" y="3356992"/>
              <a:ext cx="432000" cy="2117962"/>
            </a:xfrm>
            <a:prstGeom prst="rect">
              <a:avLst/>
            </a:prstGeom>
            <a:solidFill>
              <a:srgbClr val="CC00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90" name="ZoneTexte 89"/>
            <p:cNvSpPr txBox="1"/>
            <p:nvPr/>
          </p:nvSpPr>
          <p:spPr>
            <a:xfrm>
              <a:off x="4644008" y="2257127"/>
              <a:ext cx="445506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400" b="1" dirty="0" smtClean="0">
                  <a:solidFill>
                    <a:srgbClr val="333399"/>
                  </a:solidFill>
                </a:rPr>
                <a:t>ITT </a:t>
              </a:r>
              <a:r>
                <a:rPr lang="es-AR" sz="1400" b="1" dirty="0" err="1" smtClean="0">
                  <a:solidFill>
                    <a:srgbClr val="333399"/>
                  </a:solidFill>
                </a:rPr>
                <a:t>snapshot</a:t>
              </a:r>
              <a:r>
                <a:rPr lang="es-AR" sz="1400" b="1" dirty="0" smtClean="0">
                  <a:solidFill>
                    <a:srgbClr val="333399"/>
                  </a:solidFill>
                </a:rPr>
                <a:t>, por factores de estratificación basal</a:t>
              </a:r>
              <a:endParaRPr lang="es-AR" sz="1400" b="1" dirty="0">
                <a:solidFill>
                  <a:srgbClr val="333399"/>
                </a:solidFill>
              </a:endParaRPr>
            </a:p>
          </p:txBody>
        </p:sp>
        <p:sp>
          <p:nvSpPr>
            <p:cNvPr id="91" name="ZoneTexte 86"/>
            <p:cNvSpPr txBox="1">
              <a:spLocks noChangeArrowheads="1"/>
            </p:cNvSpPr>
            <p:nvPr/>
          </p:nvSpPr>
          <p:spPr bwMode="auto">
            <a:xfrm>
              <a:off x="5685827" y="5845258"/>
              <a:ext cx="1095973" cy="3180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6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≤ 100,000</a:t>
              </a:r>
              <a:endParaRPr lang="es-AR" sz="16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93" name="ZoneTexte 86"/>
            <p:cNvSpPr txBox="1">
              <a:spLocks noChangeArrowheads="1"/>
            </p:cNvSpPr>
            <p:nvPr/>
          </p:nvSpPr>
          <p:spPr bwMode="auto">
            <a:xfrm>
              <a:off x="6879618" y="5845258"/>
              <a:ext cx="1039367" cy="3180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6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TDF/FTC</a:t>
              </a:r>
              <a:endParaRPr lang="es-AR" sz="16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94" name="ZoneTexte 86"/>
            <p:cNvSpPr txBox="1">
              <a:spLocks noChangeArrowheads="1"/>
            </p:cNvSpPr>
            <p:nvPr/>
          </p:nvSpPr>
          <p:spPr bwMode="auto">
            <a:xfrm>
              <a:off x="8023110" y="5845258"/>
              <a:ext cx="1051189" cy="3180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6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ABC/3TC</a:t>
              </a:r>
              <a:endParaRPr lang="es-AR" sz="16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103" name="Rectangle 144"/>
            <p:cNvSpPr>
              <a:spLocks noChangeArrowheads="1"/>
            </p:cNvSpPr>
            <p:nvPr/>
          </p:nvSpPr>
          <p:spPr bwMode="auto">
            <a:xfrm>
              <a:off x="5796136" y="2880876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333399"/>
                  </a:solidFill>
                  <a:ea typeface="Arial" pitchFamily="-1" charset="0"/>
                  <a:cs typeface="Arial" pitchFamily="-1" charset="0"/>
                </a:rPr>
                <a:t>82</a:t>
              </a:r>
              <a:endParaRPr lang="es-AR" sz="1400" b="1">
                <a:solidFill>
                  <a:srgbClr val="333399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04" name="Rectangle 145"/>
            <p:cNvSpPr>
              <a:spLocks noChangeArrowheads="1"/>
            </p:cNvSpPr>
            <p:nvPr/>
          </p:nvSpPr>
          <p:spPr bwMode="auto">
            <a:xfrm>
              <a:off x="6266908" y="2880876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CC0000"/>
                  </a:solidFill>
                  <a:ea typeface="Arial" pitchFamily="-1" charset="0"/>
                  <a:cs typeface="Arial" pitchFamily="-1" charset="0"/>
                </a:rPr>
                <a:t>82</a:t>
              </a:r>
              <a:endParaRPr lang="es-AR" sz="1400" b="1">
                <a:solidFill>
                  <a:srgbClr val="CC00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05" name="Rectangle 144"/>
            <p:cNvSpPr>
              <a:spLocks noChangeArrowheads="1"/>
            </p:cNvSpPr>
            <p:nvPr/>
          </p:nvSpPr>
          <p:spPr bwMode="auto">
            <a:xfrm>
              <a:off x="7007113" y="2780928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333399"/>
                  </a:solidFill>
                  <a:ea typeface="Arial" pitchFamily="-1" charset="0"/>
                  <a:cs typeface="Arial" pitchFamily="-1" charset="0"/>
                </a:rPr>
                <a:t>86</a:t>
              </a:r>
              <a:endParaRPr lang="es-AR" sz="1400" b="1">
                <a:solidFill>
                  <a:srgbClr val="333399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06" name="Rectangle 145"/>
            <p:cNvSpPr>
              <a:spLocks noChangeArrowheads="1"/>
            </p:cNvSpPr>
            <p:nvPr/>
          </p:nvSpPr>
          <p:spPr bwMode="auto">
            <a:xfrm>
              <a:off x="7408252" y="3001786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CC0000"/>
                  </a:solidFill>
                  <a:ea typeface="Arial" pitchFamily="-1" charset="0"/>
                  <a:cs typeface="Arial" pitchFamily="-1" charset="0"/>
                </a:rPr>
                <a:t>77</a:t>
              </a:r>
              <a:endParaRPr lang="es-AR" sz="1400" b="1">
                <a:solidFill>
                  <a:srgbClr val="CC0000"/>
                </a:solidFill>
                <a:ea typeface="Arial" pitchFamily="-1" charset="0"/>
                <a:cs typeface="Arial" pitchFamily="-1" charset="0"/>
              </a:endParaRPr>
            </a:p>
          </p:txBody>
        </p:sp>
      </p:grpSp>
      <p:sp>
        <p:nvSpPr>
          <p:cNvPr id="107" name="ZoneTexte 69"/>
          <p:cNvSpPr txBox="1">
            <a:spLocks noChangeArrowheads="1"/>
          </p:cNvSpPr>
          <p:nvPr/>
        </p:nvSpPr>
        <p:spPr bwMode="auto">
          <a:xfrm>
            <a:off x="4298950" y="6553200"/>
            <a:ext cx="48450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Lancet Infect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Dis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2013;13:927-35 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08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Estudio SPRING-2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INTR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RAL c/12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hs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/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INTR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09" name="Grouper 41"/>
          <p:cNvGrpSpPr/>
          <p:nvPr/>
        </p:nvGrpSpPr>
        <p:grpSpPr>
          <a:xfrm>
            <a:off x="0" y="6570663"/>
            <a:ext cx="927701" cy="288111"/>
            <a:chOff x="0" y="6570663"/>
            <a:chExt cx="1393200" cy="288111"/>
          </a:xfrm>
        </p:grpSpPr>
        <p:sp>
          <p:nvSpPr>
            <p:cNvPr id="110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11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SPRING-2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41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Lancet Infect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Dis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2013;13:927-35 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24938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Estudio SPRING-2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INTR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RAL c/12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hs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INTR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0800" y="1409700"/>
            <a:ext cx="9024938" cy="795164"/>
          </a:xfrm>
        </p:spPr>
        <p:txBody>
          <a:bodyPr/>
          <a:lstStyle/>
          <a:p>
            <a:r>
              <a:rPr lang="es-AR" sz="2400" b="1" dirty="0" smtClean="0">
                <a:latin typeface="+mj-lt"/>
              </a:rPr>
              <a:t>No-respondedores virológicos (ITT, </a:t>
            </a:r>
            <a:r>
              <a:rPr lang="es-AR" sz="2400" b="1" dirty="0" err="1" smtClean="0">
                <a:latin typeface="+mj-lt"/>
              </a:rPr>
              <a:t>snapshot</a:t>
            </a:r>
            <a:r>
              <a:rPr lang="es-AR" sz="2400" b="1" dirty="0" smtClean="0">
                <a:latin typeface="+mj-lt"/>
              </a:rPr>
              <a:t>) a semana 96 </a:t>
            </a:r>
            <a:br>
              <a:rPr lang="es-AR" sz="2400" b="1" dirty="0" smtClean="0">
                <a:latin typeface="+mj-lt"/>
              </a:rPr>
            </a:br>
            <a:r>
              <a:rPr lang="es-AR" sz="2400" b="1" dirty="0" smtClean="0">
                <a:latin typeface="+mj-lt"/>
              </a:rPr>
              <a:t>por factores basales de estratificación</a:t>
            </a:r>
            <a:endParaRPr lang="es-AR" sz="2400" b="1" dirty="0">
              <a:latin typeface="+mj-lt"/>
            </a:endParaRPr>
          </a:p>
        </p:txBody>
      </p:sp>
      <p:grpSp>
        <p:nvGrpSpPr>
          <p:cNvPr id="12" name="Grouper 41"/>
          <p:cNvGrpSpPr/>
          <p:nvPr/>
        </p:nvGrpSpPr>
        <p:grpSpPr>
          <a:xfrm>
            <a:off x="0" y="6570663"/>
            <a:ext cx="927701" cy="288111"/>
            <a:chOff x="0" y="6570663"/>
            <a:chExt cx="1393200" cy="288111"/>
          </a:xfrm>
        </p:grpSpPr>
        <p:sp>
          <p:nvSpPr>
            <p:cNvPr id="13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4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SPRING-2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graphicFrame>
        <p:nvGraphicFramePr>
          <p:cNvPr id="16" name="Group 77"/>
          <p:cNvGraphicFramePr>
            <a:graphicFrameLocks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="" val="4241573353"/>
              </p:ext>
            </p:extLst>
          </p:nvPr>
        </p:nvGraphicFramePr>
        <p:xfrm>
          <a:off x="395287" y="2348881"/>
          <a:ext cx="8353426" cy="1926156"/>
        </p:xfrm>
        <a:graphic>
          <a:graphicData uri="http://schemas.openxmlformats.org/drawingml/2006/table">
            <a:tbl>
              <a:tblPr/>
              <a:tblGrid>
                <a:gridCol w="4378326"/>
                <a:gridCol w="2070100"/>
                <a:gridCol w="1905000"/>
              </a:tblGrid>
              <a:tr h="658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  50 mg QD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411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RAL 400 mg QD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411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</a:tr>
              <a:tr h="317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CV basal </a:t>
                      </a:r>
                      <a:r>
                        <a:rPr kumimoji="0" lang="es-AR" sz="1400" b="1" i="0" u="sng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100,000 c/mL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10/297 (3)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17/295 (6)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7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CV basal &gt; 100,000 c/mL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12/114 (11)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26/116 (22)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7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ABC/3TC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10/169 (6)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16/164 (10)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7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12/242 (5)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27/247 (11)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Group 77"/>
          <p:cNvGraphicFramePr>
            <a:graphicFrameLocks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="" val="2318930733"/>
              </p:ext>
            </p:extLst>
          </p:nvPr>
        </p:nvGraphicFramePr>
        <p:xfrm>
          <a:off x="395287" y="4555928"/>
          <a:ext cx="8353425" cy="1393353"/>
        </p:xfrm>
        <a:graphic>
          <a:graphicData uri="http://schemas.openxmlformats.org/drawingml/2006/table">
            <a:tbl>
              <a:tblPr/>
              <a:tblGrid>
                <a:gridCol w="4032697"/>
                <a:gridCol w="1080182"/>
                <a:gridCol w="1080182"/>
                <a:gridCol w="1080182"/>
                <a:gridCol w="1080182"/>
              </a:tblGrid>
              <a:tr h="6757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ABC/3TC</a:t>
                      </a:r>
                      <a:br>
                        <a:rPr kumimoji="0" lang="es-A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(N = 169)</a:t>
                      </a: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</a:t>
                      </a:r>
                      <a:b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(N = 242)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ABC/3TC</a:t>
                      </a:r>
                      <a:b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(N = 164)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</a:t>
                      </a:r>
                      <a:b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(N = 247)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CV basal </a:t>
                      </a:r>
                      <a:r>
                        <a:rPr kumimoji="0" lang="es-AR" sz="14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100,000 c/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mL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6/132 (5)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4/165 (2)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8/125 (6)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9/170 (5)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CV basal &gt; 100,000 c/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mL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4/37 (11)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8/77 (10)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8/39 (21)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18/77 (23)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1154034"/>
            <a:ext cx="8864600" cy="184291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s-AR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Definición de fallo virológico</a:t>
            </a:r>
          </a:p>
          <a:p>
            <a:pPr lvl="1"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</a:rPr>
              <a:t>2  CV consecutivas  </a:t>
            </a:r>
            <a:r>
              <a:rPr lang="es-AR" sz="1800" u="sng" dirty="0" smtClean="0">
                <a:ea typeface="ＭＳ Ｐゴシック" pitchFamily="-1" charset="-128"/>
              </a:rPr>
              <a:t>&gt;</a:t>
            </a:r>
            <a:r>
              <a:rPr lang="es-AR" sz="1800" dirty="0" smtClean="0">
                <a:ea typeface="ＭＳ Ｐゴシック" pitchFamily="-1" charset="-128"/>
              </a:rPr>
              <a:t> 50 c/</a:t>
            </a:r>
            <a:r>
              <a:rPr lang="es-AR" sz="1800" dirty="0" err="1" smtClean="0">
                <a:ea typeface="ＭＳ Ｐゴシック" pitchFamily="-1" charset="-128"/>
              </a:rPr>
              <a:t>mL</a:t>
            </a:r>
            <a:r>
              <a:rPr lang="es-AR" sz="1800" dirty="0" smtClean="0">
                <a:ea typeface="ＭＳ Ｐゴシック" pitchFamily="-1" charset="-128"/>
              </a:rPr>
              <a:t>, en o después de S24</a:t>
            </a:r>
          </a:p>
          <a:p>
            <a:pPr>
              <a:spcBef>
                <a:spcPts val="0"/>
              </a:spcBef>
            </a:pPr>
            <a:r>
              <a:rPr lang="es-AR" b="1" dirty="0" smtClean="0">
                <a:latin typeface="+mj-lt"/>
                <a:ea typeface="ＭＳ Ｐゴシック" pitchFamily="-1" charset="-128"/>
              </a:rPr>
              <a:t>Criterios para test de resistencia</a:t>
            </a:r>
          </a:p>
          <a:p>
            <a:pPr lvl="1"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</a:rPr>
              <a:t>Todos los paciente con fallo virológico definido por el protocolo (FVDP)</a:t>
            </a:r>
          </a:p>
          <a:p>
            <a:pPr lvl="1">
              <a:spcBef>
                <a:spcPts val="0"/>
              </a:spcBef>
            </a:pPr>
            <a:r>
              <a:rPr lang="es-AR" sz="1800" dirty="0" smtClean="0">
                <a:ea typeface="ＭＳ Ｐゴシック" pitchFamily="-1" charset="-128"/>
              </a:rPr>
              <a:t>Genotipo de TR e </a:t>
            </a:r>
            <a:r>
              <a:rPr lang="es-AR" sz="1800" dirty="0" err="1" smtClean="0">
                <a:ea typeface="ＭＳ Ｐゴシック" pitchFamily="-1" charset="-128"/>
              </a:rPr>
              <a:t>integrasa</a:t>
            </a:r>
            <a:r>
              <a:rPr lang="es-AR" sz="1800" dirty="0" smtClean="0">
                <a:ea typeface="ＭＳ Ｐゴシック" pitchFamily="-1" charset="-128"/>
              </a:rPr>
              <a:t> basal y muestras de casos de fallo virológico sospechado</a:t>
            </a:r>
          </a:p>
        </p:txBody>
      </p:sp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="" val="2738452177"/>
              </p:ext>
            </p:extLst>
          </p:nvPr>
        </p:nvGraphicFramePr>
        <p:xfrm>
          <a:off x="133228" y="3194041"/>
          <a:ext cx="8831260" cy="2843797"/>
        </p:xfrm>
        <a:graphic>
          <a:graphicData uri="http://schemas.openxmlformats.org/drawingml/2006/table">
            <a:tbl>
              <a:tblPr/>
              <a:tblGrid>
                <a:gridCol w="4582788"/>
                <a:gridCol w="1080120"/>
                <a:gridCol w="1080120"/>
                <a:gridCol w="994427"/>
                <a:gridCol w="1093805"/>
              </a:tblGrid>
              <a:tr h="2873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 + 2 INTR , N = 411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RAL + 2 INTR, N = 411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</a:tr>
              <a:tr h="2394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D0-S48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S48-S96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D0-S48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S48-S96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4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FVDP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20 (4.9%)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28 (6.8%)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070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Genotipo de 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integrasa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: resultados basales </a:t>
                      </a:r>
                      <a:b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y al tiempo de FVDP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427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Mutaciones emergentes de resistencia </a:t>
                      </a:r>
                      <a:b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 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integrasas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1*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070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Genotipo de 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transcriptase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reversa: resultados basales y al tiempo de FVDP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19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3957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Mutaciones emergentes de resistencia a  NRTI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4*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240686" name="ZoneTexte 10"/>
          <p:cNvSpPr txBox="1">
            <a:spLocks noChangeArrowheads="1"/>
          </p:cNvSpPr>
          <p:nvPr/>
        </p:nvSpPr>
        <p:spPr bwMode="auto">
          <a:xfrm>
            <a:off x="133228" y="6037838"/>
            <a:ext cx="8443337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05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 1 paciente con mutaciones  a </a:t>
            </a:r>
            <a:r>
              <a:rPr lang="es-AR" sz="105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integrasas</a:t>
            </a:r>
            <a:r>
              <a:rPr lang="es-AR" sz="105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(T97T/A, E138E/D, V151V/I, N155H) y a INTR mutaciones (A62A/V, K65K/R, K70K/E, M184V),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05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1 paciente con M184M/I, 1 con M184M/V, 1 con A62A/V</a:t>
            </a:r>
            <a:endParaRPr lang="es-AR" sz="105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3224902" y="2834001"/>
            <a:ext cx="31220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381000" indent="-381000" algn="ctr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es-AR" sz="2000" b="1" dirty="0" smtClean="0">
                <a:solidFill>
                  <a:srgbClr val="333399"/>
                </a:solidFill>
                <a:latin typeface="Calibri" pitchFamily="-1" charset="0"/>
              </a:rPr>
              <a:t>Datos de resistencia a FVDP</a:t>
            </a:r>
            <a:endParaRPr lang="es-AR" sz="2000" b="1" dirty="0">
              <a:solidFill>
                <a:srgbClr val="333399"/>
              </a:solidFill>
              <a:latin typeface="Calibri" pitchFamily="-1" charset="0"/>
            </a:endParaRPr>
          </a:p>
        </p:txBody>
      </p:sp>
      <p:sp>
        <p:nvSpPr>
          <p:cNvPr id="14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41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2013;381:735-43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Lancet Infect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Dis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2013;13:927-35 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Estudio SPRING-2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INTR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RAL c/12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hs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/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INTR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6" name="Grouper 41"/>
          <p:cNvGrpSpPr/>
          <p:nvPr/>
        </p:nvGrpSpPr>
        <p:grpSpPr>
          <a:xfrm>
            <a:off x="0" y="6570663"/>
            <a:ext cx="927701" cy="288111"/>
            <a:chOff x="0" y="6570663"/>
            <a:chExt cx="1393200" cy="288111"/>
          </a:xfrm>
        </p:grpSpPr>
        <p:sp>
          <p:nvSpPr>
            <p:cNvPr id="20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SPRING-2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="" val="3194836453"/>
              </p:ext>
            </p:extLst>
          </p:nvPr>
        </p:nvGraphicFramePr>
        <p:xfrm>
          <a:off x="381000" y="1759880"/>
          <a:ext cx="8207375" cy="4549440"/>
        </p:xfrm>
        <a:graphic>
          <a:graphicData uri="http://schemas.openxmlformats.org/drawingml/2006/table">
            <a:tbl>
              <a:tblPr/>
              <a:tblGrid>
                <a:gridCol w="4185821"/>
                <a:gridCol w="1995484"/>
                <a:gridCol w="2026070"/>
              </a:tblGrid>
              <a:tr h="246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DTG + 2 INTR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RAL + 2 INTR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</a:tr>
              <a:tr h="2057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Total de  eventos adversos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82%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EA en </a:t>
                      </a:r>
                      <a:r>
                        <a:rPr kumimoji="0" lang="es-AR" sz="1400" b="1" i="0" u="sng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&gt;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5% de sujentes en cada grupo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Nauseas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14%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Cefaleas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12%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12%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Nasofaringitis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12%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Diarrea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Infección respiratoria alta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Mareos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Fiebre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Fatiga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Insomnio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Bronquitis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Depresión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Faringitis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Influenza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Astenia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Sífilis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5%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" name="Espace réservé du contenu 2"/>
          <p:cNvSpPr txBox="1">
            <a:spLocks/>
          </p:cNvSpPr>
          <p:nvPr/>
        </p:nvSpPr>
        <p:spPr bwMode="auto">
          <a:xfrm>
            <a:off x="39688" y="1180181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lnSpc>
                <a:spcPts val="2280"/>
              </a:lnSpc>
              <a:spcBef>
                <a:spcPts val="0"/>
              </a:spcBef>
            </a:pPr>
            <a:r>
              <a:rPr lang="es-AR" sz="2400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Eventos adversos a semana 48</a:t>
            </a:r>
            <a:endParaRPr lang="es-AR" sz="1800" kern="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1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41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2013;381:735-43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Estudio SPRING-2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INTR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RAL c/12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hs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/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INTR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7" name="Grouper 41"/>
          <p:cNvGrpSpPr/>
          <p:nvPr/>
        </p:nvGrpSpPr>
        <p:grpSpPr>
          <a:xfrm>
            <a:off x="0" y="6570663"/>
            <a:ext cx="927701" cy="288111"/>
            <a:chOff x="0" y="6570663"/>
            <a:chExt cx="1393200" cy="288111"/>
          </a:xfrm>
        </p:grpSpPr>
        <p:sp>
          <p:nvSpPr>
            <p:cNvPr id="18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9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SPRING-2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1572</Words>
  <Application>Microsoft Office PowerPoint</Application>
  <PresentationFormat>Affichage à l'écran (4:3)</PresentationFormat>
  <Paragraphs>422</Paragraphs>
  <Slides>12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ARV_trials_2014</vt:lpstr>
      <vt:lpstr>Comparación de inhibidores de la integrasa  vs inhibidores de la integrasa </vt:lpstr>
      <vt:lpstr>Estudio SPRING-2: DTG QD + 2 INTR vs RAL c/12 hs + 2 INTR</vt:lpstr>
      <vt:lpstr>Estudio SPRING-2: DTG QD + 2 INTR vs RAL c/12 hs + 2 INTR</vt:lpstr>
      <vt:lpstr>Estudio SPRING-2: DTG QD + 2 INTR vs RAL c/12 hs + 2 INTR</vt:lpstr>
      <vt:lpstr>Estudio SPRING-2: DTG QD + 2 INTR vs RAL c/12 hs + 2 INTR</vt:lpstr>
      <vt:lpstr>Estudio SPRING-2: DTG QD + 2 INTR vs RAL c/12 hs + 2 INTR</vt:lpstr>
      <vt:lpstr>Estudio SPRING-2: DTG QD + 2 INTR vs RAL c/12 hs  + 2 INTR</vt:lpstr>
      <vt:lpstr>Estudio SPRING-2: DTG QD + 2 INTR vs RAL c/12 hs + 2 INTR</vt:lpstr>
      <vt:lpstr>Estudio SPRING-2: DTG QD + 2 INTR vs RAL c/12 hs + 2 INTR</vt:lpstr>
      <vt:lpstr>Estudio SPRING-2: DTG QD + 2 INTR vs RAL c/12 hs + 2 INTR</vt:lpstr>
      <vt:lpstr>Estudio SPRING-2: DTG QD + 2 INTR vs RAL c/12 hs + 2 INTR</vt:lpstr>
      <vt:lpstr>Estudio SPRING-2: DTG QD + 2 INTR vs RAL c/12 hs + 2 INTR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creator>www.arv-trial.com</dc:creator>
  <cp:lastModifiedBy>Pilouk</cp:lastModifiedBy>
  <cp:revision>137</cp:revision>
  <dcterms:created xsi:type="dcterms:W3CDTF">2014-09-16T06:49:35Z</dcterms:created>
  <dcterms:modified xsi:type="dcterms:W3CDTF">2014-11-13T09:01:08Z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047B7646-E841-4400-B856-668FC26FEB39</vt:lpwstr>
  </property>
  <property fmtid="{D5CDD505-2E9C-101B-9397-08002B2CF9AE}" pid="3" name="ArticulatePath">
    <vt:lpwstr>AEI_ARV trials naive MAJ 2014-SPRING-2-v01</vt:lpwstr>
  </property>
</Properties>
</file>