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80" r:id="rId2"/>
    <p:sldId id="257" r:id="rId3"/>
    <p:sldId id="258" r:id="rId4"/>
    <p:sldId id="259" r:id="rId5"/>
    <p:sldId id="275" r:id="rId6"/>
    <p:sldId id="276" r:id="rId7"/>
    <p:sldId id="277" r:id="rId8"/>
    <p:sldId id="262" r:id="rId9"/>
    <p:sldId id="287" r:id="rId10"/>
    <p:sldId id="278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custDataLst>
    <p:tags r:id="rId18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5759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DDDDDD"/>
    <a:srgbClr val="333399"/>
    <a:srgbClr val="0066FF"/>
    <a:srgbClr val="FF6600"/>
    <a:srgbClr val="FF9933"/>
    <a:srgbClr val="FE7F00"/>
    <a:srgbClr val="009900"/>
    <a:srgbClr val="00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87557" autoAdjust="0"/>
  </p:normalViewPr>
  <p:slideViewPr>
    <p:cSldViewPr snapToGrid="0">
      <p:cViewPr varScale="1">
        <p:scale>
          <a:sx n="75" d="100"/>
          <a:sy n="75" d="100"/>
        </p:scale>
        <p:origin x="1536" y="60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277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RPV/FTC/TDF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TG</c:v>
                </c:pt>
                <c:pt idx="3">
                  <c:v>HDL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-8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DE-4AEB-80D7-B526015D1C1A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EFV/FTC/TDF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TG</c:v>
                </c:pt>
                <c:pt idx="3">
                  <c:v>HDL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22</c:v>
                </c:pt>
                <c:pt idx="1">
                  <c:v>14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DE-4AEB-80D7-B526015D1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725399296"/>
        <c:axId val="-725394400"/>
      </c:barChart>
      <c:catAx>
        <c:axId val="-725399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lang="fr-FR">
                <a:solidFill>
                  <a:srgbClr val="000066"/>
                </a:solidFill>
              </a:defRPr>
            </a:pPr>
            <a:endParaRPr lang="fr-FR"/>
          </a:p>
        </c:txPr>
        <c:crossAx val="-725394400"/>
        <c:crosses val="autoZero"/>
        <c:auto val="1"/>
        <c:lblAlgn val="ctr"/>
        <c:lblOffset val="100"/>
        <c:noMultiLvlLbl val="0"/>
      </c:catAx>
      <c:valAx>
        <c:axId val="-725394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fr-FR" sz="1200">
                <a:solidFill>
                  <a:srgbClr val="000066"/>
                </a:solidFill>
              </a:defRPr>
            </a:pPr>
            <a:endParaRPr lang="fr-FR"/>
          </a:p>
        </c:txPr>
        <c:crossAx val="-72539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solidFill>
            <a:srgbClr val="002060"/>
          </a:solidFill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03/04/2016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049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928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45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237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281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13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690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98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7503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3123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23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922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1876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0976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527613" y="1143000"/>
            <a:ext cx="8065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27613" y="5732756"/>
            <a:ext cx="8065008" cy="609600"/>
          </a:xfrm>
        </p:spPr>
        <p:txBody>
          <a:bodyPr anchor="b"/>
          <a:lstStyle>
            <a:lvl1pPr marL="0" indent="0" algn="l">
              <a:buNone/>
              <a:defRPr sz="1400"/>
            </a:lvl1pPr>
            <a:lvl2pPr marL="259715" indent="0" algn="l">
              <a:buNone/>
              <a:defRPr/>
            </a:lvl2pPr>
            <a:lvl3pPr marL="550926" indent="0" algn="l">
              <a:buNone/>
              <a:defRPr/>
            </a:lvl3pPr>
            <a:lvl4pPr marL="723074" indent="0" algn="l">
              <a:buNone/>
              <a:defRPr/>
            </a:lvl4pPr>
            <a:lvl5pPr marL="898398" indent="0" algn="l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7049" y="152400"/>
            <a:ext cx="8065008" cy="86868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0" y="6374166"/>
            <a:ext cx="7924800" cy="228600"/>
          </a:xfrm>
        </p:spPr>
        <p:txBody>
          <a:bodyPr/>
          <a:lstStyle>
            <a:lvl1pPr marL="0" indent="0" algn="r">
              <a:buNone/>
              <a:defRPr sz="1000"/>
            </a:lvl1pPr>
            <a:lvl2pPr marL="259715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65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>
                <a:ea typeface="ＭＳ Ｐゴシック" pitchFamily="34" charset="-128"/>
              </a:rPr>
              <a:t>Comparación </a:t>
            </a:r>
            <a:r>
              <a:rPr lang="es-AR" altLang="fr-FR" sz="3200" dirty="0">
                <a:ea typeface="ＭＳ Ｐゴシック" pitchFamily="34" charset="-128"/>
              </a:rPr>
              <a:t>de INNTR vs INNTR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ENCORE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  <a:t>EFV vs RPV</a:t>
            </a:r>
          </a:p>
          <a:p>
            <a:pPr lvl="1"/>
            <a:r>
              <a:rPr lang="fr-FR" altLang="fr-FR" sz="24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ECHO-THRIVE</a:t>
            </a:r>
          </a:p>
          <a:p>
            <a:pPr lvl="1"/>
            <a:r>
              <a:rPr lang="fr-FR" altLang="fr-FR" sz="2400" b="1" dirty="0">
                <a:latin typeface="Calibri" pitchFamily="34" charset="0"/>
                <a:ea typeface="ＭＳ Ｐゴシック" pitchFamily="34" charset="-128"/>
              </a:rPr>
              <a:t>STAR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EFV vs ETR</a:t>
            </a:r>
          </a:p>
          <a:p>
            <a:pPr lvl="1"/>
            <a:r>
              <a:rPr lang="fr-FR" altLang="fr-FR" sz="24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SENSE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STAR: </a:t>
            </a:r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RPV/FTC/TDF vs EFV/FTC/TDF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01462" y="1128713"/>
            <a:ext cx="7928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(carga viral &lt; 50 c/</a:t>
            </a:r>
            <a:r>
              <a:rPr lang="es-AR" sz="2400" b="1" dirty="0" err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24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 a semana 96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5077493" y="2378451"/>
            <a:ext cx="3851489" cy="3669484"/>
            <a:chOff x="5077493" y="2378451"/>
            <a:chExt cx="3851489" cy="3669484"/>
          </a:xfrm>
        </p:grpSpPr>
        <p:grpSp>
          <p:nvGrpSpPr>
            <p:cNvPr id="39" name="Groupe 38"/>
            <p:cNvGrpSpPr/>
            <p:nvPr/>
          </p:nvGrpSpPr>
          <p:grpSpPr>
            <a:xfrm>
              <a:off x="5618163" y="3508376"/>
              <a:ext cx="2836862" cy="2262187"/>
              <a:chOff x="5618163" y="3508376"/>
              <a:chExt cx="2836862" cy="2262187"/>
            </a:xfrm>
          </p:grpSpPr>
          <p:sp>
            <p:nvSpPr>
              <p:cNvPr id="40" name="Freeform 8"/>
              <p:cNvSpPr>
                <a:spLocks/>
              </p:cNvSpPr>
              <p:nvPr/>
            </p:nvSpPr>
            <p:spPr bwMode="auto">
              <a:xfrm>
                <a:off x="6846888" y="5653088"/>
                <a:ext cx="1227137" cy="117475"/>
              </a:xfrm>
              <a:custGeom>
                <a:avLst/>
                <a:gdLst>
                  <a:gd name="T0" fmla="*/ 773 w 773"/>
                  <a:gd name="T1" fmla="*/ 74 h 74"/>
                  <a:gd name="T2" fmla="*/ 773 w 773"/>
                  <a:gd name="T3" fmla="*/ 0 h 74"/>
                  <a:gd name="T4" fmla="*/ 0 w 773"/>
                  <a:gd name="T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73" h="74">
                    <a:moveTo>
                      <a:pt x="773" y="74"/>
                    </a:moveTo>
                    <a:lnTo>
                      <a:pt x="773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5618163" y="5653088"/>
                <a:ext cx="1228725" cy="117475"/>
              </a:xfrm>
              <a:custGeom>
                <a:avLst/>
                <a:gdLst>
                  <a:gd name="T0" fmla="*/ 0 w 774"/>
                  <a:gd name="T1" fmla="*/ 74 h 74"/>
                  <a:gd name="T2" fmla="*/ 0 w 774"/>
                  <a:gd name="T3" fmla="*/ 0 h 74"/>
                  <a:gd name="T4" fmla="*/ 774 w 774"/>
                  <a:gd name="T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74" h="74">
                    <a:moveTo>
                      <a:pt x="0" y="74"/>
                    </a:moveTo>
                    <a:lnTo>
                      <a:pt x="0" y="0"/>
                    </a:lnTo>
                    <a:lnTo>
                      <a:pt x="774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Line 20"/>
              <p:cNvSpPr>
                <a:spLocks noChangeShapeType="1"/>
              </p:cNvSpPr>
              <p:nvPr/>
            </p:nvSpPr>
            <p:spPr bwMode="auto">
              <a:xfrm>
                <a:off x="6846888" y="5653088"/>
                <a:ext cx="0" cy="117475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Line 21"/>
              <p:cNvSpPr>
                <a:spLocks noChangeShapeType="1"/>
              </p:cNvSpPr>
              <p:nvPr/>
            </p:nvSpPr>
            <p:spPr bwMode="auto">
              <a:xfrm flipV="1">
                <a:off x="6846888" y="3508376"/>
                <a:ext cx="0" cy="2144713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35"/>
              <p:cNvSpPr>
                <a:spLocks noChangeShapeType="1"/>
              </p:cNvSpPr>
              <p:nvPr/>
            </p:nvSpPr>
            <p:spPr bwMode="auto">
              <a:xfrm flipH="1">
                <a:off x="5700713" y="5199063"/>
                <a:ext cx="1981200" cy="0"/>
              </a:xfrm>
              <a:prstGeom prst="line">
                <a:avLst/>
              </a:prstGeom>
              <a:noFill/>
              <a:ln w="26988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Line 36"/>
              <p:cNvSpPr>
                <a:spLocks noChangeShapeType="1"/>
              </p:cNvSpPr>
              <p:nvPr/>
            </p:nvSpPr>
            <p:spPr bwMode="auto">
              <a:xfrm flipH="1">
                <a:off x="7010400" y="4135438"/>
                <a:ext cx="1281112" cy="0"/>
              </a:xfrm>
              <a:prstGeom prst="line">
                <a:avLst/>
              </a:prstGeom>
              <a:noFill/>
              <a:ln w="26988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Line 37"/>
              <p:cNvSpPr>
                <a:spLocks noChangeShapeType="1"/>
              </p:cNvSpPr>
              <p:nvPr/>
            </p:nvSpPr>
            <p:spPr bwMode="auto">
              <a:xfrm>
                <a:off x="5910263" y="5499101"/>
                <a:ext cx="2152650" cy="0"/>
              </a:xfrm>
              <a:prstGeom prst="line">
                <a:avLst/>
              </a:prstGeom>
              <a:noFill/>
              <a:ln w="26988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38"/>
              <p:cNvSpPr>
                <a:spLocks noChangeShapeType="1"/>
              </p:cNvSpPr>
              <p:nvPr/>
            </p:nvSpPr>
            <p:spPr bwMode="auto">
              <a:xfrm>
                <a:off x="7693025" y="4425951"/>
                <a:ext cx="762000" cy="0"/>
              </a:xfrm>
              <a:prstGeom prst="line">
                <a:avLst/>
              </a:prstGeom>
              <a:noFill/>
              <a:ln w="26988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39"/>
              <p:cNvSpPr>
                <a:spLocks noChangeShapeType="1"/>
              </p:cNvSpPr>
              <p:nvPr/>
            </p:nvSpPr>
            <p:spPr bwMode="auto">
              <a:xfrm>
                <a:off x="6854825" y="4425951"/>
                <a:ext cx="723900" cy="0"/>
              </a:xfrm>
              <a:prstGeom prst="line">
                <a:avLst/>
              </a:prstGeom>
              <a:noFill/>
              <a:ln w="26988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Freeform 40"/>
              <p:cNvSpPr>
                <a:spLocks/>
              </p:cNvSpPr>
              <p:nvPr/>
            </p:nvSpPr>
            <p:spPr bwMode="auto">
              <a:xfrm>
                <a:off x="7593013" y="4078288"/>
                <a:ext cx="114300" cy="114300"/>
              </a:xfrm>
              <a:custGeom>
                <a:avLst/>
                <a:gdLst>
                  <a:gd name="T0" fmla="*/ 61 w 72"/>
                  <a:gd name="T1" fmla="*/ 61 h 72"/>
                  <a:gd name="T2" fmla="*/ 66 w 72"/>
                  <a:gd name="T3" fmla="*/ 56 h 72"/>
                  <a:gd name="T4" fmla="*/ 70 w 72"/>
                  <a:gd name="T5" fmla="*/ 49 h 72"/>
                  <a:gd name="T6" fmla="*/ 72 w 72"/>
                  <a:gd name="T7" fmla="*/ 42 h 72"/>
                  <a:gd name="T8" fmla="*/ 72 w 72"/>
                  <a:gd name="T9" fmla="*/ 36 h 72"/>
                  <a:gd name="T10" fmla="*/ 72 w 72"/>
                  <a:gd name="T11" fmla="*/ 29 h 72"/>
                  <a:gd name="T12" fmla="*/ 70 w 72"/>
                  <a:gd name="T13" fmla="*/ 22 h 72"/>
                  <a:gd name="T14" fmla="*/ 66 w 72"/>
                  <a:gd name="T15" fmla="*/ 17 h 72"/>
                  <a:gd name="T16" fmla="*/ 61 w 72"/>
                  <a:gd name="T17" fmla="*/ 10 h 72"/>
                  <a:gd name="T18" fmla="*/ 56 w 72"/>
                  <a:gd name="T19" fmla="*/ 6 h 72"/>
                  <a:gd name="T20" fmla="*/ 49 w 72"/>
                  <a:gd name="T21" fmla="*/ 3 h 72"/>
                  <a:gd name="T22" fmla="*/ 44 w 72"/>
                  <a:gd name="T23" fmla="*/ 1 h 72"/>
                  <a:gd name="T24" fmla="*/ 36 w 72"/>
                  <a:gd name="T25" fmla="*/ 0 h 72"/>
                  <a:gd name="T26" fmla="*/ 29 w 72"/>
                  <a:gd name="T27" fmla="*/ 1 h 72"/>
                  <a:gd name="T28" fmla="*/ 22 w 72"/>
                  <a:gd name="T29" fmla="*/ 3 h 72"/>
                  <a:gd name="T30" fmla="*/ 17 w 72"/>
                  <a:gd name="T31" fmla="*/ 6 h 72"/>
                  <a:gd name="T32" fmla="*/ 10 w 72"/>
                  <a:gd name="T33" fmla="*/ 10 h 72"/>
                  <a:gd name="T34" fmla="*/ 6 w 72"/>
                  <a:gd name="T35" fmla="*/ 17 h 72"/>
                  <a:gd name="T36" fmla="*/ 3 w 72"/>
                  <a:gd name="T37" fmla="*/ 22 h 72"/>
                  <a:gd name="T38" fmla="*/ 1 w 72"/>
                  <a:gd name="T39" fmla="*/ 29 h 72"/>
                  <a:gd name="T40" fmla="*/ 0 w 72"/>
                  <a:gd name="T41" fmla="*/ 36 h 72"/>
                  <a:gd name="T42" fmla="*/ 1 w 72"/>
                  <a:gd name="T43" fmla="*/ 42 h 72"/>
                  <a:gd name="T44" fmla="*/ 3 w 72"/>
                  <a:gd name="T45" fmla="*/ 49 h 72"/>
                  <a:gd name="T46" fmla="*/ 6 w 72"/>
                  <a:gd name="T47" fmla="*/ 56 h 72"/>
                  <a:gd name="T48" fmla="*/ 10 w 72"/>
                  <a:gd name="T49" fmla="*/ 61 h 72"/>
                  <a:gd name="T50" fmla="*/ 17 w 72"/>
                  <a:gd name="T51" fmla="*/ 66 h 72"/>
                  <a:gd name="T52" fmla="*/ 22 w 72"/>
                  <a:gd name="T53" fmla="*/ 68 h 72"/>
                  <a:gd name="T54" fmla="*/ 29 w 72"/>
                  <a:gd name="T55" fmla="*/ 72 h 72"/>
                  <a:gd name="T56" fmla="*/ 36 w 72"/>
                  <a:gd name="T57" fmla="*/ 72 h 72"/>
                  <a:gd name="T58" fmla="*/ 44 w 72"/>
                  <a:gd name="T59" fmla="*/ 72 h 72"/>
                  <a:gd name="T60" fmla="*/ 49 w 72"/>
                  <a:gd name="T61" fmla="*/ 68 h 72"/>
                  <a:gd name="T62" fmla="*/ 56 w 72"/>
                  <a:gd name="T63" fmla="*/ 66 h 72"/>
                  <a:gd name="T64" fmla="*/ 61 w 72"/>
                  <a:gd name="T65" fmla="*/ 6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" h="72">
                    <a:moveTo>
                      <a:pt x="61" y="61"/>
                    </a:moveTo>
                    <a:lnTo>
                      <a:pt x="66" y="56"/>
                    </a:lnTo>
                    <a:lnTo>
                      <a:pt x="70" y="49"/>
                    </a:lnTo>
                    <a:lnTo>
                      <a:pt x="72" y="42"/>
                    </a:lnTo>
                    <a:lnTo>
                      <a:pt x="72" y="36"/>
                    </a:lnTo>
                    <a:lnTo>
                      <a:pt x="72" y="29"/>
                    </a:lnTo>
                    <a:lnTo>
                      <a:pt x="70" y="22"/>
                    </a:lnTo>
                    <a:lnTo>
                      <a:pt x="66" y="17"/>
                    </a:lnTo>
                    <a:lnTo>
                      <a:pt x="61" y="10"/>
                    </a:lnTo>
                    <a:lnTo>
                      <a:pt x="56" y="6"/>
                    </a:lnTo>
                    <a:lnTo>
                      <a:pt x="49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7" y="6"/>
                    </a:lnTo>
                    <a:lnTo>
                      <a:pt x="10" y="10"/>
                    </a:lnTo>
                    <a:lnTo>
                      <a:pt x="6" y="17"/>
                    </a:lnTo>
                    <a:lnTo>
                      <a:pt x="3" y="22"/>
                    </a:lnTo>
                    <a:lnTo>
                      <a:pt x="1" y="29"/>
                    </a:lnTo>
                    <a:lnTo>
                      <a:pt x="0" y="36"/>
                    </a:lnTo>
                    <a:lnTo>
                      <a:pt x="1" y="42"/>
                    </a:lnTo>
                    <a:lnTo>
                      <a:pt x="3" y="49"/>
                    </a:lnTo>
                    <a:lnTo>
                      <a:pt x="6" y="56"/>
                    </a:lnTo>
                    <a:lnTo>
                      <a:pt x="10" y="61"/>
                    </a:lnTo>
                    <a:lnTo>
                      <a:pt x="17" y="66"/>
                    </a:lnTo>
                    <a:lnTo>
                      <a:pt x="22" y="68"/>
                    </a:lnTo>
                    <a:lnTo>
                      <a:pt x="29" y="72"/>
                    </a:lnTo>
                    <a:lnTo>
                      <a:pt x="36" y="72"/>
                    </a:lnTo>
                    <a:lnTo>
                      <a:pt x="44" y="72"/>
                    </a:lnTo>
                    <a:lnTo>
                      <a:pt x="49" y="68"/>
                    </a:lnTo>
                    <a:lnTo>
                      <a:pt x="56" y="66"/>
                    </a:lnTo>
                    <a:lnTo>
                      <a:pt x="61" y="61"/>
                    </a:lnTo>
                    <a:close/>
                  </a:path>
                </a:pathLst>
              </a:custGeom>
              <a:solidFill>
                <a:srgbClr val="666666"/>
              </a:solidFill>
              <a:ln w="0">
                <a:solidFill>
                  <a:srgbClr val="66666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Freeform 41"/>
              <p:cNvSpPr>
                <a:spLocks/>
              </p:cNvSpPr>
              <p:nvPr/>
            </p:nvSpPr>
            <p:spPr bwMode="auto">
              <a:xfrm>
                <a:off x="6672263" y="5141913"/>
                <a:ext cx="111125" cy="111125"/>
              </a:xfrm>
              <a:custGeom>
                <a:avLst/>
                <a:gdLst>
                  <a:gd name="T0" fmla="*/ 60 w 70"/>
                  <a:gd name="T1" fmla="*/ 60 h 70"/>
                  <a:gd name="T2" fmla="*/ 65 w 70"/>
                  <a:gd name="T3" fmla="*/ 55 h 70"/>
                  <a:gd name="T4" fmla="*/ 69 w 70"/>
                  <a:gd name="T5" fmla="*/ 50 h 70"/>
                  <a:gd name="T6" fmla="*/ 70 w 70"/>
                  <a:gd name="T7" fmla="*/ 43 h 70"/>
                  <a:gd name="T8" fmla="*/ 70 w 70"/>
                  <a:gd name="T9" fmla="*/ 36 h 70"/>
                  <a:gd name="T10" fmla="*/ 70 w 70"/>
                  <a:gd name="T11" fmla="*/ 27 h 70"/>
                  <a:gd name="T12" fmla="*/ 69 w 70"/>
                  <a:gd name="T13" fmla="*/ 22 h 70"/>
                  <a:gd name="T14" fmla="*/ 65 w 70"/>
                  <a:gd name="T15" fmla="*/ 15 h 70"/>
                  <a:gd name="T16" fmla="*/ 60 w 70"/>
                  <a:gd name="T17" fmla="*/ 10 h 70"/>
                  <a:gd name="T18" fmla="*/ 55 w 70"/>
                  <a:gd name="T19" fmla="*/ 5 h 70"/>
                  <a:gd name="T20" fmla="*/ 48 w 70"/>
                  <a:gd name="T21" fmla="*/ 2 h 70"/>
                  <a:gd name="T22" fmla="*/ 43 w 70"/>
                  <a:gd name="T23" fmla="*/ 0 h 70"/>
                  <a:gd name="T24" fmla="*/ 34 w 70"/>
                  <a:gd name="T25" fmla="*/ 0 h 70"/>
                  <a:gd name="T26" fmla="*/ 27 w 70"/>
                  <a:gd name="T27" fmla="*/ 0 h 70"/>
                  <a:gd name="T28" fmla="*/ 21 w 70"/>
                  <a:gd name="T29" fmla="*/ 2 h 70"/>
                  <a:gd name="T30" fmla="*/ 15 w 70"/>
                  <a:gd name="T31" fmla="*/ 5 h 70"/>
                  <a:gd name="T32" fmla="*/ 10 w 70"/>
                  <a:gd name="T33" fmla="*/ 10 h 70"/>
                  <a:gd name="T34" fmla="*/ 5 w 70"/>
                  <a:gd name="T35" fmla="*/ 15 h 70"/>
                  <a:gd name="T36" fmla="*/ 2 w 70"/>
                  <a:gd name="T37" fmla="*/ 22 h 70"/>
                  <a:gd name="T38" fmla="*/ 0 w 70"/>
                  <a:gd name="T39" fmla="*/ 27 h 70"/>
                  <a:gd name="T40" fmla="*/ 0 w 70"/>
                  <a:gd name="T41" fmla="*/ 36 h 70"/>
                  <a:gd name="T42" fmla="*/ 0 w 70"/>
                  <a:gd name="T43" fmla="*/ 43 h 70"/>
                  <a:gd name="T44" fmla="*/ 2 w 70"/>
                  <a:gd name="T45" fmla="*/ 50 h 70"/>
                  <a:gd name="T46" fmla="*/ 5 w 70"/>
                  <a:gd name="T47" fmla="*/ 55 h 70"/>
                  <a:gd name="T48" fmla="*/ 10 w 70"/>
                  <a:gd name="T49" fmla="*/ 60 h 70"/>
                  <a:gd name="T50" fmla="*/ 15 w 70"/>
                  <a:gd name="T51" fmla="*/ 65 h 70"/>
                  <a:gd name="T52" fmla="*/ 21 w 70"/>
                  <a:gd name="T53" fmla="*/ 69 h 70"/>
                  <a:gd name="T54" fmla="*/ 27 w 70"/>
                  <a:gd name="T55" fmla="*/ 70 h 70"/>
                  <a:gd name="T56" fmla="*/ 34 w 70"/>
                  <a:gd name="T57" fmla="*/ 70 h 70"/>
                  <a:gd name="T58" fmla="*/ 43 w 70"/>
                  <a:gd name="T59" fmla="*/ 70 h 70"/>
                  <a:gd name="T60" fmla="*/ 48 w 70"/>
                  <a:gd name="T61" fmla="*/ 69 h 70"/>
                  <a:gd name="T62" fmla="*/ 55 w 70"/>
                  <a:gd name="T63" fmla="*/ 65 h 70"/>
                  <a:gd name="T64" fmla="*/ 60 w 70"/>
                  <a:gd name="T65" fmla="*/ 6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0" h="70">
                    <a:moveTo>
                      <a:pt x="60" y="60"/>
                    </a:moveTo>
                    <a:lnTo>
                      <a:pt x="65" y="55"/>
                    </a:lnTo>
                    <a:lnTo>
                      <a:pt x="69" y="50"/>
                    </a:lnTo>
                    <a:lnTo>
                      <a:pt x="70" y="43"/>
                    </a:lnTo>
                    <a:lnTo>
                      <a:pt x="70" y="36"/>
                    </a:lnTo>
                    <a:lnTo>
                      <a:pt x="70" y="27"/>
                    </a:lnTo>
                    <a:lnTo>
                      <a:pt x="69" y="22"/>
                    </a:lnTo>
                    <a:lnTo>
                      <a:pt x="65" y="15"/>
                    </a:lnTo>
                    <a:lnTo>
                      <a:pt x="60" y="10"/>
                    </a:lnTo>
                    <a:lnTo>
                      <a:pt x="55" y="5"/>
                    </a:lnTo>
                    <a:lnTo>
                      <a:pt x="48" y="2"/>
                    </a:lnTo>
                    <a:lnTo>
                      <a:pt x="43" y="0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1" y="2"/>
                    </a:lnTo>
                    <a:lnTo>
                      <a:pt x="15" y="5"/>
                    </a:lnTo>
                    <a:lnTo>
                      <a:pt x="10" y="10"/>
                    </a:lnTo>
                    <a:lnTo>
                      <a:pt x="5" y="15"/>
                    </a:lnTo>
                    <a:lnTo>
                      <a:pt x="2" y="22"/>
                    </a:lnTo>
                    <a:lnTo>
                      <a:pt x="0" y="27"/>
                    </a:lnTo>
                    <a:lnTo>
                      <a:pt x="0" y="36"/>
                    </a:lnTo>
                    <a:lnTo>
                      <a:pt x="0" y="43"/>
                    </a:lnTo>
                    <a:lnTo>
                      <a:pt x="2" y="50"/>
                    </a:lnTo>
                    <a:lnTo>
                      <a:pt x="5" y="55"/>
                    </a:lnTo>
                    <a:lnTo>
                      <a:pt x="10" y="60"/>
                    </a:lnTo>
                    <a:lnTo>
                      <a:pt x="15" y="65"/>
                    </a:lnTo>
                    <a:lnTo>
                      <a:pt x="21" y="69"/>
                    </a:lnTo>
                    <a:lnTo>
                      <a:pt x="27" y="70"/>
                    </a:lnTo>
                    <a:lnTo>
                      <a:pt x="34" y="70"/>
                    </a:lnTo>
                    <a:lnTo>
                      <a:pt x="43" y="70"/>
                    </a:lnTo>
                    <a:lnTo>
                      <a:pt x="48" y="69"/>
                    </a:lnTo>
                    <a:lnTo>
                      <a:pt x="55" y="65"/>
                    </a:lnTo>
                    <a:lnTo>
                      <a:pt x="60" y="60"/>
                    </a:lnTo>
                    <a:close/>
                  </a:path>
                </a:pathLst>
              </a:custGeom>
              <a:solidFill>
                <a:srgbClr val="666666"/>
              </a:solidFill>
              <a:ln w="0">
                <a:solidFill>
                  <a:srgbClr val="66666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Freeform 42"/>
              <p:cNvSpPr>
                <a:spLocks/>
              </p:cNvSpPr>
              <p:nvPr/>
            </p:nvSpPr>
            <p:spPr bwMode="auto">
              <a:xfrm>
                <a:off x="7578725" y="4368801"/>
                <a:ext cx="114300" cy="114300"/>
              </a:xfrm>
              <a:custGeom>
                <a:avLst/>
                <a:gdLst>
                  <a:gd name="T0" fmla="*/ 36 w 72"/>
                  <a:gd name="T1" fmla="*/ 0 h 72"/>
                  <a:gd name="T2" fmla="*/ 29 w 72"/>
                  <a:gd name="T3" fmla="*/ 0 h 72"/>
                  <a:gd name="T4" fmla="*/ 22 w 72"/>
                  <a:gd name="T5" fmla="*/ 3 h 72"/>
                  <a:gd name="T6" fmla="*/ 17 w 72"/>
                  <a:gd name="T7" fmla="*/ 5 h 72"/>
                  <a:gd name="T8" fmla="*/ 10 w 72"/>
                  <a:gd name="T9" fmla="*/ 10 h 72"/>
                  <a:gd name="T10" fmla="*/ 7 w 72"/>
                  <a:gd name="T11" fmla="*/ 15 h 72"/>
                  <a:gd name="T12" fmla="*/ 3 w 72"/>
                  <a:gd name="T13" fmla="*/ 22 h 72"/>
                  <a:gd name="T14" fmla="*/ 2 w 72"/>
                  <a:gd name="T15" fmla="*/ 29 h 72"/>
                  <a:gd name="T16" fmla="*/ 0 w 72"/>
                  <a:gd name="T17" fmla="*/ 36 h 72"/>
                  <a:gd name="T18" fmla="*/ 2 w 72"/>
                  <a:gd name="T19" fmla="*/ 43 h 72"/>
                  <a:gd name="T20" fmla="*/ 3 w 72"/>
                  <a:gd name="T21" fmla="*/ 50 h 72"/>
                  <a:gd name="T22" fmla="*/ 7 w 72"/>
                  <a:gd name="T23" fmla="*/ 55 h 72"/>
                  <a:gd name="T24" fmla="*/ 10 w 72"/>
                  <a:gd name="T25" fmla="*/ 62 h 72"/>
                  <a:gd name="T26" fmla="*/ 17 w 72"/>
                  <a:gd name="T27" fmla="*/ 65 h 72"/>
                  <a:gd name="T28" fmla="*/ 22 w 72"/>
                  <a:gd name="T29" fmla="*/ 69 h 72"/>
                  <a:gd name="T30" fmla="*/ 29 w 72"/>
                  <a:gd name="T31" fmla="*/ 70 h 72"/>
                  <a:gd name="T32" fmla="*/ 36 w 72"/>
                  <a:gd name="T33" fmla="*/ 72 h 72"/>
                  <a:gd name="T34" fmla="*/ 45 w 72"/>
                  <a:gd name="T35" fmla="*/ 70 h 72"/>
                  <a:gd name="T36" fmla="*/ 50 w 72"/>
                  <a:gd name="T37" fmla="*/ 69 h 72"/>
                  <a:gd name="T38" fmla="*/ 57 w 72"/>
                  <a:gd name="T39" fmla="*/ 65 h 72"/>
                  <a:gd name="T40" fmla="*/ 62 w 72"/>
                  <a:gd name="T41" fmla="*/ 62 h 72"/>
                  <a:gd name="T42" fmla="*/ 67 w 72"/>
                  <a:gd name="T43" fmla="*/ 55 h 72"/>
                  <a:gd name="T44" fmla="*/ 70 w 72"/>
                  <a:gd name="T45" fmla="*/ 50 h 72"/>
                  <a:gd name="T46" fmla="*/ 72 w 72"/>
                  <a:gd name="T47" fmla="*/ 43 h 72"/>
                  <a:gd name="T48" fmla="*/ 72 w 72"/>
                  <a:gd name="T49" fmla="*/ 36 h 72"/>
                  <a:gd name="T50" fmla="*/ 72 w 72"/>
                  <a:gd name="T51" fmla="*/ 29 h 72"/>
                  <a:gd name="T52" fmla="*/ 70 w 72"/>
                  <a:gd name="T53" fmla="*/ 22 h 72"/>
                  <a:gd name="T54" fmla="*/ 67 w 72"/>
                  <a:gd name="T55" fmla="*/ 15 h 72"/>
                  <a:gd name="T56" fmla="*/ 62 w 72"/>
                  <a:gd name="T57" fmla="*/ 10 h 72"/>
                  <a:gd name="T58" fmla="*/ 57 w 72"/>
                  <a:gd name="T59" fmla="*/ 5 h 72"/>
                  <a:gd name="T60" fmla="*/ 50 w 72"/>
                  <a:gd name="T61" fmla="*/ 3 h 72"/>
                  <a:gd name="T62" fmla="*/ 45 w 72"/>
                  <a:gd name="T63" fmla="*/ 0 h 72"/>
                  <a:gd name="T64" fmla="*/ 36 w 72"/>
                  <a:gd name="T6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" h="72">
                    <a:moveTo>
                      <a:pt x="36" y="0"/>
                    </a:moveTo>
                    <a:lnTo>
                      <a:pt x="29" y="0"/>
                    </a:lnTo>
                    <a:lnTo>
                      <a:pt x="22" y="3"/>
                    </a:lnTo>
                    <a:lnTo>
                      <a:pt x="17" y="5"/>
                    </a:lnTo>
                    <a:lnTo>
                      <a:pt x="10" y="10"/>
                    </a:lnTo>
                    <a:lnTo>
                      <a:pt x="7" y="15"/>
                    </a:lnTo>
                    <a:lnTo>
                      <a:pt x="3" y="22"/>
                    </a:lnTo>
                    <a:lnTo>
                      <a:pt x="2" y="29"/>
                    </a:lnTo>
                    <a:lnTo>
                      <a:pt x="0" y="36"/>
                    </a:lnTo>
                    <a:lnTo>
                      <a:pt x="2" y="43"/>
                    </a:lnTo>
                    <a:lnTo>
                      <a:pt x="3" y="50"/>
                    </a:lnTo>
                    <a:lnTo>
                      <a:pt x="7" y="55"/>
                    </a:lnTo>
                    <a:lnTo>
                      <a:pt x="10" y="62"/>
                    </a:lnTo>
                    <a:lnTo>
                      <a:pt x="17" y="65"/>
                    </a:lnTo>
                    <a:lnTo>
                      <a:pt x="22" y="69"/>
                    </a:lnTo>
                    <a:lnTo>
                      <a:pt x="29" y="70"/>
                    </a:lnTo>
                    <a:lnTo>
                      <a:pt x="36" y="72"/>
                    </a:lnTo>
                    <a:lnTo>
                      <a:pt x="45" y="70"/>
                    </a:lnTo>
                    <a:lnTo>
                      <a:pt x="50" y="69"/>
                    </a:lnTo>
                    <a:lnTo>
                      <a:pt x="57" y="65"/>
                    </a:lnTo>
                    <a:lnTo>
                      <a:pt x="62" y="62"/>
                    </a:lnTo>
                    <a:lnTo>
                      <a:pt x="67" y="55"/>
                    </a:lnTo>
                    <a:lnTo>
                      <a:pt x="70" y="50"/>
                    </a:lnTo>
                    <a:lnTo>
                      <a:pt x="72" y="43"/>
                    </a:lnTo>
                    <a:lnTo>
                      <a:pt x="72" y="36"/>
                    </a:lnTo>
                    <a:lnTo>
                      <a:pt x="72" y="29"/>
                    </a:lnTo>
                    <a:lnTo>
                      <a:pt x="70" y="22"/>
                    </a:lnTo>
                    <a:lnTo>
                      <a:pt x="67" y="15"/>
                    </a:lnTo>
                    <a:lnTo>
                      <a:pt x="62" y="10"/>
                    </a:lnTo>
                    <a:lnTo>
                      <a:pt x="57" y="5"/>
                    </a:lnTo>
                    <a:lnTo>
                      <a:pt x="50" y="3"/>
                    </a:lnTo>
                    <a:lnTo>
                      <a:pt x="45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66"/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Freeform 43"/>
              <p:cNvSpPr>
                <a:spLocks/>
              </p:cNvSpPr>
              <p:nvPr/>
            </p:nvSpPr>
            <p:spPr bwMode="auto">
              <a:xfrm>
                <a:off x="6973888" y="5441951"/>
                <a:ext cx="114300" cy="114300"/>
              </a:xfrm>
              <a:custGeom>
                <a:avLst/>
                <a:gdLst>
                  <a:gd name="T0" fmla="*/ 36 w 72"/>
                  <a:gd name="T1" fmla="*/ 0 h 72"/>
                  <a:gd name="T2" fmla="*/ 29 w 72"/>
                  <a:gd name="T3" fmla="*/ 0 h 72"/>
                  <a:gd name="T4" fmla="*/ 23 w 72"/>
                  <a:gd name="T5" fmla="*/ 1 h 72"/>
                  <a:gd name="T6" fmla="*/ 17 w 72"/>
                  <a:gd name="T7" fmla="*/ 5 h 72"/>
                  <a:gd name="T8" fmla="*/ 11 w 72"/>
                  <a:gd name="T9" fmla="*/ 10 h 72"/>
                  <a:gd name="T10" fmla="*/ 7 w 72"/>
                  <a:gd name="T11" fmla="*/ 15 h 72"/>
                  <a:gd name="T12" fmla="*/ 4 w 72"/>
                  <a:gd name="T13" fmla="*/ 22 h 72"/>
                  <a:gd name="T14" fmla="*/ 2 w 72"/>
                  <a:gd name="T15" fmla="*/ 29 h 72"/>
                  <a:gd name="T16" fmla="*/ 0 w 72"/>
                  <a:gd name="T17" fmla="*/ 36 h 72"/>
                  <a:gd name="T18" fmla="*/ 2 w 72"/>
                  <a:gd name="T19" fmla="*/ 43 h 72"/>
                  <a:gd name="T20" fmla="*/ 4 w 72"/>
                  <a:gd name="T21" fmla="*/ 49 h 72"/>
                  <a:gd name="T22" fmla="*/ 7 w 72"/>
                  <a:gd name="T23" fmla="*/ 55 h 72"/>
                  <a:gd name="T24" fmla="*/ 11 w 72"/>
                  <a:gd name="T25" fmla="*/ 60 h 72"/>
                  <a:gd name="T26" fmla="*/ 17 w 72"/>
                  <a:gd name="T27" fmla="*/ 65 h 72"/>
                  <a:gd name="T28" fmla="*/ 23 w 72"/>
                  <a:gd name="T29" fmla="*/ 68 h 72"/>
                  <a:gd name="T30" fmla="*/ 29 w 72"/>
                  <a:gd name="T31" fmla="*/ 70 h 72"/>
                  <a:gd name="T32" fmla="*/ 36 w 72"/>
                  <a:gd name="T33" fmla="*/ 72 h 72"/>
                  <a:gd name="T34" fmla="*/ 43 w 72"/>
                  <a:gd name="T35" fmla="*/ 70 h 72"/>
                  <a:gd name="T36" fmla="*/ 50 w 72"/>
                  <a:gd name="T37" fmla="*/ 68 h 72"/>
                  <a:gd name="T38" fmla="*/ 57 w 72"/>
                  <a:gd name="T39" fmla="*/ 65 h 72"/>
                  <a:gd name="T40" fmla="*/ 62 w 72"/>
                  <a:gd name="T41" fmla="*/ 60 h 72"/>
                  <a:gd name="T42" fmla="*/ 67 w 72"/>
                  <a:gd name="T43" fmla="*/ 55 h 72"/>
                  <a:gd name="T44" fmla="*/ 71 w 72"/>
                  <a:gd name="T45" fmla="*/ 49 h 72"/>
                  <a:gd name="T46" fmla="*/ 72 w 72"/>
                  <a:gd name="T47" fmla="*/ 43 h 72"/>
                  <a:gd name="T48" fmla="*/ 72 w 72"/>
                  <a:gd name="T49" fmla="*/ 36 h 72"/>
                  <a:gd name="T50" fmla="*/ 72 w 72"/>
                  <a:gd name="T51" fmla="*/ 29 h 72"/>
                  <a:gd name="T52" fmla="*/ 71 w 72"/>
                  <a:gd name="T53" fmla="*/ 22 h 72"/>
                  <a:gd name="T54" fmla="*/ 67 w 72"/>
                  <a:gd name="T55" fmla="*/ 15 h 72"/>
                  <a:gd name="T56" fmla="*/ 62 w 72"/>
                  <a:gd name="T57" fmla="*/ 10 h 72"/>
                  <a:gd name="T58" fmla="*/ 57 w 72"/>
                  <a:gd name="T59" fmla="*/ 5 h 72"/>
                  <a:gd name="T60" fmla="*/ 50 w 72"/>
                  <a:gd name="T61" fmla="*/ 1 h 72"/>
                  <a:gd name="T62" fmla="*/ 43 w 72"/>
                  <a:gd name="T63" fmla="*/ 0 h 72"/>
                  <a:gd name="T64" fmla="*/ 36 w 72"/>
                  <a:gd name="T6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" h="72">
                    <a:moveTo>
                      <a:pt x="36" y="0"/>
                    </a:moveTo>
                    <a:lnTo>
                      <a:pt x="29" y="0"/>
                    </a:lnTo>
                    <a:lnTo>
                      <a:pt x="23" y="1"/>
                    </a:lnTo>
                    <a:lnTo>
                      <a:pt x="17" y="5"/>
                    </a:lnTo>
                    <a:lnTo>
                      <a:pt x="11" y="10"/>
                    </a:lnTo>
                    <a:lnTo>
                      <a:pt x="7" y="15"/>
                    </a:lnTo>
                    <a:lnTo>
                      <a:pt x="4" y="22"/>
                    </a:lnTo>
                    <a:lnTo>
                      <a:pt x="2" y="29"/>
                    </a:lnTo>
                    <a:lnTo>
                      <a:pt x="0" y="36"/>
                    </a:lnTo>
                    <a:lnTo>
                      <a:pt x="2" y="43"/>
                    </a:lnTo>
                    <a:lnTo>
                      <a:pt x="4" y="49"/>
                    </a:lnTo>
                    <a:lnTo>
                      <a:pt x="7" y="55"/>
                    </a:lnTo>
                    <a:lnTo>
                      <a:pt x="11" y="60"/>
                    </a:lnTo>
                    <a:lnTo>
                      <a:pt x="17" y="65"/>
                    </a:lnTo>
                    <a:lnTo>
                      <a:pt x="23" y="68"/>
                    </a:lnTo>
                    <a:lnTo>
                      <a:pt x="29" y="70"/>
                    </a:lnTo>
                    <a:lnTo>
                      <a:pt x="36" y="72"/>
                    </a:lnTo>
                    <a:lnTo>
                      <a:pt x="43" y="70"/>
                    </a:lnTo>
                    <a:lnTo>
                      <a:pt x="50" y="68"/>
                    </a:lnTo>
                    <a:lnTo>
                      <a:pt x="57" y="65"/>
                    </a:lnTo>
                    <a:lnTo>
                      <a:pt x="62" y="60"/>
                    </a:lnTo>
                    <a:lnTo>
                      <a:pt x="67" y="55"/>
                    </a:lnTo>
                    <a:lnTo>
                      <a:pt x="71" y="49"/>
                    </a:lnTo>
                    <a:lnTo>
                      <a:pt x="72" y="43"/>
                    </a:lnTo>
                    <a:lnTo>
                      <a:pt x="72" y="36"/>
                    </a:lnTo>
                    <a:lnTo>
                      <a:pt x="72" y="29"/>
                    </a:lnTo>
                    <a:lnTo>
                      <a:pt x="71" y="22"/>
                    </a:lnTo>
                    <a:lnTo>
                      <a:pt x="67" y="15"/>
                    </a:lnTo>
                    <a:lnTo>
                      <a:pt x="62" y="10"/>
                    </a:lnTo>
                    <a:lnTo>
                      <a:pt x="57" y="5"/>
                    </a:lnTo>
                    <a:lnTo>
                      <a:pt x="50" y="1"/>
                    </a:lnTo>
                    <a:lnTo>
                      <a:pt x="43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66"/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Line 21"/>
              <p:cNvSpPr>
                <a:spLocks noChangeShapeType="1"/>
              </p:cNvSpPr>
              <p:nvPr/>
            </p:nvSpPr>
            <p:spPr bwMode="auto">
              <a:xfrm flipV="1">
                <a:off x="5618163" y="3508376"/>
                <a:ext cx="0" cy="2144713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4" name="ZoneTexte 83"/>
            <p:cNvSpPr txBox="1"/>
            <p:nvPr/>
          </p:nvSpPr>
          <p:spPr>
            <a:xfrm>
              <a:off x="5077493" y="3986201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>
                  <a:solidFill>
                    <a:schemeClr val="bg2"/>
                  </a:solidFill>
                </a:rPr>
                <a:t>S48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5077493" y="4272338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>
                  <a:solidFill>
                    <a:srgbClr val="000066"/>
                  </a:solidFill>
                </a:rPr>
                <a:t>S96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077493" y="5055395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>
                  <a:solidFill>
                    <a:schemeClr val="bg2"/>
                  </a:solidFill>
                </a:rPr>
                <a:t>S48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5077493" y="5341532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>
                  <a:solidFill>
                    <a:srgbClr val="000066"/>
                  </a:solidFill>
                </a:rPr>
                <a:t>S96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6776433" y="3829001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1,1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7436467" y="3829001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7,2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8034000" y="3829001"/>
              <a:ext cx="4828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13,4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8213613" y="4148952"/>
              <a:ext cx="4828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15,1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436261" y="4137014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7,6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6773351" y="4184191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0,2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7482980" y="4911611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7,5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6466733" y="4911611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-1,8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562581" y="4911611"/>
              <a:ext cx="5227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-11,1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5696439" y="523261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-8,7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6811467" y="5203405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1,5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7856874" y="5227156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11,6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7812718" y="5770936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12 %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6717621" y="577093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5337329" y="5770936"/>
              <a:ext cx="5854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-12 %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8085033" y="4461982"/>
              <a:ext cx="8439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p = 0,046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8175103" y="5358981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p = 0,78</a:t>
              </a: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600529" y="4605685"/>
              <a:ext cx="12474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&gt; 100 000 c/mL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5600529" y="3527414"/>
              <a:ext cx="12474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u="sng">
                  <a:solidFill>
                    <a:srgbClr val="000066"/>
                  </a:solidFill>
                </a:rPr>
                <a:t>&lt;</a:t>
              </a:r>
              <a:r>
                <a:rPr lang="es-AR" sz="1200">
                  <a:solidFill>
                    <a:srgbClr val="000066"/>
                  </a:solidFill>
                </a:rPr>
                <a:t> 100 000 c/mL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5366189" y="3178334"/>
              <a:ext cx="13340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dirty="0">
                  <a:solidFill>
                    <a:srgbClr val="000066"/>
                  </a:solidFill>
                </a:rPr>
                <a:t>Carga viral basal</a:t>
              </a:r>
            </a:p>
          </p:txBody>
        </p:sp>
        <p:cxnSp>
          <p:nvCxnSpPr>
            <p:cNvPr id="108" name="Connecteur droit avec flèche 107"/>
            <p:cNvCxnSpPr/>
            <p:nvPr/>
          </p:nvCxnSpPr>
          <p:spPr bwMode="auto">
            <a:xfrm flipH="1">
              <a:off x="5728934" y="2900902"/>
              <a:ext cx="105445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9" name="Connecteur droit avec flèche 108"/>
            <p:cNvCxnSpPr/>
            <p:nvPr/>
          </p:nvCxnSpPr>
          <p:spPr bwMode="auto">
            <a:xfrm>
              <a:off x="6854825" y="2900902"/>
              <a:ext cx="105445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0" name="ZoneTexte 109"/>
            <p:cNvSpPr txBox="1"/>
            <p:nvPr/>
          </p:nvSpPr>
          <p:spPr>
            <a:xfrm>
              <a:off x="5610572" y="2378451"/>
              <a:ext cx="11705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200" dirty="0">
                  <a:solidFill>
                    <a:srgbClr val="000066"/>
                  </a:solidFill>
                </a:rPr>
                <a:t>Favorece</a:t>
              </a:r>
              <a:br>
                <a:rPr lang="es-AR" sz="1200" dirty="0">
                  <a:solidFill>
                    <a:srgbClr val="000066"/>
                  </a:solidFill>
                </a:rPr>
              </a:br>
              <a:r>
                <a:rPr lang="es-AR" sz="1200" dirty="0">
                  <a:solidFill>
                    <a:srgbClr val="000066"/>
                  </a:solidFill>
                </a:rPr>
                <a:t>EFV/FTC/TDF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6856733" y="2378451"/>
              <a:ext cx="1186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dirty="0">
                  <a:solidFill>
                    <a:srgbClr val="000066"/>
                  </a:solidFill>
                </a:rPr>
                <a:t>Favorece </a:t>
              </a:r>
              <a:br>
                <a:rPr lang="es-AR" sz="1200" dirty="0">
                  <a:solidFill>
                    <a:srgbClr val="000066"/>
                  </a:solidFill>
                </a:rPr>
              </a:br>
              <a:r>
                <a:rPr lang="es-AR" sz="1200" dirty="0">
                  <a:solidFill>
                    <a:srgbClr val="000066"/>
                  </a:solidFill>
                </a:rPr>
                <a:t>RPV/FTC/TDF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-1" y="1764404"/>
            <a:ext cx="5366190" cy="5094370"/>
            <a:chOff x="-1" y="1764404"/>
            <a:chExt cx="5366190" cy="5094370"/>
          </a:xfrm>
        </p:grpSpPr>
        <p:sp>
          <p:nvSpPr>
            <p:cNvPr id="114" name="AutoShape 165"/>
            <p:cNvSpPr>
              <a:spLocks noChangeArrowheads="1"/>
            </p:cNvSpPr>
            <p:nvPr/>
          </p:nvSpPr>
          <p:spPr bwMode="auto">
            <a:xfrm>
              <a:off x="1152443" y="1764404"/>
              <a:ext cx="4213746" cy="5955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2800" b="1">
                <a:solidFill>
                  <a:srgbClr val="333399"/>
                </a:solidFill>
              </a:endParaRPr>
            </a:p>
          </p:txBody>
        </p:sp>
        <p:grpSp>
          <p:nvGrpSpPr>
            <p:cNvPr id="11" name="Grouper 10"/>
            <p:cNvGrpSpPr/>
            <p:nvPr/>
          </p:nvGrpSpPr>
          <p:grpSpPr>
            <a:xfrm>
              <a:off x="-1" y="6570663"/>
              <a:ext cx="599423" cy="288111"/>
              <a:chOff x="-1" y="6570663"/>
              <a:chExt cx="599423" cy="288111"/>
            </a:xfrm>
          </p:grpSpPr>
          <p:sp>
            <p:nvSpPr>
              <p:cNvPr id="12" name="AutoShape 162"/>
              <p:cNvSpPr>
                <a:spLocks noChangeArrowheads="1"/>
              </p:cNvSpPr>
              <p:nvPr/>
            </p:nvSpPr>
            <p:spPr bwMode="auto">
              <a:xfrm>
                <a:off x="-1" y="6570663"/>
                <a:ext cx="576000" cy="288111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88894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 dirty="0">
                  <a:solidFill>
                    <a:srgbClr val="000066"/>
                  </a:solidFill>
                  <a:latin typeface="Calibri" pitchFamily="-1" charset="0"/>
                  <a:ea typeface="Arial" pitchFamily="-1" charset="0"/>
                  <a:cs typeface="Arial" pitchFamily="-1" charset="0"/>
                </a:endParaRPr>
              </a:p>
            </p:txBody>
          </p:sp>
          <p:sp>
            <p:nvSpPr>
              <p:cNvPr id="13" name="ZoneTexte 23"/>
              <p:cNvSpPr txBox="1">
                <a:spLocks noChangeArrowheads="1"/>
              </p:cNvSpPr>
              <p:nvPr/>
            </p:nvSpPr>
            <p:spPr bwMode="auto">
              <a:xfrm>
                <a:off x="41422" y="6581775"/>
                <a:ext cx="558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i="1" dirty="0">
                    <a:solidFill>
                      <a:srgbClr val="333399"/>
                    </a:solidFill>
                    <a:latin typeface="Cambria" pitchFamily="-1" charset="0"/>
                    <a:ea typeface="ＭＳ Ｐゴシック" pitchFamily="-1" charset="-128"/>
                    <a:cs typeface="ＭＳ Ｐゴシック" pitchFamily="-1" charset="-128"/>
                  </a:rPr>
                  <a:t>STAR</a:t>
                </a:r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928688" y="2348288"/>
              <a:ext cx="3717925" cy="3217863"/>
              <a:chOff x="928688" y="2490788"/>
              <a:chExt cx="3717925" cy="3217863"/>
            </a:xfrm>
          </p:grpSpPr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928688" y="2490788"/>
                <a:ext cx="73025" cy="642938"/>
              </a:xfrm>
              <a:custGeom>
                <a:avLst/>
                <a:gdLst>
                  <a:gd name="T0" fmla="*/ 0 w 46"/>
                  <a:gd name="T1" fmla="*/ 0 h 405"/>
                  <a:gd name="T2" fmla="*/ 46 w 46"/>
                  <a:gd name="T3" fmla="*/ 0 h 405"/>
                  <a:gd name="T4" fmla="*/ 46 w 46"/>
                  <a:gd name="T5" fmla="*/ 40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405">
                    <a:moveTo>
                      <a:pt x="0" y="0"/>
                    </a:moveTo>
                    <a:lnTo>
                      <a:pt x="46" y="0"/>
                    </a:lnTo>
                    <a:lnTo>
                      <a:pt x="46" y="405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928688" y="3133726"/>
                <a:ext cx="73025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928688" y="3775076"/>
                <a:ext cx="73025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 flipV="1">
                <a:off x="1001713" y="3133726"/>
                <a:ext cx="0" cy="6413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928688" y="4418013"/>
                <a:ext cx="73025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928688" y="5062538"/>
                <a:ext cx="73025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V="1">
                <a:off x="1001713" y="4418013"/>
                <a:ext cx="0" cy="644525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>
                <a:off x="928688" y="5708651"/>
                <a:ext cx="73025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 flipV="1">
                <a:off x="1001713" y="5062538"/>
                <a:ext cx="0" cy="646113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 flipV="1">
                <a:off x="1001713" y="3775076"/>
                <a:ext cx="0" cy="64293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>
                <a:off x="1001713" y="5708651"/>
                <a:ext cx="3644900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238250" y="2825751"/>
                <a:ext cx="327025" cy="2882900"/>
              </a:xfrm>
              <a:prstGeom prst="rect">
                <a:avLst/>
              </a:prstGeom>
              <a:pattFill prst="wdUpDiag">
                <a:fgClr>
                  <a:srgbClr val="FF6600"/>
                </a:fgClr>
                <a:bgClr>
                  <a:schemeClr val="bg1"/>
                </a:bgClr>
              </a:patt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576388" y="3062288"/>
                <a:ext cx="327025" cy="2646363"/>
              </a:xfrm>
              <a:prstGeom prst="rect">
                <a:avLst/>
              </a:prstGeom>
              <a:pattFill prst="wdUpDiag">
                <a:fgClr>
                  <a:srgbClr val="0066FF"/>
                </a:fgClr>
                <a:bgClr>
                  <a:schemeClr val="bg1"/>
                </a:bgClr>
              </a:pattFill>
              <a:ln w="0">
                <a:solidFill>
                  <a:srgbClr val="0066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1363" y="3162301"/>
                <a:ext cx="327025" cy="2546350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346325" y="3427413"/>
                <a:ext cx="330200" cy="2278063"/>
              </a:xfrm>
              <a:prstGeom prst="rect">
                <a:avLst/>
              </a:pr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3065463" y="3124201"/>
                <a:ext cx="327025" cy="2581275"/>
              </a:xfrm>
              <a:prstGeom prst="rect">
                <a:avLst/>
              </a:prstGeom>
              <a:pattFill prst="wdUpDiag">
                <a:fgClr>
                  <a:srgbClr val="FF6600"/>
                </a:fgClr>
                <a:bgClr>
                  <a:schemeClr val="bg1"/>
                </a:bgClr>
              </a:patt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3402013" y="3062288"/>
                <a:ext cx="327025" cy="2646363"/>
              </a:xfrm>
              <a:prstGeom prst="rect">
                <a:avLst/>
              </a:prstGeom>
              <a:pattFill prst="wdUpDiag">
                <a:fgClr>
                  <a:srgbClr val="0066FF"/>
                </a:fgClr>
                <a:bgClr>
                  <a:schemeClr val="bg1"/>
                </a:bgClr>
              </a:pattFill>
              <a:ln w="0">
                <a:solidFill>
                  <a:srgbClr val="0066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3830638" y="3260726"/>
                <a:ext cx="325437" cy="2444750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4165600" y="3298826"/>
                <a:ext cx="325437" cy="2406650"/>
              </a:xfrm>
              <a:prstGeom prst="rect">
                <a:avLst/>
              </a:pr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3546475" y="2157106"/>
              <a:ext cx="141287" cy="13970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1301750" y="2157106"/>
              <a:ext cx="141287" cy="139700"/>
            </a:xfrm>
            <a:custGeom>
              <a:avLst/>
              <a:gdLst>
                <a:gd name="T0" fmla="*/ 0 w 89"/>
                <a:gd name="T1" fmla="*/ 0 h 88"/>
                <a:gd name="T2" fmla="*/ 0 w 89"/>
                <a:gd name="T3" fmla="*/ 88 h 88"/>
                <a:gd name="T4" fmla="*/ 89 w 89"/>
                <a:gd name="T5" fmla="*/ 88 h 88"/>
                <a:gd name="T6" fmla="*/ 89 w 89"/>
                <a:gd name="T7" fmla="*/ 0 h 88"/>
                <a:gd name="T8" fmla="*/ 0 w 89"/>
                <a:gd name="T9" fmla="*/ 0 h 88"/>
                <a:gd name="T10" fmla="*/ 0 w 89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8">
                  <a:moveTo>
                    <a:pt x="0" y="0"/>
                  </a:moveTo>
                  <a:lnTo>
                    <a:pt x="0" y="88"/>
                  </a:lnTo>
                  <a:lnTo>
                    <a:pt x="89" y="88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546475" y="1882963"/>
              <a:ext cx="141287" cy="141288"/>
            </a:xfrm>
            <a:prstGeom prst="rect">
              <a:avLst/>
            </a:prstGeom>
            <a:pattFill prst="wdUpDiag">
              <a:fgClr>
                <a:srgbClr val="0066FF"/>
              </a:fgClr>
              <a:bgClr>
                <a:schemeClr val="bg1"/>
              </a:bgClr>
            </a:pattFill>
            <a:ln w="0">
              <a:solidFill>
                <a:srgbClr val="00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1301750" y="1866634"/>
              <a:ext cx="141287" cy="141288"/>
            </a:xfrm>
            <a:custGeom>
              <a:avLst/>
              <a:gdLst>
                <a:gd name="T0" fmla="*/ 0 w 89"/>
                <a:gd name="T1" fmla="*/ 0 h 89"/>
                <a:gd name="T2" fmla="*/ 0 w 89"/>
                <a:gd name="T3" fmla="*/ 89 h 89"/>
                <a:gd name="T4" fmla="*/ 89 w 89"/>
                <a:gd name="T5" fmla="*/ 89 h 89"/>
                <a:gd name="T6" fmla="*/ 89 w 89"/>
                <a:gd name="T7" fmla="*/ 0 h 89"/>
                <a:gd name="T8" fmla="*/ 0 w 89"/>
                <a:gd name="T9" fmla="*/ 0 h 89"/>
                <a:gd name="T10" fmla="*/ 0 w 89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9">
                  <a:moveTo>
                    <a:pt x="0" y="0"/>
                  </a:moveTo>
                  <a:lnTo>
                    <a:pt x="0" y="89"/>
                  </a:lnTo>
                  <a:lnTo>
                    <a:pt x="89" y="89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pattFill prst="wdUpDiag">
              <a:fgClr>
                <a:srgbClr val="FF6600"/>
              </a:fgClr>
              <a:bgClr>
                <a:schemeClr val="bg1"/>
              </a:bgClr>
            </a:patt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674785" y="544403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589826" y="479955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589826" y="41550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589826" y="351061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2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589826" y="286613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504866" y="2221663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160350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dirty="0">
                  <a:solidFill>
                    <a:srgbClr val="000066"/>
                  </a:solidFill>
                </a:rPr>
                <a:t>231/</a:t>
              </a:r>
              <a:br>
                <a:rPr lang="es-AR" sz="1200" dirty="0">
                  <a:solidFill>
                    <a:srgbClr val="000066"/>
                  </a:solidFill>
                </a:rPr>
              </a:br>
              <a:r>
                <a:rPr lang="es-AR" sz="1200" dirty="0">
                  <a:solidFill>
                    <a:srgbClr val="000066"/>
                  </a:solidFill>
                </a:rPr>
                <a:t>260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1498488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204/</a:t>
              </a:r>
              <a:br>
                <a:rPr lang="es-AR" sz="1200">
                  <a:solidFill>
                    <a:srgbClr val="000066"/>
                  </a:solidFill>
                </a:rPr>
              </a:br>
              <a:r>
                <a:rPr lang="es-AR" sz="1200">
                  <a:solidFill>
                    <a:srgbClr val="000066"/>
                  </a:solidFill>
                </a:rPr>
                <a:t>250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933463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205/</a:t>
              </a:r>
              <a:br>
                <a:rPr lang="es-AR" sz="1200">
                  <a:solidFill>
                    <a:srgbClr val="000066"/>
                  </a:solidFill>
                </a:rPr>
              </a:br>
              <a:r>
                <a:rPr lang="es-AR" sz="1200">
                  <a:solidFill>
                    <a:srgbClr val="000066"/>
                  </a:solidFill>
                </a:rPr>
                <a:t>260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2270013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178/</a:t>
              </a:r>
              <a:br>
                <a:rPr lang="es-AR" sz="1200">
                  <a:solidFill>
                    <a:srgbClr val="000066"/>
                  </a:solidFill>
                </a:rPr>
              </a:br>
              <a:r>
                <a:rPr lang="es-AR" sz="1200">
                  <a:solidFill>
                    <a:srgbClr val="000066"/>
                  </a:solidFill>
                </a:rPr>
                <a:t>250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988344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107/</a:t>
              </a:r>
              <a:br>
                <a:rPr lang="es-AR" sz="1200">
                  <a:solidFill>
                    <a:srgbClr val="000066"/>
                  </a:solidFill>
                </a:rPr>
              </a:br>
              <a:r>
                <a:rPr lang="es-AR" sz="1200">
                  <a:solidFill>
                    <a:srgbClr val="000066"/>
                  </a:solidFill>
                </a:rPr>
                <a:t>134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346646" y="5598623"/>
              <a:ext cx="4714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dirty="0">
                  <a:solidFill>
                    <a:srgbClr val="000066"/>
                  </a:solidFill>
                </a:rPr>
                <a:t>116/</a:t>
              </a:r>
              <a:br>
                <a:rPr lang="es-AR" sz="1200" dirty="0">
                  <a:solidFill>
                    <a:srgbClr val="000066"/>
                  </a:solidFill>
                </a:rPr>
              </a:br>
              <a:r>
                <a:rPr lang="es-AR" sz="1200" dirty="0">
                  <a:solidFill>
                    <a:srgbClr val="000066"/>
                  </a:solidFill>
                </a:rPr>
                <a:t>142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3767976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102/</a:t>
              </a:r>
              <a:br>
                <a:rPr lang="es-AR" sz="1200">
                  <a:solidFill>
                    <a:srgbClr val="000066"/>
                  </a:solidFill>
                </a:rPr>
              </a:br>
              <a:r>
                <a:rPr lang="es-AR" sz="1200">
                  <a:solidFill>
                    <a:srgbClr val="000066"/>
                  </a:solidFill>
                </a:rPr>
                <a:t>134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4101413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106/</a:t>
              </a:r>
              <a:br>
                <a:rPr lang="es-AR" sz="1200">
                  <a:solidFill>
                    <a:srgbClr val="000066"/>
                  </a:solidFill>
                </a:rPr>
              </a:br>
              <a:r>
                <a:rPr lang="es-AR" sz="1200">
                  <a:solidFill>
                    <a:srgbClr val="000066"/>
                  </a:solidFill>
                </a:rPr>
                <a:t>142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474738" y="1822528"/>
              <a:ext cx="16305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>
                  <a:solidFill>
                    <a:srgbClr val="333399"/>
                  </a:solidFill>
                </a:rPr>
                <a:t>RPV/FTC/TDF a S48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1474738" y="2102843"/>
              <a:ext cx="16305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>
                  <a:solidFill>
                    <a:srgbClr val="333399"/>
                  </a:solidFill>
                </a:rPr>
                <a:t>RPV/FTC/TDF a S96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3707086" y="1822528"/>
              <a:ext cx="16145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>
                  <a:solidFill>
                    <a:srgbClr val="333399"/>
                  </a:solidFill>
                </a:rPr>
                <a:t>EFV/FTC/TDF a S48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707086" y="2102843"/>
              <a:ext cx="16145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>
                  <a:solidFill>
                    <a:srgbClr val="333399"/>
                  </a:solidFill>
                </a:rPr>
                <a:t>EFV/FTC/TDF a S96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218245" y="241634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89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1548829" y="262390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82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1991741" y="27214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79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334133" y="298267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71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035569" y="266975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380280" y="264278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82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3797494" y="284122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76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4155325" y="286477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>
                  <a:solidFill>
                    <a:srgbClr val="000066"/>
                  </a:solidFill>
                </a:rPr>
                <a:t>75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322065" y="6059483"/>
              <a:ext cx="1272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b="1" u="sng">
                  <a:solidFill>
                    <a:srgbClr val="000066"/>
                  </a:solidFill>
                </a:rPr>
                <a:t>&lt;</a:t>
              </a:r>
              <a:r>
                <a:rPr lang="es-AR" sz="1200" b="1">
                  <a:solidFill>
                    <a:srgbClr val="000066"/>
                  </a:solidFill>
                </a:rPr>
                <a:t> 100 000 c/mL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3134906" y="6059483"/>
              <a:ext cx="1272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b="1">
                  <a:solidFill>
                    <a:srgbClr val="000066"/>
                  </a:solidFill>
                </a:rPr>
                <a:t>&gt; 100 000 c/mL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914977" y="6336482"/>
              <a:ext cx="19030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b="1" dirty="0">
                  <a:solidFill>
                    <a:srgbClr val="000066"/>
                  </a:solidFill>
                </a:rPr>
                <a:t>Carga viral basal, c/</a:t>
              </a:r>
              <a:r>
                <a:rPr lang="es-AR" sz="1200" b="1" dirty="0" err="1">
                  <a:solidFill>
                    <a:srgbClr val="000066"/>
                  </a:solidFill>
                </a:rPr>
                <a:t>mL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820418" y="1955415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113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</p:spTree>
    <p:extLst>
      <p:ext uri="{BB962C8B-B14F-4D97-AF65-F5344CB8AC3E}">
        <p14:creationId xmlns:p14="http://schemas.microsoft.com/office/powerpoint/2010/main" val="1275634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er 10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2157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fr-FR" sz="18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  <a:cs typeface="Arial" panose="020B0604020202020204" pitchFamily="34" charset="0"/>
              </a:endParaRPr>
            </a:p>
          </p:txBody>
        </p:sp>
        <p:sp>
          <p:nvSpPr>
            <p:cNvPr id="2157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r-FR" sz="1200" b="1" i="1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charset="-128"/>
                </a:rPr>
                <a:t>STAR</a:t>
              </a:r>
            </a:p>
          </p:txBody>
        </p:sp>
      </p:grp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90208" y="1128713"/>
            <a:ext cx="7750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fr-FR" sz="2400" b="1" i="0" u="none" strike="noStrike" kern="0" cap="none" spc="0" normalizeH="0" baseline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</a:rPr>
              <a:t>Respuesta</a:t>
            </a:r>
            <a:r>
              <a:rPr kumimoji="0" lang="es-ES" altLang="fr-FR" sz="2400" b="1" i="0" u="none" strike="noStrike" kern="0" cap="none" spc="0" normalizeH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</a:rPr>
              <a:t> al tratamiento</a:t>
            </a:r>
            <a:r>
              <a:rPr kumimoji="0" lang="es-ES" altLang="fr-FR" sz="2400" b="1" i="0" u="none" strike="noStrike" kern="0" cap="none" spc="0" normalizeH="0" baseline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</a:rPr>
              <a:t>  (HIV RNA &lt; 50 c/</a:t>
            </a:r>
            <a:r>
              <a:rPr kumimoji="0" lang="es-ES" altLang="fr-FR" sz="2400" b="1" i="0" u="none" strike="noStrike" kern="0" cap="none" spc="0" normalizeH="0" baseline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</a:rPr>
              <a:t>mL</a:t>
            </a:r>
            <a:r>
              <a:rPr kumimoji="0" lang="es-ES" altLang="fr-FR" sz="2400" b="1" i="0" u="none" strike="noStrike" kern="0" cap="none" spc="0" normalizeH="0" baseline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</a:rPr>
              <a:t>) a semana</a:t>
            </a:r>
            <a:r>
              <a:rPr kumimoji="0" lang="es-ES" altLang="fr-FR" sz="2400" b="1" i="0" u="none" strike="noStrike" kern="0" cap="none" spc="0" normalizeH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</a:rPr>
              <a:t> </a:t>
            </a:r>
            <a:r>
              <a:rPr kumimoji="0" lang="es-ES" altLang="fr-FR" sz="2400" b="1" i="0" u="none" strike="noStrike" kern="0" cap="none" spc="0" normalizeH="0" baseline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</a:rPr>
              <a:t>96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530725" y="2378075"/>
            <a:ext cx="4391520" cy="3225800"/>
            <a:chOff x="4530725" y="2378075"/>
            <a:chExt cx="4391520" cy="3225800"/>
          </a:xfrm>
        </p:grpSpPr>
        <p:sp>
          <p:nvSpPr>
            <p:cNvPr id="21508" name="Freeform 8"/>
            <p:cNvSpPr>
              <a:spLocks/>
            </p:cNvSpPr>
            <p:nvPr/>
          </p:nvSpPr>
          <p:spPr bwMode="auto">
            <a:xfrm>
              <a:off x="7234238" y="5208588"/>
              <a:ext cx="1227137" cy="117475"/>
            </a:xfrm>
            <a:custGeom>
              <a:avLst/>
              <a:gdLst>
                <a:gd name="T0" fmla="*/ 1948290331 w 773"/>
                <a:gd name="T1" fmla="*/ 186532838 h 74"/>
                <a:gd name="T2" fmla="*/ 1948290331 w 773"/>
                <a:gd name="T3" fmla="*/ 0 h 74"/>
                <a:gd name="T4" fmla="*/ 0 w 773"/>
                <a:gd name="T5" fmla="*/ 0 h 74"/>
                <a:gd name="T6" fmla="*/ 0 60000 65536"/>
                <a:gd name="T7" fmla="*/ 0 60000 65536"/>
                <a:gd name="T8" fmla="*/ 0 60000 65536"/>
                <a:gd name="T9" fmla="*/ 0 w 773"/>
                <a:gd name="T10" fmla="*/ 0 h 74"/>
                <a:gd name="T11" fmla="*/ 773 w 773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3" h="74">
                  <a:moveTo>
                    <a:pt x="773" y="74"/>
                  </a:moveTo>
                  <a:lnTo>
                    <a:pt x="773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09" name="Freeform 19"/>
            <p:cNvSpPr>
              <a:spLocks/>
            </p:cNvSpPr>
            <p:nvPr/>
          </p:nvSpPr>
          <p:spPr bwMode="auto">
            <a:xfrm>
              <a:off x="6005513" y="5208588"/>
              <a:ext cx="1228725" cy="117475"/>
            </a:xfrm>
            <a:custGeom>
              <a:avLst/>
              <a:gdLst>
                <a:gd name="T0" fmla="*/ 0 w 774"/>
                <a:gd name="T1" fmla="*/ 186532838 h 74"/>
                <a:gd name="T2" fmla="*/ 0 w 774"/>
                <a:gd name="T3" fmla="*/ 0 h 74"/>
                <a:gd name="T4" fmla="*/ 1950813663 w 774"/>
                <a:gd name="T5" fmla="*/ 0 h 74"/>
                <a:gd name="T6" fmla="*/ 0 60000 65536"/>
                <a:gd name="T7" fmla="*/ 0 60000 65536"/>
                <a:gd name="T8" fmla="*/ 0 60000 65536"/>
                <a:gd name="T9" fmla="*/ 0 w 774"/>
                <a:gd name="T10" fmla="*/ 0 h 74"/>
                <a:gd name="T11" fmla="*/ 774 w 774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" h="74">
                  <a:moveTo>
                    <a:pt x="0" y="74"/>
                  </a:moveTo>
                  <a:lnTo>
                    <a:pt x="0" y="0"/>
                  </a:lnTo>
                  <a:lnTo>
                    <a:pt x="774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10" name="Line 20"/>
            <p:cNvSpPr>
              <a:spLocks noChangeShapeType="1"/>
            </p:cNvSpPr>
            <p:nvPr/>
          </p:nvSpPr>
          <p:spPr bwMode="auto">
            <a:xfrm>
              <a:off x="7234238" y="5208588"/>
              <a:ext cx="0" cy="11747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11" name="Line 21"/>
            <p:cNvSpPr>
              <a:spLocks noChangeShapeType="1"/>
            </p:cNvSpPr>
            <p:nvPr/>
          </p:nvSpPr>
          <p:spPr bwMode="auto">
            <a:xfrm flipV="1">
              <a:off x="7234238" y="3063875"/>
              <a:ext cx="0" cy="21447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12" name="Line 37"/>
            <p:cNvSpPr>
              <a:spLocks noChangeShapeType="1"/>
            </p:cNvSpPr>
            <p:nvPr/>
          </p:nvSpPr>
          <p:spPr bwMode="auto">
            <a:xfrm>
              <a:off x="5746750" y="3727450"/>
              <a:ext cx="2052638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13" name="Line 39"/>
            <p:cNvSpPr>
              <a:spLocks noChangeShapeType="1"/>
            </p:cNvSpPr>
            <p:nvPr/>
          </p:nvSpPr>
          <p:spPr bwMode="auto">
            <a:xfrm>
              <a:off x="7277100" y="4494213"/>
              <a:ext cx="847725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14" name="Freeform 42"/>
            <p:cNvSpPr>
              <a:spLocks/>
            </p:cNvSpPr>
            <p:nvPr/>
          </p:nvSpPr>
          <p:spPr bwMode="auto">
            <a:xfrm>
              <a:off x="7623175" y="4437063"/>
              <a:ext cx="114300" cy="114300"/>
            </a:xfrm>
            <a:custGeom>
              <a:avLst/>
              <a:gdLst>
                <a:gd name="T0" fmla="*/ 90735150 w 72"/>
                <a:gd name="T1" fmla="*/ 0 h 72"/>
                <a:gd name="T2" fmla="*/ 73091410 w 72"/>
                <a:gd name="T3" fmla="*/ 0 h 72"/>
                <a:gd name="T4" fmla="*/ 55449258 w 72"/>
                <a:gd name="T5" fmla="*/ 7561328 h 72"/>
                <a:gd name="T6" fmla="*/ 42847948 w 72"/>
                <a:gd name="T7" fmla="*/ 12602743 h 72"/>
                <a:gd name="T8" fmla="*/ 25204208 w 72"/>
                <a:gd name="T9" fmla="*/ 25207075 h 72"/>
                <a:gd name="T10" fmla="*/ 17642152 w 72"/>
                <a:gd name="T11" fmla="*/ 37809818 h 72"/>
                <a:gd name="T12" fmla="*/ 7560469 w 72"/>
                <a:gd name="T13" fmla="*/ 55455564 h 72"/>
                <a:gd name="T14" fmla="*/ 5040842 w 72"/>
                <a:gd name="T15" fmla="*/ 73099723 h 72"/>
                <a:gd name="T16" fmla="*/ 0 w 72"/>
                <a:gd name="T17" fmla="*/ 90745469 h 72"/>
                <a:gd name="T18" fmla="*/ 5040842 w 72"/>
                <a:gd name="T19" fmla="*/ 108389627 h 72"/>
                <a:gd name="T20" fmla="*/ 7560469 w 72"/>
                <a:gd name="T21" fmla="*/ 126035373 h 72"/>
                <a:gd name="T22" fmla="*/ 17642152 w 72"/>
                <a:gd name="T23" fmla="*/ 138638117 h 72"/>
                <a:gd name="T24" fmla="*/ 25204208 w 72"/>
                <a:gd name="T25" fmla="*/ 156283863 h 72"/>
                <a:gd name="T26" fmla="*/ 42847948 w 72"/>
                <a:gd name="T27" fmla="*/ 163846779 h 72"/>
                <a:gd name="T28" fmla="*/ 55449258 w 72"/>
                <a:gd name="T29" fmla="*/ 173929609 h 72"/>
                <a:gd name="T30" fmla="*/ 73091410 w 72"/>
                <a:gd name="T31" fmla="*/ 176449523 h 72"/>
                <a:gd name="T32" fmla="*/ 90735150 w 72"/>
                <a:gd name="T33" fmla="*/ 181490938 h 72"/>
                <a:gd name="T34" fmla="*/ 113418144 w 72"/>
                <a:gd name="T35" fmla="*/ 176449523 h 72"/>
                <a:gd name="T36" fmla="*/ 126021042 w 72"/>
                <a:gd name="T37" fmla="*/ 173929609 h 72"/>
                <a:gd name="T38" fmla="*/ 143663194 w 72"/>
                <a:gd name="T39" fmla="*/ 163846779 h 72"/>
                <a:gd name="T40" fmla="*/ 156266092 w 72"/>
                <a:gd name="T41" fmla="*/ 156283863 h 72"/>
                <a:gd name="T42" fmla="*/ 168868990 w 72"/>
                <a:gd name="T43" fmla="*/ 138638117 h 72"/>
                <a:gd name="T44" fmla="*/ 176429458 w 72"/>
                <a:gd name="T45" fmla="*/ 126035373 h 72"/>
                <a:gd name="T46" fmla="*/ 181470300 w 72"/>
                <a:gd name="T47" fmla="*/ 108389627 h 72"/>
                <a:gd name="T48" fmla="*/ 181470300 w 72"/>
                <a:gd name="T49" fmla="*/ 90745469 h 72"/>
                <a:gd name="T50" fmla="*/ 181470300 w 72"/>
                <a:gd name="T51" fmla="*/ 73099723 h 72"/>
                <a:gd name="T52" fmla="*/ 176429458 w 72"/>
                <a:gd name="T53" fmla="*/ 55455564 h 72"/>
                <a:gd name="T54" fmla="*/ 168868990 w 72"/>
                <a:gd name="T55" fmla="*/ 37809818 h 72"/>
                <a:gd name="T56" fmla="*/ 156266092 w 72"/>
                <a:gd name="T57" fmla="*/ 25207075 h 72"/>
                <a:gd name="T58" fmla="*/ 143663194 w 72"/>
                <a:gd name="T59" fmla="*/ 12602743 h 72"/>
                <a:gd name="T60" fmla="*/ 126021042 w 72"/>
                <a:gd name="T61" fmla="*/ 7561328 h 72"/>
                <a:gd name="T62" fmla="*/ 113418144 w 72"/>
                <a:gd name="T63" fmla="*/ 0 h 72"/>
                <a:gd name="T64" fmla="*/ 90735150 w 72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2" y="3"/>
                  </a:lnTo>
                  <a:lnTo>
                    <a:pt x="17" y="5"/>
                  </a:lnTo>
                  <a:lnTo>
                    <a:pt x="10" y="10"/>
                  </a:lnTo>
                  <a:lnTo>
                    <a:pt x="7" y="15"/>
                  </a:lnTo>
                  <a:lnTo>
                    <a:pt x="3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3" y="50"/>
                  </a:lnTo>
                  <a:lnTo>
                    <a:pt x="7" y="55"/>
                  </a:lnTo>
                  <a:lnTo>
                    <a:pt x="10" y="62"/>
                  </a:lnTo>
                  <a:lnTo>
                    <a:pt x="17" y="65"/>
                  </a:lnTo>
                  <a:lnTo>
                    <a:pt x="22" y="69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5" y="70"/>
                  </a:lnTo>
                  <a:lnTo>
                    <a:pt x="50" y="69"/>
                  </a:lnTo>
                  <a:lnTo>
                    <a:pt x="57" y="65"/>
                  </a:lnTo>
                  <a:lnTo>
                    <a:pt x="62" y="62"/>
                  </a:lnTo>
                  <a:lnTo>
                    <a:pt x="67" y="55"/>
                  </a:lnTo>
                  <a:lnTo>
                    <a:pt x="70" y="50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3"/>
                  </a:lnTo>
                  <a:lnTo>
                    <a:pt x="45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15" name="Freeform 43"/>
            <p:cNvSpPr>
              <a:spLocks/>
            </p:cNvSpPr>
            <p:nvPr/>
          </p:nvSpPr>
          <p:spPr bwMode="auto">
            <a:xfrm>
              <a:off x="6654800" y="3670300"/>
              <a:ext cx="114300" cy="114300"/>
            </a:xfrm>
            <a:custGeom>
              <a:avLst/>
              <a:gdLst>
                <a:gd name="T0" fmla="*/ 90735150 w 72"/>
                <a:gd name="T1" fmla="*/ 0 h 72"/>
                <a:gd name="T2" fmla="*/ 73091410 w 72"/>
                <a:gd name="T3" fmla="*/ 0 h 72"/>
                <a:gd name="T4" fmla="*/ 57968885 w 72"/>
                <a:gd name="T5" fmla="*/ 2521501 h 72"/>
                <a:gd name="T6" fmla="*/ 42847948 w 72"/>
                <a:gd name="T7" fmla="*/ 12602743 h 72"/>
                <a:gd name="T8" fmla="*/ 27723835 w 72"/>
                <a:gd name="T9" fmla="*/ 25207075 h 72"/>
                <a:gd name="T10" fmla="*/ 17642152 w 72"/>
                <a:gd name="T11" fmla="*/ 37809818 h 72"/>
                <a:gd name="T12" fmla="*/ 10081683 w 72"/>
                <a:gd name="T13" fmla="*/ 55455564 h 72"/>
                <a:gd name="T14" fmla="*/ 5040842 w 72"/>
                <a:gd name="T15" fmla="*/ 73099723 h 72"/>
                <a:gd name="T16" fmla="*/ 0 w 72"/>
                <a:gd name="T17" fmla="*/ 90745469 h 72"/>
                <a:gd name="T18" fmla="*/ 5040842 w 72"/>
                <a:gd name="T19" fmla="*/ 108389627 h 72"/>
                <a:gd name="T20" fmla="*/ 10081683 w 72"/>
                <a:gd name="T21" fmla="*/ 123513872 h 72"/>
                <a:gd name="T22" fmla="*/ 17642152 w 72"/>
                <a:gd name="T23" fmla="*/ 138638117 h 72"/>
                <a:gd name="T24" fmla="*/ 27723835 w 72"/>
                <a:gd name="T25" fmla="*/ 151242448 h 72"/>
                <a:gd name="T26" fmla="*/ 42847948 w 72"/>
                <a:gd name="T27" fmla="*/ 163846779 h 72"/>
                <a:gd name="T28" fmla="*/ 57968885 w 72"/>
                <a:gd name="T29" fmla="*/ 171408108 h 72"/>
                <a:gd name="T30" fmla="*/ 73091410 w 72"/>
                <a:gd name="T31" fmla="*/ 176449523 h 72"/>
                <a:gd name="T32" fmla="*/ 90735150 w 72"/>
                <a:gd name="T33" fmla="*/ 181490938 h 72"/>
                <a:gd name="T34" fmla="*/ 108377302 w 72"/>
                <a:gd name="T35" fmla="*/ 176449523 h 72"/>
                <a:gd name="T36" fmla="*/ 126021042 w 72"/>
                <a:gd name="T37" fmla="*/ 171408108 h 72"/>
                <a:gd name="T38" fmla="*/ 143663194 w 72"/>
                <a:gd name="T39" fmla="*/ 163846779 h 72"/>
                <a:gd name="T40" fmla="*/ 156266092 w 72"/>
                <a:gd name="T41" fmla="*/ 151242448 h 72"/>
                <a:gd name="T42" fmla="*/ 168868990 w 72"/>
                <a:gd name="T43" fmla="*/ 138638117 h 72"/>
                <a:gd name="T44" fmla="*/ 178950673 w 72"/>
                <a:gd name="T45" fmla="*/ 123513872 h 72"/>
                <a:gd name="T46" fmla="*/ 181470300 w 72"/>
                <a:gd name="T47" fmla="*/ 108389627 h 72"/>
                <a:gd name="T48" fmla="*/ 181470300 w 72"/>
                <a:gd name="T49" fmla="*/ 90745469 h 72"/>
                <a:gd name="T50" fmla="*/ 181470300 w 72"/>
                <a:gd name="T51" fmla="*/ 73099723 h 72"/>
                <a:gd name="T52" fmla="*/ 178950673 w 72"/>
                <a:gd name="T53" fmla="*/ 55455564 h 72"/>
                <a:gd name="T54" fmla="*/ 168868990 w 72"/>
                <a:gd name="T55" fmla="*/ 37809818 h 72"/>
                <a:gd name="T56" fmla="*/ 156266092 w 72"/>
                <a:gd name="T57" fmla="*/ 25207075 h 72"/>
                <a:gd name="T58" fmla="*/ 143663194 w 72"/>
                <a:gd name="T59" fmla="*/ 12602743 h 72"/>
                <a:gd name="T60" fmla="*/ 126021042 w 72"/>
                <a:gd name="T61" fmla="*/ 2521501 h 72"/>
                <a:gd name="T62" fmla="*/ 108377302 w 72"/>
                <a:gd name="T63" fmla="*/ 0 h 72"/>
                <a:gd name="T64" fmla="*/ 90735150 w 72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3" y="1"/>
                  </a:lnTo>
                  <a:lnTo>
                    <a:pt x="17" y="5"/>
                  </a:lnTo>
                  <a:lnTo>
                    <a:pt x="11" y="10"/>
                  </a:lnTo>
                  <a:lnTo>
                    <a:pt x="7" y="15"/>
                  </a:lnTo>
                  <a:lnTo>
                    <a:pt x="4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4" y="49"/>
                  </a:lnTo>
                  <a:lnTo>
                    <a:pt x="7" y="55"/>
                  </a:lnTo>
                  <a:lnTo>
                    <a:pt x="11" y="60"/>
                  </a:lnTo>
                  <a:lnTo>
                    <a:pt x="17" y="65"/>
                  </a:lnTo>
                  <a:lnTo>
                    <a:pt x="23" y="68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3" y="70"/>
                  </a:lnTo>
                  <a:lnTo>
                    <a:pt x="50" y="68"/>
                  </a:lnTo>
                  <a:lnTo>
                    <a:pt x="57" y="65"/>
                  </a:lnTo>
                  <a:lnTo>
                    <a:pt x="62" y="60"/>
                  </a:lnTo>
                  <a:lnTo>
                    <a:pt x="67" y="55"/>
                  </a:lnTo>
                  <a:lnTo>
                    <a:pt x="71" y="49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16" name="ZoneTexte 90"/>
            <p:cNvSpPr txBox="1">
              <a:spLocks noChangeArrowheads="1"/>
            </p:cNvSpPr>
            <p:nvPr/>
          </p:nvSpPr>
          <p:spPr bwMode="auto">
            <a:xfrm>
              <a:off x="7888288" y="4216400"/>
              <a:ext cx="4841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14.0</a:t>
              </a:r>
            </a:p>
          </p:txBody>
        </p:sp>
        <p:sp>
          <p:nvSpPr>
            <p:cNvPr id="21517" name="ZoneTexte 91"/>
            <p:cNvSpPr txBox="1">
              <a:spLocks noChangeArrowheads="1"/>
            </p:cNvSpPr>
            <p:nvPr/>
          </p:nvSpPr>
          <p:spPr bwMode="auto">
            <a:xfrm>
              <a:off x="7489825" y="4205288"/>
              <a:ext cx="3984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7.7</a:t>
              </a:r>
            </a:p>
          </p:txBody>
        </p:sp>
        <p:sp>
          <p:nvSpPr>
            <p:cNvPr id="21518" name="ZoneTexte 92"/>
            <p:cNvSpPr txBox="1">
              <a:spLocks noChangeArrowheads="1"/>
            </p:cNvSpPr>
            <p:nvPr/>
          </p:nvSpPr>
          <p:spPr bwMode="auto">
            <a:xfrm>
              <a:off x="7159625" y="4252913"/>
              <a:ext cx="3984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1.3</a:t>
              </a:r>
            </a:p>
          </p:txBody>
        </p:sp>
        <p:sp>
          <p:nvSpPr>
            <p:cNvPr id="21519" name="ZoneTexte 96"/>
            <p:cNvSpPr txBox="1">
              <a:spLocks noChangeArrowheads="1"/>
            </p:cNvSpPr>
            <p:nvPr/>
          </p:nvSpPr>
          <p:spPr bwMode="auto">
            <a:xfrm>
              <a:off x="5478463" y="3460750"/>
              <a:ext cx="577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- 26.7</a:t>
              </a:r>
            </a:p>
          </p:txBody>
        </p:sp>
        <p:sp>
          <p:nvSpPr>
            <p:cNvPr id="21520" name="ZoneTexte 97"/>
            <p:cNvSpPr txBox="1">
              <a:spLocks noChangeArrowheads="1"/>
            </p:cNvSpPr>
            <p:nvPr/>
          </p:nvSpPr>
          <p:spPr bwMode="auto">
            <a:xfrm>
              <a:off x="6497638" y="3430588"/>
              <a:ext cx="44926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-8.0</a:t>
              </a:r>
            </a:p>
          </p:txBody>
        </p:sp>
        <p:sp>
          <p:nvSpPr>
            <p:cNvPr id="21521" name="ZoneTexte 98"/>
            <p:cNvSpPr txBox="1">
              <a:spLocks noChangeArrowheads="1"/>
            </p:cNvSpPr>
            <p:nvPr/>
          </p:nvSpPr>
          <p:spPr bwMode="auto">
            <a:xfrm>
              <a:off x="7554913" y="3454400"/>
              <a:ext cx="4841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10.7</a:t>
              </a:r>
            </a:p>
          </p:txBody>
        </p:sp>
        <p:sp>
          <p:nvSpPr>
            <p:cNvPr id="21522" name="ZoneTexte 99"/>
            <p:cNvSpPr txBox="1">
              <a:spLocks noChangeArrowheads="1"/>
            </p:cNvSpPr>
            <p:nvPr/>
          </p:nvSpPr>
          <p:spPr bwMode="auto">
            <a:xfrm>
              <a:off x="8220075" y="5326063"/>
              <a:ext cx="4937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20%</a:t>
              </a:r>
            </a:p>
          </p:txBody>
        </p:sp>
        <p:sp>
          <p:nvSpPr>
            <p:cNvPr id="21523" name="ZoneTexte 100"/>
            <p:cNvSpPr txBox="1">
              <a:spLocks noChangeArrowheads="1"/>
            </p:cNvSpPr>
            <p:nvPr/>
          </p:nvSpPr>
          <p:spPr bwMode="auto">
            <a:xfrm>
              <a:off x="7104063" y="5326063"/>
              <a:ext cx="26987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0</a:t>
              </a:r>
            </a:p>
          </p:txBody>
        </p:sp>
        <p:sp>
          <p:nvSpPr>
            <p:cNvPr id="21524" name="ZoneTexte 101"/>
            <p:cNvSpPr txBox="1">
              <a:spLocks noChangeArrowheads="1"/>
            </p:cNvSpPr>
            <p:nvPr/>
          </p:nvSpPr>
          <p:spPr bwMode="auto">
            <a:xfrm>
              <a:off x="5745163" y="5326063"/>
              <a:ext cx="54292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-20%</a:t>
              </a:r>
            </a:p>
          </p:txBody>
        </p:sp>
        <p:sp>
          <p:nvSpPr>
            <p:cNvPr id="21525" name="ZoneTexte 102"/>
            <p:cNvSpPr txBox="1">
              <a:spLocks noChangeArrowheads="1"/>
            </p:cNvSpPr>
            <p:nvPr/>
          </p:nvSpPr>
          <p:spPr bwMode="auto">
            <a:xfrm>
              <a:off x="8078296" y="4530725"/>
              <a:ext cx="8439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p = 0.018</a:t>
              </a:r>
            </a:p>
          </p:txBody>
        </p:sp>
        <p:sp>
          <p:nvSpPr>
            <p:cNvPr id="21526" name="ZoneTexte 103"/>
            <p:cNvSpPr txBox="1">
              <a:spLocks noChangeArrowheads="1"/>
            </p:cNvSpPr>
            <p:nvPr/>
          </p:nvSpPr>
          <p:spPr bwMode="auto">
            <a:xfrm>
              <a:off x="8085351" y="3586163"/>
              <a:ext cx="7441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p = 0.40</a:t>
              </a:r>
            </a:p>
          </p:txBody>
        </p:sp>
        <p:sp>
          <p:nvSpPr>
            <p:cNvPr id="21527" name="ZoneTexte 104"/>
            <p:cNvSpPr txBox="1">
              <a:spLocks noChangeArrowheads="1"/>
            </p:cNvSpPr>
            <p:nvPr/>
          </p:nvSpPr>
          <p:spPr bwMode="auto">
            <a:xfrm>
              <a:off x="4530725" y="4332288"/>
              <a:ext cx="95885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&gt; 200/mm</a:t>
              </a:r>
              <a:r>
                <a:rPr kumimoji="0" lang="fr-FR" altLang="fr-FR" sz="1200" b="0" i="0" u="none" strike="noStrike" kern="0" cap="none" spc="0" normalizeH="0" baseline="3000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21528" name="ZoneTexte 105"/>
            <p:cNvSpPr txBox="1">
              <a:spLocks noChangeArrowheads="1"/>
            </p:cNvSpPr>
            <p:nvPr/>
          </p:nvSpPr>
          <p:spPr bwMode="auto">
            <a:xfrm>
              <a:off x="4530725" y="3603625"/>
              <a:ext cx="958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sng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&lt;</a:t>
              </a: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 200/mm</a:t>
              </a:r>
              <a:r>
                <a:rPr kumimoji="0" lang="fr-FR" altLang="fr-FR" sz="1200" b="0" i="0" u="none" strike="noStrike" kern="0" cap="none" spc="0" normalizeH="0" baseline="3000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21529" name="ZoneTexte 106"/>
            <p:cNvSpPr txBox="1">
              <a:spLocks noChangeArrowheads="1"/>
            </p:cNvSpPr>
            <p:nvPr/>
          </p:nvSpPr>
          <p:spPr bwMode="auto">
            <a:xfrm>
              <a:off x="4577618" y="2924175"/>
              <a:ext cx="9031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CD4 </a:t>
              </a:r>
              <a:r>
                <a:rPr lang="fr-FR" altLang="fr-FR" sz="1200" kern="0" dirty="0">
                  <a:solidFill>
                    <a:srgbClr val="000066"/>
                  </a:solidFill>
                </a:rPr>
                <a:t>basal</a:t>
              </a:r>
              <a:endParaRPr kumimoji="0" lang="fr-FR" alt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endParaRPr>
            </a:p>
          </p:txBody>
        </p:sp>
        <p:cxnSp>
          <p:nvCxnSpPr>
            <p:cNvPr id="21530" name="Connecteur droit avec flèche 107"/>
            <p:cNvCxnSpPr>
              <a:cxnSpLocks noChangeShapeType="1"/>
            </p:cNvCxnSpPr>
            <p:nvPr/>
          </p:nvCxnSpPr>
          <p:spPr bwMode="auto">
            <a:xfrm flipH="1">
              <a:off x="6115050" y="2900363"/>
              <a:ext cx="1055688" cy="0"/>
            </a:xfrm>
            <a:prstGeom prst="straightConnector1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31" name="Connecteur droit avec flèche 108"/>
            <p:cNvCxnSpPr>
              <a:cxnSpLocks noChangeShapeType="1"/>
            </p:cNvCxnSpPr>
            <p:nvPr/>
          </p:nvCxnSpPr>
          <p:spPr bwMode="auto">
            <a:xfrm>
              <a:off x="7242175" y="2900363"/>
              <a:ext cx="1054100" cy="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32" name="ZoneTexte 109"/>
            <p:cNvSpPr txBox="1">
              <a:spLocks noChangeArrowheads="1"/>
            </p:cNvSpPr>
            <p:nvPr/>
          </p:nvSpPr>
          <p:spPr bwMode="auto">
            <a:xfrm>
              <a:off x="5997575" y="2378075"/>
              <a:ext cx="1169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altLang="fr-FR" sz="1200" b="0" i="0" u="none" strike="noStrike" kern="0" cap="none" spc="0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Favorece</a:t>
              </a:r>
              <a:br>
                <a:rPr kumimoji="0" lang="es-ES" altLang="fr-FR" sz="1200" b="0" i="0" u="none" strike="noStrike" kern="0" cap="none" spc="0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</a:br>
              <a:r>
                <a:rPr kumimoji="0" lang="es-ES" altLang="fr-FR" sz="1200" b="0" i="0" u="none" strike="noStrike" kern="0" cap="none" spc="0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EFV/FTC/TDF</a:t>
              </a:r>
            </a:p>
          </p:txBody>
        </p:sp>
        <p:sp>
          <p:nvSpPr>
            <p:cNvPr id="21533" name="ZoneTexte 110"/>
            <p:cNvSpPr txBox="1">
              <a:spLocks noChangeArrowheads="1"/>
            </p:cNvSpPr>
            <p:nvPr/>
          </p:nvSpPr>
          <p:spPr bwMode="auto">
            <a:xfrm>
              <a:off x="7243763" y="2378075"/>
              <a:ext cx="11858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altLang="fr-FR" sz="1200" b="0" i="0" u="none" strike="noStrike" kern="0" cap="none" spc="0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Favorece</a:t>
              </a:r>
              <a:br>
                <a:rPr kumimoji="0" lang="es-ES" altLang="fr-FR" sz="1200" b="0" i="0" u="none" strike="noStrike" kern="0" cap="none" spc="0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</a:br>
              <a:r>
                <a:rPr kumimoji="0" lang="es-ES" altLang="fr-FR" sz="1200" b="0" i="0" u="none" strike="noStrike" kern="0" cap="none" spc="0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RPV/FTC/TDF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504825" y="1954213"/>
            <a:ext cx="3645817" cy="4483874"/>
            <a:chOff x="504825" y="1954213"/>
            <a:chExt cx="3645817" cy="4483874"/>
          </a:xfrm>
        </p:grpSpPr>
        <p:sp>
          <p:nvSpPr>
            <p:cNvPr id="71" name="AutoShape 165"/>
            <p:cNvSpPr>
              <a:spLocks noChangeArrowheads="1"/>
            </p:cNvSpPr>
            <p:nvPr/>
          </p:nvSpPr>
          <p:spPr bwMode="auto">
            <a:xfrm>
              <a:off x="1108178" y="2122970"/>
              <a:ext cx="3042464" cy="37209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fr-FR" sz="2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endParaRPr>
            </a:p>
          </p:txBody>
        </p:sp>
        <p:sp>
          <p:nvSpPr>
            <p:cNvPr id="21534" name="Freeform 9"/>
            <p:cNvSpPr>
              <a:spLocks/>
            </p:cNvSpPr>
            <p:nvPr/>
          </p:nvSpPr>
          <p:spPr bwMode="auto">
            <a:xfrm>
              <a:off x="928688" y="2347913"/>
              <a:ext cx="73025" cy="642937"/>
            </a:xfrm>
            <a:custGeom>
              <a:avLst/>
              <a:gdLst>
                <a:gd name="T0" fmla="*/ 0 w 46"/>
                <a:gd name="T1" fmla="*/ 0 h 405"/>
                <a:gd name="T2" fmla="*/ 115938300 w 46"/>
                <a:gd name="T3" fmla="*/ 0 h 405"/>
                <a:gd name="T4" fmla="*/ 115938300 w 46"/>
                <a:gd name="T5" fmla="*/ 1020788694 h 405"/>
                <a:gd name="T6" fmla="*/ 0 60000 65536"/>
                <a:gd name="T7" fmla="*/ 0 60000 65536"/>
                <a:gd name="T8" fmla="*/ 0 60000 65536"/>
                <a:gd name="T9" fmla="*/ 0 w 46"/>
                <a:gd name="T10" fmla="*/ 0 h 405"/>
                <a:gd name="T11" fmla="*/ 46 w 46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05">
                  <a:moveTo>
                    <a:pt x="0" y="0"/>
                  </a:moveTo>
                  <a:lnTo>
                    <a:pt x="46" y="0"/>
                  </a:lnTo>
                  <a:lnTo>
                    <a:pt x="46" y="405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35" name="Line 10"/>
            <p:cNvSpPr>
              <a:spLocks noChangeShapeType="1"/>
            </p:cNvSpPr>
            <p:nvPr/>
          </p:nvSpPr>
          <p:spPr bwMode="auto">
            <a:xfrm>
              <a:off x="928688" y="2990850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36" name="Line 11"/>
            <p:cNvSpPr>
              <a:spLocks noChangeShapeType="1"/>
            </p:cNvSpPr>
            <p:nvPr/>
          </p:nvSpPr>
          <p:spPr bwMode="auto">
            <a:xfrm>
              <a:off x="928688" y="3632200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37" name="Line 12"/>
            <p:cNvSpPr>
              <a:spLocks noChangeShapeType="1"/>
            </p:cNvSpPr>
            <p:nvPr/>
          </p:nvSpPr>
          <p:spPr bwMode="auto">
            <a:xfrm flipV="1">
              <a:off x="1001713" y="2990850"/>
              <a:ext cx="0" cy="64135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38" name="Line 13"/>
            <p:cNvSpPr>
              <a:spLocks noChangeShapeType="1"/>
            </p:cNvSpPr>
            <p:nvPr/>
          </p:nvSpPr>
          <p:spPr bwMode="auto">
            <a:xfrm>
              <a:off x="928688" y="4275138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39" name="Line 14"/>
            <p:cNvSpPr>
              <a:spLocks noChangeShapeType="1"/>
            </p:cNvSpPr>
            <p:nvPr/>
          </p:nvSpPr>
          <p:spPr bwMode="auto">
            <a:xfrm>
              <a:off x="928688" y="4919663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40" name="Line 15"/>
            <p:cNvSpPr>
              <a:spLocks noChangeShapeType="1"/>
            </p:cNvSpPr>
            <p:nvPr/>
          </p:nvSpPr>
          <p:spPr bwMode="auto">
            <a:xfrm flipV="1">
              <a:off x="1001713" y="4275138"/>
              <a:ext cx="0" cy="64452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41" name="Line 16"/>
            <p:cNvSpPr>
              <a:spLocks noChangeShapeType="1"/>
            </p:cNvSpPr>
            <p:nvPr/>
          </p:nvSpPr>
          <p:spPr bwMode="auto">
            <a:xfrm>
              <a:off x="928688" y="5565775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42" name="Line 17"/>
            <p:cNvSpPr>
              <a:spLocks noChangeShapeType="1"/>
            </p:cNvSpPr>
            <p:nvPr/>
          </p:nvSpPr>
          <p:spPr bwMode="auto">
            <a:xfrm flipV="1">
              <a:off x="1001713" y="4919663"/>
              <a:ext cx="0" cy="646112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43" name="Line 18"/>
            <p:cNvSpPr>
              <a:spLocks noChangeShapeType="1"/>
            </p:cNvSpPr>
            <p:nvPr/>
          </p:nvSpPr>
          <p:spPr bwMode="auto">
            <a:xfrm flipV="1">
              <a:off x="1001713" y="3632200"/>
              <a:ext cx="0" cy="642938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44" name="Line 22"/>
            <p:cNvSpPr>
              <a:spLocks noChangeShapeType="1"/>
            </p:cNvSpPr>
            <p:nvPr/>
          </p:nvSpPr>
          <p:spPr bwMode="auto">
            <a:xfrm>
              <a:off x="1001713" y="5565775"/>
              <a:ext cx="2952750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45" name="Rectangle 25"/>
            <p:cNvSpPr>
              <a:spLocks noChangeArrowheads="1"/>
            </p:cNvSpPr>
            <p:nvPr/>
          </p:nvSpPr>
          <p:spPr bwMode="auto">
            <a:xfrm>
              <a:off x="1365250" y="3632199"/>
              <a:ext cx="466725" cy="1933575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altLang="fr-F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endParaRPr>
            </a:p>
          </p:txBody>
        </p:sp>
        <p:sp>
          <p:nvSpPr>
            <p:cNvPr id="21546" name="Rectangle 26"/>
            <p:cNvSpPr>
              <a:spLocks noChangeArrowheads="1"/>
            </p:cNvSpPr>
            <p:nvPr/>
          </p:nvSpPr>
          <p:spPr bwMode="auto">
            <a:xfrm>
              <a:off x="1847850" y="3315473"/>
              <a:ext cx="469900" cy="2247126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altLang="fr-F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endParaRPr>
            </a:p>
          </p:txBody>
        </p:sp>
        <p:sp>
          <p:nvSpPr>
            <p:cNvPr id="21547" name="Rectangle 29"/>
            <p:cNvSpPr>
              <a:spLocks noChangeArrowheads="1"/>
            </p:cNvSpPr>
            <p:nvPr/>
          </p:nvSpPr>
          <p:spPr bwMode="auto">
            <a:xfrm>
              <a:off x="2865438" y="2997974"/>
              <a:ext cx="463550" cy="2564626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altLang="fr-F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endParaRPr>
            </a:p>
          </p:txBody>
        </p:sp>
        <p:sp>
          <p:nvSpPr>
            <p:cNvPr id="21548" name="Rectangle 30"/>
            <p:cNvSpPr>
              <a:spLocks noChangeArrowheads="1"/>
            </p:cNvSpPr>
            <p:nvPr/>
          </p:nvSpPr>
          <p:spPr bwMode="auto">
            <a:xfrm>
              <a:off x="3348038" y="3155950"/>
              <a:ext cx="463550" cy="240665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altLang="fr-F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endParaRPr>
            </a:p>
          </p:txBody>
        </p:sp>
        <p:sp>
          <p:nvSpPr>
            <p:cNvPr id="21549" name="Rectangle 31"/>
            <p:cNvSpPr>
              <a:spLocks noChangeArrowheads="1"/>
            </p:cNvSpPr>
            <p:nvPr/>
          </p:nvSpPr>
          <p:spPr bwMode="auto">
            <a:xfrm>
              <a:off x="2835275" y="2238375"/>
              <a:ext cx="141288" cy="13970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altLang="fr-F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endParaRPr>
            </a:p>
          </p:txBody>
        </p:sp>
        <p:sp>
          <p:nvSpPr>
            <p:cNvPr id="21550" name="Freeform 32"/>
            <p:cNvSpPr>
              <a:spLocks/>
            </p:cNvSpPr>
            <p:nvPr/>
          </p:nvSpPr>
          <p:spPr bwMode="auto">
            <a:xfrm>
              <a:off x="1301750" y="2238375"/>
              <a:ext cx="141288" cy="139700"/>
            </a:xfrm>
            <a:custGeom>
              <a:avLst/>
              <a:gdLst>
                <a:gd name="T0" fmla="*/ 0 w 89"/>
                <a:gd name="T1" fmla="*/ 0 h 88"/>
                <a:gd name="T2" fmla="*/ 0 w 89"/>
                <a:gd name="T3" fmla="*/ 221800738 h 88"/>
                <a:gd name="T4" fmla="*/ 224312956 w 89"/>
                <a:gd name="T5" fmla="*/ 221800738 h 88"/>
                <a:gd name="T6" fmla="*/ 224312956 w 89"/>
                <a:gd name="T7" fmla="*/ 0 h 88"/>
                <a:gd name="T8" fmla="*/ 0 w 89"/>
                <a:gd name="T9" fmla="*/ 0 h 88"/>
                <a:gd name="T10" fmla="*/ 0 w 89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"/>
                <a:gd name="T19" fmla="*/ 0 h 88"/>
                <a:gd name="T20" fmla="*/ 89 w 89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" h="88">
                  <a:moveTo>
                    <a:pt x="0" y="0"/>
                  </a:moveTo>
                  <a:lnTo>
                    <a:pt x="0" y="88"/>
                  </a:lnTo>
                  <a:lnTo>
                    <a:pt x="89" y="88"/>
                  </a:lnTo>
                  <a:lnTo>
                    <a:pt x="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51" name="ZoneTexte 53"/>
            <p:cNvSpPr txBox="1">
              <a:spLocks noChangeArrowheads="1"/>
            </p:cNvSpPr>
            <p:nvPr/>
          </p:nvSpPr>
          <p:spPr bwMode="auto">
            <a:xfrm>
              <a:off x="674688" y="5443538"/>
              <a:ext cx="26987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0</a:t>
              </a:r>
            </a:p>
          </p:txBody>
        </p:sp>
        <p:sp>
          <p:nvSpPr>
            <p:cNvPr id="21552" name="ZoneTexte 54"/>
            <p:cNvSpPr txBox="1">
              <a:spLocks noChangeArrowheads="1"/>
            </p:cNvSpPr>
            <p:nvPr/>
          </p:nvSpPr>
          <p:spPr bwMode="auto">
            <a:xfrm>
              <a:off x="590550" y="4799013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20</a:t>
              </a:r>
            </a:p>
          </p:txBody>
        </p:sp>
        <p:sp>
          <p:nvSpPr>
            <p:cNvPr id="21553" name="ZoneTexte 55"/>
            <p:cNvSpPr txBox="1">
              <a:spLocks noChangeArrowheads="1"/>
            </p:cNvSpPr>
            <p:nvPr/>
          </p:nvSpPr>
          <p:spPr bwMode="auto">
            <a:xfrm>
              <a:off x="590550" y="4154488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40</a:t>
              </a:r>
            </a:p>
          </p:txBody>
        </p:sp>
        <p:sp>
          <p:nvSpPr>
            <p:cNvPr id="21554" name="ZoneTexte 56"/>
            <p:cNvSpPr txBox="1">
              <a:spLocks noChangeArrowheads="1"/>
            </p:cNvSpPr>
            <p:nvPr/>
          </p:nvSpPr>
          <p:spPr bwMode="auto">
            <a:xfrm>
              <a:off x="590550" y="3509963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60</a:t>
              </a:r>
            </a:p>
          </p:txBody>
        </p:sp>
        <p:sp>
          <p:nvSpPr>
            <p:cNvPr id="21555" name="ZoneTexte 57"/>
            <p:cNvSpPr txBox="1">
              <a:spLocks noChangeArrowheads="1"/>
            </p:cNvSpPr>
            <p:nvPr/>
          </p:nvSpPr>
          <p:spPr bwMode="auto">
            <a:xfrm>
              <a:off x="590550" y="2865438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80</a:t>
              </a:r>
            </a:p>
          </p:txBody>
        </p:sp>
        <p:sp>
          <p:nvSpPr>
            <p:cNvPr id="21556" name="ZoneTexte 58"/>
            <p:cNvSpPr txBox="1">
              <a:spLocks noChangeArrowheads="1"/>
            </p:cNvSpPr>
            <p:nvPr/>
          </p:nvSpPr>
          <p:spPr bwMode="auto">
            <a:xfrm>
              <a:off x="504825" y="2220913"/>
              <a:ext cx="439738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100</a:t>
              </a:r>
            </a:p>
          </p:txBody>
        </p:sp>
        <p:sp>
          <p:nvSpPr>
            <p:cNvPr id="21557" name="ZoneTexte 61"/>
            <p:cNvSpPr txBox="1">
              <a:spLocks noChangeArrowheads="1"/>
            </p:cNvSpPr>
            <p:nvPr/>
          </p:nvSpPr>
          <p:spPr bwMode="auto">
            <a:xfrm>
              <a:off x="1435100" y="5599113"/>
              <a:ext cx="3556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53</a:t>
              </a:r>
            </a:p>
          </p:txBody>
        </p:sp>
        <p:sp>
          <p:nvSpPr>
            <p:cNvPr id="21558" name="ZoneTexte 62"/>
            <p:cNvSpPr txBox="1">
              <a:spLocks noChangeArrowheads="1"/>
            </p:cNvSpPr>
            <p:nvPr/>
          </p:nvSpPr>
          <p:spPr bwMode="auto">
            <a:xfrm>
              <a:off x="1890713" y="5599113"/>
              <a:ext cx="3571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51</a:t>
              </a:r>
            </a:p>
          </p:txBody>
        </p:sp>
        <p:sp>
          <p:nvSpPr>
            <p:cNvPr id="21559" name="ZoneTexte 65"/>
            <p:cNvSpPr txBox="1">
              <a:spLocks noChangeArrowheads="1"/>
            </p:cNvSpPr>
            <p:nvPr/>
          </p:nvSpPr>
          <p:spPr bwMode="auto">
            <a:xfrm>
              <a:off x="2900363" y="5599113"/>
              <a:ext cx="4413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341</a:t>
              </a:r>
            </a:p>
          </p:txBody>
        </p:sp>
        <p:sp>
          <p:nvSpPr>
            <p:cNvPr id="21560" name="ZoneTexte 66"/>
            <p:cNvSpPr txBox="1">
              <a:spLocks noChangeArrowheads="1"/>
            </p:cNvSpPr>
            <p:nvPr/>
          </p:nvSpPr>
          <p:spPr bwMode="auto">
            <a:xfrm>
              <a:off x="3382963" y="5599113"/>
              <a:ext cx="4413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341</a:t>
              </a:r>
            </a:p>
          </p:txBody>
        </p:sp>
        <p:sp>
          <p:nvSpPr>
            <p:cNvPr id="21561" name="ZoneTexte 68"/>
            <p:cNvSpPr txBox="1">
              <a:spLocks noChangeArrowheads="1"/>
            </p:cNvSpPr>
            <p:nvPr/>
          </p:nvSpPr>
          <p:spPr bwMode="auto">
            <a:xfrm>
              <a:off x="1439619" y="2160954"/>
              <a:ext cx="11764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+mj-lt"/>
                  <a:ea typeface="ＭＳ Ｐゴシック" charset="-128"/>
                </a:rPr>
                <a:t>RPV/FTC/TDF</a:t>
              </a:r>
            </a:p>
          </p:txBody>
        </p:sp>
        <p:sp>
          <p:nvSpPr>
            <p:cNvPr id="21562" name="ZoneTexte 70"/>
            <p:cNvSpPr txBox="1">
              <a:spLocks noChangeArrowheads="1"/>
            </p:cNvSpPr>
            <p:nvPr/>
          </p:nvSpPr>
          <p:spPr bwMode="auto">
            <a:xfrm>
              <a:off x="2960444" y="2160954"/>
              <a:ext cx="11901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+mj-lt"/>
                  <a:ea typeface="ＭＳ Ｐゴシック" charset="-128"/>
                </a:rPr>
                <a:t>EFV/FTC/TDF </a:t>
              </a:r>
            </a:p>
          </p:txBody>
        </p:sp>
        <p:sp>
          <p:nvSpPr>
            <p:cNvPr id="21563" name="ZoneTexte 73"/>
            <p:cNvSpPr txBox="1">
              <a:spLocks noChangeArrowheads="1"/>
            </p:cNvSpPr>
            <p:nvPr/>
          </p:nvSpPr>
          <p:spPr bwMode="auto">
            <a:xfrm>
              <a:off x="1384288" y="3365740"/>
              <a:ext cx="461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+mj-lt"/>
                  <a:ea typeface="ＭＳ Ｐゴシック" charset="-128"/>
                </a:rPr>
                <a:t>60.4</a:t>
              </a:r>
            </a:p>
          </p:txBody>
        </p:sp>
        <p:sp>
          <p:nvSpPr>
            <p:cNvPr id="21564" name="ZoneTexte 74"/>
            <p:cNvSpPr txBox="1">
              <a:spLocks noChangeArrowheads="1"/>
            </p:cNvSpPr>
            <p:nvPr/>
          </p:nvSpPr>
          <p:spPr bwMode="auto">
            <a:xfrm>
              <a:off x="1868232" y="3041528"/>
              <a:ext cx="461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+mj-lt"/>
                  <a:ea typeface="ＭＳ Ｐゴシック" charset="-128"/>
                </a:rPr>
                <a:t>68.6</a:t>
              </a:r>
            </a:p>
          </p:txBody>
        </p:sp>
        <p:sp>
          <p:nvSpPr>
            <p:cNvPr id="21565" name="ZoneTexte 77"/>
            <p:cNvSpPr txBox="1">
              <a:spLocks noChangeArrowheads="1"/>
            </p:cNvSpPr>
            <p:nvPr/>
          </p:nvSpPr>
          <p:spPr bwMode="auto">
            <a:xfrm>
              <a:off x="2879713" y="2734531"/>
              <a:ext cx="461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+mj-lt"/>
                  <a:ea typeface="ＭＳ Ｐゴシック" charset="-128"/>
                </a:rPr>
                <a:t>80.6</a:t>
              </a:r>
            </a:p>
          </p:txBody>
        </p:sp>
        <p:sp>
          <p:nvSpPr>
            <p:cNvPr id="21566" name="ZoneTexte 78"/>
            <p:cNvSpPr txBox="1">
              <a:spLocks noChangeArrowheads="1"/>
            </p:cNvSpPr>
            <p:nvPr/>
          </p:nvSpPr>
          <p:spPr bwMode="auto">
            <a:xfrm>
              <a:off x="3415405" y="2863850"/>
              <a:ext cx="34176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+mj-lt"/>
                  <a:ea typeface="ＭＳ Ｐゴシック" charset="-128"/>
                </a:rPr>
                <a:t>73</a:t>
              </a:r>
            </a:p>
          </p:txBody>
        </p:sp>
        <p:sp>
          <p:nvSpPr>
            <p:cNvPr id="21567" name="ZoneTexte 79"/>
            <p:cNvSpPr txBox="1">
              <a:spLocks noChangeArrowheads="1"/>
            </p:cNvSpPr>
            <p:nvPr/>
          </p:nvSpPr>
          <p:spPr bwMode="auto">
            <a:xfrm>
              <a:off x="1343025" y="5883275"/>
              <a:ext cx="9763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sng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&lt;</a:t>
              </a:r>
              <a:r>
                <a:rPr kumimoji="0" lang="fr-FR" altLang="fr-FR" sz="1200" b="1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 200/mm</a:t>
              </a:r>
              <a:r>
                <a:rPr kumimoji="0" lang="fr-FR" altLang="fr-FR" sz="1200" b="1" i="0" u="none" strike="noStrike" kern="0" cap="none" spc="0" normalizeH="0" baseline="3000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21568" name="ZoneTexte 80"/>
            <p:cNvSpPr txBox="1">
              <a:spLocks noChangeArrowheads="1"/>
            </p:cNvSpPr>
            <p:nvPr/>
          </p:nvSpPr>
          <p:spPr bwMode="auto">
            <a:xfrm>
              <a:off x="2887663" y="5883275"/>
              <a:ext cx="9540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&gt; 200/mm</a:t>
              </a:r>
              <a:r>
                <a:rPr kumimoji="0" lang="fr-FR" altLang="fr-FR" sz="1200" b="1" i="0" u="none" strike="noStrike" kern="0" cap="none" spc="0" normalizeH="0" baseline="3000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21569" name="ZoneTexte 81"/>
            <p:cNvSpPr txBox="1">
              <a:spLocks noChangeArrowheads="1"/>
            </p:cNvSpPr>
            <p:nvPr/>
          </p:nvSpPr>
          <p:spPr bwMode="auto">
            <a:xfrm>
              <a:off x="1953912" y="6161088"/>
              <a:ext cx="10134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CD4</a:t>
              </a:r>
              <a:r>
                <a:rPr lang="fr-FR" altLang="fr-FR" sz="1200" b="1" kern="0" dirty="0">
                  <a:solidFill>
                    <a:srgbClr val="000066"/>
                  </a:solidFill>
                </a:rPr>
                <a:t> </a:t>
              </a: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 basal </a:t>
              </a:r>
            </a:p>
          </p:txBody>
        </p:sp>
        <p:sp>
          <p:nvSpPr>
            <p:cNvPr id="21570" name="ZoneTexte 111"/>
            <p:cNvSpPr txBox="1">
              <a:spLocks noChangeArrowheads="1"/>
            </p:cNvSpPr>
            <p:nvPr/>
          </p:nvSpPr>
          <p:spPr bwMode="auto">
            <a:xfrm>
              <a:off x="820738" y="1954213"/>
              <a:ext cx="3444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</a:rPr>
                <a:t>%</a:t>
              </a:r>
            </a:p>
          </p:txBody>
        </p:sp>
      </p:grpSp>
      <p:sp>
        <p:nvSpPr>
          <p:cNvPr id="21571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Van </a:t>
            </a:r>
            <a:r>
              <a:rPr kumimoji="0" lang="en-US" altLang="fr-FR" sz="1200" b="0" i="1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Lunzen</a:t>
            </a: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 J. AIDS 2016;30:251-9 </a:t>
            </a:r>
          </a:p>
        </p:txBody>
      </p:sp>
      <p:sp>
        <p:nvSpPr>
          <p:cNvPr id="7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extLst>
      <p:ext uri="{BB962C8B-B14F-4D97-AF65-F5344CB8AC3E}">
        <p14:creationId xmlns:p14="http://schemas.microsoft.com/office/powerpoint/2010/main" val="330936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619250" y="1077913"/>
            <a:ext cx="5616575" cy="588962"/>
          </a:xfrm>
        </p:spPr>
        <p:txBody>
          <a:bodyPr/>
          <a:lstStyle/>
          <a:p>
            <a:pPr algn="ctr"/>
            <a:r>
              <a:rPr lang="es-ES" altLang="fr-FR" sz="2400" dirty="0">
                <a:solidFill>
                  <a:srgbClr val="CC3300"/>
                </a:solidFill>
                <a:ea typeface="ＭＳ Ｐゴシック" charset="-128"/>
              </a:rPr>
              <a:t> Análisis de resistencia a S96</a:t>
            </a:r>
          </a:p>
        </p:txBody>
      </p:sp>
      <p:sp>
        <p:nvSpPr>
          <p:cNvPr id="22531" name="ZoneTexte 69"/>
          <p:cNvSpPr txBox="1">
            <a:spLocks noChangeArrowheads="1"/>
          </p:cNvSpPr>
          <p:nvPr/>
        </p:nvSpPr>
        <p:spPr bwMode="auto">
          <a:xfrm>
            <a:off x="3327400" y="6581775"/>
            <a:ext cx="581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Porter DP. HIV </a:t>
            </a:r>
            <a:r>
              <a:rPr kumimoji="0" lang="en-US" altLang="fr-FR" sz="1200" b="0" i="1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Clin</a:t>
            </a: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 Trials 2015;16:30-8 ; Van </a:t>
            </a:r>
            <a:r>
              <a:rPr kumimoji="0" lang="en-US" altLang="fr-FR" sz="1200" b="0" i="1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Lunzen</a:t>
            </a: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 J. AIDS 2016;30:251-9</a:t>
            </a:r>
          </a:p>
        </p:txBody>
      </p:sp>
      <p:grpSp>
        <p:nvGrpSpPr>
          <p:cNvPr id="22532" name="Grouper 8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2258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fr-FR" sz="18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  <a:cs typeface="Arial" panose="020B0604020202020204" pitchFamily="34" charset="0"/>
              </a:endParaRPr>
            </a:p>
          </p:txBody>
        </p:sp>
        <p:sp>
          <p:nvSpPr>
            <p:cNvPr id="2258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r-FR" sz="1200" b="1" i="1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charset="-128"/>
                </a:rPr>
                <a:t>STAR</a:t>
              </a:r>
            </a:p>
          </p:txBody>
        </p:sp>
      </p:grp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93458"/>
              </p:ext>
            </p:extLst>
          </p:nvPr>
        </p:nvGraphicFramePr>
        <p:xfrm>
          <a:off x="282575" y="1677988"/>
          <a:ext cx="8531225" cy="4614742"/>
        </p:xfrm>
        <a:graphic>
          <a:graphicData uri="http://schemas.openxmlformats.org/drawingml/2006/table">
            <a:tbl>
              <a:tblPr/>
              <a:tblGrid>
                <a:gridCol w="366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 (N = 394)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 (N = 392)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Basal-S48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S48-S96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Basal-S48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S48-S96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Análisis poblacional de resistencia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 (5%)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(1.8%)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+2 (0.5%)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Sujetos con datos de resistencia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 (5%)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(1.8%)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+2 (0.5%)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Sujetos con resistencia a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ARVs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(4%)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(0.8%)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(0.3%)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Cualquier mutación primaria a INNTR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Mutaciones claves de Resistencia a INNTR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E138K/Q (N = 6)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Y181C/I (N = 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K101E (N = 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V90I (N = 6)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+2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K103N (N = 1)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Y188L (N = 1)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G190E/Q (N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M230L (N = 0)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Cualquier mutación primaria a INNTR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Mutaciones claves de Resistencia a INNTR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M184V/I (N = 15)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K65R/N (N = 3)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(0.3%)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M1841 (N = 1)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CV basal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100,000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 100,000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5/260 (2%)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12/134 (9%)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2/250 (1%)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1/142 (0.7%)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(0.4%)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kern="0">
                <a:ea typeface="ＭＳ Ｐゴシック" pitchFamily="-1" charset="-128"/>
                <a:cs typeface="ＭＳ Ｐゴシック" pitchFamily="-1" charset="-128"/>
              </a:rPr>
              <a:t>Estudio STAR</a:t>
            </a:r>
            <a:r>
              <a:rPr lang="en-GB" kern="0">
                <a:ea typeface="ＭＳ Ｐゴシック" pitchFamily="-1" charset="-128"/>
                <a:cs typeface="ＭＳ Ｐゴシック" pitchFamily="-1" charset="-128"/>
              </a:rPr>
              <a:t>: RPV/FTC/TDF vs EFV/FTC/TDF</a:t>
            </a:r>
            <a:endParaRPr lang="en-GB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778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0" name="Title 1"/>
          <p:cNvSpPr>
            <a:spLocks noGrp="1"/>
          </p:cNvSpPr>
          <p:nvPr>
            <p:ph type="title"/>
          </p:nvPr>
        </p:nvSpPr>
        <p:spPr>
          <a:xfrm>
            <a:off x="228600" y="1255713"/>
            <a:ext cx="8699500" cy="588962"/>
          </a:xfrm>
        </p:spPr>
        <p:txBody>
          <a:bodyPr/>
          <a:lstStyle/>
          <a:p>
            <a:pPr algn="ctr"/>
            <a:r>
              <a:rPr lang="es-ES" altLang="fr-FR" sz="2400" dirty="0">
                <a:solidFill>
                  <a:srgbClr val="CC3300"/>
                </a:solidFill>
                <a:ea typeface="ＭＳ Ｐゴシック" charset="-128"/>
              </a:rPr>
              <a:t>Eventos adversos mas frecuentes que llevaron </a:t>
            </a:r>
            <a:br>
              <a:rPr lang="es-ES" altLang="fr-FR" sz="2400" dirty="0">
                <a:solidFill>
                  <a:srgbClr val="CC3300"/>
                </a:solidFill>
                <a:ea typeface="ＭＳ Ｐゴシック" charset="-128"/>
              </a:rPr>
            </a:br>
            <a:r>
              <a:rPr lang="es-ES" altLang="fr-FR" sz="2400" dirty="0">
                <a:solidFill>
                  <a:srgbClr val="CC3300"/>
                </a:solidFill>
                <a:ea typeface="ＭＳ Ｐゴシック" charset="-128"/>
              </a:rPr>
              <a:t>a la discontinuación de la droga en estudio</a:t>
            </a:r>
          </a:p>
        </p:txBody>
      </p:sp>
      <p:sp>
        <p:nvSpPr>
          <p:cNvPr id="23641" name="ZoneTexte 8"/>
          <p:cNvSpPr txBox="1">
            <a:spLocks noChangeArrowheads="1"/>
          </p:cNvSpPr>
          <p:nvPr/>
        </p:nvSpPr>
        <p:spPr bwMode="auto">
          <a:xfrm>
            <a:off x="423985" y="5523909"/>
            <a:ext cx="8720015" cy="101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Eventos adversos grado</a:t>
            </a:r>
            <a:r>
              <a:rPr kumimoji="0" lang="es-ES" altLang="fr-FR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 </a:t>
            </a: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3–4 relacionados con la droga</a:t>
            </a:r>
            <a:r>
              <a:rPr kumimoji="0" lang="es-ES" altLang="fr-FR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 en estudio</a:t>
            </a: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: 2.3% RPV vs 5.6% EFV </a:t>
            </a:r>
          </a:p>
          <a:p>
            <a:pPr marL="0" marR="0" lvl="0" indent="0" defTabSz="91440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Mediana de cambio en </a:t>
            </a:r>
            <a:r>
              <a:rPr kumimoji="0" lang="es-ES" alt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clearence</a:t>
            </a: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 de creatinina del basal a S96: - 5.2 </a:t>
            </a:r>
            <a:r>
              <a:rPr kumimoji="0" lang="es-ES" alt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mL</a:t>
            </a: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/min en el grupo RPV </a:t>
            </a:r>
            <a:r>
              <a:rPr lang="es-ES" altLang="fr-FR" sz="1600" kern="0" dirty="0">
                <a:solidFill>
                  <a:srgbClr val="000066"/>
                </a:solidFill>
              </a:rPr>
              <a:t>y</a:t>
            </a: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 + 4.3 </a:t>
            </a:r>
            <a:r>
              <a:rPr kumimoji="0" lang="es-ES" alt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mL</a:t>
            </a: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/min </a:t>
            </a:r>
            <a:r>
              <a:rPr lang="es-ES" altLang="fr-FR" sz="1600" kern="0" dirty="0">
                <a:solidFill>
                  <a:srgbClr val="000066"/>
                </a:solidFill>
              </a:rPr>
              <a:t>en el grupo</a:t>
            </a: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 EFV</a:t>
            </a:r>
          </a:p>
          <a:p>
            <a:pPr marL="0" marR="0" lvl="0" indent="0" defTabSz="91440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3 discontinuaciones por eventos renales: 1 en el grupo RPV </a:t>
            </a:r>
            <a:r>
              <a:rPr lang="es-ES" altLang="fr-FR" sz="1600" kern="0" dirty="0">
                <a:solidFill>
                  <a:srgbClr val="000066"/>
                </a:solidFill>
              </a:rPr>
              <a:t>y</a:t>
            </a: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 2 en el grupo </a:t>
            </a:r>
            <a:r>
              <a:rPr lang="es-ES" altLang="fr-FR" sz="1600" kern="0" dirty="0">
                <a:solidFill>
                  <a:srgbClr val="000066"/>
                </a:solidFill>
              </a:rPr>
              <a:t>EFV</a:t>
            </a:r>
            <a:r>
              <a:rPr kumimoji="0" lang="es-ES" alt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64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Van </a:t>
            </a:r>
            <a:r>
              <a:rPr kumimoji="0" lang="en-US" altLang="fr-FR" sz="1200" b="0" i="1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Lunzen</a:t>
            </a: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 J. AIDS 2016;30:251-9 </a:t>
            </a:r>
          </a:p>
        </p:txBody>
      </p:sp>
      <p:grpSp>
        <p:nvGrpSpPr>
          <p:cNvPr id="9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fr-FR" sz="18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  <a:cs typeface="Arial" panose="020B0604020202020204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1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charset="-128"/>
                </a:rPr>
                <a:t>STAR</a:t>
              </a:r>
            </a:p>
          </p:txBody>
        </p:sp>
      </p:grp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71416"/>
              </p:ext>
            </p:extLst>
          </p:nvPr>
        </p:nvGraphicFramePr>
        <p:xfrm>
          <a:off x="417045" y="2060910"/>
          <a:ext cx="8531231" cy="3290903"/>
        </p:xfrm>
        <a:graphic>
          <a:graphicData uri="http://schemas.openxmlformats.org/drawingml/2006/table">
            <a:tbl>
              <a:tblPr/>
              <a:tblGrid>
                <a:gridCol w="211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2076942393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1813860176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920302242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4277179399"/>
                    </a:ext>
                  </a:extLst>
                </a:gridCol>
              </a:tblGrid>
              <a:tr h="2680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 (N = 394)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 (N = 392)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979">
                <a:tc vMerge="1">
                  <a:txBody>
                    <a:bodyPr/>
                    <a:lstStyle/>
                    <a:p>
                      <a:endParaRPr lang="en-US" sz="1200" noProof="0" dirty="0"/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S1-S4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S5-S48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S48-S96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S1-S4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S5-S48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S48-S96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solidFill>
                            <a:srgbClr val="000066"/>
                          </a:solidFill>
                        </a:rPr>
                        <a:t>Desórdenes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</a:rPr>
                        <a:t>  psiquiátricos</a:t>
                      </a:r>
                      <a:endParaRPr lang="es-ES" sz="1200" noProof="0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 (0.3%)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24 (6.1%)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solidFill>
                            <a:srgbClr val="000066"/>
                          </a:solidFill>
                        </a:rPr>
                        <a:t>Desórdenes</a:t>
                      </a:r>
                      <a:r>
                        <a:rPr lang="en-US" sz="1200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</a:rPr>
                        <a:t>del sistema nervioso</a:t>
                      </a:r>
                      <a:endParaRPr lang="es-ES" sz="1200" noProof="0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 (0.8%)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8 (2.0%)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solidFill>
                            <a:srgbClr val="000066"/>
                          </a:solidFill>
                        </a:rPr>
                        <a:t>Desórdenes de piel tejido celular subcutáneo (ej. </a:t>
                      </a:r>
                      <a:r>
                        <a:rPr lang="es-ES" sz="1200" noProof="0" dirty="0" err="1">
                          <a:solidFill>
                            <a:srgbClr val="000066"/>
                          </a:solidFill>
                        </a:rPr>
                        <a:t>rash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</a:rPr>
                        <a:t>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7 (1.8%)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240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solidFill>
                            <a:srgbClr val="000066"/>
                          </a:solidFill>
                        </a:rPr>
                        <a:t>Anomalías de laboratorio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4 (1.0%)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 (0.5%)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solidFill>
                            <a:srgbClr val="000066"/>
                          </a:solidFill>
                        </a:rPr>
                        <a:t>Desorden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</a:rPr>
                        <a:t> general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</a:rPr>
                        <a:t> (ej. fatiga)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5 (1.3%)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solidFill>
                            <a:srgbClr val="000066"/>
                          </a:solidFill>
                        </a:rPr>
                        <a:t>Desorden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</a:rPr>
                        <a:t> gastrointestinal</a:t>
                      </a:r>
                      <a:endParaRPr lang="es-ES" sz="1200" noProof="0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 (0.3%)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 (0.8%)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kern="0">
                <a:ea typeface="ＭＳ Ｐゴシック" pitchFamily="-1" charset="-128"/>
                <a:cs typeface="ＭＳ Ｐゴシック" pitchFamily="-1" charset="-128"/>
              </a:rPr>
              <a:t>Estudio STAR</a:t>
            </a:r>
            <a:r>
              <a:rPr lang="en-GB" kern="0">
                <a:ea typeface="ＭＳ Ｐゴシック" pitchFamily="-1" charset="-128"/>
                <a:cs typeface="ＭＳ Ｐゴシック" pitchFamily="-1" charset="-128"/>
              </a:rPr>
              <a:t>: RPV/FTC/TDF vs EFV/FTC/TDF</a:t>
            </a:r>
            <a:endParaRPr lang="en-GB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231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527049" y="1143000"/>
            <a:ext cx="8615363" cy="5295900"/>
          </a:xfrm>
        </p:spPr>
        <p:txBody>
          <a:bodyPr/>
          <a:lstStyle/>
          <a:p>
            <a:pPr>
              <a:spcBef>
                <a:spcPts val="0"/>
              </a:spcBef>
              <a:buFont typeface="Wingdings" charset="0"/>
              <a:buChar char="§"/>
              <a:defRPr/>
            </a:pPr>
            <a:r>
              <a:rPr lang="es-ES" sz="2400" b="1" dirty="0">
                <a:latin typeface="+mj-lt"/>
              </a:rPr>
              <a:t>Cuestionario Índice de Síntomas HIV a S96</a:t>
            </a:r>
          </a:p>
          <a:p>
            <a:pPr lvl="1">
              <a:spcBef>
                <a:spcPts val="0"/>
              </a:spcBef>
              <a:defRPr/>
            </a:pPr>
            <a:r>
              <a:rPr lang="es-ES" sz="1800" dirty="0"/>
              <a:t>RPV/FTC/TDF: significativa reducción en la ocurrencia de18/20 síntomas </a:t>
            </a:r>
            <a:br>
              <a:rPr lang="es-ES" sz="1800" dirty="0"/>
            </a:br>
            <a:r>
              <a:rPr lang="es-ES" sz="1800" dirty="0"/>
              <a:t>vs basal (p </a:t>
            </a:r>
            <a:r>
              <a:rPr lang="es-ES" sz="1800" u="sng" dirty="0"/>
              <a:t>&lt;</a:t>
            </a:r>
            <a:r>
              <a:rPr lang="es-ES" sz="1800" dirty="0"/>
              <a:t> 0.039)</a:t>
            </a:r>
          </a:p>
          <a:p>
            <a:pPr lvl="1">
              <a:spcBef>
                <a:spcPts val="0"/>
              </a:spcBef>
              <a:defRPr/>
            </a:pPr>
            <a:r>
              <a:rPr lang="es-ES" sz="1800" dirty="0"/>
              <a:t>EFV/FTC/TDF: significativa reducción en la ocurrencia de 7/20 síntomas </a:t>
            </a:r>
            <a:br>
              <a:rPr lang="es-ES" sz="1800" dirty="0"/>
            </a:br>
            <a:r>
              <a:rPr lang="es-ES" sz="1800" dirty="0"/>
              <a:t>vs basal (p </a:t>
            </a:r>
            <a:r>
              <a:rPr lang="es-ES" sz="1800" u="sng" dirty="0"/>
              <a:t>&lt;</a:t>
            </a:r>
            <a:r>
              <a:rPr lang="es-ES" sz="1800" dirty="0"/>
              <a:t> 0.033)</a:t>
            </a:r>
          </a:p>
          <a:p>
            <a:pPr lvl="1">
              <a:spcBef>
                <a:spcPts val="0"/>
              </a:spcBef>
              <a:defRPr/>
            </a:pPr>
            <a:r>
              <a:rPr lang="es-ES" sz="1800" dirty="0"/>
              <a:t>Significativa diferencia entre grupos en la ocurrencia de síntomas vs basal para 8 síntomas, todos favoreciendo a RPV/FTC/TDF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es-ES" sz="1800" dirty="0"/>
          </a:p>
          <a:p>
            <a:pPr>
              <a:spcBef>
                <a:spcPts val="0"/>
              </a:spcBef>
              <a:buFont typeface="Wingdings" charset="0"/>
              <a:buChar char="§"/>
              <a:defRPr/>
            </a:pPr>
            <a:r>
              <a:rPr lang="es-ES" sz="2400" b="1" dirty="0">
                <a:latin typeface="+mj-lt"/>
              </a:rPr>
              <a:t>Satisfacción global (cuestionario de satisfacción al tratamiento de HIV) a S96</a:t>
            </a:r>
          </a:p>
          <a:p>
            <a:pPr lvl="1">
              <a:spcBef>
                <a:spcPts val="0"/>
              </a:spcBef>
              <a:defRPr/>
            </a:pPr>
            <a:r>
              <a:rPr lang="es-ES" sz="1800" dirty="0"/>
              <a:t>Elevado en ambos grupos</a:t>
            </a:r>
          </a:p>
          <a:p>
            <a:pPr lvl="1">
              <a:spcBef>
                <a:spcPts val="0"/>
              </a:spcBef>
              <a:defRPr/>
            </a:pPr>
            <a:endParaRPr lang="es-ES" sz="1800" dirty="0"/>
          </a:p>
          <a:p>
            <a:pPr>
              <a:spcBef>
                <a:spcPts val="0"/>
              </a:spcBef>
              <a:buFont typeface="Wingdings" charset="0"/>
              <a:buChar char="§"/>
              <a:defRPr/>
            </a:pPr>
            <a:r>
              <a:rPr lang="es-ES" sz="2400" b="1" dirty="0">
                <a:latin typeface="+mj-lt"/>
              </a:rPr>
              <a:t>Calidad de vida (SF-12</a:t>
            </a:r>
            <a:r>
              <a:rPr lang="es-ES" sz="2400" b="1" baseline="-25000" dirty="0">
                <a:latin typeface="+mj-lt"/>
              </a:rPr>
              <a:t>V2</a:t>
            </a:r>
            <a:r>
              <a:rPr lang="es-ES" sz="2400" b="1" dirty="0">
                <a:latin typeface="+mj-lt"/>
              </a:rPr>
              <a:t>)</a:t>
            </a:r>
          </a:p>
          <a:p>
            <a:pPr lvl="1">
              <a:spcBef>
                <a:spcPts val="0"/>
              </a:spcBef>
              <a:defRPr/>
            </a:pPr>
            <a:r>
              <a:rPr lang="es-ES" sz="1800" dirty="0"/>
              <a:t>La diferencia entre grupos en la mediana de cambio desde el basal a S96 para el score compuesto de salud física</a:t>
            </a:r>
            <a:r>
              <a:rPr lang="es-ES" sz="1800" dirty="0">
                <a:solidFill>
                  <a:srgbClr val="009900"/>
                </a:solidFill>
              </a:rPr>
              <a:t> </a:t>
            </a:r>
            <a:r>
              <a:rPr lang="es-ES" sz="1800" dirty="0"/>
              <a:t>fue no significativa</a:t>
            </a:r>
          </a:p>
          <a:p>
            <a:pPr lvl="1">
              <a:spcBef>
                <a:spcPts val="0"/>
              </a:spcBef>
              <a:defRPr/>
            </a:pPr>
            <a:r>
              <a:rPr lang="es-ES" sz="1800" dirty="0"/>
              <a:t>La diferencia para el score compuesto de salud mental</a:t>
            </a:r>
            <a:r>
              <a:rPr lang="es-ES" sz="1800" dirty="0">
                <a:solidFill>
                  <a:srgbClr val="009900"/>
                </a:solidFill>
              </a:rPr>
              <a:t> </a:t>
            </a:r>
            <a:r>
              <a:rPr lang="es-ES" sz="1800" dirty="0"/>
              <a:t>fue significativa, favoreciendo a  RPV/FTC/TDF (p = 0.014)</a:t>
            </a:r>
          </a:p>
          <a:p>
            <a:pPr lvl="1">
              <a:spcBef>
                <a:spcPts val="0"/>
              </a:spcBef>
              <a:defRPr/>
            </a:pPr>
            <a:endParaRPr lang="es-ES" sz="1800" dirty="0"/>
          </a:p>
        </p:txBody>
      </p:sp>
      <p:sp>
        <p:nvSpPr>
          <p:cNvPr id="24578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Van </a:t>
            </a:r>
            <a:r>
              <a:rPr kumimoji="0" lang="en-US" altLang="fr-FR" sz="1200" b="0" i="1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Lunzen</a:t>
            </a: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 J. AIDS 2016;30:251-9 </a:t>
            </a:r>
          </a:p>
        </p:txBody>
      </p:sp>
      <p:grpSp>
        <p:nvGrpSpPr>
          <p:cNvPr id="5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fr-FR" sz="18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  <a:cs typeface="Arial" panose="020B0604020202020204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1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charset="-128"/>
                </a:rPr>
                <a:t>STAR</a:t>
              </a: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extLst>
      <p:ext uri="{BB962C8B-B14F-4D97-AF65-F5344CB8AC3E}">
        <p14:creationId xmlns:p14="http://schemas.microsoft.com/office/powerpoint/2010/main" val="2769138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308473" y="1143000"/>
            <a:ext cx="8647958" cy="51435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altLang="fr-FR" sz="2400" b="1" dirty="0">
                <a:latin typeface="Calibri" panose="020F0502020204030204" pitchFamily="34" charset="0"/>
                <a:ea typeface="ＭＳ Ｐゴシック" charset="-128"/>
              </a:rPr>
              <a:t>Conclusiones a S96</a:t>
            </a:r>
          </a:p>
          <a:p>
            <a:pPr lvl="1">
              <a:spcBef>
                <a:spcPct val="0"/>
              </a:spcBef>
            </a:pPr>
            <a:r>
              <a:rPr lang="en-US" altLang="fr-FR" sz="1900" dirty="0" err="1">
                <a:ea typeface="ＭＳ Ｐゴシック" charset="-128"/>
              </a:rPr>
              <a:t>En</a:t>
            </a:r>
            <a:r>
              <a:rPr lang="en-US" altLang="fr-FR" sz="1900" dirty="0">
                <a:ea typeface="ＭＳ Ｐゴシック" charset="-128"/>
              </a:rPr>
              <a:t> </a:t>
            </a:r>
            <a:r>
              <a:rPr lang="en-US" altLang="fr-FR" sz="1900" dirty="0" err="1">
                <a:ea typeface="ＭＳ Ｐゴシック" charset="-128"/>
              </a:rPr>
              <a:t>adultos</a:t>
            </a:r>
            <a:r>
              <a:rPr lang="en-US" altLang="fr-FR" sz="1900" dirty="0">
                <a:ea typeface="ＭＳ Ｐゴシック" charset="-128"/>
              </a:rPr>
              <a:t> HIV+ </a:t>
            </a:r>
            <a:r>
              <a:rPr lang="en-US" altLang="fr-FR" sz="1900" dirty="0" err="1">
                <a:ea typeface="ＭＳ Ｐゴシック" charset="-128"/>
              </a:rPr>
              <a:t>na</a:t>
            </a:r>
            <a:r>
              <a:rPr lang="nl-NL" altLang="fr-FR" sz="1900" dirty="0" err="1">
                <a:ea typeface="ＭＳ Ｐゴシック" charset="-128"/>
              </a:rPr>
              <a:t>ï</a:t>
            </a:r>
            <a:r>
              <a:rPr lang="en-US" altLang="fr-FR" sz="1900" dirty="0" err="1">
                <a:ea typeface="ＭＳ Ｐゴシック" charset="-128"/>
              </a:rPr>
              <a:t>ve</a:t>
            </a:r>
            <a:r>
              <a:rPr lang="en-US" altLang="fr-FR" sz="1900" dirty="0">
                <a:ea typeface="ＭＳ Ｐゴシック" charset="-128"/>
              </a:rPr>
              <a:t> de </a:t>
            </a:r>
            <a:r>
              <a:rPr lang="en-US" altLang="fr-FR" sz="1900" dirty="0" err="1">
                <a:ea typeface="ＭＳ Ｐゴシック" charset="-128"/>
              </a:rPr>
              <a:t>tratamiento</a:t>
            </a:r>
            <a:r>
              <a:rPr lang="en-US" altLang="fr-FR" sz="1900" dirty="0">
                <a:ea typeface="ＭＳ Ｐゴシック" charset="-128"/>
              </a:rPr>
              <a:t>, a 96 </a:t>
            </a:r>
            <a:r>
              <a:rPr lang="en-US" altLang="fr-FR" sz="1900" dirty="0" err="1">
                <a:ea typeface="ＭＳ Ｐゴシック" charset="-128"/>
              </a:rPr>
              <a:t>semanas</a:t>
            </a:r>
            <a:r>
              <a:rPr lang="en-US" altLang="fr-FR" sz="1900" dirty="0">
                <a:ea typeface="ＭＳ Ｐゴシック" charset="-128"/>
              </a:rPr>
              <a:t>, RPV/FTC/TDF </a:t>
            </a:r>
            <a:r>
              <a:rPr lang="en-US" altLang="fr-FR" sz="1900" dirty="0" err="1">
                <a:ea typeface="ＭＳ Ｐゴシック" charset="-128"/>
              </a:rPr>
              <a:t>demostró</a:t>
            </a:r>
            <a:r>
              <a:rPr lang="en-US" altLang="fr-FR" sz="1900" dirty="0">
                <a:ea typeface="ＭＳ Ｐゴシック" charset="-128"/>
              </a:rPr>
              <a:t> no </a:t>
            </a:r>
            <a:r>
              <a:rPr lang="en-US" altLang="fr-FR" sz="1900" dirty="0" err="1">
                <a:ea typeface="ＭＳ Ｐゴシック" charset="-128"/>
              </a:rPr>
              <a:t>inferioridad</a:t>
            </a:r>
            <a:r>
              <a:rPr lang="en-US" altLang="fr-FR" sz="1900" dirty="0">
                <a:ea typeface="ＭＳ Ｐゴシック" charset="-128"/>
              </a:rPr>
              <a:t> en </a:t>
            </a:r>
            <a:r>
              <a:rPr lang="en-US" altLang="fr-FR" sz="1900" dirty="0" err="1">
                <a:ea typeface="ＭＳ Ｐゴシック" charset="-128"/>
              </a:rPr>
              <a:t>eficacia</a:t>
            </a:r>
            <a:r>
              <a:rPr lang="en-US" altLang="fr-FR" sz="1900" dirty="0">
                <a:ea typeface="ＭＳ Ｐゴシック" charset="-128"/>
              </a:rPr>
              <a:t> y </a:t>
            </a:r>
            <a:r>
              <a:rPr lang="en-US" altLang="fr-FR" sz="1900" dirty="0" err="1">
                <a:ea typeface="ＭＳ Ｐゴシック" charset="-128"/>
              </a:rPr>
              <a:t>mejor</a:t>
            </a:r>
            <a:r>
              <a:rPr lang="en-US" altLang="fr-FR" sz="1900" dirty="0">
                <a:ea typeface="ＭＳ Ｐゴシック" charset="-128"/>
              </a:rPr>
              <a:t> </a:t>
            </a:r>
            <a:r>
              <a:rPr lang="en-US" altLang="fr-FR" sz="1900" dirty="0" err="1">
                <a:ea typeface="ＭＳ Ｐゴシック" charset="-128"/>
              </a:rPr>
              <a:t>tolerabilidad</a:t>
            </a:r>
            <a:r>
              <a:rPr lang="en-US" altLang="fr-FR" sz="1900" dirty="0">
                <a:ea typeface="ＭＳ Ｐゴシック" charset="-128"/>
              </a:rPr>
              <a:t> </a:t>
            </a:r>
            <a:r>
              <a:rPr lang="en-US" altLang="fr-FR" sz="1900" dirty="0" err="1">
                <a:ea typeface="ＭＳ Ｐゴシック" charset="-128"/>
              </a:rPr>
              <a:t>que</a:t>
            </a:r>
            <a:r>
              <a:rPr lang="en-US" altLang="fr-FR" sz="1900" dirty="0">
                <a:ea typeface="ＭＳ Ｐゴシック" charset="-128"/>
              </a:rPr>
              <a:t> EFV/FTC/TDF</a:t>
            </a:r>
          </a:p>
          <a:p>
            <a:pPr lvl="2">
              <a:spcBef>
                <a:spcPct val="0"/>
              </a:spcBef>
            </a:pPr>
            <a:r>
              <a:rPr lang="es-ES" altLang="fr-FR" dirty="0">
                <a:ea typeface="ＭＳ Ｐゴシック" charset="-128"/>
              </a:rPr>
              <a:t>Diferencias significativas en éxito virológico entre los grupos con CV ≤ 100,000 c/</a:t>
            </a:r>
            <a:r>
              <a:rPr lang="es-ES" altLang="fr-FR" dirty="0" err="1">
                <a:ea typeface="ＭＳ Ｐゴシック" charset="-128"/>
              </a:rPr>
              <a:t>mL</a:t>
            </a:r>
            <a:r>
              <a:rPr lang="es-ES" altLang="fr-FR" dirty="0">
                <a:ea typeface="ＭＳ Ｐゴシック" charset="-128"/>
              </a:rPr>
              <a:t> y &gt; 200 CD4/mmm</a:t>
            </a:r>
            <a:r>
              <a:rPr lang="es-ES" altLang="fr-FR" baseline="30000" dirty="0">
                <a:ea typeface="ＭＳ Ｐゴシック" charset="-128"/>
              </a:rPr>
              <a:t>3</a:t>
            </a:r>
            <a:r>
              <a:rPr lang="es-ES" altLang="fr-FR" dirty="0">
                <a:ea typeface="ＭＳ Ｐゴシック" charset="-128"/>
              </a:rPr>
              <a:t> podrían deberse a la mayor tasa de discontinuación por eventos adversos en el grupo  EFV/FTC/TDF </a:t>
            </a:r>
          </a:p>
          <a:p>
            <a:pPr lvl="2">
              <a:spcBef>
                <a:spcPct val="0"/>
              </a:spcBef>
            </a:pPr>
            <a:r>
              <a:rPr lang="es-ES" altLang="fr-FR" dirty="0">
                <a:ea typeface="ＭＳ Ｐゴシック" charset="-128"/>
              </a:rPr>
              <a:t>La mayor tasa de fallo virológico observadas para  RPV/FTC/TDF con CV  basal  &gt; 500 000 c/</a:t>
            </a:r>
            <a:r>
              <a:rPr lang="es-ES" altLang="fr-FR" dirty="0" err="1">
                <a:ea typeface="ＭＳ Ｐゴシック" charset="-128"/>
              </a:rPr>
              <a:t>mL</a:t>
            </a:r>
            <a:r>
              <a:rPr lang="es-ES" altLang="fr-FR" dirty="0">
                <a:ea typeface="ＭＳ Ｐゴシック" charset="-128"/>
              </a:rPr>
              <a:t> y CD4+ ≤ 200/mm</a:t>
            </a:r>
            <a:r>
              <a:rPr lang="es-ES" altLang="fr-FR" baseline="30000" dirty="0">
                <a:ea typeface="ＭＳ Ｐゴシック" charset="-128"/>
              </a:rPr>
              <a:t>3</a:t>
            </a:r>
            <a:r>
              <a:rPr lang="es-ES" altLang="fr-FR" dirty="0">
                <a:ea typeface="ＭＳ Ｐゴシック" charset="-128"/>
              </a:rPr>
              <a:t>  fueron principalmente por la mayor tasa de discontinuación por falta de eficacia en este grupo (limitación: bajo numero de pacientes en estas categorías)</a:t>
            </a:r>
          </a:p>
          <a:p>
            <a:pPr lvl="1">
              <a:spcBef>
                <a:spcPct val="0"/>
              </a:spcBef>
            </a:pPr>
            <a:r>
              <a:rPr lang="fr-FR" altLang="fr-FR" sz="1900" dirty="0">
                <a:ea typeface="ＭＳ Ｐゴシック" charset="-128"/>
              </a:rPr>
              <a:t>Las </a:t>
            </a:r>
            <a:r>
              <a:rPr lang="fr-FR" altLang="fr-FR" sz="1900" dirty="0" err="1">
                <a:ea typeface="ＭＳ Ｐゴシック" charset="-128"/>
              </a:rPr>
              <a:t>tasas</a:t>
            </a:r>
            <a:r>
              <a:rPr lang="fr-FR" altLang="fr-FR" sz="1900" dirty="0">
                <a:ea typeface="ＭＳ Ｐゴシック" charset="-128"/>
              </a:rPr>
              <a:t> de </a:t>
            </a:r>
            <a:r>
              <a:rPr lang="fr-FR" altLang="fr-FR" sz="1900" dirty="0" err="1">
                <a:ea typeface="ＭＳ Ｐゴシック" charset="-128"/>
              </a:rPr>
              <a:t>desarrollo</a:t>
            </a:r>
            <a:r>
              <a:rPr lang="fr-FR" altLang="fr-FR" sz="1900" dirty="0">
                <a:ea typeface="ＭＳ Ｐゴシック" charset="-128"/>
              </a:rPr>
              <a:t> de </a:t>
            </a:r>
            <a:r>
              <a:rPr lang="es-ES" altLang="fr-FR" sz="1900" dirty="0">
                <a:ea typeface="ＭＳ Ｐゴシック" charset="-128"/>
              </a:rPr>
              <a:t>resistencia</a:t>
            </a:r>
            <a:r>
              <a:rPr lang="fr-FR" altLang="fr-FR" sz="1900" dirty="0">
                <a:ea typeface="ＭＳ Ｐゴシック" charset="-128"/>
              </a:rPr>
              <a:t> a S96 </a:t>
            </a:r>
            <a:r>
              <a:rPr lang="fr-FR" altLang="fr-FR" sz="1900" dirty="0" err="1">
                <a:ea typeface="ＭＳ Ｐゴシック" charset="-128"/>
              </a:rPr>
              <a:t>fueron</a:t>
            </a:r>
            <a:r>
              <a:rPr lang="fr-FR" altLang="fr-FR" sz="1900" dirty="0">
                <a:ea typeface="ＭＳ Ｐゴシック" charset="-128"/>
              </a:rPr>
              <a:t> </a:t>
            </a:r>
            <a:r>
              <a:rPr lang="fr-FR" altLang="fr-FR" sz="1900" dirty="0" err="1">
                <a:ea typeface="ＭＳ Ｐゴシック" charset="-128"/>
              </a:rPr>
              <a:t>bajas</a:t>
            </a:r>
            <a:r>
              <a:rPr lang="en-US" altLang="fr-FR" sz="1900" dirty="0">
                <a:ea typeface="ＭＳ Ｐゴシック" charset="-128"/>
              </a:rPr>
              <a:t> </a:t>
            </a:r>
            <a:r>
              <a:rPr lang="fr-FR" altLang="fr-FR" sz="1900" dirty="0">
                <a:ea typeface="ＭＳ Ｐゴシック" charset="-128"/>
              </a:rPr>
              <a:t>(5.3% RPV/FTC/TDF; 1.0% EFV/FTC/TDF) con </a:t>
            </a:r>
            <a:r>
              <a:rPr lang="es-ES" altLang="fr-FR" sz="1900" dirty="0">
                <a:ea typeface="ＭＳ Ｐゴシック" charset="-128"/>
              </a:rPr>
              <a:t>infrecuente emergencia de resistencia luego de S48 </a:t>
            </a:r>
          </a:p>
          <a:p>
            <a:pPr lvl="2">
              <a:spcBef>
                <a:spcPct val="0"/>
              </a:spcBef>
            </a:pPr>
            <a:r>
              <a:rPr lang="nl-NL" altLang="fr-FR" sz="1800" dirty="0" err="1">
                <a:ea typeface="ＭＳ Ｐゴシック" charset="-128"/>
              </a:rPr>
              <a:t>Desarrollo</a:t>
            </a:r>
            <a:r>
              <a:rPr lang="nl-NL" altLang="fr-FR" sz="1800" dirty="0">
                <a:ea typeface="ＭＳ Ｐゴシック" charset="-128"/>
              </a:rPr>
              <a:t> de resistencia al fallo: 88% RPV/FTC/TDF vs 44% EFV/FTC/TDF; la resistencia en el grupo RPV/FTC/TDF fue mas frecuente si la CV basal era  &gt; 100,000 c/mL</a:t>
            </a:r>
          </a:p>
          <a:p>
            <a:pPr lvl="1">
              <a:spcBef>
                <a:spcPct val="0"/>
              </a:spcBef>
            </a:pPr>
            <a:r>
              <a:rPr lang="en-US" altLang="fr-FR" sz="1900" dirty="0" err="1">
                <a:ea typeface="ＭＳ Ｐゴシック" charset="-128"/>
              </a:rPr>
              <a:t>Mejor</a:t>
            </a:r>
            <a:r>
              <a:rPr lang="en-US" altLang="fr-FR" sz="1900" dirty="0">
                <a:ea typeface="ＭＳ Ｐゴシック" charset="-128"/>
              </a:rPr>
              <a:t> </a:t>
            </a:r>
            <a:r>
              <a:rPr lang="en-US" altLang="fr-FR" sz="1900" dirty="0" err="1">
                <a:ea typeface="ＭＳ Ｐゴシック" charset="-128"/>
              </a:rPr>
              <a:t>seguridad</a:t>
            </a:r>
            <a:r>
              <a:rPr lang="en-US" altLang="fr-FR" sz="1900" dirty="0">
                <a:ea typeface="ＭＳ Ｐゴシック" charset="-128"/>
              </a:rPr>
              <a:t> y </a:t>
            </a:r>
            <a:r>
              <a:rPr lang="en-US" altLang="fr-FR" sz="1900" dirty="0" err="1">
                <a:ea typeface="ＭＳ Ｐゴシック" charset="-128"/>
              </a:rPr>
              <a:t>perfil</a:t>
            </a:r>
            <a:r>
              <a:rPr lang="en-US" altLang="fr-FR" sz="1900" dirty="0">
                <a:ea typeface="ＭＳ Ｐゴシック" charset="-128"/>
              </a:rPr>
              <a:t> de t</a:t>
            </a:r>
            <a:r>
              <a:rPr lang="es-ES" altLang="fr-FR" sz="1900" dirty="0" err="1">
                <a:ea typeface="ＭＳ Ｐゴシック" charset="-128"/>
              </a:rPr>
              <a:t>olerabilidad</a:t>
            </a:r>
            <a:r>
              <a:rPr lang="en-US" altLang="fr-FR" sz="1900" dirty="0">
                <a:ea typeface="ＭＳ Ｐゴシック" charset="-128"/>
              </a:rPr>
              <a:t> de </a:t>
            </a:r>
            <a:r>
              <a:rPr lang="nl-NL" altLang="fr-FR" sz="1900" dirty="0">
                <a:ea typeface="ＭＳ Ｐゴシック" charset="-128"/>
              </a:rPr>
              <a:t>RPV/FTC/TDF vs. EFV/FTC/TDF </a:t>
            </a:r>
            <a:r>
              <a:rPr lang="nl-NL" altLang="fr-FR" sz="1900" dirty="0" err="1">
                <a:ea typeface="ＭＳ Ｐゴシック" charset="-128"/>
              </a:rPr>
              <a:t>luego</a:t>
            </a:r>
            <a:r>
              <a:rPr lang="nl-NL" altLang="fr-FR" sz="1900" dirty="0">
                <a:ea typeface="ＭＳ Ｐゴシック" charset="-128"/>
              </a:rPr>
              <a:t> de 96 </a:t>
            </a:r>
            <a:r>
              <a:rPr lang="nl-NL" altLang="fr-FR" sz="1900" dirty="0" err="1">
                <a:ea typeface="ＭＳ Ｐゴシック" charset="-128"/>
              </a:rPr>
              <a:t>semanas</a:t>
            </a:r>
            <a:r>
              <a:rPr lang="nl-NL" altLang="fr-FR" sz="1900" dirty="0">
                <a:ea typeface="ＭＳ Ｐゴシック" charset="-128"/>
              </a:rPr>
              <a:t> de </a:t>
            </a:r>
            <a:r>
              <a:rPr lang="nl-NL" altLang="fr-FR" sz="1900" dirty="0" err="1">
                <a:ea typeface="ＭＳ Ｐゴシック" charset="-128"/>
              </a:rPr>
              <a:t>tratamiento</a:t>
            </a:r>
            <a:r>
              <a:rPr lang="nl-NL" altLang="fr-FR" sz="1900" dirty="0">
                <a:ea typeface="ＭＳ Ｐゴシック" charset="-128"/>
              </a:rPr>
              <a:t> (</a:t>
            </a:r>
            <a:r>
              <a:rPr lang="nl-NL" altLang="fr-FR" sz="1900" dirty="0" err="1">
                <a:ea typeface="ＭＳ Ｐゴシック" charset="-128"/>
              </a:rPr>
              <a:t>limitación</a:t>
            </a:r>
            <a:r>
              <a:rPr lang="nl-NL" altLang="fr-FR" sz="1900" dirty="0">
                <a:ea typeface="ＭＳ Ｐゴシック" charset="-128"/>
              </a:rPr>
              <a:t>: </a:t>
            </a:r>
            <a:r>
              <a:rPr lang="nl-NL" altLang="fr-FR" sz="1900" dirty="0" err="1">
                <a:ea typeface="ＭＳ Ｐゴシック" charset="-128"/>
              </a:rPr>
              <a:t>estudio</a:t>
            </a:r>
            <a:r>
              <a:rPr lang="nl-NL" altLang="fr-FR" sz="1900" dirty="0">
                <a:ea typeface="ＭＳ Ｐゴシック" charset="-128"/>
              </a:rPr>
              <a:t> de </a:t>
            </a:r>
            <a:r>
              <a:rPr lang="nl-NL" altLang="fr-FR" sz="1900" dirty="0" err="1">
                <a:ea typeface="ＭＳ Ｐゴシック" charset="-128"/>
              </a:rPr>
              <a:t>etiqueta</a:t>
            </a:r>
            <a:r>
              <a:rPr lang="nl-NL" altLang="fr-FR" sz="1900" dirty="0">
                <a:ea typeface="ＭＳ Ｐゴシック" charset="-128"/>
              </a:rPr>
              <a:t> </a:t>
            </a:r>
            <a:r>
              <a:rPr lang="nl-NL" altLang="fr-FR" sz="1900" dirty="0" err="1">
                <a:ea typeface="ＭＳ Ｐゴシック" charset="-128"/>
              </a:rPr>
              <a:t>abierta</a:t>
            </a:r>
            <a:r>
              <a:rPr lang="nl-NL" altLang="fr-FR" sz="1900" dirty="0">
                <a:ea typeface="ＭＳ Ｐゴシック" charset="-128"/>
              </a:rPr>
              <a:t>)</a:t>
            </a:r>
            <a:endParaRPr lang="fr-FR" altLang="fr-FR" sz="1900" dirty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fr-FR" altLang="fr-FR" sz="4800" dirty="0">
              <a:ea typeface="ＭＳ Ｐゴシック" charset="-128"/>
            </a:endParaRPr>
          </a:p>
        </p:txBody>
      </p:sp>
      <p:sp>
        <p:nvSpPr>
          <p:cNvPr id="2560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Van </a:t>
            </a:r>
            <a:r>
              <a:rPr kumimoji="0" lang="en-US" altLang="fr-FR" sz="1200" b="0" i="1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Lunzen</a:t>
            </a: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 J. AIDS 2016;30:251-9 </a:t>
            </a:r>
          </a:p>
        </p:txBody>
      </p:sp>
      <p:grpSp>
        <p:nvGrpSpPr>
          <p:cNvPr id="5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fr-FR" sz="18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  <a:cs typeface="Arial" panose="020B0604020202020204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1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charset="-128"/>
                </a:rPr>
                <a:t>STAR</a:t>
              </a: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extLst>
      <p:ext uri="{BB962C8B-B14F-4D97-AF65-F5344CB8AC3E}">
        <p14:creationId xmlns:p14="http://schemas.microsoft.com/office/powerpoint/2010/main" val="26756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191241" y="2558362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1054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RPV/FTC/TDF a S48: % carga viral &lt; 50 c/</a:t>
            </a:r>
            <a:r>
              <a:rPr lang="es-AR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por intención de tratar, análisis </a:t>
            </a:r>
            <a:r>
              <a:rPr lang="es-AR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es-A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(nivel de significancia de 2.5%, </a:t>
            </a:r>
            <a:r>
              <a:rPr lang="es-AR" dirty="0">
                <a:solidFill>
                  <a:srgbClr val="000066"/>
                </a:solidFill>
              </a:rPr>
              <a:t>margen inferior del IC</a:t>
            </a:r>
            <a:r>
              <a:rPr lang="es-A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97.5% para la diferencia= -12%, poder= 95%)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00241"/>
              </p:ext>
            </p:extLst>
          </p:nvPr>
        </p:nvGraphicFramePr>
        <p:xfrm>
          <a:off x="4572000" y="2593975"/>
          <a:ext cx="2824406" cy="377825"/>
        </p:xfrm>
        <a:graphic>
          <a:graphicData uri="http://schemas.openxmlformats.org/drawingml/2006/table">
            <a:tbl>
              <a:tblPr/>
              <a:tblGrid>
                <a:gridCol w="2824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RPV/FTC/TDF QD STR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66380"/>
              </p:ext>
            </p:extLst>
          </p:nvPr>
        </p:nvGraphicFramePr>
        <p:xfrm>
          <a:off x="4572000" y="3441700"/>
          <a:ext cx="2824405" cy="368300"/>
        </p:xfrm>
        <a:graphic>
          <a:graphicData uri="http://schemas.openxmlformats.org/drawingml/2006/table">
            <a:tbl>
              <a:tblPr/>
              <a:tblGrid>
                <a:gridCol w="2824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 QD STR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658113" y="1307926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Etiqueta abierta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20003" y="2168490"/>
            <a:ext cx="2836140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ARV-</a:t>
            </a:r>
            <a:r>
              <a:rPr lang="es-AR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carga viral &gt; 2,500 c/</a:t>
            </a:r>
            <a:r>
              <a:rPr lang="es-AR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límites de CD4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eGFR</a:t>
            </a: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s-AR" sz="14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50 </a:t>
            </a:r>
            <a:r>
              <a:rPr lang="es-AR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Sensibilidad a EFV, FTC </a:t>
            </a:r>
            <a:b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y TDF en genotipo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 mutaciones de resistencia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 RPV**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12056" y="4594247"/>
            <a:ext cx="6731001" cy="66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La randomización fue estratificada por carga viral (</a:t>
            </a:r>
            <a:r>
              <a:rPr lang="es-AR" sz="1400" u="sng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c/mL)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K101E/P, E138A/G/K/Q/R, Y181C/I/V, H221Y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570413" y="2819400"/>
            <a:ext cx="1587" cy="813600"/>
          </a:xfrm>
          <a:prstGeom prst="bentConnector3">
            <a:avLst>
              <a:gd name="adj1" fmla="val -5485929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948836" y="3219033"/>
            <a:ext cx="758868" cy="155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745231" y="331904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392</a:t>
            </a: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727464" y="2477671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394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1"/>
            <a:ext cx="0" cy="18432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 flipH="1">
            <a:off x="7396405" y="1987551"/>
            <a:ext cx="18828" cy="18224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1" name="Line 31"/>
          <p:cNvSpPr>
            <a:spLocks noChangeShapeType="1"/>
          </p:cNvSpPr>
          <p:nvPr/>
        </p:nvSpPr>
        <p:spPr bwMode="auto">
          <a:xfrm flipV="1">
            <a:off x="7396405" y="2800350"/>
            <a:ext cx="1303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2" name="Line 31"/>
          <p:cNvSpPr>
            <a:spLocks noChangeShapeType="1"/>
          </p:cNvSpPr>
          <p:nvPr/>
        </p:nvSpPr>
        <p:spPr bwMode="auto">
          <a:xfrm flipV="1">
            <a:off x="7396405" y="3635375"/>
            <a:ext cx="1303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794125" y="3830836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>
                <a:solidFill>
                  <a:srgbClr val="000066"/>
                </a:solidFill>
              </a:rPr>
              <a:t>El uso concomitante de inhibidores de la bomba de protones </a:t>
            </a:r>
          </a:p>
          <a:p>
            <a:r>
              <a:rPr lang="es-AR" sz="1400" dirty="0">
                <a:solidFill>
                  <a:srgbClr val="000066"/>
                </a:solidFill>
              </a:rPr>
              <a:t>no fue permitido</a:t>
            </a:r>
          </a:p>
        </p:txBody>
      </p: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  <p:grpSp>
        <p:nvGrpSpPr>
          <p:cNvPr id="38" name="Grouper 37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3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11520"/>
              </p:ext>
            </p:extLst>
          </p:nvPr>
        </p:nvGraphicFramePr>
        <p:xfrm>
          <a:off x="395287" y="1676400"/>
          <a:ext cx="8353426" cy="4871736"/>
        </p:xfrm>
        <a:graphic>
          <a:graphicData uri="http://schemas.openxmlformats.org/drawingml/2006/table">
            <a:tbl>
              <a:tblPr/>
              <a:tblGrid>
                <a:gridCol w="32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9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(log</a:t>
                      </a:r>
                      <a:r>
                        <a:rPr kumimoji="0" lang="es-AR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s-A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cell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(/mm</a:t>
                      </a:r>
                      <a:r>
                        <a:rPr kumimoji="0" lang="es-A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 (13.7%)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 (18.4%)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Pérdida de seguimiento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Falta de adherencia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Retiro de consentimiento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Violación de protocolo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Embarazo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Decisión del investigador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Muerte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004208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 de pacientes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  <p:grpSp>
        <p:nvGrpSpPr>
          <p:cNvPr id="12" name="Grouper 11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601462" y="1128713"/>
            <a:ext cx="7928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(carga viral &lt; 50 c/</a:t>
            </a:r>
            <a:r>
              <a:rPr lang="es-AR" sz="2400" b="1" dirty="0" err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24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 a semana 48</a:t>
            </a: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302345" y="6246023"/>
            <a:ext cx="84392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Incremento de CD4/mm</a:t>
            </a:r>
            <a:r>
              <a:rPr lang="es-AR" sz="1600" baseline="300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es-AR" sz="16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 S48 : + 200 RPV/FTC/TDF vs + 191 EFV/FTC/TDF (mediana)</a:t>
            </a: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AIDS 2014;28:989-97</a:t>
            </a:r>
          </a:p>
        </p:txBody>
      </p:sp>
      <p:sp>
        <p:nvSpPr>
          <p:cNvPr id="7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  <p:grpSp>
        <p:nvGrpSpPr>
          <p:cNvPr id="72" name="Grouper 71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7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i="1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209636" y="1676400"/>
            <a:ext cx="8810266" cy="4624684"/>
            <a:chOff x="209636" y="1676400"/>
            <a:chExt cx="8810266" cy="4624684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873379"/>
              <a:ext cx="793627" cy="235267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42618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73403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352910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04347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533906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84334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45904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149606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449519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3106" y="2533224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dirty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85.8</a:t>
              </a: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47706" y="2689952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81.6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3011492"/>
              <a:ext cx="793627" cy="2214564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518469" y="5820953"/>
              <a:ext cx="2327881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ajustada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4.1% (-1.1 ; 9.2)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971800" y="3022599"/>
              <a:ext cx="793627" cy="220345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110403" y="2662734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79.9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868470" y="2695344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81.7</a:t>
              </a: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757160" y="3011491"/>
              <a:ext cx="793627" cy="2214565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6665282" y="5820953"/>
              <a:ext cx="2354620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ajustada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5.9% (0.6 ; 11.2)</a:t>
              </a: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235581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896609" y="5235581"/>
              <a:ext cx="38554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 snapshot, po baseline HIV-1 RNA</a:t>
              </a:r>
            </a:p>
          </p:txBody>
        </p:sp>
        <p:grpSp>
          <p:nvGrpSpPr>
            <p:cNvPr id="66" name="Grouper 65"/>
            <p:cNvGrpSpPr/>
            <p:nvPr/>
          </p:nvGrpSpPr>
          <p:grpSpPr>
            <a:xfrm>
              <a:off x="2743200" y="1676400"/>
              <a:ext cx="3939809" cy="388388"/>
              <a:chOff x="4823191" y="1809744"/>
              <a:chExt cx="3939809" cy="388388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4823191" y="1831969"/>
                <a:ext cx="3766196" cy="36616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5029295" y="1930394"/>
                <a:ext cx="334547" cy="14446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6870113" y="1954212"/>
                <a:ext cx="334547" cy="144463"/>
              </a:xfrm>
              <a:prstGeom prst="rect">
                <a:avLst/>
              </a:prstGeom>
              <a:solidFill>
                <a:srgbClr val="00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5325011" y="1809744"/>
                <a:ext cx="157929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RPV/FTC/TDF</a:t>
                </a: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7165830" y="1828800"/>
                <a:ext cx="159717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EFV/FTC/TDF</a:t>
                </a:r>
              </a:p>
            </p:txBody>
          </p:sp>
        </p:grp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920588" y="2221816"/>
              <a:ext cx="17572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 primario</a:t>
              </a:r>
              <a:endParaRPr lang="es-AR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1973269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09449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46" name="Rectangle 133"/>
            <p:cNvSpPr>
              <a:spLocks noChangeArrowheads="1"/>
            </p:cNvSpPr>
            <p:nvPr/>
          </p:nvSpPr>
          <p:spPr bwMode="auto">
            <a:xfrm>
              <a:off x="5029200" y="2776267"/>
              <a:ext cx="793627" cy="244978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7" name="Rectangle 144"/>
            <p:cNvSpPr>
              <a:spLocks noChangeArrowheads="1"/>
            </p:cNvSpPr>
            <p:nvPr/>
          </p:nvSpPr>
          <p:spPr bwMode="auto">
            <a:xfrm>
              <a:off x="5167803" y="2427376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88.8</a:t>
              </a:r>
            </a:p>
          </p:txBody>
        </p:sp>
        <p:sp>
          <p:nvSpPr>
            <p:cNvPr id="48" name="Rectangle 145"/>
            <p:cNvSpPr>
              <a:spLocks noChangeArrowheads="1"/>
            </p:cNvSpPr>
            <p:nvPr/>
          </p:nvSpPr>
          <p:spPr bwMode="auto">
            <a:xfrm>
              <a:off x="5925870" y="2664388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81.6</a:t>
              </a:r>
            </a:p>
          </p:txBody>
        </p:sp>
        <p:sp>
          <p:nvSpPr>
            <p:cNvPr id="49" name="Rectangle 151"/>
            <p:cNvSpPr>
              <a:spLocks noChangeArrowheads="1"/>
            </p:cNvSpPr>
            <p:nvPr/>
          </p:nvSpPr>
          <p:spPr bwMode="auto">
            <a:xfrm>
              <a:off x="5814560" y="3011491"/>
              <a:ext cx="793627" cy="2214565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33"/>
            <p:cNvSpPr>
              <a:spLocks noChangeArrowheads="1"/>
            </p:cNvSpPr>
            <p:nvPr/>
          </p:nvSpPr>
          <p:spPr bwMode="auto">
            <a:xfrm>
              <a:off x="7010400" y="2853385"/>
              <a:ext cx="793627" cy="2372671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44"/>
            <p:cNvSpPr>
              <a:spLocks noChangeArrowheads="1"/>
            </p:cNvSpPr>
            <p:nvPr/>
          </p:nvSpPr>
          <p:spPr bwMode="auto">
            <a:xfrm>
              <a:off x="7149003" y="2511647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85.3</a:t>
              </a:r>
            </a:p>
          </p:txBody>
        </p:sp>
        <p:sp>
          <p:nvSpPr>
            <p:cNvPr id="52" name="Rectangle 145"/>
            <p:cNvSpPr>
              <a:spLocks noChangeArrowheads="1"/>
            </p:cNvSpPr>
            <p:nvPr/>
          </p:nvSpPr>
          <p:spPr bwMode="auto">
            <a:xfrm>
              <a:off x="7907070" y="2694869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79.6</a:t>
              </a:r>
            </a:p>
          </p:txBody>
        </p:sp>
        <p:sp>
          <p:nvSpPr>
            <p:cNvPr id="54" name="Rectangle 151"/>
            <p:cNvSpPr>
              <a:spLocks noChangeArrowheads="1"/>
            </p:cNvSpPr>
            <p:nvPr/>
          </p:nvSpPr>
          <p:spPr bwMode="auto">
            <a:xfrm>
              <a:off x="7795760" y="3044291"/>
              <a:ext cx="793627" cy="2181765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ZoneTexte 86"/>
            <p:cNvSpPr txBox="1">
              <a:spLocks noChangeArrowheads="1"/>
            </p:cNvSpPr>
            <p:nvPr/>
          </p:nvSpPr>
          <p:spPr bwMode="auto">
            <a:xfrm>
              <a:off x="2971800" y="5525742"/>
              <a:ext cx="1508928" cy="30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&gt; 100 000 c/</a:t>
              </a:r>
              <a:r>
                <a:rPr lang="es-AR" sz="1500" dirty="0" err="1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mL</a:t>
              </a:r>
              <a:endParaRPr lang="es-A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</p:txBody>
        </p:sp>
        <p:sp>
          <p:nvSpPr>
            <p:cNvPr id="64" name="ZoneTexte 86"/>
            <p:cNvSpPr txBox="1">
              <a:spLocks noChangeArrowheads="1"/>
            </p:cNvSpPr>
            <p:nvPr/>
          </p:nvSpPr>
          <p:spPr bwMode="auto">
            <a:xfrm>
              <a:off x="5044272" y="5526177"/>
              <a:ext cx="1508928" cy="30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u="sng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&lt;</a:t>
              </a:r>
              <a:r>
                <a:rPr lang="es-AR" sz="15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100 000 c/mL</a:t>
              </a:r>
              <a:endParaRPr lang="es-AR" sz="150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7145673" y="5196239"/>
              <a:ext cx="1287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800600" y="5817362"/>
              <a:ext cx="2046922" cy="483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(IC95%)</a:t>
              </a:r>
              <a:r>
                <a:rPr lang="es-A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7.2% (1.1 ; 13.4)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53678" y="5817362"/>
              <a:ext cx="2046922" cy="483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 (IC95%) </a:t>
              </a:r>
              <a:r>
                <a:rPr lang="es-A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-1.8% (-11.1 ; 7.5)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226056"/>
              <a:ext cx="82005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03634"/>
              </p:ext>
            </p:extLst>
          </p:nvPr>
        </p:nvGraphicFramePr>
        <p:xfrm>
          <a:off x="381000" y="1600200"/>
          <a:ext cx="8207375" cy="4005204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3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8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8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Análisis poblacional de resistencia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 (5%)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8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Resistencia a </a:t>
                      </a:r>
                      <a:r>
                        <a:rPr kumimoji="0" lang="es-A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antiretrovirales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(4.3%)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(0.8%)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En pacientes con carga viral basal </a:t>
                      </a:r>
                      <a:r>
                        <a:rPr kumimoji="0" lang="es-A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100 000 c/</a:t>
                      </a:r>
                      <a:r>
                        <a:rPr kumimoji="0" lang="es-A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En pacientes con  carga viral basal &gt; 100 000 c/</a:t>
                      </a:r>
                      <a:r>
                        <a:rPr kumimoji="0" lang="es-A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Cualquier mutación primaria para INNTR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Y181C/I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E138K/Q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K101E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K103N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Y188L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G190E/Q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8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Cualquier mutación primaria para INNTR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M184V/I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K65R/N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8018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None/>
            </a:pPr>
            <a:r>
              <a:rPr lang="es-A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Análisis  de resistencia a semana 48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04801" y="5630078"/>
            <a:ext cx="8283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rgbClr val="000066"/>
                </a:solidFill>
              </a:rPr>
              <a:t>* Carga viral </a:t>
            </a:r>
            <a:r>
              <a:rPr lang="es-AR" sz="1400" u="sng" dirty="0">
                <a:solidFill>
                  <a:srgbClr val="000066"/>
                </a:solidFill>
              </a:rPr>
              <a:t>&gt;</a:t>
            </a:r>
            <a:r>
              <a:rPr lang="es-AR" sz="1400" dirty="0">
                <a:solidFill>
                  <a:srgbClr val="000066"/>
                </a:solidFill>
              </a:rPr>
              <a:t> 400 c/</a:t>
            </a:r>
            <a:r>
              <a:rPr lang="es-AR" sz="1400" dirty="0" err="1">
                <a:solidFill>
                  <a:srgbClr val="000066"/>
                </a:solidFill>
              </a:rPr>
              <a:t>mL</a:t>
            </a:r>
            <a:r>
              <a:rPr lang="es-AR" sz="1400" dirty="0">
                <a:solidFill>
                  <a:srgbClr val="000066"/>
                </a:solidFill>
              </a:rPr>
              <a:t> y  respuesta virológica </a:t>
            </a:r>
            <a:r>
              <a:rPr lang="es-AR" sz="1400" dirty="0" err="1">
                <a:solidFill>
                  <a:srgbClr val="000066"/>
                </a:solidFill>
              </a:rPr>
              <a:t>suboptima</a:t>
            </a:r>
            <a:r>
              <a:rPr lang="es-AR" sz="1400" dirty="0">
                <a:solidFill>
                  <a:srgbClr val="000066"/>
                </a:solidFill>
              </a:rPr>
              <a:t> (reducción confirmada &lt; 1 log</a:t>
            </a:r>
            <a:r>
              <a:rPr lang="es-AR" sz="1400" baseline="-25000" dirty="0">
                <a:solidFill>
                  <a:srgbClr val="000066"/>
                </a:solidFill>
              </a:rPr>
              <a:t>10</a:t>
            </a:r>
            <a:r>
              <a:rPr lang="es-AR" sz="1400" dirty="0">
                <a:solidFill>
                  <a:srgbClr val="000066"/>
                </a:solidFill>
              </a:rPr>
              <a:t> c/</a:t>
            </a:r>
            <a:r>
              <a:rPr lang="es-AR" sz="1400" dirty="0" err="1">
                <a:solidFill>
                  <a:srgbClr val="000066"/>
                </a:solidFill>
              </a:rPr>
              <a:t>mL</a:t>
            </a:r>
            <a:r>
              <a:rPr lang="es-AR" sz="1400" dirty="0">
                <a:solidFill>
                  <a:srgbClr val="000066"/>
                </a:solidFill>
              </a:rPr>
              <a:t> en carga viral a S8) rebote virológico (2 visitas consecutivas con carga viral &gt; 50 c/</a:t>
            </a:r>
            <a:r>
              <a:rPr lang="es-AR" sz="1400" dirty="0" err="1">
                <a:solidFill>
                  <a:srgbClr val="000066"/>
                </a:solidFill>
              </a:rPr>
              <a:t>mL</a:t>
            </a:r>
            <a:r>
              <a:rPr lang="es-AR" sz="1400" dirty="0">
                <a:solidFill>
                  <a:srgbClr val="000066"/>
                </a:solidFill>
              </a:rPr>
              <a:t> después de alcanzar &lt; 50 c/</a:t>
            </a:r>
            <a:r>
              <a:rPr lang="es-AR" sz="1400" dirty="0" err="1">
                <a:solidFill>
                  <a:srgbClr val="000066"/>
                </a:solidFill>
              </a:rPr>
              <a:t>mL</a:t>
            </a:r>
            <a:r>
              <a:rPr lang="es-AR" sz="1400" dirty="0">
                <a:solidFill>
                  <a:srgbClr val="000066"/>
                </a:solidFill>
              </a:rPr>
              <a:t> ; 2 visitas consecutivas con  incremento &gt; 1 log</a:t>
            </a:r>
            <a:r>
              <a:rPr lang="es-AR" sz="1400" baseline="-25000" dirty="0">
                <a:solidFill>
                  <a:srgbClr val="000066"/>
                </a:solidFill>
              </a:rPr>
              <a:t>10</a:t>
            </a:r>
            <a:r>
              <a:rPr lang="es-AR" sz="1400" dirty="0">
                <a:solidFill>
                  <a:srgbClr val="000066"/>
                </a:solidFill>
              </a:rPr>
              <a:t> c/</a:t>
            </a:r>
            <a:r>
              <a:rPr lang="es-AR" sz="1400" dirty="0" err="1">
                <a:solidFill>
                  <a:srgbClr val="000066"/>
                </a:solidFill>
              </a:rPr>
              <a:t>mL</a:t>
            </a:r>
            <a:r>
              <a:rPr lang="es-AR" sz="1400" dirty="0">
                <a:solidFill>
                  <a:srgbClr val="000066"/>
                </a:solidFill>
              </a:rPr>
              <a:t> en carga viral desde el  nadir) o carga viral &gt; 400 c/</a:t>
            </a:r>
            <a:r>
              <a:rPr lang="es-AR" sz="1400" dirty="0" err="1">
                <a:solidFill>
                  <a:srgbClr val="000066"/>
                </a:solidFill>
              </a:rPr>
              <a:t>mL</a:t>
            </a:r>
            <a:r>
              <a:rPr lang="es-AR" sz="1400" dirty="0">
                <a:solidFill>
                  <a:srgbClr val="000066"/>
                </a:solidFill>
              </a:rPr>
              <a:t> a S48 o ultima visita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  <p:grpSp>
        <p:nvGrpSpPr>
          <p:cNvPr id="7" name="Grouper 6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197070"/>
              </p:ext>
            </p:extLst>
          </p:nvPr>
        </p:nvGraphicFramePr>
        <p:xfrm>
          <a:off x="381000" y="3200400"/>
          <a:ext cx="8207375" cy="3198000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del Sistema Nervioso Central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29.7%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Mareos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Somnolencia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6.9%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Cefalea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psiquiátricos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37.5%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Sueños anormales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Depresión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Ansiedad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Folliculitis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25146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emergentes de interés especifico, </a:t>
            </a:r>
            <a:br>
              <a:rPr lang="es-A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s-A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observados en &gt; 5% in en cualquier rama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578690"/>
              </p:ext>
            </p:extLst>
          </p:nvPr>
        </p:nvGraphicFramePr>
        <p:xfrm>
          <a:off x="460375" y="1676400"/>
          <a:ext cx="8207375" cy="738000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adversos grado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Relacionados a la droga en estudio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119063" y="1212275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400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Seguridad a semana 48</a:t>
            </a:r>
            <a:endParaRPr lang="es-A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29949" y="12954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 defTabSz="914400">
              <a:lnSpc>
                <a:spcPts val="2280"/>
              </a:lnSpc>
              <a:spcBef>
                <a:spcPts val="0"/>
              </a:spcBef>
              <a:buNone/>
            </a:pPr>
            <a:r>
              <a:rPr lang="es-A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Mediana de cambios en lípidos en ayunas (mg/</a:t>
            </a:r>
            <a:r>
              <a:rPr lang="es-AR" sz="2400" b="1" kern="0" dirty="0" err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dL</a:t>
            </a:r>
            <a:r>
              <a:rPr lang="es-A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 a semana 48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  <p:grpSp>
        <p:nvGrpSpPr>
          <p:cNvPr id="7" name="Grouper 6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703255" y="6220914"/>
            <a:ext cx="7580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>
                <a:solidFill>
                  <a:srgbClr val="000066"/>
                </a:solidFill>
              </a:rPr>
              <a:t>Cambio en la relación colesterol t/HDL a semana 48 fue -0.2 en ambas ramas</a:t>
            </a:r>
          </a:p>
        </p:txBody>
      </p:sp>
      <p:grpSp>
        <p:nvGrpSpPr>
          <p:cNvPr id="28" name="Groupe 27"/>
          <p:cNvGrpSpPr/>
          <p:nvPr/>
        </p:nvGrpSpPr>
        <p:grpSpPr>
          <a:xfrm>
            <a:off x="300525" y="1824553"/>
            <a:ext cx="7871643" cy="4230495"/>
            <a:chOff x="300525" y="1824553"/>
            <a:chExt cx="7871643" cy="4230495"/>
          </a:xfrm>
        </p:grpSpPr>
        <p:graphicFrame>
          <p:nvGraphicFramePr>
            <p:cNvPr id="2" name="Graphique 1"/>
            <p:cNvGraphicFramePr/>
            <p:nvPr>
              <p:extLst>
                <p:ext uri="{D42A27DB-BD31-4B8C-83A1-F6EECF244321}">
                  <p14:modId xmlns:p14="http://schemas.microsoft.com/office/powerpoint/2010/main" val="2653117028"/>
                </p:ext>
              </p:extLst>
            </p:nvPr>
          </p:nvGraphicFramePr>
          <p:xfrm>
            <a:off x="1070516" y="2341746"/>
            <a:ext cx="6580663" cy="33097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ZoneTexte 10"/>
            <p:cNvSpPr txBox="1"/>
            <p:nvPr/>
          </p:nvSpPr>
          <p:spPr>
            <a:xfrm>
              <a:off x="4090026" y="2953670"/>
              <a:ext cx="4082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>
                  <a:solidFill>
                    <a:srgbClr val="000066"/>
                  </a:solidFill>
                </a:rPr>
                <a:t>p &lt; 0,001 para todos los grupos usando ANOVA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0525" y="5593383"/>
              <a:ext cx="15648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dirty="0">
                  <a:solidFill>
                    <a:srgbClr val="000066"/>
                  </a:solidFill>
                </a:rPr>
                <a:t>Mediana de valores </a:t>
              </a:r>
              <a:br>
                <a:rPr lang="es-AR" sz="1200" dirty="0">
                  <a:solidFill>
                    <a:srgbClr val="000066"/>
                  </a:solidFill>
                </a:rPr>
              </a:br>
              <a:r>
                <a:rPr lang="es-AR" sz="1200" dirty="0">
                  <a:solidFill>
                    <a:srgbClr val="000066"/>
                  </a:solidFill>
                </a:rPr>
                <a:t>basales mg/</a:t>
              </a:r>
              <a:r>
                <a:rPr lang="es-AR" sz="1200" dirty="0" err="1">
                  <a:solidFill>
                    <a:srgbClr val="000066"/>
                  </a:solidFill>
                </a:rPr>
                <a:t>dL</a:t>
              </a:r>
              <a:endParaRPr lang="es-AR" dirty="0">
                <a:solidFill>
                  <a:srgbClr val="000066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0289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>
                  <a:solidFill>
                    <a:srgbClr val="FF6600"/>
                  </a:solidFill>
                </a:rPr>
                <a:t>164</a:t>
              </a:r>
              <a:endParaRPr lang="es-AR" b="1">
                <a:solidFill>
                  <a:srgbClr val="FF66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59833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>
                  <a:solidFill>
                    <a:srgbClr val="0066FF"/>
                  </a:solidFill>
                </a:rPr>
                <a:t>163</a:t>
              </a:r>
              <a:endParaRPr lang="es-AR" b="1">
                <a:solidFill>
                  <a:srgbClr val="0066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57210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>
                  <a:solidFill>
                    <a:srgbClr val="FF6600"/>
                  </a:solidFill>
                </a:rPr>
                <a:t>104</a:t>
              </a:r>
              <a:endParaRPr lang="es-AR" b="1">
                <a:solidFill>
                  <a:srgbClr val="FF66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96754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>
                  <a:solidFill>
                    <a:srgbClr val="0066FF"/>
                  </a:solidFill>
                </a:rPr>
                <a:t>103</a:t>
              </a:r>
              <a:endParaRPr lang="es-AR" b="1">
                <a:solidFill>
                  <a:srgbClr val="0066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57423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>
                  <a:solidFill>
                    <a:srgbClr val="FF6600"/>
                  </a:solidFill>
                </a:rPr>
                <a:t>121</a:t>
              </a:r>
              <a:endParaRPr lang="es-AR" b="1">
                <a:solidFill>
                  <a:srgbClr val="FF66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96967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>
                  <a:solidFill>
                    <a:srgbClr val="0066FF"/>
                  </a:solidFill>
                </a:rPr>
                <a:t>129</a:t>
              </a:r>
              <a:endParaRPr lang="es-AR" b="1">
                <a:solidFill>
                  <a:srgbClr val="0066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479407" y="5657710"/>
              <a:ext cx="3545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>
                  <a:solidFill>
                    <a:srgbClr val="FF6600"/>
                  </a:solidFill>
                </a:rPr>
                <a:t>44</a:t>
              </a:r>
              <a:endParaRPr lang="es-AR" b="1">
                <a:solidFill>
                  <a:srgbClr val="FF66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18951" y="5657710"/>
              <a:ext cx="3545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>
                  <a:solidFill>
                    <a:srgbClr val="0066FF"/>
                  </a:solidFill>
                </a:rPr>
                <a:t>44</a:t>
              </a:r>
              <a:endParaRPr lang="es-AR" b="1">
                <a:solidFill>
                  <a:srgbClr val="0066FF"/>
                </a:solidFill>
              </a:endParaRPr>
            </a:p>
          </p:txBody>
        </p:sp>
        <p:grpSp>
          <p:nvGrpSpPr>
            <p:cNvPr id="21" name="Grouper 65"/>
            <p:cNvGrpSpPr/>
            <p:nvPr/>
          </p:nvGrpSpPr>
          <p:grpSpPr>
            <a:xfrm>
              <a:off x="2312816" y="1824553"/>
              <a:ext cx="3939809" cy="388388"/>
              <a:chOff x="4823191" y="1809744"/>
              <a:chExt cx="3939809" cy="388388"/>
            </a:xfrm>
          </p:grpSpPr>
          <p:sp>
            <p:nvSpPr>
              <p:cNvPr id="23" name="AutoShape 165"/>
              <p:cNvSpPr>
                <a:spLocks noChangeArrowheads="1"/>
              </p:cNvSpPr>
              <p:nvPr/>
            </p:nvSpPr>
            <p:spPr bwMode="auto">
              <a:xfrm>
                <a:off x="4823191" y="1831969"/>
                <a:ext cx="3766196" cy="36616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4" name="Rectangle 3"/>
              <p:cNvSpPr>
                <a:spLocks noChangeArrowheads="1"/>
              </p:cNvSpPr>
              <p:nvPr/>
            </p:nvSpPr>
            <p:spPr bwMode="auto">
              <a:xfrm>
                <a:off x="5029295" y="1930394"/>
                <a:ext cx="334547" cy="14446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6870113" y="1954212"/>
                <a:ext cx="334547" cy="144463"/>
              </a:xfrm>
              <a:prstGeom prst="rect">
                <a:avLst/>
              </a:prstGeom>
              <a:solidFill>
                <a:srgbClr val="00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6" name="ZoneTexte 84"/>
              <p:cNvSpPr txBox="1">
                <a:spLocks noChangeArrowheads="1"/>
              </p:cNvSpPr>
              <p:nvPr/>
            </p:nvSpPr>
            <p:spPr bwMode="auto">
              <a:xfrm>
                <a:off x="5325011" y="1809744"/>
                <a:ext cx="157929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RPV/FTC/TDF</a:t>
                </a:r>
              </a:p>
            </p:txBody>
          </p:sp>
          <p:sp>
            <p:nvSpPr>
              <p:cNvPr id="27" name="ZoneTexte 85"/>
              <p:cNvSpPr txBox="1">
                <a:spLocks noChangeArrowheads="1"/>
              </p:cNvSpPr>
              <p:nvPr/>
            </p:nvSpPr>
            <p:spPr bwMode="auto">
              <a:xfrm>
                <a:off x="7165830" y="1828800"/>
                <a:ext cx="159717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EFV/FTC/TDF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76200" y="1221506"/>
            <a:ext cx="8991600" cy="5303838"/>
          </a:xfrm>
        </p:spPr>
        <p:txBody>
          <a:bodyPr/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s-AR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Conclusión semana 48</a:t>
            </a: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es-AR" sz="1800" dirty="0">
                <a:ea typeface="ＭＳ Ｐゴシック" pitchFamily="-1" charset="-128"/>
              </a:rPr>
              <a:t>En pacientes HIV+, </a:t>
            </a:r>
            <a:r>
              <a:rPr lang="es-AR" sz="1800" dirty="0" err="1">
                <a:ea typeface="ＭＳ Ｐゴシック" pitchFamily="-1" charset="-128"/>
              </a:rPr>
              <a:t>naïve</a:t>
            </a:r>
            <a:r>
              <a:rPr lang="es-AR" sz="1800" dirty="0">
                <a:ea typeface="ＭＳ Ｐゴシック" pitchFamily="-1" charset="-128"/>
              </a:rPr>
              <a:t> de TARV,  RPV/FTC/TDF demostró no inferioridad en  eficacia  y mejor tolerabilidad comparado con EFV/FTC/TDF, a semana 48</a:t>
            </a:r>
          </a:p>
          <a:p>
            <a:pPr lvl="2">
              <a:lnSpc>
                <a:spcPts val="2600"/>
              </a:lnSpc>
              <a:spcBef>
                <a:spcPts val="0"/>
              </a:spcBef>
            </a:pPr>
            <a:r>
              <a:rPr lang="es-AR" sz="1800" dirty="0">
                <a:ea typeface="ＭＳ Ｐゴシック" pitchFamily="-1" charset="-128"/>
              </a:rPr>
              <a:t>RPV/FTC/TDF fue  superior (estadísticamente significativo) en eficacia en   pacientes con CV basal  ≤100 000 copias/</a:t>
            </a:r>
            <a:r>
              <a:rPr lang="es-AR" sz="1800" dirty="0" err="1">
                <a:ea typeface="ＭＳ Ｐゴシック" pitchFamily="-1" charset="-128"/>
              </a:rPr>
              <a:t>mL</a:t>
            </a:r>
            <a:endParaRPr lang="es-AR" sz="1800" dirty="0">
              <a:ea typeface="ＭＳ Ｐゴシック" pitchFamily="-1" charset="-128"/>
            </a:endParaRPr>
          </a:p>
          <a:p>
            <a:pPr lvl="2">
              <a:lnSpc>
                <a:spcPts val="2600"/>
              </a:lnSpc>
              <a:spcBef>
                <a:spcPts val="0"/>
              </a:spcBef>
            </a:pPr>
            <a:r>
              <a:rPr lang="es-AR" sz="1800" dirty="0">
                <a:ea typeface="ＭＳ Ｐゴシック" pitchFamily="-1" charset="-128"/>
              </a:rPr>
              <a:t>La  eficacia virológica fue similar </a:t>
            </a:r>
            <a:r>
              <a:rPr lang="es-AR" sz="1800">
                <a:ea typeface="ＭＳ Ｐゴシック" pitchFamily="-1" charset="-128"/>
              </a:rPr>
              <a:t>en pacientes </a:t>
            </a:r>
            <a:r>
              <a:rPr lang="es-AR" sz="1800" dirty="0">
                <a:ea typeface="ＭＳ Ｐゴシック" pitchFamily="-1" charset="-128"/>
              </a:rPr>
              <a:t>con CV  basal </a:t>
            </a:r>
            <a:br>
              <a:rPr lang="es-AR" sz="1800" dirty="0">
                <a:ea typeface="ＭＳ Ｐゴシック" pitchFamily="-1" charset="-128"/>
              </a:rPr>
            </a:br>
            <a:r>
              <a:rPr lang="es-AR" sz="1800" dirty="0">
                <a:ea typeface="ＭＳ Ｐゴシック" pitchFamily="-1" charset="-128"/>
              </a:rPr>
              <a:t>&gt; 100 000 copias/</a:t>
            </a:r>
            <a:r>
              <a:rPr lang="es-AR" sz="1800" dirty="0" err="1">
                <a:ea typeface="ＭＳ Ｐゴシック" pitchFamily="-1" charset="-128"/>
              </a:rPr>
              <a:t>mL</a:t>
            </a:r>
            <a:endParaRPr lang="es-AR" sz="1800" dirty="0">
              <a:ea typeface="ＭＳ Ｐゴシック" pitchFamily="-1" charset="-128"/>
            </a:endParaRP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es-AR" sz="1800" dirty="0">
                <a:ea typeface="ＭＳ Ｐゴシック" pitchFamily="-1" charset="-128"/>
              </a:rPr>
              <a:t>Mas discontinuaciones por eventos adversos en  la rama EFV/FTC/TDF</a:t>
            </a: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es-AR" sz="1800" dirty="0"/>
              <a:t>Significativa menor tasa de eventos adversos del sistema nervioso central y psiquiátricos con RPV/FTC/TDF comparado con la rama EFV/FTC/TDF </a:t>
            </a:r>
          </a:p>
          <a:p>
            <a:pPr lvl="2">
              <a:lnSpc>
                <a:spcPts val="2600"/>
              </a:lnSpc>
              <a:spcBef>
                <a:spcPts val="0"/>
              </a:spcBef>
            </a:pPr>
            <a:r>
              <a:rPr lang="es-AR" sz="1800" dirty="0"/>
              <a:t>Las diferencias primariamente debidas a mareos y sueños anormales du</a:t>
            </a:r>
            <a:endParaRPr lang="es-AR" sz="1800" dirty="0">
              <a:ea typeface="ＭＳ Ｐゴシック" pitchFamily="-1" charset="-128"/>
            </a:endParaRP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es-AR" sz="1800" dirty="0">
                <a:ea typeface="ＭＳ Ｐゴシック" pitchFamily="-1" charset="-128"/>
              </a:rPr>
              <a:t>Tasa de fallo virológico similar entre ramas. Mayor proporción de </a:t>
            </a:r>
            <a:r>
              <a:rPr lang="es-AR" sz="1800" dirty="0"/>
              <a:t>pacientes en rama RPV/FTC/TDF desarrollaron resistencia primara emergente a INTR o INNTR al fallo virológico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AIDS 2014;28:989-97</a:t>
            </a: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 STAR: RPV/FTC/TDF vs EFV/FTC/TDF</a:t>
            </a:r>
          </a:p>
        </p:txBody>
      </p:sp>
      <p:grpSp>
        <p:nvGrpSpPr>
          <p:cNvPr id="16" name="Grouper 15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29384"/>
              </p:ext>
            </p:extLst>
          </p:nvPr>
        </p:nvGraphicFramePr>
        <p:xfrm>
          <a:off x="381000" y="1703519"/>
          <a:ext cx="8207375" cy="4778662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1251627161"/>
                    </a:ext>
                  </a:extLst>
                </a:gridCol>
                <a:gridCol w="4414837">
                  <a:extLst>
                    <a:ext uri="{9D8B030D-6E8A-4147-A177-3AD203B41FA5}">
                      <a16:colId xmlns:a16="http://schemas.microsoft.com/office/drawing/2014/main" val="329559977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719381447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1692437651"/>
                    </a:ext>
                  </a:extLst>
                </a:gridCol>
              </a:tblGrid>
              <a:tr h="36830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RPV/FTC/TDF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N = 394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N = 392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03581"/>
                  </a:ext>
                </a:extLst>
              </a:tr>
              <a:tr h="260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Éxito virológico (HIV-1 RNA &lt; 50 c/</a:t>
                      </a:r>
                      <a:r>
                        <a:rPr kumimoji="0" lang="es-ES" alt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mL</a:t>
                      </a: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77.9%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72.4%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79588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Diferencia (IC95%)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5.5 (- 0.6 to 11.5) ; p = 0.076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97493"/>
                  </a:ext>
                </a:extLst>
              </a:tr>
              <a:tr h="260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Fallo virológico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9.4%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5.9%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152151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HIV-1 RNA ≥ 50 c/</a:t>
                      </a:r>
                      <a:r>
                        <a:rPr kumimoji="0" lang="es-ES" alt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mL</a:t>
                      </a: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1.5%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1.5%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347748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Discontinuación de tratamiento por falta de eficacia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4.1%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552252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Discontinuación de tratamiento por otras razones y ultima CVHIV-1 RNA ≥ 50 c/</a:t>
                      </a:r>
                      <a:r>
                        <a:rPr kumimoji="0" lang="es-ES" alt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mL</a:t>
                      </a: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3.8%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3.3%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73213"/>
                  </a:ext>
                </a:extLst>
              </a:tr>
              <a:tr h="260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No disponibilidad de datos en la ventana del estudio 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12.7%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21.7%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539540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Discontinuación de tratamiento por eventos adversos o muerte  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3.0%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10.7%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26399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Discontinuación de tratamiento por  otras razones y ultima carga vial HIV-1 RNA &lt; 50 c/</a:t>
                      </a:r>
                      <a:r>
                        <a:rPr kumimoji="0" lang="es-ES" alt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mL</a:t>
                      </a: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7.9%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9.4%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830504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Pérdida de datos mientras recibe la droga en estudio 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1.5%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6522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24985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None/>
              <a:tabLst/>
              <a:defRPr/>
            </a:pPr>
            <a:r>
              <a:rPr lang="es-ES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esultados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virológicos a S96, análisis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snapshot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8492" name="Grouper 6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849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fr-FR" sz="18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-128"/>
                <a:cs typeface="Arial" panose="020B0604020202020204" pitchFamily="34" charset="0"/>
              </a:endParaRPr>
            </a:p>
          </p:txBody>
        </p:sp>
        <p:sp>
          <p:nvSpPr>
            <p:cNvPr id="1849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1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charset="-128"/>
                </a:rPr>
                <a:t>STAR</a:t>
              </a:r>
            </a:p>
          </p:txBody>
        </p:sp>
      </p:grpSp>
      <p:sp>
        <p:nvSpPr>
          <p:cNvPr id="18493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Van </a:t>
            </a:r>
            <a:r>
              <a:rPr kumimoji="0" lang="en-US" altLang="fr-FR" sz="1200" b="0" i="1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Lunzen</a:t>
            </a:r>
            <a:r>
              <a:rPr kumimoji="0" lang="en-US" altLang="fr-FR" sz="1200" b="0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</a:rPr>
              <a:t> J. AIDS 2016;30:251-9 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 STAR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7948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1889</Words>
  <Application>Microsoft Office PowerPoint</Application>
  <PresentationFormat>Affichage à l'écran (4:3)</PresentationFormat>
  <Paragraphs>546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Cambria</vt:lpstr>
      <vt:lpstr>Symbol</vt:lpstr>
      <vt:lpstr>Wingdings</vt:lpstr>
      <vt:lpstr>ARV_trials_2016</vt:lpstr>
      <vt:lpstr>Comparación de INNTR vs INNTR</vt:lpstr>
      <vt:lpstr>Estudio STAR: RPV/FTC/TDF vs EFV/FTC/TDF</vt:lpstr>
      <vt:lpstr>Estudio STAR: RPV/FTC/TDF vs EFV/FTC/TDF</vt:lpstr>
      <vt:lpstr>Estudio STAR: RPV/FTC/TDF vs EFV/FTC/TDF</vt:lpstr>
      <vt:lpstr>Estudio STAR: RPV/FTC/TDF vs EFV/FTC/TDF</vt:lpstr>
      <vt:lpstr>Estudio STAR: RPV/FTC/TDF vs EFV/FTC/TDF</vt:lpstr>
      <vt:lpstr>Estudio STAR: RPV/FTC/TDF vs EFV/FTC/TDF</vt:lpstr>
      <vt:lpstr>Estudio STAR: RPV/FTC/TDF vs EFV/FTC/TDF</vt:lpstr>
      <vt:lpstr>Estudio STAR: RPV/FTC/TDF vs EFV/FTC/TDF</vt:lpstr>
      <vt:lpstr>Estudio STAR: RPV/FTC/TDF vs EFV/FTC/TDF</vt:lpstr>
      <vt:lpstr>Estudio STAR: RPV/FTC/TDF vs EFV/FTC/TDF</vt:lpstr>
      <vt:lpstr> Análisis de resistencia a S96</vt:lpstr>
      <vt:lpstr>Eventos adversos mas frecuentes que llevaron  a la discontinuación de la droga en estudio</vt:lpstr>
      <vt:lpstr>Estudio STAR: RPV/FTC/TDF vs EFV/FTC/TDF</vt:lpstr>
      <vt:lpstr>Estudio STAR: RPV/FTC/TDF vs EFV/FTC/TDF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creator>www.arv-trial.com</dc:creator>
  <cp:lastModifiedBy>Pilar</cp:lastModifiedBy>
  <cp:revision>209</cp:revision>
  <dcterms:created xsi:type="dcterms:W3CDTF">2014-09-18T07:21:00Z</dcterms:created>
  <dcterms:modified xsi:type="dcterms:W3CDTF">2016-04-03T16:39:18Z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748D375C-C904-4343-AADC-E8BF14D84F78</vt:lpwstr>
  </property>
  <property fmtid="{D5CDD505-2E9C-101B-9397-08002B2CF9AE}" pid="3" name="ArticulatePath">
    <vt:lpwstr>AEI_ARV trials naive MAJ 2014-STAR-v01</vt:lpwstr>
  </property>
</Properties>
</file>