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924" r:id="rId2"/>
    <p:sldId id="919" r:id="rId3"/>
    <p:sldId id="920" r:id="rId4"/>
    <p:sldId id="921" r:id="rId5"/>
    <p:sldId id="922" r:id="rId6"/>
    <p:sldId id="923" r:id="rId7"/>
    <p:sldId id="913" r:id="rId8"/>
    <p:sldId id="911" r:id="rId9"/>
    <p:sldId id="912" r:id="rId10"/>
    <p:sldId id="914" r:id="rId11"/>
    <p:sldId id="916" r:id="rId12"/>
    <p:sldId id="917" r:id="rId13"/>
  </p:sldIdLst>
  <p:sldSz cx="9144000" cy="6858000" type="screen4x3"/>
  <p:notesSz cx="7099300" cy="10234613"/>
  <p:custDataLst>
    <p:tags r:id="rId16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5" clrIdx="0"/>
  <p:cmAuthor id="1" name="François RAFFI" initials="FR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3300"/>
    <a:srgbClr val="C0C0C0"/>
    <a:srgbClr val="333399"/>
    <a:srgbClr val="808080"/>
    <a:srgbClr val="000066"/>
    <a:srgbClr val="DDDDDD"/>
    <a:srgbClr val="0033FF"/>
    <a:srgbClr val="FF00FF"/>
    <a:srgbClr val="800080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Objects="1" showGuides="1">
      <p:cViewPr>
        <p:scale>
          <a:sx n="70" d="100"/>
          <a:sy n="70" d="100"/>
        </p:scale>
        <p:origin x="-2022" y="-480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3000" y="283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115920-E067-416F-B62C-458A59FD9E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765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8B81677-857A-4AD2-A55D-8B56EEDAA4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741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19488D4D-FE54-4A6C-BD3D-2D3443FFBE74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1786D-91C2-4B89-BA54-2A34C034C76C}" type="slidenum">
              <a:rPr lang="fr-FR" altLang="fr-FR" smtClean="0"/>
              <a:pPr/>
              <a:t>10</a:t>
            </a:fld>
            <a:endParaRPr lang="fr-FR" altLang="fr-FR" smtClean="0"/>
          </a:p>
        </p:txBody>
      </p:sp>
      <p:sp>
        <p:nvSpPr>
          <p:cNvPr id="276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E8636C8-0FA9-4CBF-92C1-F5AEAAA5319E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8986BD-51E8-4F79-A9EE-7DC57AC31035}" type="slidenum">
              <a:rPr lang="fr-FR" altLang="fr-FR" smtClean="0"/>
              <a:pPr/>
              <a:t>11</a:t>
            </a:fld>
            <a:endParaRPr lang="fr-FR" altLang="fr-FR" smtClean="0"/>
          </a:p>
        </p:txBody>
      </p:sp>
      <p:sp>
        <p:nvSpPr>
          <p:cNvPr id="286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75DDCD8-041C-493B-8EA5-D8370DB86D22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11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alt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A084878-4F7C-41A7-B777-0A8DF2AF88A9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BBB029B-308B-46D0-A429-9F54782E4958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B5088D0-F418-4ECF-B59B-B88470A4B4C0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0D19D0B-D6C6-429F-BF24-945008C34498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148A5CA-4F38-4A36-A9F6-807F84C0155F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2E45E3B-094A-4907-AB32-99455B6AF635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6BAE39-6A80-4483-9829-F4B411E5784D}" type="slidenum">
              <a:rPr lang="fr-FR" altLang="fr-FR" smtClean="0"/>
              <a:pPr/>
              <a:t>7</a:t>
            </a:fld>
            <a:endParaRPr lang="fr-FR" altLang="fr-FR" smtClean="0"/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214EA7C-6728-47CF-9426-9FD62E129F67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8D5E5-E8B2-4F2A-93CE-6F241F253687}" type="slidenum">
              <a:rPr lang="fr-FR" altLang="fr-FR" smtClean="0"/>
              <a:pPr/>
              <a:t>8</a:t>
            </a:fld>
            <a:endParaRPr lang="fr-FR" altLang="fr-FR" smtClean="0"/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6373775-B44E-4796-A284-3EA0EE2E66E4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26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alt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066E3AC-4DB1-4070-9B35-ACA7A9F89B19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9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Comparación de inhibidores de la </a:t>
            </a:r>
            <a:r>
              <a:rPr lang="es-ES" altLang="fr-FR" sz="3200" dirty="0" err="1" smtClean="0">
                <a:ea typeface="ＭＳ Ｐゴシック" pitchFamily="34" charset="-128"/>
              </a:rPr>
              <a:t>integrasa</a:t>
            </a:r>
            <a:r>
              <a:rPr lang="es-ES" altLang="fr-FR" sz="3200" dirty="0" smtClean="0">
                <a:ea typeface="ＭＳ Ｐゴシック" pitchFamily="34" charset="-128"/>
              </a:rPr>
              <a:t> vs EFV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STARTMRK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GS-US-236-0102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SINGLE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2"/>
          <p:cNvGraphicFramePr>
            <a:graphicFrameLocks noGrp="1"/>
          </p:cNvGraphicFramePr>
          <p:nvPr/>
        </p:nvGraphicFramePr>
        <p:xfrm>
          <a:off x="382588" y="1988840"/>
          <a:ext cx="8366125" cy="2434346"/>
        </p:xfrm>
        <a:graphic>
          <a:graphicData uri="http://schemas.openxmlformats.org/drawingml/2006/table">
            <a:tbl>
              <a:tblPr/>
              <a:tblGrid>
                <a:gridCol w="365125"/>
                <a:gridCol w="5407025"/>
                <a:gridCol w="1381125"/>
                <a:gridCol w="1212850"/>
              </a:tblGrid>
              <a:tr h="640022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  <a:b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281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  <a:b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282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0476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Fallo virológico  confirmado definido por el protocolo </a:t>
                      </a:r>
                      <a:b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(carga viral &gt; 50 c/</a:t>
                      </a:r>
                      <a:r>
                        <a:rPr kumimoji="0" lang="es-ES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55 (19.6%)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59 (20.9%)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6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Datos disponibles de resistencia (carga viral &gt; 400 c/</a:t>
                      </a:r>
                      <a:r>
                        <a:rPr kumimoji="0" lang="es-ES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23*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6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Resistencia aislada a RAL o EFV </a:t>
                      </a:r>
                    </a:p>
                  </a:txBody>
                  <a:tcPr marT="45706" marB="457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6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Resistencia a RAL o EFV, y resistencia a INTR</a:t>
                      </a:r>
                    </a:p>
                  </a:txBody>
                  <a:tcPr marT="45706" marB="457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184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Resistencia aislada a INTR</a:t>
                      </a:r>
                    </a:p>
                  </a:txBody>
                  <a:tcPr marT="45706" marB="457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95" name="Rectangle 3"/>
          <p:cNvSpPr>
            <a:spLocks noChangeArrowheads="1"/>
          </p:cNvSpPr>
          <p:nvPr/>
        </p:nvSpPr>
        <p:spPr bwMode="auto">
          <a:xfrm>
            <a:off x="173038" y="1196975"/>
            <a:ext cx="88677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algn="l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s-ES" altLang="fr-FR" sz="2200" b="1" i="0" dirty="0" smtClean="0">
                <a:latin typeface="+mj-lt"/>
              </a:rPr>
              <a:t> Resumen acumulativo de resistencia genotípica: datos de  pacientes </a:t>
            </a:r>
            <a:br>
              <a:rPr lang="es-ES" altLang="fr-FR" sz="2200" b="1" i="0" dirty="0" smtClean="0">
                <a:latin typeface="+mj-lt"/>
              </a:rPr>
            </a:br>
            <a:r>
              <a:rPr lang="es-ES" altLang="fr-FR" sz="2200" b="1" i="0" dirty="0" smtClean="0">
                <a:latin typeface="+mj-lt"/>
              </a:rPr>
              <a:t>con RNA &gt; 400 c/</a:t>
            </a:r>
            <a:r>
              <a:rPr lang="es-ES" altLang="fr-FR" sz="2200" b="1" i="0" dirty="0" err="1" smtClean="0">
                <a:latin typeface="+mj-lt"/>
              </a:rPr>
              <a:t>mL</a:t>
            </a:r>
            <a:r>
              <a:rPr lang="es-ES" altLang="fr-FR" sz="2200" b="1" i="0" dirty="0" smtClean="0">
                <a:latin typeface="+mj-lt"/>
              </a:rPr>
              <a:t> al tiempo del fallo virológico hasta la semana 240</a:t>
            </a:r>
          </a:p>
        </p:txBody>
      </p:sp>
      <p:sp>
        <p:nvSpPr>
          <p:cNvPr id="13349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Estudio STARTMRK: </a:t>
            </a:r>
            <a:r>
              <a:rPr lang="es-ES" altLang="fr-FR" sz="3200" dirty="0" err="1" smtClean="0">
                <a:ea typeface="ＭＳ Ｐゴシック" pitchFamily="34" charset="-128"/>
              </a:rPr>
              <a:t>raltegravir</a:t>
            </a:r>
            <a:r>
              <a:rPr lang="es-ES" altLang="fr-FR" sz="3200" dirty="0" smtClean="0">
                <a:ea typeface="ＭＳ Ｐゴシック" pitchFamily="34" charset="-128"/>
              </a:rPr>
              <a:t> vs </a:t>
            </a:r>
            <a:r>
              <a:rPr lang="es-ES" altLang="fr-FR" sz="3200" dirty="0" err="1" smtClean="0">
                <a:ea typeface="ＭＳ Ｐゴシック" pitchFamily="34" charset="-128"/>
              </a:rPr>
              <a:t>efavirenz</a:t>
            </a:r>
            <a:r>
              <a:rPr lang="es-ES" altLang="fr-FR" sz="3200" dirty="0" smtClean="0">
                <a:ea typeface="ＭＳ Ｐゴシック" pitchFamily="34" charset="-128"/>
              </a:rPr>
              <a:t>,</a:t>
            </a:r>
            <a:br>
              <a:rPr lang="es-ES" altLang="fr-FR" sz="3200" dirty="0" smtClean="0">
                <a:ea typeface="ＭＳ Ｐゴシック" pitchFamily="34" charset="-128"/>
              </a:rPr>
            </a:br>
            <a:r>
              <a:rPr lang="es-ES" altLang="fr-FR" sz="3200" dirty="0" smtClean="0">
                <a:ea typeface="ＭＳ Ｐゴシック" pitchFamily="34" charset="-128"/>
              </a:rPr>
              <a:t>en combinaci</a:t>
            </a:r>
            <a:r>
              <a:rPr lang="es-ES" sz="3200" dirty="0" smtClean="0">
                <a:ea typeface="ＭＳ Ｐゴシック" pitchFamily="-107" charset="-128"/>
              </a:rPr>
              <a:t>ó</a:t>
            </a:r>
            <a:r>
              <a:rPr lang="es-ES" altLang="fr-FR" sz="3200" dirty="0" smtClean="0">
                <a:ea typeface="ＭＳ Ｐゴシック" pitchFamily="34" charset="-128"/>
              </a:rPr>
              <a:t>n con TDF/FTC</a:t>
            </a:r>
          </a:p>
        </p:txBody>
      </p:sp>
      <p:sp>
        <p:nvSpPr>
          <p:cNvPr id="13350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335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4" name="Espace réservé du contenu 3"/>
          <p:cNvSpPr txBox="1">
            <a:spLocks/>
          </p:cNvSpPr>
          <p:nvPr/>
        </p:nvSpPr>
        <p:spPr bwMode="auto">
          <a:xfrm>
            <a:off x="173038" y="4437112"/>
            <a:ext cx="9026525" cy="192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ES" altLang="fr-FR" sz="18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ＭＳ Ｐゴシック" pitchFamily="-109" charset="-128"/>
              </a:rPr>
              <a:t>Emergencia de resistencia a RAL en 4 pacientes (1.4%)</a:t>
            </a:r>
            <a:br>
              <a:rPr kumimoji="0" lang="es-ES" altLang="fr-FR" sz="18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ＭＳ Ｐゴシック" pitchFamily="-109" charset="-128"/>
              </a:rPr>
            </a:br>
            <a:r>
              <a:rPr kumimoji="0" lang="es-ES" altLang="fr-FR" sz="18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ＭＳ Ｐゴシック" pitchFamily="-109" charset="-128"/>
              </a:rPr>
              <a:t>Datos de secuenciación de 4 pacientes con emergencia de mutaciones</a:t>
            </a:r>
            <a:br>
              <a:rPr kumimoji="0" lang="es-ES" altLang="fr-FR" sz="18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ＭＳ Ｐゴシック" pitchFamily="-109" charset="-128"/>
              </a:rPr>
            </a:br>
            <a:r>
              <a:rPr kumimoji="0" lang="es-ES" altLang="fr-FR" sz="18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ＭＳ Ｐゴシック" pitchFamily="-109" charset="-128"/>
              </a:rPr>
              <a:t>asociadas a RAL</a:t>
            </a:r>
          </a:p>
          <a:p>
            <a:pPr marL="742950" marR="0" lvl="1" indent="-285750" algn="l" defTabSz="914400" rtl="0" eaLnBrk="0" fontAlgn="base" latinLnBrk="0" hangingPunct="0">
              <a:lnSpc>
                <a:spcPts val="2163"/>
              </a:lnSpc>
              <a:spcBef>
                <a:spcPts val="20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ES" alt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Q148H + G140S</a:t>
            </a:r>
          </a:p>
          <a:p>
            <a:pPr marL="742950" marR="0" lvl="1" indent="-285750" algn="l" defTabSz="914400" rtl="0" eaLnBrk="0" fontAlgn="base" latinLnBrk="0" hangingPunct="0">
              <a:lnSpc>
                <a:spcPts val="2163"/>
              </a:lnSpc>
              <a:spcBef>
                <a:spcPts val="20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ES" alt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Q148R + G140S</a:t>
            </a:r>
          </a:p>
          <a:p>
            <a:pPr marL="742950" marR="0" lvl="1" indent="-285750" algn="l" defTabSz="914400" rtl="0" eaLnBrk="0" fontAlgn="base" latinLnBrk="0" hangingPunct="0">
              <a:lnSpc>
                <a:spcPts val="2163"/>
              </a:lnSpc>
              <a:spcBef>
                <a:spcPts val="20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ES" alt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Y143Y/H + L74L/M + E92Q +T97A</a:t>
            </a:r>
          </a:p>
          <a:p>
            <a:pPr marL="742950" marR="0" lvl="1" indent="-285750" algn="l" defTabSz="914400" rtl="0" eaLnBrk="0" fontAlgn="base" latinLnBrk="0" hangingPunct="0">
              <a:lnSpc>
                <a:spcPts val="2163"/>
              </a:lnSpc>
              <a:spcBef>
                <a:spcPts val="20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ES" alt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Y143R</a:t>
            </a:r>
          </a:p>
          <a:p>
            <a:pPr marL="742950" marR="0" lvl="1" indent="-285750" algn="l" defTabSz="914400" rtl="0" eaLnBrk="0" fontAlgn="base" latinLnBrk="0" hangingPunct="0">
              <a:lnSpc>
                <a:spcPts val="2163"/>
              </a:lnSpc>
              <a:spcBef>
                <a:spcPts val="20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None/>
              <a:tabLst/>
              <a:defRPr/>
            </a:pPr>
            <a:r>
              <a:rPr kumimoji="0" lang="es-ES" altLang="fr-FR" sz="1600" b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       El gen de la </a:t>
            </a:r>
            <a:r>
              <a:rPr kumimoji="0" lang="es-ES" altLang="fr-FR" sz="1600" b="0" u="none" strike="noStrike" kern="0" cap="none" spc="0" normalizeH="0" baseline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integrasa</a:t>
            </a:r>
            <a:r>
              <a:rPr kumimoji="0" lang="es-ES" altLang="fr-FR" sz="1600" b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no amplifico en 5 casos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endParaRPr kumimoji="0" lang="es-ES" altLang="fr-FR" sz="1800" b="0" i="0" u="none" strike="noStrike" kern="0" cap="none" spc="0" normalizeH="0" baseline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s-ES" altLang="fr-FR" sz="1800" b="0" i="0" u="none" strike="noStrike" kern="0" cap="none" spc="0" normalizeH="0" baseline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ＭＳ Ｐゴシック" pitchFamily="34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23"/>
          <p:cNvGraphicFramePr>
            <a:graphicFrameLocks noGrp="1"/>
          </p:cNvGraphicFramePr>
          <p:nvPr/>
        </p:nvGraphicFramePr>
        <p:xfrm>
          <a:off x="712788" y="1743075"/>
          <a:ext cx="7685285" cy="4565742"/>
        </p:xfrm>
        <a:graphic>
          <a:graphicData uri="http://schemas.openxmlformats.org/drawingml/2006/table">
            <a:tbl>
              <a:tblPr/>
              <a:tblGrid>
                <a:gridCol w="431800"/>
                <a:gridCol w="4013125"/>
                <a:gridCol w="1795538"/>
                <a:gridCol w="1444822"/>
              </a:tblGrid>
              <a:tr h="33741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64265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Trastornos gastrointestinales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426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Diarrea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5.3%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9.9%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Flatulencia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3.6%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5.0%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Nauseas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8.9%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11.0%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Trastornos generales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426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Fatiga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4.3%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8.9%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Trastornos del SNC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6" marB="4679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Mareos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7.8%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35.1%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Cefaleas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9.3%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14.2%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Somnolencia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1.1%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7.4%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Trastornos psiquiátricos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Sueños anormales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6.8%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13.1%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Insomnio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7.5%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8.2%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Pesadillas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2.8%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5.3%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265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Trastornos de piel y tejido celular subcutáneo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6" marB="4679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26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Rash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1.1%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8.2%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423" name="Text Box 2"/>
          <p:cNvSpPr txBox="1">
            <a:spLocks noChangeArrowheads="1"/>
          </p:cNvSpPr>
          <p:nvPr/>
        </p:nvSpPr>
        <p:spPr bwMode="auto">
          <a:xfrm>
            <a:off x="301994" y="1214735"/>
            <a:ext cx="85273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altLang="fr-FR" sz="2000" b="1" i="0" dirty="0" smtClean="0">
                <a:solidFill>
                  <a:srgbClr val="CC3300"/>
                </a:solidFill>
                <a:latin typeface="Calibri" pitchFamily="34" charset="0"/>
              </a:rPr>
              <a:t>Eventos adversos relacionados  a la droga en </a:t>
            </a:r>
            <a:r>
              <a:rPr lang="es-ES" altLang="fr-FR" sz="2000" b="1" i="0" u="sng" dirty="0" smtClean="0">
                <a:solidFill>
                  <a:srgbClr val="CC3300"/>
                </a:solidFill>
                <a:latin typeface="Calibri" pitchFamily="34" charset="0"/>
              </a:rPr>
              <a:t>&gt;</a:t>
            </a:r>
            <a:r>
              <a:rPr lang="es-ES" altLang="fr-FR" sz="2000" b="1" i="0" dirty="0" smtClean="0">
                <a:solidFill>
                  <a:srgbClr val="CC3300"/>
                </a:solidFill>
                <a:latin typeface="Calibri" pitchFamily="34" charset="0"/>
              </a:rPr>
              <a:t> 5% en cualquier grupo a  5 años</a:t>
            </a:r>
            <a:endParaRPr lang="es-ES" altLang="fr-FR" sz="2000" b="1" i="0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4424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Estudio STARTMRK: </a:t>
            </a:r>
            <a:r>
              <a:rPr lang="es-ES" altLang="fr-FR" sz="3200" dirty="0" err="1" smtClean="0">
                <a:ea typeface="ＭＳ Ｐゴシック" pitchFamily="34" charset="-128"/>
              </a:rPr>
              <a:t>raltegravir</a:t>
            </a:r>
            <a:r>
              <a:rPr lang="es-ES" altLang="fr-FR" sz="3200" dirty="0" smtClean="0">
                <a:ea typeface="ＭＳ Ｐゴシック" pitchFamily="34" charset="-128"/>
              </a:rPr>
              <a:t> vs </a:t>
            </a:r>
            <a:r>
              <a:rPr lang="es-ES" altLang="fr-FR" sz="3200" dirty="0" err="1" smtClean="0">
                <a:ea typeface="ＭＳ Ｐゴシック" pitchFamily="34" charset="-128"/>
              </a:rPr>
              <a:t>efavirenz</a:t>
            </a:r>
            <a:r>
              <a:rPr lang="es-ES" altLang="fr-FR" sz="3200" dirty="0" smtClean="0">
                <a:ea typeface="ＭＳ Ｐゴシック" pitchFamily="34" charset="-128"/>
              </a:rPr>
              <a:t>,</a:t>
            </a:r>
            <a:br>
              <a:rPr lang="es-ES" altLang="fr-FR" sz="3200" dirty="0" smtClean="0">
                <a:ea typeface="ＭＳ Ｐゴシック" pitchFamily="34" charset="-128"/>
              </a:rPr>
            </a:br>
            <a:r>
              <a:rPr lang="es-ES" altLang="fr-FR" sz="3200" dirty="0" smtClean="0">
                <a:ea typeface="ＭＳ Ｐゴシック" pitchFamily="34" charset="-128"/>
              </a:rPr>
              <a:t>en combinaci</a:t>
            </a:r>
            <a:r>
              <a:rPr lang="es-ES" sz="3200" dirty="0" smtClean="0">
                <a:ea typeface="ＭＳ Ｐゴシック" pitchFamily="-107" charset="-128"/>
              </a:rPr>
              <a:t>ó</a:t>
            </a:r>
            <a:r>
              <a:rPr lang="es-ES" altLang="fr-FR" sz="3200" dirty="0" smtClean="0">
                <a:ea typeface="ＭＳ Ｐゴシック" pitchFamily="34" charset="-128"/>
              </a:rPr>
              <a:t>n con TDF/FTC</a:t>
            </a:r>
          </a:p>
        </p:txBody>
      </p:sp>
      <p:sp>
        <p:nvSpPr>
          <p:cNvPr id="14425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442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 err="1" smtClean="0">
                <a:ea typeface="ＭＳ Ｐゴシック" pitchFamily="34" charset="-128"/>
              </a:rPr>
              <a:t>Estudio</a:t>
            </a:r>
            <a:r>
              <a:rPr lang="fr-FR" altLang="fr-FR" sz="3200" dirty="0" smtClean="0">
                <a:ea typeface="ＭＳ Ｐゴシック" pitchFamily="34" charset="-128"/>
              </a:rPr>
              <a:t> STARTMRK: </a:t>
            </a:r>
            <a:r>
              <a:rPr lang="fr-FR" altLang="fr-FR" sz="3200" dirty="0" err="1" smtClean="0">
                <a:ea typeface="ＭＳ Ｐゴシック" pitchFamily="34" charset="-128"/>
              </a:rPr>
              <a:t>raltegravir</a:t>
            </a:r>
            <a:r>
              <a:rPr lang="fr-FR" altLang="fr-FR" sz="3200" dirty="0" smtClean="0">
                <a:ea typeface="ＭＳ Ｐゴシック" pitchFamily="34" charset="-128"/>
              </a:rPr>
              <a:t> vs </a:t>
            </a:r>
            <a:r>
              <a:rPr lang="fr-FR" altLang="fr-FR" sz="3200" dirty="0" err="1" smtClean="0">
                <a:ea typeface="ＭＳ Ｐゴシック" pitchFamily="34" charset="-128"/>
              </a:rPr>
              <a:t>efavirenz</a:t>
            </a:r>
            <a:r>
              <a:rPr lang="fr-FR" altLang="fr-FR" sz="3200" dirty="0" smtClean="0">
                <a:ea typeface="ＭＳ Ｐゴシック" pitchFamily="34" charset="-128"/>
              </a:rPr>
              <a:t>,</a:t>
            </a:r>
            <a:br>
              <a:rPr lang="fr-FR" altLang="fr-FR" sz="3200" dirty="0" smtClean="0">
                <a:ea typeface="ＭＳ Ｐゴシック" pitchFamily="34" charset="-128"/>
              </a:rPr>
            </a:br>
            <a:r>
              <a:rPr lang="fr-FR" altLang="fr-FR" sz="3200" dirty="0" smtClean="0">
                <a:ea typeface="ＭＳ Ｐゴシック" pitchFamily="34" charset="-128"/>
              </a:rPr>
              <a:t>en </a:t>
            </a:r>
            <a:r>
              <a:rPr lang="fr-FR" altLang="fr-FR" sz="3200" dirty="0" err="1" smtClean="0">
                <a:ea typeface="ＭＳ Ｐゴシック" pitchFamily="34" charset="-128"/>
              </a:rPr>
              <a:t>combinaci</a:t>
            </a:r>
            <a:r>
              <a:rPr lang="es-ES" sz="3200" dirty="0" smtClean="0">
                <a:ea typeface="ＭＳ Ｐゴシック" pitchFamily="-107" charset="-128"/>
              </a:rPr>
              <a:t>ó</a:t>
            </a:r>
            <a:r>
              <a:rPr lang="fr-FR" altLang="fr-FR" sz="3200" dirty="0" smtClean="0">
                <a:ea typeface="ＭＳ Ｐゴシック" pitchFamily="34" charset="-128"/>
              </a:rPr>
              <a:t>n con TDF/FTC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125538"/>
            <a:ext cx="9024938" cy="5303837"/>
          </a:xfrm>
        </p:spPr>
        <p:txBody>
          <a:bodyPr/>
          <a:lstStyle/>
          <a:p>
            <a:r>
              <a:rPr lang="es-ES" altLang="fr-FR" sz="2800" b="1" dirty="0" smtClean="0">
                <a:latin typeface="Calibri" pitchFamily="34" charset="0"/>
                <a:ea typeface="ＭＳ Ｐゴシック" pitchFamily="34" charset="-128"/>
              </a:rPr>
              <a:t>Resumen – Conclusiones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A 48 semanas de tratamiento, RAL fue no inferior a EFV, en combinación con TDF/FTC.  La no inferioridad virológica de  RAL fue confirmada a S24. </a:t>
            </a:r>
            <a:br>
              <a:rPr lang="es-ES" altLang="fr-FR" sz="1800" dirty="0" smtClean="0">
                <a:ea typeface="ＭＳ Ｐゴシック" pitchFamily="34" charset="-128"/>
              </a:rPr>
            </a:br>
            <a:r>
              <a:rPr lang="es-ES" altLang="fr-FR" sz="1800" dirty="0" smtClean="0">
                <a:ea typeface="ＭＳ Ｐゴシック" pitchFamily="34" charset="-128"/>
              </a:rPr>
              <a:t>RAL fue superior a EFV para el resultado virológico a semana 240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RAL + TDF/FTC llevo a más rápido descenso de la carga viral (significativamente mas pacientes con carga viral &lt; 50 c/</a:t>
            </a:r>
            <a:r>
              <a:rPr lang="es-ES" altLang="fr-FR" sz="1800" dirty="0" err="1" smtClean="0">
                <a:ea typeface="ＭＳ Ｐゴシック" pitchFamily="34" charset="-128"/>
              </a:rPr>
              <a:t>mL</a:t>
            </a:r>
            <a:r>
              <a:rPr lang="es-ES" altLang="fr-FR" sz="1800" dirty="0" smtClean="0">
                <a:ea typeface="ＭＳ Ｐゴシック" pitchFamily="34" charset="-128"/>
              </a:rPr>
              <a:t> a semanas 2 a 16)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Mayor incremento en CD4 se observo en el grupo RAL, fue significativo desde  S156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Al fallo virológico, mutaciones de resistencia a RAL se encontraron en pocos casos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RAL se asocio significativamente con menos eventos adversos en general </a:t>
            </a:r>
            <a:br>
              <a:rPr lang="es-ES" altLang="fr-FR" sz="1800" dirty="0" smtClean="0">
                <a:ea typeface="ＭＳ Ｐゴシック" pitchFamily="34" charset="-128"/>
              </a:rPr>
            </a:br>
            <a:r>
              <a:rPr lang="es-ES" altLang="fr-FR" sz="1800" dirty="0" smtClean="0">
                <a:ea typeface="ＭＳ Ｐゴシック" pitchFamily="34" charset="-128"/>
              </a:rPr>
              <a:t>y los relacionados con la droga, así como con eventos del SNC que con EFV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La media de cambios  en lípidos fue menor para  RAL que para EFV</a:t>
            </a:r>
          </a:p>
          <a:p>
            <a:pPr lvl="1"/>
            <a:r>
              <a:rPr lang="es-ES" altLang="fr-FR" sz="1800" dirty="0" smtClean="0">
                <a:ea typeface="ＭＳ Ｐゴシック" pitchFamily="34" charset="-128"/>
              </a:rPr>
              <a:t>RAL + TDF/FTC es una alternativa a EFV + TDF/FTC como combinación en pacientes  HIV + </a:t>
            </a:r>
            <a:r>
              <a:rPr lang="es-ES" altLang="fr-FR" sz="1800" dirty="0" err="1" smtClean="0">
                <a:ea typeface="ＭＳ Ｐゴシック" pitchFamily="34" charset="-128"/>
              </a:rPr>
              <a:t>naïve</a:t>
            </a:r>
            <a:r>
              <a:rPr lang="es-ES" altLang="fr-FR" sz="1800" dirty="0" smtClean="0">
                <a:ea typeface="ＭＳ Ｐゴシック" pitchFamily="34" charset="-128"/>
              </a:rPr>
              <a:t> de tratamiento</a:t>
            </a:r>
          </a:p>
        </p:txBody>
      </p:sp>
      <p:sp>
        <p:nvSpPr>
          <p:cNvPr id="922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9221" name="ZoneTexte 69"/>
          <p:cNvSpPr txBox="1">
            <a:spLocks noChangeArrowheads="1"/>
          </p:cNvSpPr>
          <p:nvPr/>
        </p:nvSpPr>
        <p:spPr bwMode="auto">
          <a:xfrm>
            <a:off x="3581400" y="6532563"/>
            <a:ext cx="5459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GB" altLang="fr-FR" sz="1200" dirty="0">
                <a:solidFill>
                  <a:srgbClr val="CC0000"/>
                </a:solidFill>
              </a:rPr>
              <a:t>Lennox JL. Lancet 2009;374:796-</a:t>
            </a:r>
            <a:r>
              <a:rPr lang="en-GB" altLang="fr-FR" sz="1200" dirty="0" smtClean="0">
                <a:solidFill>
                  <a:srgbClr val="CC0000"/>
                </a:solidFill>
              </a:rPr>
              <a:t>806; </a:t>
            </a:r>
            <a:r>
              <a:rPr lang="en-GB" altLang="fr-FR" sz="1200" dirty="0" err="1" smtClean="0">
                <a:solidFill>
                  <a:srgbClr val="CC0000"/>
                </a:solidFill>
              </a:rPr>
              <a:t>Rockstroh</a:t>
            </a:r>
            <a:r>
              <a:rPr lang="en-GB" altLang="fr-FR" sz="1200" dirty="0" smtClean="0">
                <a:solidFill>
                  <a:srgbClr val="CC0000"/>
                </a:solidFill>
              </a:rPr>
              <a:t> JK, JAIDS 2013;63:77-85</a:t>
            </a:r>
          </a:p>
          <a:p>
            <a:pPr algn="r"/>
            <a:endParaRPr lang="en-GB" altLang="fr-FR" sz="1200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Lennox JL. Lancet 2009;374:796-806</a:t>
            </a:r>
          </a:p>
        </p:txBody>
      </p:sp>
      <p:sp>
        <p:nvSpPr>
          <p:cNvPr id="512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5124" name="Espace réservé du contenu 2"/>
          <p:cNvSpPr txBox="1">
            <a:spLocks/>
          </p:cNvSpPr>
          <p:nvPr/>
        </p:nvSpPr>
        <p:spPr bwMode="auto">
          <a:xfrm>
            <a:off x="222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25" name="Espace réservé du contenu 2"/>
          <p:cNvSpPr>
            <a:spLocks/>
          </p:cNvSpPr>
          <p:nvPr/>
        </p:nvSpPr>
        <p:spPr bwMode="auto">
          <a:xfrm>
            <a:off x="22225" y="4941888"/>
            <a:ext cx="89757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 dirty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 i="0" dirty="0">
                <a:solidFill>
                  <a:srgbClr val="000066"/>
                </a:solidFill>
              </a:rPr>
              <a:t>No inferioridad de RAL vs EFV: % </a:t>
            </a:r>
            <a:r>
              <a:rPr lang="es-ES" sz="2000" i="0" dirty="0" smtClean="0">
                <a:solidFill>
                  <a:srgbClr val="000066"/>
                </a:solidFill>
              </a:rPr>
              <a:t>carga viral </a:t>
            </a:r>
            <a:r>
              <a:rPr lang="es-ES" sz="2000" i="0" dirty="0">
                <a:solidFill>
                  <a:srgbClr val="000066"/>
                </a:solidFill>
              </a:rPr>
              <a:t>&lt; 50 c/</a:t>
            </a:r>
            <a:r>
              <a:rPr lang="es-ES" sz="2000" i="0" dirty="0" err="1">
                <a:solidFill>
                  <a:srgbClr val="000066"/>
                </a:solidFill>
              </a:rPr>
              <a:t>mL</a:t>
            </a:r>
            <a:r>
              <a:rPr lang="es-ES" sz="2000" i="0" dirty="0">
                <a:solidFill>
                  <a:srgbClr val="000066"/>
                </a:solidFill>
              </a:rPr>
              <a:t> por protocolo, abandono</a:t>
            </a:r>
            <a:r>
              <a:rPr lang="es-ES" sz="2000" i="0" dirty="0" smtClean="0">
                <a:solidFill>
                  <a:srgbClr val="000066"/>
                </a:solidFill>
              </a:rPr>
              <a:t>= fallo </a:t>
            </a:r>
            <a:r>
              <a:rPr lang="es-ES" sz="2000" i="0" dirty="0">
                <a:solidFill>
                  <a:srgbClr val="000066"/>
                </a:solidFill>
              </a:rPr>
              <a:t>(margen inferior del </a:t>
            </a:r>
            <a:r>
              <a:rPr lang="es-ES" sz="2000" i="0" dirty="0" smtClean="0">
                <a:solidFill>
                  <a:srgbClr val="000066"/>
                </a:solidFill>
              </a:rPr>
              <a:t>IC95</a:t>
            </a:r>
            <a:r>
              <a:rPr lang="es-ES" sz="2000" i="0" dirty="0">
                <a:solidFill>
                  <a:srgbClr val="000066"/>
                </a:solidFill>
              </a:rPr>
              <a:t>% con 2 colas =  - 12%, poder </a:t>
            </a:r>
            <a:r>
              <a:rPr lang="es-ES" sz="2000" i="0" dirty="0" smtClean="0">
                <a:solidFill>
                  <a:srgbClr val="000066"/>
                </a:solidFill>
              </a:rPr>
              <a:t>= 90</a:t>
            </a:r>
            <a:r>
              <a:rPr lang="es-ES" sz="2000" i="0" dirty="0">
                <a:solidFill>
                  <a:srgbClr val="000066"/>
                </a:solidFill>
              </a:rPr>
              <a:t>%)</a:t>
            </a:r>
            <a:endParaRPr lang="es-ES" sz="2000" b="1" i="0" dirty="0">
              <a:solidFill>
                <a:srgbClr val="000066"/>
              </a:solidFill>
            </a:endParaRPr>
          </a:p>
        </p:txBody>
      </p:sp>
      <p:graphicFrame>
        <p:nvGraphicFramePr>
          <p:cNvPr id="214022" name="Group 6"/>
          <p:cNvGraphicFramePr>
            <a:graphicFrameLocks noGrp="1"/>
          </p:cNvGraphicFramePr>
          <p:nvPr/>
        </p:nvGraphicFramePr>
        <p:xfrm>
          <a:off x="4052888" y="2424113"/>
          <a:ext cx="3162300" cy="755650"/>
        </p:xfrm>
        <a:graphic>
          <a:graphicData uri="http://schemas.openxmlformats.org/drawingml/2006/table">
            <a:tbl>
              <a:tblPr/>
              <a:tblGrid>
                <a:gridCol w="31623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RAL 400 mg BID + EFV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 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4030" name="Group 14"/>
          <p:cNvGraphicFramePr>
            <a:graphicFrameLocks noGrp="1"/>
          </p:cNvGraphicFramePr>
          <p:nvPr/>
        </p:nvGraphicFramePr>
        <p:xfrm>
          <a:off x="4073525" y="3421063"/>
          <a:ext cx="3162300" cy="733425"/>
        </p:xfrm>
        <a:graphic>
          <a:graphicData uri="http://schemas.openxmlformats.org/drawingml/2006/table">
            <a:tbl>
              <a:tblPr/>
              <a:tblGrid>
                <a:gridCol w="31623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 600 mg QD + RAL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2" name="AutoShape 162"/>
          <p:cNvSpPr>
            <a:spLocks noChangeArrowheads="1"/>
          </p:cNvSpPr>
          <p:nvPr/>
        </p:nvSpPr>
        <p:spPr bwMode="auto">
          <a:xfrm>
            <a:off x="50801" y="2414731"/>
            <a:ext cx="2903538" cy="175707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800" b="1" i="0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pPr>
              <a:lnSpc>
                <a:spcPct val="90000"/>
              </a:lnSpc>
            </a:pP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</a:t>
            </a:r>
            <a:r>
              <a:rPr lang="es-ES" sz="1800" b="1" i="0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</a:t>
            </a:r>
            <a:endParaRPr lang="es-ES" sz="1800" b="1" i="0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</a:t>
            </a:r>
            <a:r>
              <a:rPr lang="es-ES" sz="1800" b="1" i="0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Carga viral </a:t>
            </a:r>
            <a:r>
              <a:rPr lang="es-ES" sz="1800" b="1" i="0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</a:t>
            </a:r>
            <a:r>
              <a:rPr lang="es-ES" sz="1800" b="1" i="0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5,000 c/</a:t>
            </a:r>
            <a:r>
              <a:rPr lang="es-ES" sz="1800" b="1" i="0" dirty="0" err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mL</a:t>
            </a:r>
            <a:endParaRPr lang="es-ES" sz="1800" b="1" i="0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limite de CD4 </a:t>
            </a:r>
          </a:p>
          <a:p>
            <a:pPr>
              <a:lnSpc>
                <a:spcPct val="90000"/>
              </a:lnSpc>
            </a:pP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No resistencia al</a:t>
            </a:r>
          </a:p>
          <a:p>
            <a:pPr>
              <a:lnSpc>
                <a:spcPct val="90000"/>
              </a:lnSpc>
            </a:pP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EFV, TDF o FTC</a:t>
            </a:r>
          </a:p>
        </p:txBody>
      </p:sp>
      <p:sp>
        <p:nvSpPr>
          <p:cNvPr id="5143" name="ZoneTexte 71"/>
          <p:cNvSpPr txBox="1">
            <a:spLocks noChangeArrowheads="1"/>
          </p:cNvSpPr>
          <p:nvPr/>
        </p:nvSpPr>
        <p:spPr bwMode="auto">
          <a:xfrm>
            <a:off x="185272" y="4287838"/>
            <a:ext cx="80586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i="0" dirty="0">
                <a:solidFill>
                  <a:srgbClr val="000066"/>
                </a:solidFill>
              </a:rPr>
              <a:t>*La </a:t>
            </a:r>
            <a:r>
              <a:rPr lang="es-ES" sz="1800" i="0" dirty="0" err="1">
                <a:solidFill>
                  <a:srgbClr val="000066"/>
                </a:solidFill>
              </a:rPr>
              <a:t>randomización</a:t>
            </a:r>
            <a:r>
              <a:rPr lang="es-ES" sz="1800" i="0" dirty="0">
                <a:solidFill>
                  <a:srgbClr val="000066"/>
                </a:solidFill>
              </a:rPr>
              <a:t> fue estratificada </a:t>
            </a:r>
            <a:r>
              <a:rPr lang="es-ES" sz="1800" i="0" dirty="0" smtClean="0">
                <a:solidFill>
                  <a:srgbClr val="000066"/>
                </a:solidFill>
              </a:rPr>
              <a:t>por carga viral </a:t>
            </a:r>
            <a:r>
              <a:rPr lang="es-ES" sz="1800" i="0" dirty="0">
                <a:solidFill>
                  <a:srgbClr val="000066"/>
                </a:solidFill>
              </a:rPr>
              <a:t>(</a:t>
            </a:r>
            <a:r>
              <a:rPr lang="es-ES" sz="1800" i="0" u="sng" dirty="0">
                <a:solidFill>
                  <a:srgbClr val="000066"/>
                </a:solidFill>
              </a:rPr>
              <a:t>&lt;</a:t>
            </a:r>
            <a:r>
              <a:rPr lang="es-ES" sz="1800" i="0" dirty="0">
                <a:solidFill>
                  <a:srgbClr val="000066"/>
                </a:solidFill>
              </a:rPr>
              <a:t> o &gt; 50,000 c/</a:t>
            </a:r>
            <a:r>
              <a:rPr lang="es-ES" sz="1800" i="0" dirty="0" err="1">
                <a:solidFill>
                  <a:srgbClr val="000066"/>
                </a:solidFill>
              </a:rPr>
              <a:t>mL</a:t>
            </a:r>
            <a:r>
              <a:rPr lang="es-ES" sz="1800" i="0" dirty="0">
                <a:solidFill>
                  <a:srgbClr val="000066"/>
                </a:solidFill>
              </a:rPr>
              <a:t>) basal</a:t>
            </a:r>
          </a:p>
          <a:p>
            <a:pPr algn="l"/>
            <a:r>
              <a:rPr lang="es-ES" sz="1800" i="0" dirty="0">
                <a:solidFill>
                  <a:srgbClr val="000066"/>
                </a:solidFill>
              </a:rPr>
              <a:t>y </a:t>
            </a:r>
            <a:r>
              <a:rPr lang="es-ES" sz="1800" i="0" dirty="0" err="1">
                <a:solidFill>
                  <a:srgbClr val="000066"/>
                </a:solidFill>
              </a:rPr>
              <a:t>coinfección</a:t>
            </a:r>
            <a:r>
              <a:rPr lang="es-ES" sz="1800" i="0" dirty="0">
                <a:solidFill>
                  <a:srgbClr val="000066"/>
                </a:solidFill>
              </a:rPr>
              <a:t> con hepatitis B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STARTMRK: </a:t>
            </a:r>
            <a:r>
              <a:rPr lang="es-ES" sz="3200" dirty="0" err="1" smtClean="0">
                <a:ea typeface="ＭＳ Ｐゴシック" pitchFamily="-107" charset="-128"/>
              </a:rPr>
              <a:t>raltegravir</a:t>
            </a:r>
            <a:r>
              <a:rPr lang="es-ES" sz="3200" dirty="0" smtClean="0">
                <a:ea typeface="ＭＳ Ｐゴシック" pitchFamily="-107" charset="-128"/>
              </a:rPr>
              <a:t> vs efavirenz,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</a:p>
        </p:txBody>
      </p:sp>
      <p:cxnSp>
        <p:nvCxnSpPr>
          <p:cNvPr id="5145" name="Connecteur droit 66"/>
          <p:cNvCxnSpPr>
            <a:cxnSpLocks noChangeShapeType="1"/>
          </p:cNvCxnSpPr>
          <p:nvPr/>
        </p:nvCxnSpPr>
        <p:spPr bwMode="auto">
          <a:xfrm rot="5400000">
            <a:off x="2864644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46" name="Oval 170"/>
          <p:cNvSpPr>
            <a:spLocks noChangeArrowheads="1"/>
          </p:cNvSpPr>
          <p:nvPr/>
        </p:nvSpPr>
        <p:spPr bwMode="auto">
          <a:xfrm>
            <a:off x="2293938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Doble ciego</a:t>
            </a:r>
          </a:p>
        </p:txBody>
      </p:sp>
      <p:cxnSp>
        <p:nvCxnSpPr>
          <p:cNvPr id="5147" name="AutoShape 60"/>
          <p:cNvCxnSpPr>
            <a:cxnSpLocks noChangeShapeType="1"/>
          </p:cNvCxnSpPr>
          <p:nvPr/>
        </p:nvCxnSpPr>
        <p:spPr bwMode="auto">
          <a:xfrm rot="10800000" flipH="1" flipV="1">
            <a:off x="405288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8" name="Line 63"/>
          <p:cNvSpPr>
            <a:spLocks noChangeShapeType="1"/>
          </p:cNvSpPr>
          <p:nvPr/>
        </p:nvSpPr>
        <p:spPr bwMode="auto">
          <a:xfrm>
            <a:off x="2957513" y="3284538"/>
            <a:ext cx="3190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9" name="Rectangle 9"/>
          <p:cNvSpPr>
            <a:spLocks noChangeArrowheads="1"/>
          </p:cNvSpPr>
          <p:nvPr/>
        </p:nvSpPr>
        <p:spPr bwMode="auto">
          <a:xfrm>
            <a:off x="3274027" y="346075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284</a:t>
            </a:r>
          </a:p>
        </p:txBody>
      </p:sp>
      <p:sp>
        <p:nvSpPr>
          <p:cNvPr id="5150" name="Rectangle 8"/>
          <p:cNvSpPr>
            <a:spLocks noChangeArrowheads="1"/>
          </p:cNvSpPr>
          <p:nvPr/>
        </p:nvSpPr>
        <p:spPr bwMode="auto">
          <a:xfrm>
            <a:off x="3274027" y="2466975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</a:t>
            </a:r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282</a:t>
            </a: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261225" y="2774950"/>
            <a:ext cx="1473200" cy="974725"/>
            <a:chOff x="4502" y="1764"/>
            <a:chExt cx="646" cy="614"/>
          </a:xfrm>
        </p:grpSpPr>
        <p:sp>
          <p:nvSpPr>
            <p:cNvPr id="5157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58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951663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7269163" y="1987550"/>
            <a:ext cx="1465262" cy="2151063"/>
            <a:chOff x="4471" y="1525"/>
            <a:chExt cx="1022" cy="1074"/>
          </a:xfrm>
        </p:grpSpPr>
        <p:sp>
          <p:nvSpPr>
            <p:cNvPr id="5155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56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STARTMRK: raltegravir vs efavirenz,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graphicFrame>
        <p:nvGraphicFramePr>
          <p:cNvPr id="266315" name="Group 75"/>
          <p:cNvGraphicFramePr>
            <a:graphicFrameLocks noGrp="1"/>
          </p:cNvGraphicFramePr>
          <p:nvPr>
            <p:ph idx="4294967295"/>
          </p:nvPr>
        </p:nvGraphicFramePr>
        <p:xfrm>
          <a:off x="723900" y="1511300"/>
          <a:ext cx="7223125" cy="4488291"/>
        </p:xfrm>
        <a:graphic>
          <a:graphicData uri="http://schemas.openxmlformats.org/drawingml/2006/table">
            <a:tbl>
              <a:tblPr/>
              <a:tblGrid>
                <a:gridCol w="384175"/>
                <a:gridCol w="3306763"/>
                <a:gridCol w="1839912"/>
                <a:gridCol w="1692275"/>
              </a:tblGrid>
              <a:tr h="3095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RAL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Randomizados, n</a:t>
                      </a:r>
                    </a:p>
                  </a:txBody>
                  <a:tcPr marL="54000" marR="54000" marT="53992" marB="53992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282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284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tratados elegibles, n</a:t>
                      </a:r>
                    </a:p>
                  </a:txBody>
                  <a:tcPr marL="54000" marR="54000" marT="53992" marB="53992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281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282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edad, años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36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Blancos/Negros/Otros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41% / 12% / 47%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 / 8% / 48%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Carga viral (log</a:t>
                      </a:r>
                      <a:r>
                        <a:rPr kumimoji="0" lang="es-ES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</a:t>
                      </a:r>
                      <a:r>
                        <a:rPr kumimoji="0" lang="es-E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mediana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5.1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Carga viral &gt; 100,000 c/</a:t>
                      </a:r>
                      <a:r>
                        <a:rPr kumimoji="0" lang="es-E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mL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55%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Carga viral &gt; 50,000 c/</a:t>
                      </a:r>
                      <a:r>
                        <a:rPr kumimoji="0" lang="es-E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mL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72%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70%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212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204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HBsAg+ o HCV Ab+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a S48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 (8.5%)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 (12.4%)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8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falta de eficacia</a:t>
                      </a:r>
                    </a:p>
                  </a:txBody>
                  <a:tcPr marL="54000" marR="54000" marT="53992" marB="5399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4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2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298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adversos eventos</a:t>
                      </a:r>
                    </a:p>
                  </a:txBody>
                  <a:tcPr marL="54000" marR="54000" marT="53992" marB="5399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17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</a:tbl>
          </a:graphicData>
        </a:graphic>
      </p:graphicFrame>
      <p:sp>
        <p:nvSpPr>
          <p:cNvPr id="6215" name="ZoneTexte 28"/>
          <p:cNvSpPr txBox="1">
            <a:spLocks noChangeArrowheads="1"/>
          </p:cNvSpPr>
          <p:nvPr/>
        </p:nvSpPr>
        <p:spPr bwMode="auto">
          <a:xfrm>
            <a:off x="723900" y="6002338"/>
            <a:ext cx="66659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 dirty="0">
                <a:solidFill>
                  <a:srgbClr val="000066"/>
                </a:solidFill>
              </a:rPr>
              <a:t>RAL fue administrado con o sin alimentos, EFV por la noche en ayunas,</a:t>
            </a:r>
          </a:p>
          <a:p>
            <a:pPr algn="l"/>
            <a:r>
              <a:rPr lang="es-ES" sz="1600" i="0" dirty="0">
                <a:solidFill>
                  <a:srgbClr val="000066"/>
                </a:solidFill>
              </a:rPr>
              <a:t>TDF/FTC por la mañana con alimentos</a:t>
            </a:r>
          </a:p>
        </p:txBody>
      </p:sp>
      <p:sp>
        <p:nvSpPr>
          <p:cNvPr id="621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6217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Lennox JL. Lancet 2009;374:796-806</a:t>
            </a:r>
          </a:p>
        </p:txBody>
      </p:sp>
      <p:sp>
        <p:nvSpPr>
          <p:cNvPr id="6218" name="Text Box 2"/>
          <p:cNvSpPr txBox="1">
            <a:spLocks noChangeArrowheads="1"/>
          </p:cNvSpPr>
          <p:nvPr/>
        </p:nvSpPr>
        <p:spPr bwMode="auto">
          <a:xfrm>
            <a:off x="854075" y="1039813"/>
            <a:ext cx="7437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Características basales y disposición de pacientes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363" name="Group 75"/>
          <p:cNvGraphicFramePr>
            <a:graphicFrameLocks noGrp="1"/>
          </p:cNvGraphicFramePr>
          <p:nvPr/>
        </p:nvGraphicFramePr>
        <p:xfrm>
          <a:off x="4838700" y="2459038"/>
          <a:ext cx="3924300" cy="2227263"/>
        </p:xfrm>
        <a:graphic>
          <a:graphicData uri="http://schemas.openxmlformats.org/drawingml/2006/table">
            <a:tbl>
              <a:tblPr/>
              <a:tblGrid>
                <a:gridCol w="2122488"/>
                <a:gridCol w="873125"/>
                <a:gridCol w="928687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Basal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5 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RNA &gt; 5 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92.5%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90.9%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89.1%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89.2%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&gt;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94.4%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88.3%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92.4%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85.6%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Subtipo HIV-1 B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Subtipo no-B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90.3%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96.3%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88.5%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90.9%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192" name="Text Box 2"/>
          <p:cNvSpPr txBox="1">
            <a:spLocks noChangeArrowheads="1"/>
          </p:cNvSpPr>
          <p:nvPr/>
        </p:nvSpPr>
        <p:spPr bwMode="auto">
          <a:xfrm>
            <a:off x="1641475" y="1103313"/>
            <a:ext cx="5853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a semana 48</a:t>
            </a:r>
          </a:p>
        </p:txBody>
      </p:sp>
      <p:sp>
        <p:nvSpPr>
          <p:cNvPr id="7193" name="ZoneTexte 64"/>
          <p:cNvSpPr txBox="1">
            <a:spLocks noChangeArrowheads="1"/>
          </p:cNvSpPr>
          <p:nvPr/>
        </p:nvSpPr>
        <p:spPr bwMode="auto">
          <a:xfrm>
            <a:off x="1022350" y="6272213"/>
            <a:ext cx="353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* Excluyendo discontinuaciones por intolerancia </a:t>
            </a:r>
            <a:br>
              <a:rPr lang="es-ES" sz="1200" i="0">
                <a:solidFill>
                  <a:srgbClr val="000066"/>
                </a:solidFill>
              </a:rPr>
            </a:br>
            <a:r>
              <a:rPr lang="es-ES" sz="1200" i="0">
                <a:solidFill>
                  <a:srgbClr val="000066"/>
                </a:solidFill>
              </a:rPr>
              <a:t>o razones no relacionadas al tratamiento</a:t>
            </a:r>
          </a:p>
        </p:txBody>
      </p:sp>
      <p:sp>
        <p:nvSpPr>
          <p:cNvPr id="719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7195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STARTMRK: raltegravir vs efavirenz,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7196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Lennox JL. Lancet 2009;374:796-806</a:t>
            </a:r>
          </a:p>
        </p:txBody>
      </p:sp>
      <p:sp>
        <p:nvSpPr>
          <p:cNvPr id="7197" name="Text Box 134"/>
          <p:cNvSpPr txBox="1">
            <a:spLocks noChangeArrowheads="1"/>
          </p:cNvSpPr>
          <p:nvPr/>
        </p:nvSpPr>
        <p:spPr bwMode="auto">
          <a:xfrm>
            <a:off x="836613" y="1609725"/>
            <a:ext cx="315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s-ES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Carga viral </a:t>
            </a:r>
            <a:r>
              <a:rPr lang="es-ES" sz="2000" b="1" i="0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&lt; 50 c/</a:t>
            </a:r>
            <a:r>
              <a:rPr lang="es-ES" sz="2000" b="1" i="0" dirty="0" err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mL</a:t>
            </a:r>
            <a:endParaRPr lang="es-ES" sz="2000" b="1" i="0" dirty="0">
              <a:solidFill>
                <a:srgbClr val="33339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198" name="Text Box 134"/>
          <p:cNvSpPr txBox="1">
            <a:spLocks noChangeArrowheads="1"/>
          </p:cNvSpPr>
          <p:nvPr/>
        </p:nvSpPr>
        <p:spPr bwMode="auto">
          <a:xfrm>
            <a:off x="4435921" y="1617910"/>
            <a:ext cx="46005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"/>
              </a:spcBef>
            </a:pPr>
            <a:r>
              <a:rPr lang="es-ES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Carga viral </a:t>
            </a:r>
            <a:r>
              <a:rPr lang="es-ES" sz="2000" b="1" i="0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&lt; 50 c/</a:t>
            </a:r>
            <a:r>
              <a:rPr lang="es-ES" sz="2000" b="1" i="0" dirty="0" err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mL</a:t>
            </a:r>
            <a:r>
              <a:rPr lang="es-ES" sz="2000" b="1" i="0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 a S48</a:t>
            </a:r>
            <a:br>
              <a:rPr lang="es-ES" sz="2000" b="1" i="0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</a:br>
            <a:r>
              <a:rPr lang="es-ES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(fallo </a:t>
            </a:r>
            <a:r>
              <a:rPr lang="es-ES" sz="2000" b="1" i="0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observado según factores basales</a:t>
            </a:r>
            <a:r>
              <a:rPr lang="es-ES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)</a:t>
            </a:r>
            <a:endParaRPr lang="es-ES" sz="2000" b="1" i="0" dirty="0">
              <a:solidFill>
                <a:srgbClr val="33339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199" name="Text Box 179"/>
          <p:cNvSpPr txBox="1">
            <a:spLocks noChangeArrowheads="1"/>
          </p:cNvSpPr>
          <p:nvPr/>
        </p:nvSpPr>
        <p:spPr bwMode="auto">
          <a:xfrm>
            <a:off x="4775200" y="4868863"/>
            <a:ext cx="35814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"/>
              </a:spcBef>
            </a:pP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Media de aumento de </a:t>
            </a:r>
            <a:r>
              <a:rPr lang="es-ES" sz="1600" i="0" dirty="0" smtClean="0">
                <a:solidFill>
                  <a:srgbClr val="000066"/>
                </a:solidFill>
                <a:cs typeface="Arial" charset="0"/>
              </a:rPr>
              <a:t>CD4/mm</a:t>
            </a:r>
            <a:r>
              <a:rPr lang="es-ES" sz="1600" i="0" baseline="30000" dirty="0" smtClean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600" i="0" dirty="0" smtClean="0">
                <a:solidFill>
                  <a:srgbClr val="000066"/>
                </a:solidFill>
                <a:cs typeface="Arial" charset="0"/>
              </a:rPr>
              <a:t> 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a S48 (análisis de fallos observados</a:t>
            </a:r>
            <a:r>
              <a:rPr lang="es-ES" sz="1600" i="0" dirty="0" smtClean="0">
                <a:solidFill>
                  <a:srgbClr val="000066"/>
                </a:solidFill>
                <a:cs typeface="Arial" charset="0"/>
              </a:rPr>
              <a:t>) : </a:t>
            </a:r>
            <a:endParaRPr lang="es-ES" sz="1600" i="0" dirty="0">
              <a:solidFill>
                <a:srgbClr val="000066"/>
              </a:solidFill>
              <a:cs typeface="Arial" charset="0"/>
            </a:endParaRPr>
          </a:p>
          <a:p>
            <a:pPr algn="l">
              <a:spcBef>
                <a:spcPct val="5000"/>
              </a:spcBef>
            </a:pPr>
            <a:r>
              <a:rPr lang="es-ES" sz="1600" b="1" i="0" dirty="0">
                <a:solidFill>
                  <a:srgbClr val="333399"/>
                </a:solidFill>
                <a:cs typeface="Arial" charset="0"/>
              </a:rPr>
              <a:t>189 (RAL)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vs </a:t>
            </a:r>
            <a:r>
              <a:rPr lang="es-ES" sz="1600" b="1" i="0" dirty="0">
                <a:solidFill>
                  <a:srgbClr val="5F5F5F"/>
                </a:solidFill>
                <a:cs typeface="Arial" charset="0"/>
              </a:rPr>
              <a:t>163 (EFV)</a:t>
            </a:r>
            <a:r>
              <a:rPr lang="es-ES" sz="1600" b="1" i="0" dirty="0">
                <a:solidFill>
                  <a:srgbClr val="000066"/>
                </a:solidFill>
                <a:cs typeface="Arial" charset="0"/>
              </a:rPr>
              <a:t> </a:t>
            </a:r>
          </a:p>
          <a:p>
            <a:pPr algn="l">
              <a:spcBef>
                <a:spcPct val="5000"/>
              </a:spcBef>
            </a:pP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(p = 0.0184)</a:t>
            </a:r>
          </a:p>
        </p:txBody>
      </p:sp>
      <p:grpSp>
        <p:nvGrpSpPr>
          <p:cNvPr id="47" name="Groupe 46"/>
          <p:cNvGrpSpPr/>
          <p:nvPr/>
        </p:nvGrpSpPr>
        <p:grpSpPr>
          <a:xfrm>
            <a:off x="452438" y="1909341"/>
            <a:ext cx="3832225" cy="4471987"/>
            <a:chOff x="452438" y="1881188"/>
            <a:chExt cx="3832225" cy="4471987"/>
          </a:xfrm>
        </p:grpSpPr>
        <p:sp>
          <p:nvSpPr>
            <p:cNvPr id="7200" name="Rectangle 2"/>
            <p:cNvSpPr>
              <a:spLocks noChangeArrowheads="1"/>
            </p:cNvSpPr>
            <p:nvPr/>
          </p:nvSpPr>
          <p:spPr bwMode="auto">
            <a:xfrm>
              <a:off x="1235075" y="3022600"/>
              <a:ext cx="538163" cy="2414588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sz="2800"/>
            </a:p>
          </p:txBody>
        </p:sp>
        <p:sp>
          <p:nvSpPr>
            <p:cNvPr id="7201" name="Rectangle 3"/>
            <p:cNvSpPr>
              <a:spLocks noChangeArrowheads="1"/>
            </p:cNvSpPr>
            <p:nvPr/>
          </p:nvSpPr>
          <p:spPr bwMode="auto">
            <a:xfrm>
              <a:off x="2786063" y="2870200"/>
              <a:ext cx="536575" cy="2566988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sz="2800"/>
            </a:p>
          </p:txBody>
        </p:sp>
        <p:sp>
          <p:nvSpPr>
            <p:cNvPr id="7202" name="Rectangle 4"/>
            <p:cNvSpPr>
              <a:spLocks noChangeArrowheads="1"/>
            </p:cNvSpPr>
            <p:nvPr/>
          </p:nvSpPr>
          <p:spPr bwMode="auto">
            <a:xfrm>
              <a:off x="1773238" y="3143250"/>
              <a:ext cx="536575" cy="2293938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sz="2800"/>
            </a:p>
          </p:txBody>
        </p:sp>
        <p:sp>
          <p:nvSpPr>
            <p:cNvPr id="7203" name="Rectangle 5"/>
            <p:cNvSpPr>
              <a:spLocks noChangeArrowheads="1"/>
            </p:cNvSpPr>
            <p:nvPr/>
          </p:nvSpPr>
          <p:spPr bwMode="auto">
            <a:xfrm>
              <a:off x="3322638" y="2941638"/>
              <a:ext cx="530225" cy="2495550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sz="2800"/>
            </a:p>
          </p:txBody>
        </p:sp>
        <p:sp>
          <p:nvSpPr>
            <p:cNvPr id="7204" name="Rectangle 144"/>
            <p:cNvSpPr>
              <a:spLocks noChangeArrowheads="1"/>
            </p:cNvSpPr>
            <p:nvPr/>
          </p:nvSpPr>
          <p:spPr bwMode="auto">
            <a:xfrm>
              <a:off x="1235075" y="2644775"/>
              <a:ext cx="5286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86.1</a:t>
              </a:r>
            </a:p>
          </p:txBody>
        </p:sp>
        <p:sp>
          <p:nvSpPr>
            <p:cNvPr id="7205" name="Rectangle 145"/>
            <p:cNvSpPr>
              <a:spLocks noChangeArrowheads="1"/>
            </p:cNvSpPr>
            <p:nvPr/>
          </p:nvSpPr>
          <p:spPr bwMode="auto">
            <a:xfrm>
              <a:off x="1800225" y="2776538"/>
              <a:ext cx="5286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chemeClr val="bg2"/>
                  </a:solidFill>
                  <a:cs typeface="Arial" charset="0"/>
                </a:rPr>
                <a:t>81.9</a:t>
              </a:r>
            </a:p>
          </p:txBody>
        </p:sp>
        <p:sp>
          <p:nvSpPr>
            <p:cNvPr id="7206" name="Line 146"/>
            <p:cNvSpPr>
              <a:spLocks noChangeShapeType="1"/>
            </p:cNvSpPr>
            <p:nvPr/>
          </p:nvSpPr>
          <p:spPr bwMode="auto">
            <a:xfrm>
              <a:off x="642938" y="5438775"/>
              <a:ext cx="3468687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7" name="ZoneTexte 86"/>
            <p:cNvSpPr txBox="1">
              <a:spLocks noChangeArrowheads="1"/>
            </p:cNvSpPr>
            <p:nvPr/>
          </p:nvSpPr>
          <p:spPr bwMode="auto">
            <a:xfrm>
              <a:off x="977900" y="5722938"/>
              <a:ext cx="1454150" cy="630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3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300" i="0" dirty="0">
                  <a:solidFill>
                    <a:srgbClr val="000066"/>
                  </a:solidFill>
                </a:rPr>
                <a:t>%</a:t>
              </a:r>
            </a:p>
            <a:p>
              <a:pPr>
                <a:lnSpc>
                  <a:spcPct val="90000"/>
                </a:lnSpc>
              </a:pPr>
              <a:r>
                <a:rPr lang="es-ES" sz="1300" i="0" dirty="0">
                  <a:solidFill>
                    <a:srgbClr val="000066"/>
                  </a:solidFill>
                </a:rPr>
                <a:t>para la diferencia</a:t>
              </a:r>
            </a:p>
            <a:p>
              <a:pPr>
                <a:lnSpc>
                  <a:spcPct val="90000"/>
                </a:lnSpc>
              </a:pPr>
              <a:r>
                <a:rPr lang="es-ES" sz="1300" i="0" dirty="0">
                  <a:solidFill>
                    <a:srgbClr val="000066"/>
                  </a:solidFill>
                </a:rPr>
                <a:t>= - </a:t>
              </a:r>
              <a:r>
                <a:rPr lang="es-ES" sz="1300" i="0" dirty="0" smtClean="0">
                  <a:solidFill>
                    <a:srgbClr val="000066"/>
                  </a:solidFill>
                </a:rPr>
                <a:t>1.9 ; </a:t>
              </a:r>
              <a:r>
                <a:rPr lang="es-ES" sz="1300" i="0" dirty="0">
                  <a:solidFill>
                    <a:srgbClr val="000066"/>
                  </a:solidFill>
                </a:rPr>
                <a:t>10.3</a:t>
              </a:r>
            </a:p>
          </p:txBody>
        </p:sp>
        <p:sp>
          <p:nvSpPr>
            <p:cNvPr id="7208" name="Rectangle 144"/>
            <p:cNvSpPr>
              <a:spLocks noChangeArrowheads="1"/>
            </p:cNvSpPr>
            <p:nvPr/>
          </p:nvSpPr>
          <p:spPr bwMode="auto">
            <a:xfrm>
              <a:off x="2817813" y="2527300"/>
              <a:ext cx="52863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91.6</a:t>
              </a:r>
            </a:p>
          </p:txBody>
        </p:sp>
        <p:sp>
          <p:nvSpPr>
            <p:cNvPr id="7209" name="Rectangle 145"/>
            <p:cNvSpPr>
              <a:spLocks noChangeArrowheads="1"/>
            </p:cNvSpPr>
            <p:nvPr/>
          </p:nvSpPr>
          <p:spPr bwMode="auto">
            <a:xfrm>
              <a:off x="3355975" y="2595563"/>
              <a:ext cx="5286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chemeClr val="bg2"/>
                  </a:solidFill>
                  <a:cs typeface="Arial" charset="0"/>
                </a:rPr>
                <a:t>89.1</a:t>
              </a:r>
            </a:p>
          </p:txBody>
        </p:sp>
        <p:sp>
          <p:nvSpPr>
            <p:cNvPr id="7210" name="Rectangle 52"/>
            <p:cNvSpPr>
              <a:spLocks noChangeArrowheads="1"/>
            </p:cNvSpPr>
            <p:nvPr/>
          </p:nvSpPr>
          <p:spPr bwMode="auto">
            <a:xfrm>
              <a:off x="2586038" y="2248967"/>
              <a:ext cx="1563687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400" i="0" dirty="0">
                  <a:solidFill>
                    <a:srgbClr val="000066"/>
                  </a:solidFill>
                  <a:cs typeface="Arial" charset="0"/>
                </a:rPr>
                <a:t>Por protocolo,</a:t>
              </a:r>
            </a:p>
            <a:p>
              <a:pPr>
                <a:lnSpc>
                  <a:spcPct val="80000"/>
                </a:lnSpc>
              </a:pPr>
              <a:r>
                <a:rPr lang="es-ES" sz="1400" i="0" dirty="0">
                  <a:solidFill>
                    <a:srgbClr val="000066"/>
                  </a:solidFill>
                  <a:cs typeface="Arial" charset="0"/>
                </a:rPr>
                <a:t>Fallo observado *</a:t>
              </a:r>
            </a:p>
          </p:txBody>
        </p:sp>
        <p:sp>
          <p:nvSpPr>
            <p:cNvPr id="7211" name="ZoneTexte 86"/>
            <p:cNvSpPr txBox="1">
              <a:spLocks noChangeArrowheads="1"/>
            </p:cNvSpPr>
            <p:nvPr/>
          </p:nvSpPr>
          <p:spPr bwMode="auto">
            <a:xfrm>
              <a:off x="2578100" y="5722938"/>
              <a:ext cx="1454150" cy="630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3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300" i="0" dirty="0">
                  <a:solidFill>
                    <a:srgbClr val="000066"/>
                  </a:solidFill>
                </a:rPr>
                <a:t>%  </a:t>
              </a:r>
              <a:br>
                <a:rPr lang="es-ES" sz="1300" i="0" dirty="0">
                  <a:solidFill>
                    <a:srgbClr val="000066"/>
                  </a:solidFill>
                </a:rPr>
              </a:br>
              <a:r>
                <a:rPr lang="es-ES" sz="1300" i="0" dirty="0">
                  <a:solidFill>
                    <a:srgbClr val="000066"/>
                  </a:solidFill>
                </a:rPr>
                <a:t>para la </a:t>
              </a:r>
              <a:r>
                <a:rPr lang="es-ES" sz="13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300" i="0" dirty="0">
                <a:solidFill>
                  <a:srgbClr val="000066"/>
                </a:solidFill>
              </a:endParaRPr>
            </a:p>
            <a:p>
              <a:pPr>
                <a:lnSpc>
                  <a:spcPct val="90000"/>
                </a:lnSpc>
              </a:pPr>
              <a:r>
                <a:rPr lang="es-ES" sz="1300" i="0" dirty="0">
                  <a:solidFill>
                    <a:srgbClr val="000066"/>
                  </a:solidFill>
                </a:rPr>
                <a:t>= - </a:t>
              </a:r>
              <a:r>
                <a:rPr lang="es-ES" sz="1300" i="0" dirty="0" smtClean="0">
                  <a:solidFill>
                    <a:srgbClr val="000066"/>
                  </a:solidFill>
                </a:rPr>
                <a:t>2.6 ; </a:t>
              </a:r>
              <a:r>
                <a:rPr lang="es-ES" sz="1300" i="0" dirty="0">
                  <a:solidFill>
                    <a:srgbClr val="000066"/>
                  </a:solidFill>
                </a:rPr>
                <a:t>7.7</a:t>
              </a:r>
            </a:p>
          </p:txBody>
        </p:sp>
        <p:sp>
          <p:nvSpPr>
            <p:cNvPr id="7212" name="Rectangle 60"/>
            <p:cNvSpPr>
              <a:spLocks noChangeArrowheads="1"/>
            </p:cNvSpPr>
            <p:nvPr/>
          </p:nvSpPr>
          <p:spPr bwMode="auto">
            <a:xfrm>
              <a:off x="1246188" y="508952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>
                  <a:solidFill>
                    <a:srgbClr val="FFFFFF"/>
                  </a:solidFill>
                </a:rPr>
                <a:t>281</a:t>
              </a:r>
              <a:endParaRPr lang="es-ES" b="1" i="0">
                <a:solidFill>
                  <a:srgbClr val="FFFFFF"/>
                </a:solidFill>
              </a:endParaRPr>
            </a:p>
          </p:txBody>
        </p:sp>
        <p:sp>
          <p:nvSpPr>
            <p:cNvPr id="7213" name="Rectangle 61"/>
            <p:cNvSpPr>
              <a:spLocks noChangeArrowheads="1"/>
            </p:cNvSpPr>
            <p:nvPr/>
          </p:nvSpPr>
          <p:spPr bwMode="auto">
            <a:xfrm>
              <a:off x="1811338" y="508952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>
                  <a:solidFill>
                    <a:srgbClr val="FFFFFF"/>
                  </a:solidFill>
                </a:rPr>
                <a:t>282</a:t>
              </a:r>
              <a:endParaRPr lang="es-ES" b="1" i="0">
                <a:solidFill>
                  <a:srgbClr val="FFFFFF"/>
                </a:solidFill>
              </a:endParaRPr>
            </a:p>
          </p:txBody>
        </p:sp>
        <p:sp>
          <p:nvSpPr>
            <p:cNvPr id="7214" name="Rectangle 62"/>
            <p:cNvSpPr>
              <a:spLocks noChangeArrowheads="1"/>
            </p:cNvSpPr>
            <p:nvPr/>
          </p:nvSpPr>
          <p:spPr bwMode="auto">
            <a:xfrm>
              <a:off x="2814638" y="508952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>
                  <a:solidFill>
                    <a:srgbClr val="FFFFFF"/>
                  </a:solidFill>
                </a:rPr>
                <a:t>263</a:t>
              </a:r>
              <a:endParaRPr lang="es-ES" b="1" i="0">
                <a:solidFill>
                  <a:srgbClr val="FFFFFF"/>
                </a:solidFill>
              </a:endParaRPr>
            </a:p>
          </p:txBody>
        </p:sp>
        <p:sp>
          <p:nvSpPr>
            <p:cNvPr id="7215" name="Rectangle 63"/>
            <p:cNvSpPr>
              <a:spLocks noChangeArrowheads="1"/>
            </p:cNvSpPr>
            <p:nvPr/>
          </p:nvSpPr>
          <p:spPr bwMode="auto">
            <a:xfrm>
              <a:off x="3346450" y="508952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>
                  <a:solidFill>
                    <a:srgbClr val="FFFFFF"/>
                  </a:solidFill>
                </a:rPr>
                <a:t>258</a:t>
              </a:r>
              <a:endParaRPr lang="es-ES" b="1" i="0">
                <a:solidFill>
                  <a:srgbClr val="FFFFFF"/>
                </a:solidFill>
              </a:endParaRPr>
            </a:p>
          </p:txBody>
        </p:sp>
        <p:sp>
          <p:nvSpPr>
            <p:cNvPr id="7216" name="Rectangle 135"/>
            <p:cNvSpPr>
              <a:spLocks noChangeArrowheads="1"/>
            </p:cNvSpPr>
            <p:nvPr/>
          </p:nvSpPr>
          <p:spPr bwMode="auto">
            <a:xfrm>
              <a:off x="550863" y="46402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7217" name="Rectangle 136"/>
            <p:cNvSpPr>
              <a:spLocks noChangeArrowheads="1"/>
            </p:cNvSpPr>
            <p:nvPr/>
          </p:nvSpPr>
          <p:spPr bwMode="auto">
            <a:xfrm>
              <a:off x="550863" y="39481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7218" name="Rectangle 137"/>
            <p:cNvSpPr>
              <a:spLocks noChangeArrowheads="1"/>
            </p:cNvSpPr>
            <p:nvPr/>
          </p:nvSpPr>
          <p:spPr bwMode="auto">
            <a:xfrm>
              <a:off x="452438" y="256698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7219" name="Rectangle 138"/>
            <p:cNvSpPr>
              <a:spLocks noChangeArrowheads="1"/>
            </p:cNvSpPr>
            <p:nvPr/>
          </p:nvSpPr>
          <p:spPr bwMode="auto">
            <a:xfrm>
              <a:off x="550863" y="32575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7220" name="Line 139"/>
            <p:cNvSpPr>
              <a:spLocks noChangeShapeType="1"/>
            </p:cNvSpPr>
            <p:nvPr/>
          </p:nvSpPr>
          <p:spPr bwMode="auto">
            <a:xfrm>
              <a:off x="815975" y="47466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21" name="Line 140"/>
            <p:cNvSpPr>
              <a:spLocks noChangeShapeType="1"/>
            </p:cNvSpPr>
            <p:nvPr/>
          </p:nvSpPr>
          <p:spPr bwMode="auto">
            <a:xfrm>
              <a:off x="815975" y="40560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22" name="Line 141"/>
            <p:cNvSpPr>
              <a:spLocks noChangeShapeType="1"/>
            </p:cNvSpPr>
            <p:nvPr/>
          </p:nvSpPr>
          <p:spPr bwMode="auto">
            <a:xfrm>
              <a:off x="815975" y="26717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23" name="Line 142"/>
            <p:cNvSpPr>
              <a:spLocks noChangeShapeType="1"/>
            </p:cNvSpPr>
            <p:nvPr/>
          </p:nvSpPr>
          <p:spPr bwMode="auto">
            <a:xfrm>
              <a:off x="815975" y="33623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24" name="Line 143"/>
            <p:cNvSpPr>
              <a:spLocks noChangeShapeType="1"/>
            </p:cNvSpPr>
            <p:nvPr/>
          </p:nvSpPr>
          <p:spPr bwMode="auto">
            <a:xfrm>
              <a:off x="906463" y="266223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25" name="Text Box 148"/>
            <p:cNvSpPr txBox="1">
              <a:spLocks noChangeArrowheads="1"/>
            </p:cNvSpPr>
            <p:nvPr/>
          </p:nvSpPr>
          <p:spPr bwMode="auto">
            <a:xfrm>
              <a:off x="477838" y="218598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226" name="Rectangle 40"/>
            <p:cNvSpPr>
              <a:spLocks noChangeArrowheads="1"/>
            </p:cNvSpPr>
            <p:nvPr/>
          </p:nvSpPr>
          <p:spPr bwMode="auto">
            <a:xfrm>
              <a:off x="1313809" y="2248719"/>
              <a:ext cx="920445" cy="437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400" i="0" dirty="0">
                  <a:solidFill>
                    <a:srgbClr val="000066"/>
                  </a:solidFill>
                  <a:cs typeface="Arial" charset="0"/>
                </a:rPr>
                <a:t>Análisis </a:t>
              </a:r>
            </a:p>
            <a:p>
              <a:pPr>
                <a:lnSpc>
                  <a:spcPct val="80000"/>
                </a:lnSpc>
              </a:pPr>
              <a:r>
                <a:rPr lang="es-ES" sz="1400" i="0" dirty="0" smtClean="0">
                  <a:solidFill>
                    <a:srgbClr val="000066"/>
                  </a:solidFill>
                  <a:cs typeface="Arial" charset="0"/>
                </a:rPr>
                <a:t>primarios</a:t>
              </a:r>
              <a:endParaRPr lang="es-ES" sz="1400" i="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227" name="Line 146"/>
            <p:cNvSpPr>
              <a:spLocks noChangeShapeType="1"/>
            </p:cNvSpPr>
            <p:nvPr/>
          </p:nvSpPr>
          <p:spPr bwMode="auto">
            <a:xfrm>
              <a:off x="815975" y="5438775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2" name="Group 60"/>
            <p:cNvGrpSpPr>
              <a:grpSpLocks/>
            </p:cNvGrpSpPr>
            <p:nvPr/>
          </p:nvGrpSpPr>
          <p:grpSpPr bwMode="auto">
            <a:xfrm>
              <a:off x="1620838" y="1881188"/>
              <a:ext cx="1555750" cy="366712"/>
              <a:chOff x="1084" y="1254"/>
              <a:chExt cx="980" cy="231"/>
            </a:xfrm>
          </p:grpSpPr>
          <p:sp>
            <p:nvSpPr>
              <p:cNvPr id="7231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es-ES" sz="28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7232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s-ES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7233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s-ES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7234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s-ES" sz="1800" b="1" i="0" dirty="0">
                    <a:solidFill>
                      <a:srgbClr val="333399"/>
                    </a:solidFill>
                    <a:latin typeface="Calibri" pitchFamily="34" charset="0"/>
                  </a:rPr>
                  <a:t>RAL</a:t>
                </a:r>
              </a:p>
            </p:txBody>
          </p:sp>
          <p:sp>
            <p:nvSpPr>
              <p:cNvPr id="7235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s-ES" sz="1800" b="1" i="0" dirty="0">
                    <a:solidFill>
                      <a:srgbClr val="333399"/>
                    </a:solidFill>
                    <a:latin typeface="Calibri" pitchFamily="34" charset="0"/>
                  </a:rPr>
                  <a:t>EFV</a:t>
                </a:r>
              </a:p>
            </p:txBody>
          </p:sp>
        </p:grpSp>
        <p:sp>
          <p:nvSpPr>
            <p:cNvPr id="7229" name="Rectangle 40"/>
            <p:cNvSpPr>
              <a:spLocks noChangeArrowheads="1"/>
            </p:cNvSpPr>
            <p:nvPr/>
          </p:nvSpPr>
          <p:spPr bwMode="auto">
            <a:xfrm>
              <a:off x="1196975" y="5448300"/>
              <a:ext cx="12176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600" b="1" i="0">
                  <a:solidFill>
                    <a:srgbClr val="000066"/>
                  </a:solidFill>
                  <a:cs typeface="Arial" charset="0"/>
                </a:rPr>
                <a:t>PP, NC = F</a:t>
              </a:r>
            </a:p>
          </p:txBody>
        </p:sp>
        <p:sp>
          <p:nvSpPr>
            <p:cNvPr id="7230" name="Rectangle 40"/>
            <p:cNvSpPr>
              <a:spLocks noChangeArrowheads="1"/>
            </p:cNvSpPr>
            <p:nvPr/>
          </p:nvSpPr>
          <p:spPr bwMode="auto">
            <a:xfrm>
              <a:off x="862013" y="5089525"/>
              <a:ext cx="434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400" i="0">
                  <a:solidFill>
                    <a:srgbClr val="000066"/>
                  </a:solidFill>
                  <a:cs typeface="Arial" charset="0"/>
                </a:rPr>
                <a:t>n 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9" name="Group 103"/>
          <p:cNvGraphicFramePr>
            <a:graphicFrameLocks noGrp="1"/>
          </p:cNvGraphicFramePr>
          <p:nvPr/>
        </p:nvGraphicFramePr>
        <p:xfrm>
          <a:off x="395288" y="1612900"/>
          <a:ext cx="8342312" cy="4818484"/>
        </p:xfrm>
        <a:graphic>
          <a:graphicData uri="http://schemas.openxmlformats.org/drawingml/2006/table">
            <a:tbl>
              <a:tblPr/>
              <a:tblGrid>
                <a:gridCol w="431800"/>
                <a:gridCol w="4875212"/>
                <a:gridCol w="933450"/>
                <a:gridCol w="1011238"/>
                <a:gridCol w="1090612"/>
              </a:tblGrid>
              <a:tr h="36666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RAL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760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adversos clínicos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Relacionados a la droga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44.1%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77.0%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0.0001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EA serios relacionados a la droga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1.4%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1.8%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Discontinuaciones por EA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3.2%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6.0%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adversos de laboratorio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EA relacionados a la droga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8.5%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Discontinuaciones por EA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0.4%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adversos clínicos de grado moderado a severo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32%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0.0001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Cefaleas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Mareos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Insomnio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No hubo diferencias en la incidencia de otros EA reportados  en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2% de los pacientes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6760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Anormalidades de laboratorio grado 3 o 4 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LDL-colesterol en ayunas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4.92 mmol/L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4%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Incidencia de otras anormalidades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2%, sin diferencias entre ramas</a:t>
                      </a:r>
                    </a:p>
                  </a:txBody>
                  <a:tcPr marL="90000" marR="90000" marT="46794" marB="4679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286" name="Rectangle 10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STARTMRK: </a:t>
            </a:r>
            <a:r>
              <a:rPr lang="es-ES" sz="3200" dirty="0" err="1" smtClean="0">
                <a:ea typeface="ＭＳ Ｐゴシック" pitchFamily="-107" charset="-128"/>
              </a:rPr>
              <a:t>raltegravir</a:t>
            </a:r>
            <a:r>
              <a:rPr lang="es-ES" sz="3200" dirty="0" smtClean="0">
                <a:ea typeface="ＭＳ Ｐゴシック" pitchFamily="-107" charset="-128"/>
              </a:rPr>
              <a:t> vs </a:t>
            </a:r>
            <a:r>
              <a:rPr lang="es-ES" sz="3200" dirty="0" err="1" smtClean="0">
                <a:ea typeface="ＭＳ Ｐゴシック" pitchFamily="-107" charset="-128"/>
              </a:rPr>
              <a:t>efavirenz</a:t>
            </a:r>
            <a:r>
              <a:rPr lang="es-ES" sz="3200" dirty="0" smtClean="0">
                <a:ea typeface="ＭＳ Ｐゴシック" pitchFamily="-107" charset="-128"/>
              </a:rPr>
              <a:t>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8287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28713"/>
            <a:ext cx="9024938" cy="466725"/>
          </a:xfrm>
        </p:spPr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Seguridad a S48</a:t>
            </a:r>
            <a:endParaRPr lang="es-ES" smtClean="0">
              <a:ea typeface="ＭＳ Ｐゴシック" pitchFamily="-107" charset="-128"/>
            </a:endParaRPr>
          </a:p>
        </p:txBody>
      </p:sp>
      <p:sp>
        <p:nvSpPr>
          <p:cNvPr id="828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8289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Lennox JL. Lancet 2009;374:796-806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STARTMRK: raltegravir vs efavirenz,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4294967295"/>
          </p:nvPr>
        </p:nvSpPr>
        <p:spPr>
          <a:xfrm>
            <a:off x="38100" y="1125538"/>
            <a:ext cx="8788400" cy="5303837"/>
          </a:xfrm>
        </p:spPr>
        <p:txBody>
          <a:bodyPr/>
          <a:lstStyle/>
          <a:p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Seguridad: síntomas </a:t>
            </a:r>
            <a:r>
              <a:rPr lang="es-ES" sz="2800" b="1" dirty="0" err="1" smtClean="0">
                <a:latin typeface="Calibri" pitchFamily="34" charset="0"/>
                <a:ea typeface="ＭＳ Ｐゴシック" pitchFamily="-107" charset="-128"/>
              </a:rPr>
              <a:t>neuropsiquiátricos</a:t>
            </a:r>
            <a:endParaRPr lang="es-ES" sz="2800" b="1" dirty="0" smtClean="0">
              <a:latin typeface="Calibri" pitchFamily="34" charset="0"/>
              <a:ea typeface="ＭＳ Ｐゴシック" pitchFamily="-107" charset="-128"/>
            </a:endParaRP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En semana 8</a:t>
            </a:r>
            <a:r>
              <a:rPr lang="es-ES" sz="1800" dirty="0" smtClean="0">
                <a:ea typeface="ＭＳ Ｐゴシック" pitchFamily="-107" charset="-128"/>
              </a:rPr>
              <a:t> </a:t>
            </a:r>
          </a:p>
          <a:p>
            <a:pPr lvl="2"/>
            <a:r>
              <a:rPr lang="es-ES" sz="1800" dirty="0" smtClean="0">
                <a:ea typeface="ＭＳ Ｐゴシック" pitchFamily="-107" charset="-128"/>
              </a:rPr>
              <a:t>EA relacionados al SNC ocurrieron en 10% de los pacientes en RAL </a:t>
            </a:r>
            <a:br>
              <a:rPr lang="es-ES" sz="1800" dirty="0" smtClean="0">
                <a:ea typeface="ＭＳ Ｐゴシック" pitchFamily="-107" charset="-128"/>
              </a:rPr>
            </a:br>
            <a:r>
              <a:rPr lang="es-ES" sz="1800" dirty="0" smtClean="0">
                <a:ea typeface="ＭＳ Ｐゴシック" pitchFamily="-107" charset="-128"/>
              </a:rPr>
              <a:t>vs 18% en la rama EFV (p = 0.0149)</a:t>
            </a:r>
          </a:p>
          <a:p>
            <a:pPr lvl="2"/>
            <a:r>
              <a:rPr lang="es-ES" sz="1800" dirty="0" smtClean="0">
                <a:ea typeface="ＭＳ Ｐゴシック" pitchFamily="-107" charset="-128"/>
              </a:rPr>
              <a:t>Análisis retrospectivo de </a:t>
            </a:r>
            <a:r>
              <a:rPr lang="es-ES" sz="1800" dirty="0" err="1" smtClean="0">
                <a:ea typeface="ＭＳ Ｐゴシック" pitchFamily="-107" charset="-128"/>
              </a:rPr>
              <a:t>sensitividad</a:t>
            </a:r>
            <a:r>
              <a:rPr lang="es-ES" sz="1800" dirty="0" smtClean="0">
                <a:ea typeface="ＭＳ Ｐゴシック" pitchFamily="-107" charset="-128"/>
              </a:rPr>
              <a:t>  (síntomas adicionales ) </a:t>
            </a:r>
            <a:r>
              <a:rPr lang="es-ES" sz="1800" u="sng" dirty="0" smtClean="0">
                <a:ea typeface="ＭＳ Ｐゴシック" pitchFamily="-107" charset="-128"/>
              </a:rPr>
              <a:t>&gt;</a:t>
            </a:r>
            <a:r>
              <a:rPr lang="es-ES" sz="1800" dirty="0" smtClean="0">
                <a:ea typeface="ＭＳ Ｐゴシック" pitchFamily="-107" charset="-128"/>
              </a:rPr>
              <a:t> 1 síntoma del SNC: 20% vs 52% (p &lt; 0.0001)</a:t>
            </a:r>
          </a:p>
          <a:p>
            <a:pPr lvl="2">
              <a:spcAft>
                <a:spcPct val="35000"/>
              </a:spcAft>
            </a:pPr>
            <a:r>
              <a:rPr lang="es-ES" sz="1800" dirty="0" smtClean="0">
                <a:ea typeface="ＭＳ Ｐゴシック" pitchFamily="-107" charset="-128"/>
              </a:rPr>
              <a:t>La mayoría de los síntomas fueron </a:t>
            </a:r>
            <a:r>
              <a:rPr lang="es-ES" sz="1800" dirty="0" err="1" smtClean="0">
                <a:ea typeface="ＭＳ Ｐゴシック" pitchFamily="-107" charset="-128"/>
              </a:rPr>
              <a:t>autolimitados</a:t>
            </a:r>
            <a:endParaRPr lang="es-ES" sz="1800" dirty="0" smtClean="0">
              <a:ea typeface="ＭＳ Ｐゴシック" pitchFamily="-107" charset="-128"/>
            </a:endParaRP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En semana 48</a:t>
            </a:r>
          </a:p>
          <a:p>
            <a:pPr lvl="2"/>
            <a:r>
              <a:rPr lang="es-ES" sz="1800" dirty="0" smtClean="0">
                <a:ea typeface="ＭＳ Ｐゴシック" pitchFamily="-107" charset="-128"/>
              </a:rPr>
              <a:t>La incidencia acumulativa de EA relacionados al SNC eventos fue significativamente menor en la rama  RAL: 14% vs 23% en el análisis principal (p = 0.0044); 26% vs 59% en el análisis de </a:t>
            </a:r>
            <a:r>
              <a:rPr lang="es-ES" sz="1800" dirty="0" err="1" smtClean="0">
                <a:ea typeface="ＭＳ Ｐゴシック" pitchFamily="-107" charset="-128"/>
              </a:rPr>
              <a:t>sensitividad</a:t>
            </a:r>
            <a:r>
              <a:rPr lang="es-ES" sz="1800" dirty="0" smtClean="0">
                <a:ea typeface="ＭＳ Ｐゴシック" pitchFamily="-107" charset="-128"/>
              </a:rPr>
              <a:t> </a:t>
            </a:r>
            <a:br>
              <a:rPr lang="es-ES" sz="1800" dirty="0" smtClean="0">
                <a:ea typeface="ＭＳ Ｐゴシック" pitchFamily="-107" charset="-128"/>
              </a:rPr>
            </a:br>
            <a:r>
              <a:rPr lang="es-ES" sz="1800" dirty="0" smtClean="0">
                <a:ea typeface="ＭＳ Ｐゴシック" pitchFamily="-107" charset="-128"/>
              </a:rPr>
              <a:t>(p &lt; 0.0001)</a:t>
            </a:r>
          </a:p>
          <a:p>
            <a:pPr lvl="2"/>
            <a:r>
              <a:rPr lang="es-ES" sz="1800" dirty="0" smtClean="0">
                <a:ea typeface="ＭＳ Ｐゴシック" pitchFamily="-107" charset="-128"/>
              </a:rPr>
              <a:t>Estos eventos fueron generalmente leves: 62% de RAL vs 79% de EFV</a:t>
            </a:r>
          </a:p>
          <a:p>
            <a:pPr lvl="2"/>
            <a:r>
              <a:rPr lang="es-ES" sz="1800" dirty="0" smtClean="0">
                <a:ea typeface="ＭＳ Ｐゴシック" pitchFamily="-107" charset="-128"/>
              </a:rPr>
              <a:t>Solo 1 paciente, en EFV, discontinuaron el estudio a causa de EA relacionados al SNC</a:t>
            </a:r>
          </a:p>
        </p:txBody>
      </p:sp>
      <p:sp>
        <p:nvSpPr>
          <p:cNvPr id="922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9221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Lennox JL. Lancet 2009;374:796-806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2"/>
          <p:cNvGraphicFramePr>
            <a:graphicFrameLocks noGrp="1"/>
          </p:cNvGraphicFramePr>
          <p:nvPr/>
        </p:nvGraphicFramePr>
        <p:xfrm>
          <a:off x="382588" y="1844824"/>
          <a:ext cx="8366125" cy="4332376"/>
        </p:xfrm>
        <a:graphic>
          <a:graphicData uri="http://schemas.openxmlformats.org/drawingml/2006/table">
            <a:tbl>
              <a:tblPr/>
              <a:tblGrid>
                <a:gridCol w="365125"/>
                <a:gridCol w="4922837"/>
                <a:gridCol w="1500188"/>
                <a:gridCol w="1577975"/>
              </a:tblGrid>
              <a:tr h="64005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  <a:b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281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  <a:b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282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Carga viral &lt; 50 c/</a:t>
                      </a:r>
                      <a:r>
                        <a:rPr kumimoji="0" lang="es-ES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endParaRPr kumimoji="0" lang="es-ES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71.0%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61.3%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Media de cambio de CD4/mm</a:t>
                      </a:r>
                      <a:r>
                        <a:rPr kumimoji="0" lang="es-ES" alt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desde el basal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374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312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Fallo virológico confirmado (carga viral </a:t>
                      </a:r>
                      <a:r>
                        <a:rPr kumimoji="0" lang="es-ES" alt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50 c/</a:t>
                      </a:r>
                      <a:r>
                        <a:rPr kumimoji="0" lang="es-ES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19.6%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20.9%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 respuesta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3.6%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8.5%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Rebote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16.0%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12.4%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Muerte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(1.8%)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(1.8%)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Discontinuacion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71 (25.2%)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98 (34.5%)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Debida a falta de  eficacia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Debida a EA clinicaos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Debida a EA de laboratorio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1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Debida a otras razones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1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clinicos relacionados  a la droga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52.0%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80.1%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307" name="Text Box 2"/>
          <p:cNvSpPr txBox="1">
            <a:spLocks noChangeArrowheads="1"/>
          </p:cNvSpPr>
          <p:nvPr/>
        </p:nvSpPr>
        <p:spPr bwMode="auto">
          <a:xfrm>
            <a:off x="1976501" y="1239143"/>
            <a:ext cx="52699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altLang="fr-FR" sz="2800" b="1" i="0" dirty="0" smtClean="0">
                <a:solidFill>
                  <a:srgbClr val="CC3300"/>
                </a:solidFill>
                <a:latin typeface="Calibri" pitchFamily="34" charset="0"/>
              </a:rPr>
              <a:t>Resultados acumulativos a 5 años </a:t>
            </a:r>
            <a:endParaRPr lang="es-ES" altLang="fr-FR" sz="2800" b="1" i="0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030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0309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Estudio STARTMRK: </a:t>
            </a:r>
            <a:r>
              <a:rPr lang="es-ES" altLang="fr-FR" sz="3200" dirty="0" err="1" smtClean="0">
                <a:ea typeface="ＭＳ Ｐゴシック" pitchFamily="34" charset="-128"/>
              </a:rPr>
              <a:t>raltegravir</a:t>
            </a:r>
            <a:r>
              <a:rPr lang="es-ES" altLang="fr-FR" sz="3200" dirty="0" smtClean="0">
                <a:ea typeface="ＭＳ Ｐゴシック" pitchFamily="34" charset="-128"/>
              </a:rPr>
              <a:t> vs </a:t>
            </a:r>
            <a:r>
              <a:rPr lang="es-ES" altLang="fr-FR" sz="3200" dirty="0" err="1" smtClean="0">
                <a:ea typeface="ＭＳ Ｐゴシック" pitchFamily="34" charset="-128"/>
              </a:rPr>
              <a:t>efavirenz</a:t>
            </a:r>
            <a:r>
              <a:rPr lang="es-ES" altLang="fr-FR" sz="3200" dirty="0" smtClean="0">
                <a:ea typeface="ＭＳ Ｐゴシック" pitchFamily="34" charset="-128"/>
              </a:rPr>
              <a:t>,</a:t>
            </a:r>
            <a:br>
              <a:rPr lang="es-ES" altLang="fr-FR" sz="3200" dirty="0" smtClean="0">
                <a:ea typeface="ＭＳ Ｐゴシック" pitchFamily="34" charset="-128"/>
              </a:rPr>
            </a:br>
            <a:r>
              <a:rPr lang="es-ES" altLang="fr-FR" sz="3200" dirty="0" smtClean="0">
                <a:ea typeface="ＭＳ Ｐゴシック" pitchFamily="34" charset="-128"/>
              </a:rPr>
              <a:t>en combinaci</a:t>
            </a:r>
            <a:r>
              <a:rPr lang="es-ES" sz="3200" dirty="0" smtClean="0">
                <a:ea typeface="ＭＳ Ｐゴシック" pitchFamily="-107" charset="-128"/>
              </a:rPr>
              <a:t>ó</a:t>
            </a:r>
            <a:r>
              <a:rPr lang="es-ES" altLang="fr-FR" sz="3200" dirty="0" smtClean="0">
                <a:ea typeface="ＭＳ Ｐゴシック" pitchFamily="34" charset="-128"/>
              </a:rPr>
              <a:t>n con TDF/FTC</a:t>
            </a:r>
          </a:p>
        </p:txBody>
      </p:sp>
      <p:sp>
        <p:nvSpPr>
          <p:cNvPr id="10310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1267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 err="1" smtClean="0">
                <a:ea typeface="ＭＳ Ｐゴシック" pitchFamily="34" charset="-128"/>
              </a:rPr>
              <a:t>Estudio</a:t>
            </a:r>
            <a:r>
              <a:rPr lang="fr-FR" altLang="fr-FR" sz="3200" dirty="0" smtClean="0">
                <a:ea typeface="ＭＳ Ｐゴシック" pitchFamily="34" charset="-128"/>
              </a:rPr>
              <a:t> STARTMRK: </a:t>
            </a:r>
            <a:r>
              <a:rPr lang="fr-FR" altLang="fr-FR" sz="3200" dirty="0" err="1" smtClean="0">
                <a:ea typeface="ＭＳ Ｐゴシック" pitchFamily="34" charset="-128"/>
              </a:rPr>
              <a:t>raltegravir</a:t>
            </a:r>
            <a:r>
              <a:rPr lang="fr-FR" altLang="fr-FR" sz="3200" dirty="0" smtClean="0">
                <a:ea typeface="ＭＳ Ｐゴシック" pitchFamily="34" charset="-128"/>
              </a:rPr>
              <a:t> vs </a:t>
            </a:r>
            <a:r>
              <a:rPr lang="fr-FR" altLang="fr-FR" sz="3200" dirty="0" err="1" smtClean="0">
                <a:ea typeface="ＭＳ Ｐゴシック" pitchFamily="34" charset="-128"/>
              </a:rPr>
              <a:t>efavirenz</a:t>
            </a:r>
            <a:r>
              <a:rPr lang="fr-FR" altLang="fr-FR" sz="3200" dirty="0" smtClean="0">
                <a:ea typeface="ＭＳ Ｐゴシック" pitchFamily="34" charset="-128"/>
              </a:rPr>
              <a:t>,</a:t>
            </a:r>
            <a:br>
              <a:rPr lang="fr-FR" altLang="fr-FR" sz="3200" dirty="0" smtClean="0">
                <a:ea typeface="ＭＳ Ｐゴシック" pitchFamily="34" charset="-128"/>
              </a:rPr>
            </a:br>
            <a:r>
              <a:rPr lang="fr-FR" altLang="fr-FR" sz="3200" dirty="0" smtClean="0">
                <a:ea typeface="ＭＳ Ｐゴシック" pitchFamily="34" charset="-128"/>
              </a:rPr>
              <a:t>en </a:t>
            </a:r>
            <a:r>
              <a:rPr lang="fr-FR" altLang="fr-FR" sz="3200" dirty="0" err="1" smtClean="0">
                <a:ea typeface="ＭＳ Ｐゴシック" pitchFamily="34" charset="-128"/>
              </a:rPr>
              <a:t>combinaci</a:t>
            </a:r>
            <a:r>
              <a:rPr lang="es-ES" sz="3200" dirty="0" smtClean="0">
                <a:ea typeface="ＭＳ Ｐゴシック" pitchFamily="-107" charset="-128"/>
              </a:rPr>
              <a:t>ó</a:t>
            </a:r>
            <a:r>
              <a:rPr lang="fr-FR" altLang="fr-FR" sz="3200" dirty="0" smtClean="0">
                <a:ea typeface="ＭＳ Ｐゴシック" pitchFamily="34" charset="-128"/>
              </a:rPr>
              <a:t>n con TDF/FTC</a:t>
            </a:r>
          </a:p>
        </p:txBody>
      </p:sp>
      <p:sp>
        <p:nvSpPr>
          <p:cNvPr id="11268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1281" name="Rectangle 138"/>
          <p:cNvSpPr>
            <a:spLocks noChangeArrowheads="1"/>
          </p:cNvSpPr>
          <p:nvPr/>
        </p:nvSpPr>
        <p:spPr bwMode="auto">
          <a:xfrm>
            <a:off x="323527" y="1254582"/>
            <a:ext cx="871728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r>
              <a:rPr lang="es-AR" altLang="fr-FR" sz="2800" b="1" i="0" dirty="0" smtClean="0">
                <a:solidFill>
                  <a:srgbClr val="CC3300"/>
                </a:solidFill>
                <a:latin typeface="+mj-lt"/>
                <a:cs typeface="Arial" charset="0"/>
              </a:rPr>
              <a:t>Tasa de discontinuación acumulativa debida a AE (%)</a:t>
            </a:r>
            <a:endParaRPr lang="es-AR" altLang="fr-FR" sz="2800" b="1" i="0" dirty="0">
              <a:solidFill>
                <a:srgbClr val="CC3300"/>
              </a:solidFill>
              <a:latin typeface="+mj-lt"/>
              <a:cs typeface="Arial" charset="0"/>
            </a:endParaRPr>
          </a:p>
        </p:txBody>
      </p:sp>
      <p:grpSp>
        <p:nvGrpSpPr>
          <p:cNvPr id="108" name="Groupe 107"/>
          <p:cNvGrpSpPr/>
          <p:nvPr/>
        </p:nvGrpSpPr>
        <p:grpSpPr>
          <a:xfrm>
            <a:off x="838200" y="1752600"/>
            <a:ext cx="7307155" cy="4465637"/>
            <a:chOff x="838200" y="1752600"/>
            <a:chExt cx="7307155" cy="4465637"/>
          </a:xfrm>
        </p:grpSpPr>
        <p:sp>
          <p:nvSpPr>
            <p:cNvPr id="11269" name="Rectangle 135"/>
            <p:cNvSpPr>
              <a:spLocks noChangeArrowheads="1"/>
            </p:cNvSpPr>
            <p:nvPr/>
          </p:nvSpPr>
          <p:spPr bwMode="auto">
            <a:xfrm>
              <a:off x="1813583" y="489400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0" name="Rectangle 136"/>
            <p:cNvSpPr>
              <a:spLocks noChangeArrowheads="1"/>
            </p:cNvSpPr>
            <p:nvPr/>
          </p:nvSpPr>
          <p:spPr bwMode="auto">
            <a:xfrm>
              <a:off x="1813583" y="4579679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2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1" name="Rectangle 138"/>
            <p:cNvSpPr>
              <a:spLocks noChangeArrowheads="1"/>
            </p:cNvSpPr>
            <p:nvPr/>
          </p:nvSpPr>
          <p:spPr bwMode="auto">
            <a:xfrm>
              <a:off x="1813583" y="4266148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4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2" name="Rectangle 40"/>
            <p:cNvSpPr>
              <a:spLocks noChangeArrowheads="1"/>
            </p:cNvSpPr>
            <p:nvPr/>
          </p:nvSpPr>
          <p:spPr bwMode="auto">
            <a:xfrm>
              <a:off x="5879993" y="2622549"/>
              <a:ext cx="226536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Log rank p-value = 0.023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3" name="Rectangle 135"/>
            <p:cNvSpPr>
              <a:spLocks noChangeArrowheads="1"/>
            </p:cNvSpPr>
            <p:nvPr/>
          </p:nvSpPr>
          <p:spPr bwMode="auto">
            <a:xfrm>
              <a:off x="1823108" y="395182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6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4" name="Rectangle 136"/>
            <p:cNvSpPr>
              <a:spLocks noChangeArrowheads="1"/>
            </p:cNvSpPr>
            <p:nvPr/>
          </p:nvSpPr>
          <p:spPr bwMode="auto">
            <a:xfrm>
              <a:off x="1823108" y="3637498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8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5" name="Rectangle 138"/>
            <p:cNvSpPr>
              <a:spLocks noChangeArrowheads="1"/>
            </p:cNvSpPr>
            <p:nvPr/>
          </p:nvSpPr>
          <p:spPr bwMode="auto">
            <a:xfrm>
              <a:off x="1738206" y="3324225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6" name="Rectangle 135"/>
            <p:cNvSpPr>
              <a:spLocks noChangeArrowheads="1"/>
            </p:cNvSpPr>
            <p:nvPr/>
          </p:nvSpPr>
          <p:spPr bwMode="auto">
            <a:xfrm>
              <a:off x="1749318" y="300990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12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7" name="Rectangle 136"/>
            <p:cNvSpPr>
              <a:spLocks noChangeArrowheads="1"/>
            </p:cNvSpPr>
            <p:nvPr/>
          </p:nvSpPr>
          <p:spPr bwMode="auto">
            <a:xfrm>
              <a:off x="1749318" y="2695575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14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8" name="Rectangle 138"/>
            <p:cNvSpPr>
              <a:spLocks noChangeArrowheads="1"/>
            </p:cNvSpPr>
            <p:nvPr/>
          </p:nvSpPr>
          <p:spPr bwMode="auto">
            <a:xfrm>
              <a:off x="1749318" y="238125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16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9" name="Rectangle 135"/>
            <p:cNvSpPr>
              <a:spLocks noChangeArrowheads="1"/>
            </p:cNvSpPr>
            <p:nvPr/>
          </p:nvSpPr>
          <p:spPr bwMode="auto">
            <a:xfrm>
              <a:off x="1760431" y="2066925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18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0" name="Rectangle 136"/>
            <p:cNvSpPr>
              <a:spLocks noChangeArrowheads="1"/>
            </p:cNvSpPr>
            <p:nvPr/>
          </p:nvSpPr>
          <p:spPr bwMode="auto">
            <a:xfrm>
              <a:off x="1760431" y="1752600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20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2" name="Rectangle 135"/>
            <p:cNvSpPr>
              <a:spLocks noChangeArrowheads="1"/>
            </p:cNvSpPr>
            <p:nvPr/>
          </p:nvSpPr>
          <p:spPr bwMode="auto">
            <a:xfrm>
              <a:off x="2003318" y="5157787"/>
              <a:ext cx="841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3" name="Rectangle 135"/>
            <p:cNvSpPr>
              <a:spLocks noChangeArrowheads="1"/>
            </p:cNvSpPr>
            <p:nvPr/>
          </p:nvSpPr>
          <p:spPr bwMode="auto">
            <a:xfrm>
              <a:off x="2316056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16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4" name="Rectangle 135"/>
            <p:cNvSpPr>
              <a:spLocks noChangeArrowheads="1"/>
            </p:cNvSpPr>
            <p:nvPr/>
          </p:nvSpPr>
          <p:spPr bwMode="auto">
            <a:xfrm>
              <a:off x="2692293" y="5157787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32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5" name="Rectangle 135"/>
            <p:cNvSpPr>
              <a:spLocks noChangeArrowheads="1"/>
            </p:cNvSpPr>
            <p:nvPr/>
          </p:nvSpPr>
          <p:spPr bwMode="auto">
            <a:xfrm>
              <a:off x="3060593" y="5157787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48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6" name="Rectangle 135"/>
            <p:cNvSpPr>
              <a:spLocks noChangeArrowheads="1"/>
            </p:cNvSpPr>
            <p:nvPr/>
          </p:nvSpPr>
          <p:spPr bwMode="auto">
            <a:xfrm>
              <a:off x="3332056" y="5157787"/>
              <a:ext cx="171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60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7" name="Rectangle 135"/>
            <p:cNvSpPr>
              <a:spLocks noChangeArrowheads="1"/>
            </p:cNvSpPr>
            <p:nvPr/>
          </p:nvSpPr>
          <p:spPr bwMode="auto">
            <a:xfrm>
              <a:off x="3595581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72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8" name="Rectangle 135"/>
            <p:cNvSpPr>
              <a:spLocks noChangeArrowheads="1"/>
            </p:cNvSpPr>
            <p:nvPr/>
          </p:nvSpPr>
          <p:spPr bwMode="auto">
            <a:xfrm>
              <a:off x="3868631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84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9" name="Rectangle 135"/>
            <p:cNvSpPr>
              <a:spLocks noChangeArrowheads="1"/>
            </p:cNvSpPr>
            <p:nvPr/>
          </p:nvSpPr>
          <p:spPr bwMode="auto">
            <a:xfrm>
              <a:off x="4170256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96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0" name="Rectangle 135"/>
            <p:cNvSpPr>
              <a:spLocks noChangeArrowheads="1"/>
            </p:cNvSpPr>
            <p:nvPr/>
          </p:nvSpPr>
          <p:spPr bwMode="auto">
            <a:xfrm>
              <a:off x="4657618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120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1" name="Rectangle 135"/>
            <p:cNvSpPr>
              <a:spLocks noChangeArrowheads="1"/>
            </p:cNvSpPr>
            <p:nvPr/>
          </p:nvSpPr>
          <p:spPr bwMode="auto">
            <a:xfrm>
              <a:off x="5208481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140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2" name="Rectangle 135"/>
            <p:cNvSpPr>
              <a:spLocks noChangeArrowheads="1"/>
            </p:cNvSpPr>
            <p:nvPr/>
          </p:nvSpPr>
          <p:spPr bwMode="auto">
            <a:xfrm>
              <a:off x="5740293" y="5157787"/>
              <a:ext cx="255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168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3" name="Rectangle 135"/>
            <p:cNvSpPr>
              <a:spLocks noChangeArrowheads="1"/>
            </p:cNvSpPr>
            <p:nvPr/>
          </p:nvSpPr>
          <p:spPr bwMode="auto">
            <a:xfrm>
              <a:off x="6283218" y="5157787"/>
              <a:ext cx="255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192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4" name="Rectangle 135"/>
            <p:cNvSpPr>
              <a:spLocks noChangeArrowheads="1"/>
            </p:cNvSpPr>
            <p:nvPr/>
          </p:nvSpPr>
          <p:spPr bwMode="auto">
            <a:xfrm>
              <a:off x="6845193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216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5" name="Rectangle 135"/>
            <p:cNvSpPr>
              <a:spLocks noChangeArrowheads="1"/>
            </p:cNvSpPr>
            <p:nvPr/>
          </p:nvSpPr>
          <p:spPr bwMode="auto">
            <a:xfrm>
              <a:off x="7397643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200" b="1" i="0" smtClean="0">
                  <a:solidFill>
                    <a:srgbClr val="000066"/>
                  </a:solidFill>
                  <a:cs typeface="Arial" charset="0"/>
                </a:rPr>
                <a:t>240</a:t>
              </a:r>
              <a:endParaRPr lang="es-ES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6" name="Rectangle 135"/>
            <p:cNvSpPr>
              <a:spLocks noChangeArrowheads="1"/>
            </p:cNvSpPr>
            <p:nvPr/>
          </p:nvSpPr>
          <p:spPr bwMode="auto">
            <a:xfrm>
              <a:off x="4422038" y="5430272"/>
              <a:ext cx="78707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Semanas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7" name="Rectangle 135"/>
            <p:cNvSpPr>
              <a:spLocks noChangeArrowheads="1"/>
            </p:cNvSpPr>
            <p:nvPr/>
          </p:nvSpPr>
          <p:spPr bwMode="auto">
            <a:xfrm>
              <a:off x="1927118" y="5810250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281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8" name="Rectangle 135"/>
            <p:cNvSpPr>
              <a:spLocks noChangeArrowheads="1"/>
            </p:cNvSpPr>
            <p:nvPr/>
          </p:nvSpPr>
          <p:spPr bwMode="auto">
            <a:xfrm>
              <a:off x="2282718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272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9" name="Rectangle 135"/>
            <p:cNvSpPr>
              <a:spLocks noChangeArrowheads="1"/>
            </p:cNvSpPr>
            <p:nvPr/>
          </p:nvSpPr>
          <p:spPr bwMode="auto">
            <a:xfrm>
              <a:off x="2658956" y="5810250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265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0" name="Rectangle 135"/>
            <p:cNvSpPr>
              <a:spLocks noChangeArrowheads="1"/>
            </p:cNvSpPr>
            <p:nvPr/>
          </p:nvSpPr>
          <p:spPr bwMode="auto">
            <a:xfrm>
              <a:off x="3068531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262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1" name="Rectangle 135"/>
            <p:cNvSpPr>
              <a:spLocks noChangeArrowheads="1"/>
            </p:cNvSpPr>
            <p:nvPr/>
          </p:nvSpPr>
          <p:spPr bwMode="auto">
            <a:xfrm>
              <a:off x="3619393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255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2" name="Rectangle 135"/>
            <p:cNvSpPr>
              <a:spLocks noChangeArrowheads="1"/>
            </p:cNvSpPr>
            <p:nvPr/>
          </p:nvSpPr>
          <p:spPr bwMode="auto">
            <a:xfrm>
              <a:off x="4155968" y="5810250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246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3" name="Rectangle 135"/>
            <p:cNvSpPr>
              <a:spLocks noChangeArrowheads="1"/>
            </p:cNvSpPr>
            <p:nvPr/>
          </p:nvSpPr>
          <p:spPr bwMode="auto">
            <a:xfrm>
              <a:off x="4714768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236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4" name="Rectangle 135"/>
            <p:cNvSpPr>
              <a:spLocks noChangeArrowheads="1"/>
            </p:cNvSpPr>
            <p:nvPr/>
          </p:nvSpPr>
          <p:spPr bwMode="auto">
            <a:xfrm>
              <a:off x="5244993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231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5" name="Rectangle 135"/>
            <p:cNvSpPr>
              <a:spLocks noChangeArrowheads="1"/>
            </p:cNvSpPr>
            <p:nvPr/>
          </p:nvSpPr>
          <p:spPr bwMode="auto">
            <a:xfrm>
              <a:off x="5794268" y="5810250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227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6" name="Rectangle 135"/>
            <p:cNvSpPr>
              <a:spLocks noChangeArrowheads="1"/>
            </p:cNvSpPr>
            <p:nvPr/>
          </p:nvSpPr>
          <p:spPr bwMode="auto">
            <a:xfrm>
              <a:off x="6354656" y="5810250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223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7" name="Rectangle 135"/>
            <p:cNvSpPr>
              <a:spLocks noChangeArrowheads="1"/>
            </p:cNvSpPr>
            <p:nvPr/>
          </p:nvSpPr>
          <p:spPr bwMode="auto">
            <a:xfrm>
              <a:off x="6884881" y="5810250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217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8" name="Rectangle 135"/>
            <p:cNvSpPr>
              <a:spLocks noChangeArrowheads="1"/>
            </p:cNvSpPr>
            <p:nvPr/>
          </p:nvSpPr>
          <p:spPr bwMode="auto">
            <a:xfrm>
              <a:off x="7457968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190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9" name="Rectangle 135"/>
            <p:cNvSpPr>
              <a:spLocks noChangeArrowheads="1"/>
            </p:cNvSpPr>
            <p:nvPr/>
          </p:nvSpPr>
          <p:spPr bwMode="auto">
            <a:xfrm>
              <a:off x="1927118" y="6049962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282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0" name="Rectangle 135"/>
            <p:cNvSpPr>
              <a:spLocks noChangeArrowheads="1"/>
            </p:cNvSpPr>
            <p:nvPr/>
          </p:nvSpPr>
          <p:spPr bwMode="auto">
            <a:xfrm>
              <a:off x="2282718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272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1" name="Rectangle 135"/>
            <p:cNvSpPr>
              <a:spLocks noChangeArrowheads="1"/>
            </p:cNvSpPr>
            <p:nvPr/>
          </p:nvSpPr>
          <p:spPr bwMode="auto">
            <a:xfrm>
              <a:off x="2658956" y="6049962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257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2" name="Rectangle 135"/>
            <p:cNvSpPr>
              <a:spLocks noChangeArrowheads="1"/>
            </p:cNvSpPr>
            <p:nvPr/>
          </p:nvSpPr>
          <p:spPr bwMode="auto">
            <a:xfrm>
              <a:off x="3068531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254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3" name="Rectangle 135"/>
            <p:cNvSpPr>
              <a:spLocks noChangeArrowheads="1"/>
            </p:cNvSpPr>
            <p:nvPr/>
          </p:nvSpPr>
          <p:spPr bwMode="auto">
            <a:xfrm>
              <a:off x="3619393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245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4" name="Rectangle 135"/>
            <p:cNvSpPr>
              <a:spLocks noChangeArrowheads="1"/>
            </p:cNvSpPr>
            <p:nvPr/>
          </p:nvSpPr>
          <p:spPr bwMode="auto">
            <a:xfrm>
              <a:off x="4155968" y="6049962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235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5" name="Rectangle 135"/>
            <p:cNvSpPr>
              <a:spLocks noChangeArrowheads="1"/>
            </p:cNvSpPr>
            <p:nvPr/>
          </p:nvSpPr>
          <p:spPr bwMode="auto">
            <a:xfrm>
              <a:off x="4714768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221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6" name="Rectangle 135"/>
            <p:cNvSpPr>
              <a:spLocks noChangeArrowheads="1"/>
            </p:cNvSpPr>
            <p:nvPr/>
          </p:nvSpPr>
          <p:spPr bwMode="auto">
            <a:xfrm>
              <a:off x="5244993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213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7" name="Rectangle 135"/>
            <p:cNvSpPr>
              <a:spLocks noChangeArrowheads="1"/>
            </p:cNvSpPr>
            <p:nvPr/>
          </p:nvSpPr>
          <p:spPr bwMode="auto">
            <a:xfrm>
              <a:off x="5794268" y="6049962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203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8" name="Rectangle 135"/>
            <p:cNvSpPr>
              <a:spLocks noChangeArrowheads="1"/>
            </p:cNvSpPr>
            <p:nvPr/>
          </p:nvSpPr>
          <p:spPr bwMode="auto">
            <a:xfrm>
              <a:off x="6354656" y="6049962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200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9" name="Rectangle 135"/>
            <p:cNvSpPr>
              <a:spLocks noChangeArrowheads="1"/>
            </p:cNvSpPr>
            <p:nvPr/>
          </p:nvSpPr>
          <p:spPr bwMode="auto">
            <a:xfrm>
              <a:off x="6884881" y="6049962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196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0" name="Rectangle 135"/>
            <p:cNvSpPr>
              <a:spLocks noChangeArrowheads="1"/>
            </p:cNvSpPr>
            <p:nvPr/>
          </p:nvSpPr>
          <p:spPr bwMode="auto">
            <a:xfrm>
              <a:off x="7457968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s-ES" altLang="fr-FR" sz="1100" b="1" i="0" smtClean="0">
                  <a:solidFill>
                    <a:srgbClr val="000066"/>
                  </a:solidFill>
                  <a:cs typeface="Arial" charset="0"/>
                </a:rPr>
                <a:t>183</a:t>
              </a:r>
              <a:endParaRPr lang="es-ES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3" name="Rectangle 135"/>
            <p:cNvSpPr>
              <a:spLocks noChangeArrowheads="1"/>
            </p:cNvSpPr>
            <p:nvPr/>
          </p:nvSpPr>
          <p:spPr bwMode="auto">
            <a:xfrm>
              <a:off x="838200" y="5435034"/>
              <a:ext cx="152285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l"/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Numero en riesgo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4" name="Freeform 65"/>
            <p:cNvSpPr>
              <a:spLocks/>
            </p:cNvSpPr>
            <p:nvPr/>
          </p:nvSpPr>
          <p:spPr bwMode="auto">
            <a:xfrm>
              <a:off x="2025543" y="1828800"/>
              <a:ext cx="5495925" cy="3152775"/>
            </a:xfrm>
            <a:custGeom>
              <a:avLst/>
              <a:gdLst>
                <a:gd name="T0" fmla="*/ 2147483647 w 3462"/>
                <a:gd name="T1" fmla="*/ 2147483647 h 1986"/>
                <a:gd name="T2" fmla="*/ 0 w 3462"/>
                <a:gd name="T3" fmla="*/ 2147483647 h 1986"/>
                <a:gd name="T4" fmla="*/ 2147483647 w 3462"/>
                <a:gd name="T5" fmla="*/ 0 h 19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2" h="1986">
                  <a:moveTo>
                    <a:pt x="3462" y="1986"/>
                  </a:moveTo>
                  <a:lnTo>
                    <a:pt x="0" y="1986"/>
                  </a:lnTo>
                  <a:lnTo>
                    <a:pt x="7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25" name="Line 66"/>
            <p:cNvSpPr>
              <a:spLocks noChangeShapeType="1"/>
            </p:cNvSpPr>
            <p:nvPr/>
          </p:nvSpPr>
          <p:spPr bwMode="auto">
            <a:xfrm flipV="1">
              <a:off x="614986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26" name="Line 67"/>
            <p:cNvSpPr>
              <a:spLocks noChangeShapeType="1"/>
            </p:cNvSpPr>
            <p:nvPr/>
          </p:nvSpPr>
          <p:spPr bwMode="auto">
            <a:xfrm flipV="1">
              <a:off x="6419743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27" name="Line 68"/>
            <p:cNvSpPr>
              <a:spLocks noChangeShapeType="1"/>
            </p:cNvSpPr>
            <p:nvPr/>
          </p:nvSpPr>
          <p:spPr bwMode="auto">
            <a:xfrm flipV="1">
              <a:off x="668961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28" name="Line 69"/>
            <p:cNvSpPr>
              <a:spLocks noChangeShapeType="1"/>
            </p:cNvSpPr>
            <p:nvPr/>
          </p:nvSpPr>
          <p:spPr bwMode="auto">
            <a:xfrm flipV="1">
              <a:off x="69642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29" name="Line 70"/>
            <p:cNvSpPr>
              <a:spLocks noChangeShapeType="1"/>
            </p:cNvSpPr>
            <p:nvPr/>
          </p:nvSpPr>
          <p:spPr bwMode="auto">
            <a:xfrm flipV="1">
              <a:off x="7238893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0" name="Line 71"/>
            <p:cNvSpPr>
              <a:spLocks noChangeShapeType="1"/>
            </p:cNvSpPr>
            <p:nvPr/>
          </p:nvSpPr>
          <p:spPr bwMode="auto">
            <a:xfrm flipV="1">
              <a:off x="50592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1" name="Line 72"/>
            <p:cNvSpPr>
              <a:spLocks noChangeShapeType="1"/>
            </p:cNvSpPr>
            <p:nvPr/>
          </p:nvSpPr>
          <p:spPr bwMode="auto">
            <a:xfrm flipV="1">
              <a:off x="532913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2" name="Line 73"/>
            <p:cNvSpPr>
              <a:spLocks noChangeShapeType="1"/>
            </p:cNvSpPr>
            <p:nvPr/>
          </p:nvSpPr>
          <p:spPr bwMode="auto">
            <a:xfrm flipV="1">
              <a:off x="559900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3" name="Line 74"/>
            <p:cNvSpPr>
              <a:spLocks noChangeShapeType="1"/>
            </p:cNvSpPr>
            <p:nvPr/>
          </p:nvSpPr>
          <p:spPr bwMode="auto">
            <a:xfrm flipV="1">
              <a:off x="5878406" y="4981575"/>
              <a:ext cx="1587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4" name="Line 75"/>
            <p:cNvSpPr>
              <a:spLocks noChangeShapeType="1"/>
            </p:cNvSpPr>
            <p:nvPr/>
          </p:nvSpPr>
          <p:spPr bwMode="auto">
            <a:xfrm flipV="1">
              <a:off x="751670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5" name="Line 76"/>
            <p:cNvSpPr>
              <a:spLocks noChangeShapeType="1"/>
            </p:cNvSpPr>
            <p:nvPr/>
          </p:nvSpPr>
          <p:spPr bwMode="auto">
            <a:xfrm flipH="1">
              <a:off x="1974743" y="1843087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6" name="Line 77"/>
            <p:cNvSpPr>
              <a:spLocks noChangeShapeType="1"/>
            </p:cNvSpPr>
            <p:nvPr/>
          </p:nvSpPr>
          <p:spPr bwMode="auto">
            <a:xfrm flipH="1">
              <a:off x="1974743" y="2157412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7" name="Line 78"/>
            <p:cNvSpPr>
              <a:spLocks noChangeShapeType="1"/>
            </p:cNvSpPr>
            <p:nvPr/>
          </p:nvSpPr>
          <p:spPr bwMode="auto">
            <a:xfrm flipH="1">
              <a:off x="1974743" y="247332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8" name="Line 79"/>
            <p:cNvSpPr>
              <a:spLocks noChangeShapeType="1"/>
            </p:cNvSpPr>
            <p:nvPr/>
          </p:nvSpPr>
          <p:spPr bwMode="auto">
            <a:xfrm flipH="1">
              <a:off x="1974743" y="2776537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39" name="Line 80"/>
            <p:cNvSpPr>
              <a:spLocks noChangeShapeType="1"/>
            </p:cNvSpPr>
            <p:nvPr/>
          </p:nvSpPr>
          <p:spPr bwMode="auto">
            <a:xfrm flipH="1">
              <a:off x="1974743" y="309562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0" name="Line 81"/>
            <p:cNvSpPr>
              <a:spLocks noChangeShapeType="1"/>
            </p:cNvSpPr>
            <p:nvPr/>
          </p:nvSpPr>
          <p:spPr bwMode="auto">
            <a:xfrm flipH="1">
              <a:off x="1974743" y="372427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1" name="Line 82"/>
            <p:cNvSpPr>
              <a:spLocks noChangeShapeType="1"/>
            </p:cNvSpPr>
            <p:nvPr/>
          </p:nvSpPr>
          <p:spPr bwMode="auto">
            <a:xfrm flipH="1">
              <a:off x="1974743" y="3409950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2" name="Line 83"/>
            <p:cNvSpPr>
              <a:spLocks noChangeShapeType="1"/>
            </p:cNvSpPr>
            <p:nvPr/>
          </p:nvSpPr>
          <p:spPr bwMode="auto">
            <a:xfrm flipH="1">
              <a:off x="1974743" y="4356100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3" name="Line 84"/>
            <p:cNvSpPr>
              <a:spLocks noChangeShapeType="1"/>
            </p:cNvSpPr>
            <p:nvPr/>
          </p:nvSpPr>
          <p:spPr bwMode="auto">
            <a:xfrm flipH="1">
              <a:off x="1974743" y="4037012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4" name="Line 85"/>
            <p:cNvSpPr>
              <a:spLocks noChangeShapeType="1"/>
            </p:cNvSpPr>
            <p:nvPr/>
          </p:nvSpPr>
          <p:spPr bwMode="auto">
            <a:xfrm flipH="1">
              <a:off x="1974743" y="467042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5" name="Line 86"/>
            <p:cNvSpPr>
              <a:spLocks noChangeShapeType="1"/>
            </p:cNvSpPr>
            <p:nvPr/>
          </p:nvSpPr>
          <p:spPr bwMode="auto">
            <a:xfrm flipH="1">
              <a:off x="1974743" y="498157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6" name="Line 87"/>
            <p:cNvSpPr>
              <a:spLocks noChangeShapeType="1"/>
            </p:cNvSpPr>
            <p:nvPr/>
          </p:nvSpPr>
          <p:spPr bwMode="auto">
            <a:xfrm flipV="1">
              <a:off x="2238268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7" name="Line 88"/>
            <p:cNvSpPr>
              <a:spLocks noChangeShapeType="1"/>
            </p:cNvSpPr>
            <p:nvPr/>
          </p:nvSpPr>
          <p:spPr bwMode="auto">
            <a:xfrm flipV="1">
              <a:off x="205253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8" name="Line 89"/>
            <p:cNvSpPr>
              <a:spLocks noChangeShapeType="1"/>
            </p:cNvSpPr>
            <p:nvPr/>
          </p:nvSpPr>
          <p:spPr bwMode="auto">
            <a:xfrm flipV="1">
              <a:off x="21001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49" name="Line 90"/>
            <p:cNvSpPr>
              <a:spLocks noChangeShapeType="1"/>
            </p:cNvSpPr>
            <p:nvPr/>
          </p:nvSpPr>
          <p:spPr bwMode="auto">
            <a:xfrm flipV="1">
              <a:off x="2141431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0" name="Line 91"/>
            <p:cNvSpPr>
              <a:spLocks noChangeShapeType="1"/>
            </p:cNvSpPr>
            <p:nvPr/>
          </p:nvSpPr>
          <p:spPr bwMode="auto">
            <a:xfrm flipV="1">
              <a:off x="2419243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1" name="Line 92"/>
            <p:cNvSpPr>
              <a:spLocks noChangeShapeType="1"/>
            </p:cNvSpPr>
            <p:nvPr/>
          </p:nvSpPr>
          <p:spPr bwMode="auto">
            <a:xfrm flipV="1">
              <a:off x="232716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2" name="Line 93"/>
            <p:cNvSpPr>
              <a:spLocks noChangeShapeType="1"/>
            </p:cNvSpPr>
            <p:nvPr/>
          </p:nvSpPr>
          <p:spPr bwMode="auto">
            <a:xfrm flipV="1">
              <a:off x="2778018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3" name="Line 94"/>
            <p:cNvSpPr>
              <a:spLocks noChangeShapeType="1"/>
            </p:cNvSpPr>
            <p:nvPr/>
          </p:nvSpPr>
          <p:spPr bwMode="auto">
            <a:xfrm flipV="1">
              <a:off x="260180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4" name="Line 95"/>
            <p:cNvSpPr>
              <a:spLocks noChangeShapeType="1"/>
            </p:cNvSpPr>
            <p:nvPr/>
          </p:nvSpPr>
          <p:spPr bwMode="auto">
            <a:xfrm flipV="1">
              <a:off x="3962293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5" name="Line 96"/>
            <p:cNvSpPr>
              <a:spLocks noChangeShapeType="1"/>
            </p:cNvSpPr>
            <p:nvPr/>
          </p:nvSpPr>
          <p:spPr bwMode="auto">
            <a:xfrm flipV="1">
              <a:off x="423693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6" name="Line 97"/>
            <p:cNvSpPr>
              <a:spLocks noChangeShapeType="1"/>
            </p:cNvSpPr>
            <p:nvPr/>
          </p:nvSpPr>
          <p:spPr bwMode="auto">
            <a:xfrm flipV="1">
              <a:off x="4506806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7" name="Line 98"/>
            <p:cNvSpPr>
              <a:spLocks noChangeShapeType="1"/>
            </p:cNvSpPr>
            <p:nvPr/>
          </p:nvSpPr>
          <p:spPr bwMode="auto">
            <a:xfrm flipV="1">
              <a:off x="478461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8" name="Line 99"/>
            <p:cNvSpPr>
              <a:spLocks noChangeShapeType="1"/>
            </p:cNvSpPr>
            <p:nvPr/>
          </p:nvSpPr>
          <p:spPr bwMode="auto">
            <a:xfrm flipV="1">
              <a:off x="29637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59" name="Line 100"/>
            <p:cNvSpPr>
              <a:spLocks noChangeShapeType="1"/>
            </p:cNvSpPr>
            <p:nvPr/>
          </p:nvSpPr>
          <p:spPr bwMode="auto">
            <a:xfrm flipV="1">
              <a:off x="3146318" y="4981575"/>
              <a:ext cx="1588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60" name="Line 101"/>
            <p:cNvSpPr>
              <a:spLocks noChangeShapeType="1"/>
            </p:cNvSpPr>
            <p:nvPr/>
          </p:nvSpPr>
          <p:spPr bwMode="auto">
            <a:xfrm flipV="1">
              <a:off x="341778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61" name="Line 102"/>
            <p:cNvSpPr>
              <a:spLocks noChangeShapeType="1"/>
            </p:cNvSpPr>
            <p:nvPr/>
          </p:nvSpPr>
          <p:spPr bwMode="auto">
            <a:xfrm flipV="1">
              <a:off x="369241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62" name="Line 103"/>
            <p:cNvSpPr>
              <a:spLocks noChangeShapeType="1"/>
            </p:cNvSpPr>
            <p:nvPr/>
          </p:nvSpPr>
          <p:spPr bwMode="auto">
            <a:xfrm flipH="1">
              <a:off x="1512780" y="5907087"/>
              <a:ext cx="277813" cy="0"/>
            </a:xfrm>
            <a:prstGeom prst="line">
              <a:avLst/>
            </a:prstGeom>
            <a:noFill/>
            <a:ln w="28575">
              <a:solidFill>
                <a:srgbClr val="0033FF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63" name="Freeform 104"/>
            <p:cNvSpPr>
              <a:spLocks/>
            </p:cNvSpPr>
            <p:nvPr/>
          </p:nvSpPr>
          <p:spPr bwMode="auto">
            <a:xfrm>
              <a:off x="2093806" y="4149725"/>
              <a:ext cx="5421312" cy="827087"/>
            </a:xfrm>
            <a:custGeom>
              <a:avLst/>
              <a:gdLst>
                <a:gd name="T0" fmla="*/ 2147483647 w 3415"/>
                <a:gd name="T1" fmla="*/ 0 h 521"/>
                <a:gd name="T2" fmla="*/ 2147483647 w 3415"/>
                <a:gd name="T3" fmla="*/ 0 h 521"/>
                <a:gd name="T4" fmla="*/ 2147483647 w 3415"/>
                <a:gd name="T5" fmla="*/ 2147483647 h 521"/>
                <a:gd name="T6" fmla="*/ 2147483647 w 3415"/>
                <a:gd name="T7" fmla="*/ 2147483647 h 521"/>
                <a:gd name="T8" fmla="*/ 2147483647 w 3415"/>
                <a:gd name="T9" fmla="*/ 2147483647 h 521"/>
                <a:gd name="T10" fmla="*/ 2147483647 w 3415"/>
                <a:gd name="T11" fmla="*/ 2147483647 h 521"/>
                <a:gd name="T12" fmla="*/ 2147483647 w 3415"/>
                <a:gd name="T13" fmla="*/ 2147483647 h 521"/>
                <a:gd name="T14" fmla="*/ 2147483647 w 3415"/>
                <a:gd name="T15" fmla="*/ 2147483647 h 521"/>
                <a:gd name="T16" fmla="*/ 2147483647 w 3415"/>
                <a:gd name="T17" fmla="*/ 2147483647 h 521"/>
                <a:gd name="T18" fmla="*/ 2147483647 w 3415"/>
                <a:gd name="T19" fmla="*/ 2147483647 h 521"/>
                <a:gd name="T20" fmla="*/ 2147483647 w 3415"/>
                <a:gd name="T21" fmla="*/ 2147483647 h 521"/>
                <a:gd name="T22" fmla="*/ 2147483647 w 3415"/>
                <a:gd name="T23" fmla="*/ 2147483647 h 521"/>
                <a:gd name="T24" fmla="*/ 2147483647 w 3415"/>
                <a:gd name="T25" fmla="*/ 2147483647 h 521"/>
                <a:gd name="T26" fmla="*/ 2147483647 w 3415"/>
                <a:gd name="T27" fmla="*/ 2147483647 h 521"/>
                <a:gd name="T28" fmla="*/ 2147483647 w 3415"/>
                <a:gd name="T29" fmla="*/ 2147483647 h 521"/>
                <a:gd name="T30" fmla="*/ 2147483647 w 3415"/>
                <a:gd name="T31" fmla="*/ 2147483647 h 521"/>
                <a:gd name="T32" fmla="*/ 2147483647 w 3415"/>
                <a:gd name="T33" fmla="*/ 2147483647 h 521"/>
                <a:gd name="T34" fmla="*/ 2147483647 w 3415"/>
                <a:gd name="T35" fmla="*/ 2147483647 h 521"/>
                <a:gd name="T36" fmla="*/ 2147483647 w 3415"/>
                <a:gd name="T37" fmla="*/ 2147483647 h 521"/>
                <a:gd name="T38" fmla="*/ 2147483647 w 3415"/>
                <a:gd name="T39" fmla="*/ 2147483647 h 521"/>
                <a:gd name="T40" fmla="*/ 2147483647 w 3415"/>
                <a:gd name="T41" fmla="*/ 2147483647 h 521"/>
                <a:gd name="T42" fmla="*/ 2147483647 w 3415"/>
                <a:gd name="T43" fmla="*/ 2147483647 h 521"/>
                <a:gd name="T44" fmla="*/ 2147483647 w 3415"/>
                <a:gd name="T45" fmla="*/ 2147483647 h 521"/>
                <a:gd name="T46" fmla="*/ 2147483647 w 3415"/>
                <a:gd name="T47" fmla="*/ 2147483647 h 521"/>
                <a:gd name="T48" fmla="*/ 2147483647 w 3415"/>
                <a:gd name="T49" fmla="*/ 2147483647 h 521"/>
                <a:gd name="T50" fmla="*/ 2147483647 w 3415"/>
                <a:gd name="T51" fmla="*/ 2147483647 h 521"/>
                <a:gd name="T52" fmla="*/ 2147483647 w 3415"/>
                <a:gd name="T53" fmla="*/ 2147483647 h 521"/>
                <a:gd name="T54" fmla="*/ 0 w 3415"/>
                <a:gd name="T55" fmla="*/ 2147483647 h 52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3415" h="521">
                  <a:moveTo>
                    <a:pt x="3415" y="0"/>
                  </a:moveTo>
                  <a:lnTo>
                    <a:pt x="2903" y="0"/>
                  </a:lnTo>
                  <a:lnTo>
                    <a:pt x="2903" y="44"/>
                  </a:lnTo>
                  <a:lnTo>
                    <a:pt x="2355" y="44"/>
                  </a:lnTo>
                  <a:lnTo>
                    <a:pt x="2355" y="86"/>
                  </a:lnTo>
                  <a:lnTo>
                    <a:pt x="1888" y="86"/>
                  </a:lnTo>
                  <a:lnTo>
                    <a:pt x="1888" y="126"/>
                  </a:lnTo>
                  <a:lnTo>
                    <a:pt x="1384" y="126"/>
                  </a:lnTo>
                  <a:lnTo>
                    <a:pt x="1384" y="162"/>
                  </a:lnTo>
                  <a:lnTo>
                    <a:pt x="1335" y="162"/>
                  </a:lnTo>
                  <a:lnTo>
                    <a:pt x="1335" y="202"/>
                  </a:lnTo>
                  <a:lnTo>
                    <a:pt x="1050" y="202"/>
                  </a:lnTo>
                  <a:lnTo>
                    <a:pt x="1050" y="242"/>
                  </a:lnTo>
                  <a:lnTo>
                    <a:pt x="385" y="242"/>
                  </a:lnTo>
                  <a:lnTo>
                    <a:pt x="385" y="274"/>
                  </a:lnTo>
                  <a:lnTo>
                    <a:pt x="200" y="274"/>
                  </a:lnTo>
                  <a:lnTo>
                    <a:pt x="200" y="311"/>
                  </a:lnTo>
                  <a:lnTo>
                    <a:pt x="191" y="311"/>
                  </a:lnTo>
                  <a:lnTo>
                    <a:pt x="191" y="381"/>
                  </a:lnTo>
                  <a:lnTo>
                    <a:pt x="166" y="381"/>
                  </a:lnTo>
                  <a:lnTo>
                    <a:pt x="166" y="420"/>
                  </a:lnTo>
                  <a:lnTo>
                    <a:pt x="157" y="420"/>
                  </a:lnTo>
                  <a:lnTo>
                    <a:pt x="157" y="452"/>
                  </a:lnTo>
                  <a:lnTo>
                    <a:pt x="137" y="452"/>
                  </a:lnTo>
                  <a:lnTo>
                    <a:pt x="137" y="487"/>
                  </a:lnTo>
                  <a:lnTo>
                    <a:pt x="91" y="487"/>
                  </a:lnTo>
                  <a:lnTo>
                    <a:pt x="91" y="521"/>
                  </a:lnTo>
                  <a:lnTo>
                    <a:pt x="0" y="521"/>
                  </a:lnTo>
                </a:path>
              </a:pathLst>
            </a:custGeom>
            <a:noFill/>
            <a:ln w="269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64" name="Freeform 105"/>
            <p:cNvSpPr>
              <a:spLocks/>
            </p:cNvSpPr>
            <p:nvPr/>
          </p:nvSpPr>
          <p:spPr bwMode="auto">
            <a:xfrm>
              <a:off x="2103331" y="3333750"/>
              <a:ext cx="5395912" cy="1643062"/>
            </a:xfrm>
            <a:custGeom>
              <a:avLst/>
              <a:gdLst>
                <a:gd name="T0" fmla="*/ 2147483647 w 3399"/>
                <a:gd name="T1" fmla="*/ 0 h 1035"/>
                <a:gd name="T2" fmla="*/ 2147483647 w 3399"/>
                <a:gd name="T3" fmla="*/ 0 h 1035"/>
                <a:gd name="T4" fmla="*/ 2147483647 w 3399"/>
                <a:gd name="T5" fmla="*/ 2147483647 h 1035"/>
                <a:gd name="T6" fmla="*/ 2147483647 w 3399"/>
                <a:gd name="T7" fmla="*/ 2147483647 h 1035"/>
                <a:gd name="T8" fmla="*/ 2147483647 w 3399"/>
                <a:gd name="T9" fmla="*/ 2147483647 h 1035"/>
                <a:gd name="T10" fmla="*/ 2147483647 w 3399"/>
                <a:gd name="T11" fmla="*/ 2147483647 h 1035"/>
                <a:gd name="T12" fmla="*/ 2147483647 w 3399"/>
                <a:gd name="T13" fmla="*/ 2147483647 h 1035"/>
                <a:gd name="T14" fmla="*/ 2147483647 w 3399"/>
                <a:gd name="T15" fmla="*/ 2147483647 h 1035"/>
                <a:gd name="T16" fmla="*/ 2147483647 w 3399"/>
                <a:gd name="T17" fmla="*/ 2147483647 h 1035"/>
                <a:gd name="T18" fmla="*/ 2147483647 w 3399"/>
                <a:gd name="T19" fmla="*/ 2147483647 h 1035"/>
                <a:gd name="T20" fmla="*/ 2147483647 w 3399"/>
                <a:gd name="T21" fmla="*/ 2147483647 h 1035"/>
                <a:gd name="T22" fmla="*/ 2147483647 w 3399"/>
                <a:gd name="T23" fmla="*/ 2147483647 h 1035"/>
                <a:gd name="T24" fmla="*/ 2147483647 w 3399"/>
                <a:gd name="T25" fmla="*/ 2147483647 h 1035"/>
                <a:gd name="T26" fmla="*/ 2147483647 w 3399"/>
                <a:gd name="T27" fmla="*/ 2147483647 h 1035"/>
                <a:gd name="T28" fmla="*/ 2147483647 w 3399"/>
                <a:gd name="T29" fmla="*/ 2147483647 h 1035"/>
                <a:gd name="T30" fmla="*/ 2147483647 w 3399"/>
                <a:gd name="T31" fmla="*/ 2147483647 h 1035"/>
                <a:gd name="T32" fmla="*/ 2147483647 w 3399"/>
                <a:gd name="T33" fmla="*/ 2147483647 h 1035"/>
                <a:gd name="T34" fmla="*/ 2147483647 w 3399"/>
                <a:gd name="T35" fmla="*/ 2147483647 h 1035"/>
                <a:gd name="T36" fmla="*/ 2147483647 w 3399"/>
                <a:gd name="T37" fmla="*/ 2147483647 h 1035"/>
                <a:gd name="T38" fmla="*/ 2147483647 w 3399"/>
                <a:gd name="T39" fmla="*/ 2147483647 h 1035"/>
                <a:gd name="T40" fmla="*/ 2147483647 w 3399"/>
                <a:gd name="T41" fmla="*/ 2147483647 h 1035"/>
                <a:gd name="T42" fmla="*/ 2147483647 w 3399"/>
                <a:gd name="T43" fmla="*/ 2147483647 h 1035"/>
                <a:gd name="T44" fmla="*/ 2147483647 w 3399"/>
                <a:gd name="T45" fmla="*/ 2147483647 h 1035"/>
                <a:gd name="T46" fmla="*/ 2147483647 w 3399"/>
                <a:gd name="T47" fmla="*/ 2147483647 h 1035"/>
                <a:gd name="T48" fmla="*/ 2147483647 w 3399"/>
                <a:gd name="T49" fmla="*/ 2147483647 h 1035"/>
                <a:gd name="T50" fmla="*/ 2147483647 w 3399"/>
                <a:gd name="T51" fmla="*/ 2147483647 h 1035"/>
                <a:gd name="T52" fmla="*/ 2147483647 w 3399"/>
                <a:gd name="T53" fmla="*/ 2147483647 h 1035"/>
                <a:gd name="T54" fmla="*/ 2147483647 w 3399"/>
                <a:gd name="T55" fmla="*/ 2147483647 h 1035"/>
                <a:gd name="T56" fmla="*/ 2147483647 w 3399"/>
                <a:gd name="T57" fmla="*/ 2147483647 h 1035"/>
                <a:gd name="T58" fmla="*/ 2147483647 w 3399"/>
                <a:gd name="T59" fmla="*/ 2147483647 h 1035"/>
                <a:gd name="T60" fmla="*/ 2147483647 w 3399"/>
                <a:gd name="T61" fmla="*/ 2147483647 h 1035"/>
                <a:gd name="T62" fmla="*/ 2147483647 w 3399"/>
                <a:gd name="T63" fmla="*/ 2147483647 h 1035"/>
                <a:gd name="T64" fmla="*/ 2147483647 w 3399"/>
                <a:gd name="T65" fmla="*/ 2147483647 h 1035"/>
                <a:gd name="T66" fmla="*/ 2147483647 w 3399"/>
                <a:gd name="T67" fmla="*/ 2147483647 h 1035"/>
                <a:gd name="T68" fmla="*/ 2147483647 w 3399"/>
                <a:gd name="T69" fmla="*/ 2147483647 h 1035"/>
                <a:gd name="T70" fmla="*/ 2147483647 w 3399"/>
                <a:gd name="T71" fmla="*/ 2147483647 h 1035"/>
                <a:gd name="T72" fmla="*/ 2147483647 w 3399"/>
                <a:gd name="T73" fmla="*/ 2147483647 h 1035"/>
                <a:gd name="T74" fmla="*/ 2147483647 w 3399"/>
                <a:gd name="T75" fmla="*/ 2147483647 h 1035"/>
                <a:gd name="T76" fmla="*/ 2147483647 w 3399"/>
                <a:gd name="T77" fmla="*/ 2147483647 h 1035"/>
                <a:gd name="T78" fmla="*/ 2147483647 w 3399"/>
                <a:gd name="T79" fmla="*/ 2147483647 h 1035"/>
                <a:gd name="T80" fmla="*/ 2147483647 w 3399"/>
                <a:gd name="T81" fmla="*/ 2147483647 h 1035"/>
                <a:gd name="T82" fmla="*/ 2147483647 w 3399"/>
                <a:gd name="T83" fmla="*/ 2147483647 h 1035"/>
                <a:gd name="T84" fmla="*/ 2147483647 w 3399"/>
                <a:gd name="T85" fmla="*/ 2147483647 h 1035"/>
                <a:gd name="T86" fmla="*/ 2147483647 w 3399"/>
                <a:gd name="T87" fmla="*/ 2147483647 h 1035"/>
                <a:gd name="T88" fmla="*/ 2147483647 w 3399"/>
                <a:gd name="T89" fmla="*/ 2147483647 h 1035"/>
                <a:gd name="T90" fmla="*/ 2147483647 w 3399"/>
                <a:gd name="T91" fmla="*/ 2147483647 h 1035"/>
                <a:gd name="T92" fmla="*/ 2147483647 w 3399"/>
                <a:gd name="T93" fmla="*/ 2147483647 h 1035"/>
                <a:gd name="T94" fmla="*/ 2147483647 w 3399"/>
                <a:gd name="T95" fmla="*/ 2147483647 h 1035"/>
                <a:gd name="T96" fmla="*/ 2147483647 w 3399"/>
                <a:gd name="T97" fmla="*/ 2147483647 h 1035"/>
                <a:gd name="T98" fmla="*/ 0 w 3399"/>
                <a:gd name="T99" fmla="*/ 2147483647 h 1035"/>
                <a:gd name="T100" fmla="*/ 0 w 3399"/>
                <a:gd name="T101" fmla="*/ 2147483647 h 103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399" h="1035">
                  <a:moveTo>
                    <a:pt x="3399" y="0"/>
                  </a:moveTo>
                  <a:lnTo>
                    <a:pt x="2903" y="0"/>
                  </a:lnTo>
                  <a:lnTo>
                    <a:pt x="2903" y="45"/>
                  </a:lnTo>
                  <a:lnTo>
                    <a:pt x="2262" y="45"/>
                  </a:lnTo>
                  <a:lnTo>
                    <a:pt x="2262" y="88"/>
                  </a:lnTo>
                  <a:lnTo>
                    <a:pt x="2251" y="88"/>
                  </a:lnTo>
                  <a:lnTo>
                    <a:pt x="2251" y="132"/>
                  </a:lnTo>
                  <a:lnTo>
                    <a:pt x="2206" y="132"/>
                  </a:lnTo>
                  <a:lnTo>
                    <a:pt x="2206" y="175"/>
                  </a:lnTo>
                  <a:lnTo>
                    <a:pt x="2142" y="175"/>
                  </a:lnTo>
                  <a:lnTo>
                    <a:pt x="2142" y="220"/>
                  </a:lnTo>
                  <a:lnTo>
                    <a:pt x="2018" y="220"/>
                  </a:lnTo>
                  <a:lnTo>
                    <a:pt x="2018" y="258"/>
                  </a:lnTo>
                  <a:lnTo>
                    <a:pt x="1874" y="258"/>
                  </a:lnTo>
                  <a:lnTo>
                    <a:pt x="1874" y="301"/>
                  </a:lnTo>
                  <a:lnTo>
                    <a:pt x="1605" y="301"/>
                  </a:lnTo>
                  <a:lnTo>
                    <a:pt x="1605" y="342"/>
                  </a:lnTo>
                  <a:lnTo>
                    <a:pt x="1490" y="342"/>
                  </a:lnTo>
                  <a:lnTo>
                    <a:pt x="1490" y="384"/>
                  </a:lnTo>
                  <a:lnTo>
                    <a:pt x="1179" y="384"/>
                  </a:lnTo>
                  <a:lnTo>
                    <a:pt x="1179" y="422"/>
                  </a:lnTo>
                  <a:lnTo>
                    <a:pt x="1131" y="422"/>
                  </a:lnTo>
                  <a:lnTo>
                    <a:pt x="1131" y="463"/>
                  </a:lnTo>
                  <a:lnTo>
                    <a:pt x="704" y="463"/>
                  </a:lnTo>
                  <a:lnTo>
                    <a:pt x="704" y="500"/>
                  </a:lnTo>
                  <a:lnTo>
                    <a:pt x="689" y="500"/>
                  </a:lnTo>
                  <a:lnTo>
                    <a:pt x="689" y="537"/>
                  </a:lnTo>
                  <a:lnTo>
                    <a:pt x="615" y="537"/>
                  </a:lnTo>
                  <a:lnTo>
                    <a:pt x="615" y="574"/>
                  </a:lnTo>
                  <a:lnTo>
                    <a:pt x="392" y="574"/>
                  </a:lnTo>
                  <a:lnTo>
                    <a:pt x="392" y="647"/>
                  </a:lnTo>
                  <a:lnTo>
                    <a:pt x="355" y="647"/>
                  </a:lnTo>
                  <a:lnTo>
                    <a:pt x="355" y="684"/>
                  </a:lnTo>
                  <a:lnTo>
                    <a:pt x="312" y="684"/>
                  </a:lnTo>
                  <a:lnTo>
                    <a:pt x="312" y="721"/>
                  </a:lnTo>
                  <a:lnTo>
                    <a:pt x="237" y="721"/>
                  </a:lnTo>
                  <a:lnTo>
                    <a:pt x="237" y="758"/>
                  </a:lnTo>
                  <a:lnTo>
                    <a:pt x="226" y="758"/>
                  </a:lnTo>
                  <a:lnTo>
                    <a:pt x="226" y="788"/>
                  </a:lnTo>
                  <a:lnTo>
                    <a:pt x="219" y="788"/>
                  </a:lnTo>
                  <a:lnTo>
                    <a:pt x="219" y="825"/>
                  </a:lnTo>
                  <a:lnTo>
                    <a:pt x="185" y="825"/>
                  </a:lnTo>
                  <a:lnTo>
                    <a:pt x="185" y="859"/>
                  </a:lnTo>
                  <a:lnTo>
                    <a:pt x="50" y="859"/>
                  </a:lnTo>
                  <a:lnTo>
                    <a:pt x="50" y="932"/>
                  </a:lnTo>
                  <a:lnTo>
                    <a:pt x="33" y="932"/>
                  </a:lnTo>
                  <a:lnTo>
                    <a:pt x="33" y="969"/>
                  </a:lnTo>
                  <a:lnTo>
                    <a:pt x="15" y="969"/>
                  </a:lnTo>
                  <a:lnTo>
                    <a:pt x="15" y="1001"/>
                  </a:lnTo>
                  <a:lnTo>
                    <a:pt x="0" y="1001"/>
                  </a:lnTo>
                  <a:lnTo>
                    <a:pt x="0" y="1035"/>
                  </a:lnTo>
                </a:path>
              </a:pathLst>
            </a:custGeom>
            <a:noFill/>
            <a:ln w="28575">
              <a:solidFill>
                <a:srgbClr val="8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65" name="Line 103"/>
            <p:cNvSpPr>
              <a:spLocks noChangeShapeType="1"/>
            </p:cNvSpPr>
            <p:nvPr/>
          </p:nvSpPr>
          <p:spPr bwMode="auto">
            <a:xfrm flipH="1">
              <a:off x="1512780" y="6134100"/>
              <a:ext cx="277813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grpSp>
          <p:nvGrpSpPr>
            <p:cNvPr id="102" name="Group 60"/>
            <p:cNvGrpSpPr>
              <a:grpSpLocks/>
            </p:cNvGrpSpPr>
            <p:nvPr/>
          </p:nvGrpSpPr>
          <p:grpSpPr bwMode="auto">
            <a:xfrm>
              <a:off x="2692293" y="2060575"/>
              <a:ext cx="1555750" cy="366712"/>
              <a:chOff x="1084" y="1254"/>
              <a:chExt cx="980" cy="231"/>
            </a:xfrm>
          </p:grpSpPr>
          <p:sp>
            <p:nvSpPr>
              <p:cNvPr id="103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es-ES" altLang="fr-FR" sz="28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4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s-ES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s-ES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6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s-ES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RAL</a:t>
                </a:r>
                <a:endParaRPr lang="es-ES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  <p:sp>
            <p:nvSpPr>
              <p:cNvPr id="107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s-ES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EFV</a:t>
                </a:r>
                <a:endParaRPr lang="es-ES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472" name="Group 96"/>
          <p:cNvGraphicFramePr>
            <a:graphicFrameLocks noGrp="1"/>
          </p:cNvGraphicFramePr>
          <p:nvPr/>
        </p:nvGraphicFramePr>
        <p:xfrm>
          <a:off x="4838700" y="2459038"/>
          <a:ext cx="3924300" cy="2227263"/>
        </p:xfrm>
        <a:graphic>
          <a:graphicData uri="http://schemas.openxmlformats.org/drawingml/2006/table">
            <a:tbl>
              <a:tblPr/>
              <a:tblGrid>
                <a:gridCol w="2122488"/>
                <a:gridCol w="873125"/>
                <a:gridCol w="928687"/>
              </a:tblGrid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Basal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RNA </a:t>
                      </a:r>
                      <a:r>
                        <a:rPr kumimoji="0" lang="es-ES" alt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5 log</a:t>
                      </a:r>
                      <a:r>
                        <a:rPr kumimoji="0" lang="es-ES" altLang="fr-F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</a:t>
                      </a:r>
                      <a:r>
                        <a:rPr kumimoji="0" lang="es-ES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endParaRPr kumimoji="0" lang="es-ES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RNA &gt; 5 log</a:t>
                      </a:r>
                      <a:r>
                        <a:rPr kumimoji="0" lang="es-ES" altLang="fr-F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</a:t>
                      </a:r>
                      <a:r>
                        <a:rPr kumimoji="0" lang="es-ES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endParaRPr kumimoji="0" lang="es-ES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94%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&gt; 200/mm</a:t>
                      </a:r>
                      <a:r>
                        <a:rPr kumimoji="0" lang="es-ES" alt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es-ES" alt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200/mm</a:t>
                      </a:r>
                      <a:r>
                        <a:rPr kumimoji="0" lang="es-ES" alt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es-ES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82.5%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88.3%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78.7%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85.6%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Subtipo HIV-1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Subtipo  no-B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90%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79%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12" name="Text Box 2"/>
          <p:cNvSpPr txBox="1">
            <a:spLocks noChangeArrowheads="1"/>
          </p:cNvSpPr>
          <p:nvPr/>
        </p:nvSpPr>
        <p:spPr bwMode="auto">
          <a:xfrm>
            <a:off x="899011" y="1128713"/>
            <a:ext cx="73332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altLang="fr-FR" sz="2800" b="1" i="0" dirty="0" smtClean="0">
                <a:solidFill>
                  <a:srgbClr val="CC3300"/>
                </a:solidFill>
                <a:latin typeface="Calibri" pitchFamily="34" charset="0"/>
              </a:rPr>
              <a:t>Respuesta al tratamiento a semana 240 (5 años)</a:t>
            </a:r>
            <a:endParaRPr lang="es-ES" altLang="fr-FR" sz="2800" b="1" i="0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231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2315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Estudio STARTMRK: </a:t>
            </a:r>
            <a:r>
              <a:rPr lang="es-ES" altLang="fr-FR" sz="3200" dirty="0" err="1" smtClean="0">
                <a:ea typeface="ＭＳ Ｐゴシック" pitchFamily="34" charset="-128"/>
              </a:rPr>
              <a:t>raltegravir</a:t>
            </a:r>
            <a:r>
              <a:rPr lang="es-ES" altLang="fr-FR" sz="3200" dirty="0" smtClean="0">
                <a:ea typeface="ＭＳ Ｐゴシック" pitchFamily="34" charset="-128"/>
              </a:rPr>
              <a:t> vs </a:t>
            </a:r>
            <a:r>
              <a:rPr lang="es-ES" altLang="fr-FR" sz="3200" dirty="0" err="1" smtClean="0">
                <a:ea typeface="ＭＳ Ｐゴシック" pitchFamily="34" charset="-128"/>
              </a:rPr>
              <a:t>efavirenz</a:t>
            </a:r>
            <a:r>
              <a:rPr lang="es-ES" altLang="fr-FR" sz="3200" dirty="0" smtClean="0">
                <a:ea typeface="ＭＳ Ｐゴシック" pitchFamily="34" charset="-128"/>
              </a:rPr>
              <a:t>,</a:t>
            </a:r>
            <a:br>
              <a:rPr lang="es-ES" altLang="fr-FR" sz="3200" dirty="0" smtClean="0">
                <a:ea typeface="ＭＳ Ｐゴシック" pitchFamily="34" charset="-128"/>
              </a:rPr>
            </a:br>
            <a:r>
              <a:rPr lang="es-ES" altLang="fr-FR" sz="3200" dirty="0" smtClean="0">
                <a:ea typeface="ＭＳ Ｐゴシック" pitchFamily="34" charset="-128"/>
              </a:rPr>
              <a:t>en combinaci</a:t>
            </a:r>
            <a:r>
              <a:rPr lang="es-ES" sz="3200" dirty="0" smtClean="0">
                <a:ea typeface="ＭＳ Ｐゴシック" pitchFamily="-107" charset="-128"/>
              </a:rPr>
              <a:t>ó</a:t>
            </a:r>
            <a:r>
              <a:rPr lang="es-ES" altLang="fr-FR" sz="3200" dirty="0" smtClean="0">
                <a:ea typeface="ＭＳ Ｐゴシック" pitchFamily="34" charset="-128"/>
              </a:rPr>
              <a:t>n con TDF/FTC</a:t>
            </a:r>
          </a:p>
        </p:txBody>
      </p:sp>
      <p:sp>
        <p:nvSpPr>
          <p:cNvPr id="12317" name="Text Box 134"/>
          <p:cNvSpPr txBox="1">
            <a:spLocks noChangeArrowheads="1"/>
          </p:cNvSpPr>
          <p:nvPr/>
        </p:nvSpPr>
        <p:spPr bwMode="auto">
          <a:xfrm>
            <a:off x="4686300" y="1628845"/>
            <a:ext cx="4198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"/>
              </a:spcBef>
            </a:pPr>
            <a:r>
              <a:rPr lang="es-ES" altLang="fr-FR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Carga viral &lt; 50 c/</a:t>
            </a:r>
            <a:r>
              <a:rPr lang="es-ES" altLang="fr-FR" sz="2000" b="1" i="0" dirty="0" err="1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mL</a:t>
            </a:r>
            <a:r>
              <a:rPr lang="es-ES" altLang="fr-FR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 (análisis de fallo observado) por factores basales</a:t>
            </a:r>
            <a:endParaRPr lang="es-ES" altLang="fr-FR" sz="2000" b="1" i="0" dirty="0">
              <a:solidFill>
                <a:srgbClr val="333399"/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47" name="Groupe 46"/>
          <p:cNvGrpSpPr/>
          <p:nvPr/>
        </p:nvGrpSpPr>
        <p:grpSpPr>
          <a:xfrm>
            <a:off x="446286" y="1609725"/>
            <a:ext cx="4240014" cy="4960938"/>
            <a:chOff x="446286" y="1609725"/>
            <a:chExt cx="4240014" cy="4960938"/>
          </a:xfrm>
        </p:grpSpPr>
        <p:sp>
          <p:nvSpPr>
            <p:cNvPr id="12313" name="ZoneTexte 64"/>
            <p:cNvSpPr txBox="1">
              <a:spLocks noChangeArrowheads="1"/>
            </p:cNvSpPr>
            <p:nvPr/>
          </p:nvSpPr>
          <p:spPr bwMode="auto">
            <a:xfrm>
              <a:off x="446286" y="6108998"/>
              <a:ext cx="424001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lang="es-ES" altLang="fr-FR" sz="1200" i="0" dirty="0" smtClean="0">
                  <a:solidFill>
                    <a:srgbClr val="000066"/>
                  </a:solidFill>
                </a:rPr>
                <a:t>* Exclusión de discontinuaciones debidas a intolerancia </a:t>
              </a:r>
              <a:br>
                <a:rPr lang="es-ES" altLang="fr-FR" sz="1200" i="0" dirty="0" smtClean="0">
                  <a:solidFill>
                    <a:srgbClr val="000066"/>
                  </a:solidFill>
                </a:rPr>
              </a:br>
              <a:r>
                <a:rPr lang="es-ES" altLang="fr-FR" sz="1200" i="0" dirty="0" smtClean="0">
                  <a:solidFill>
                    <a:srgbClr val="000066"/>
                  </a:solidFill>
                </a:rPr>
                <a:t>por razones no relacionadas al tratamiento</a:t>
              </a:r>
              <a:endParaRPr lang="es-ES" altLang="fr-FR" sz="1200" i="0" dirty="0">
                <a:solidFill>
                  <a:srgbClr val="000066"/>
                </a:solidFill>
              </a:endParaRPr>
            </a:p>
          </p:txBody>
        </p:sp>
        <p:sp>
          <p:nvSpPr>
            <p:cNvPr id="12316" name="Text Box 134"/>
            <p:cNvSpPr txBox="1">
              <a:spLocks noChangeArrowheads="1"/>
            </p:cNvSpPr>
            <p:nvPr/>
          </p:nvSpPr>
          <p:spPr bwMode="auto">
            <a:xfrm>
              <a:off x="836613" y="1609725"/>
              <a:ext cx="31591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s-ES" altLang="fr-FR" sz="2000" b="1" i="0" smtClean="0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Carga viral &lt; 50 c/mL</a:t>
              </a:r>
              <a:endParaRPr lang="es-ES" altLang="fr-FR" sz="2000" b="1" i="0">
                <a:solidFill>
                  <a:srgbClr val="333399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18" name="Rectangle 2"/>
            <p:cNvSpPr>
              <a:spLocks noChangeArrowheads="1"/>
            </p:cNvSpPr>
            <p:nvPr/>
          </p:nvSpPr>
          <p:spPr bwMode="auto">
            <a:xfrm>
              <a:off x="1235075" y="3590925"/>
              <a:ext cx="538163" cy="1966913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altLang="fr-FR" sz="2800"/>
            </a:p>
          </p:txBody>
        </p:sp>
        <p:sp>
          <p:nvSpPr>
            <p:cNvPr id="12319" name="Rectangle 3"/>
            <p:cNvSpPr>
              <a:spLocks noChangeArrowheads="1"/>
            </p:cNvSpPr>
            <p:nvPr/>
          </p:nvSpPr>
          <p:spPr bwMode="auto">
            <a:xfrm>
              <a:off x="2786063" y="3095625"/>
              <a:ext cx="536575" cy="2462213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altLang="fr-FR" sz="2800"/>
            </a:p>
          </p:txBody>
        </p:sp>
        <p:sp>
          <p:nvSpPr>
            <p:cNvPr id="12320" name="Rectangle 4"/>
            <p:cNvSpPr>
              <a:spLocks noChangeArrowheads="1"/>
            </p:cNvSpPr>
            <p:nvPr/>
          </p:nvSpPr>
          <p:spPr bwMode="auto">
            <a:xfrm>
              <a:off x="1773238" y="3867150"/>
              <a:ext cx="536575" cy="1690688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altLang="fr-FR" sz="2800"/>
            </a:p>
          </p:txBody>
        </p:sp>
        <p:sp>
          <p:nvSpPr>
            <p:cNvPr id="12321" name="Rectangle 5"/>
            <p:cNvSpPr>
              <a:spLocks noChangeArrowheads="1"/>
            </p:cNvSpPr>
            <p:nvPr/>
          </p:nvSpPr>
          <p:spPr bwMode="auto">
            <a:xfrm>
              <a:off x="3322638" y="3324225"/>
              <a:ext cx="530225" cy="2233613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 altLang="fr-FR" sz="2800"/>
            </a:p>
          </p:txBody>
        </p:sp>
        <p:sp>
          <p:nvSpPr>
            <p:cNvPr id="12322" name="Rectangle 144"/>
            <p:cNvSpPr>
              <a:spLocks noChangeArrowheads="1"/>
            </p:cNvSpPr>
            <p:nvPr/>
          </p:nvSpPr>
          <p:spPr bwMode="auto">
            <a:xfrm>
              <a:off x="1231900" y="3203575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71.0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23" name="Rectangle 145"/>
            <p:cNvSpPr>
              <a:spLocks noChangeArrowheads="1"/>
            </p:cNvSpPr>
            <p:nvPr/>
          </p:nvSpPr>
          <p:spPr bwMode="auto">
            <a:xfrm>
              <a:off x="1797050" y="3478213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altLang="fr-FR" sz="1400" b="1" i="0" smtClean="0">
                  <a:solidFill>
                    <a:schemeClr val="bg2"/>
                  </a:solidFill>
                  <a:cs typeface="Arial" charset="0"/>
                </a:rPr>
                <a:t>61.3</a:t>
              </a:r>
              <a:endParaRPr lang="es-ES" altLang="fr-FR" sz="1400" b="1" i="0">
                <a:solidFill>
                  <a:schemeClr val="bg2"/>
                </a:solidFill>
                <a:cs typeface="Arial" charset="0"/>
              </a:endParaRPr>
            </a:p>
          </p:txBody>
        </p:sp>
        <p:sp>
          <p:nvSpPr>
            <p:cNvPr id="12324" name="Line 146"/>
            <p:cNvSpPr>
              <a:spLocks noChangeShapeType="1"/>
            </p:cNvSpPr>
            <p:nvPr/>
          </p:nvSpPr>
          <p:spPr bwMode="auto">
            <a:xfrm>
              <a:off x="642938" y="5559425"/>
              <a:ext cx="3468687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sp>
          <p:nvSpPr>
            <p:cNvPr id="33829" name="ZoneTexte 86"/>
            <p:cNvSpPr txBox="1">
              <a:spLocks noChangeArrowheads="1"/>
            </p:cNvSpPr>
            <p:nvPr/>
          </p:nvSpPr>
          <p:spPr bwMode="auto">
            <a:xfrm>
              <a:off x="875915" y="5570538"/>
              <a:ext cx="1688283" cy="632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2pPr>
              <a:lvl3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3pPr>
              <a:lvl4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4pPr>
              <a:lvl5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r>
                <a:rPr lang="es-ES" altLang="fr-FR" sz="1300" i="0" dirty="0" smtClean="0">
                  <a:solidFill>
                    <a:srgbClr val="000066"/>
                  </a:solidFill>
                </a:rPr>
                <a:t>Diferencia (IC95%) </a:t>
              </a:r>
            </a:p>
            <a:p>
              <a:pPr eaLnBrk="1" hangingPunct="1">
                <a:lnSpc>
                  <a:spcPct val="90000"/>
                </a:lnSpc>
                <a:defRPr/>
              </a:pPr>
              <a:r>
                <a:rPr lang="es-ES" altLang="fr-FR" sz="1300" i="0" dirty="0" smtClean="0">
                  <a:solidFill>
                    <a:srgbClr val="000066"/>
                  </a:solidFill>
                </a:rPr>
                <a:t>= 9.5% (1.7 ; 17.3)</a:t>
              </a:r>
              <a:br>
                <a:rPr lang="es-ES" altLang="fr-FR" sz="1300" i="0" dirty="0" smtClean="0">
                  <a:solidFill>
                    <a:srgbClr val="000066"/>
                  </a:solidFill>
                </a:rPr>
              </a:br>
              <a:r>
                <a:rPr lang="es-ES" altLang="fr-FR" sz="1300" i="0" dirty="0" smtClean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es-ES" altLang="fr-FR" sz="1300" i="0" dirty="0" smtClean="0">
                  <a:solidFill>
                    <a:srgbClr val="000066"/>
                  </a:solidFill>
                </a:rPr>
                <a:t>Superioridad</a:t>
              </a:r>
            </a:p>
          </p:txBody>
        </p:sp>
        <p:sp>
          <p:nvSpPr>
            <p:cNvPr id="12326" name="Rectangle 144"/>
            <p:cNvSpPr>
              <a:spLocks noChangeArrowheads="1"/>
            </p:cNvSpPr>
            <p:nvPr/>
          </p:nvSpPr>
          <p:spPr bwMode="auto">
            <a:xfrm>
              <a:off x="2814638" y="2695575"/>
              <a:ext cx="53498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89.2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27" name="Rectangle 145"/>
            <p:cNvSpPr>
              <a:spLocks noChangeArrowheads="1"/>
            </p:cNvSpPr>
            <p:nvPr/>
          </p:nvSpPr>
          <p:spPr bwMode="auto">
            <a:xfrm>
              <a:off x="3352800" y="2925763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altLang="fr-FR" sz="1400" b="1" i="0" smtClean="0">
                  <a:solidFill>
                    <a:schemeClr val="bg2"/>
                  </a:solidFill>
                  <a:cs typeface="Arial" charset="0"/>
                </a:rPr>
                <a:t>80.7</a:t>
              </a:r>
              <a:endParaRPr lang="es-ES" altLang="fr-FR" sz="1400" b="1" i="0">
                <a:solidFill>
                  <a:schemeClr val="bg2"/>
                </a:solidFill>
                <a:cs typeface="Arial" charset="0"/>
              </a:endParaRPr>
            </a:p>
          </p:txBody>
        </p:sp>
        <p:sp>
          <p:nvSpPr>
            <p:cNvPr id="12328" name="Rectangle 52"/>
            <p:cNvSpPr>
              <a:spLocks noChangeArrowheads="1"/>
            </p:cNvSpPr>
            <p:nvPr/>
          </p:nvSpPr>
          <p:spPr bwMode="auto">
            <a:xfrm>
              <a:off x="2571060" y="2349500"/>
              <a:ext cx="1587294" cy="437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altLang="fr-FR" sz="1400" i="0" smtClean="0">
                  <a:solidFill>
                    <a:srgbClr val="000066"/>
                  </a:solidFill>
                  <a:cs typeface="Arial" charset="0"/>
                </a:rPr>
                <a:t>Per protocol,</a:t>
              </a:r>
            </a:p>
            <a:p>
              <a:pPr>
                <a:lnSpc>
                  <a:spcPct val="80000"/>
                </a:lnSpc>
              </a:pPr>
              <a:r>
                <a:rPr lang="es-ES" altLang="fr-FR" sz="1400" i="0" smtClean="0">
                  <a:solidFill>
                    <a:srgbClr val="000066"/>
                  </a:solidFill>
                  <a:cs typeface="Arial" charset="0"/>
                </a:rPr>
                <a:t>observed-failure *</a:t>
              </a:r>
              <a:endParaRPr lang="es-ES" altLang="fr-FR" sz="14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29" name="Rectangle 60"/>
            <p:cNvSpPr>
              <a:spLocks noChangeArrowheads="1"/>
            </p:cNvSpPr>
            <p:nvPr/>
          </p:nvSpPr>
          <p:spPr bwMode="auto">
            <a:xfrm>
              <a:off x="1243013" y="521017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altLang="fr-FR" sz="1400" b="1" i="0" smtClean="0">
                  <a:solidFill>
                    <a:srgbClr val="FFFFFF"/>
                  </a:solidFill>
                </a:rPr>
                <a:t>279</a:t>
              </a:r>
              <a:endParaRPr lang="es-ES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0" name="Rectangle 61"/>
            <p:cNvSpPr>
              <a:spLocks noChangeArrowheads="1"/>
            </p:cNvSpPr>
            <p:nvPr/>
          </p:nvSpPr>
          <p:spPr bwMode="auto">
            <a:xfrm>
              <a:off x="1808163" y="521017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altLang="fr-FR" sz="1400" b="1" i="0" smtClean="0">
                  <a:solidFill>
                    <a:srgbClr val="FFFFFF"/>
                  </a:solidFill>
                </a:rPr>
                <a:t>279</a:t>
              </a:r>
              <a:endParaRPr lang="es-ES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1" name="Rectangle 62"/>
            <p:cNvSpPr>
              <a:spLocks noChangeArrowheads="1"/>
            </p:cNvSpPr>
            <p:nvPr/>
          </p:nvSpPr>
          <p:spPr bwMode="auto">
            <a:xfrm>
              <a:off x="2814638" y="521017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altLang="fr-FR" sz="1400" b="1" i="0" smtClean="0">
                  <a:solidFill>
                    <a:srgbClr val="FFFFFF"/>
                  </a:solidFill>
                </a:rPr>
                <a:t>263</a:t>
              </a:r>
              <a:endParaRPr lang="es-ES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2" name="Rectangle 63"/>
            <p:cNvSpPr>
              <a:spLocks noChangeArrowheads="1"/>
            </p:cNvSpPr>
            <p:nvPr/>
          </p:nvSpPr>
          <p:spPr bwMode="auto">
            <a:xfrm>
              <a:off x="3346450" y="521017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altLang="fr-FR" sz="1400" b="1" i="0" smtClean="0">
                  <a:solidFill>
                    <a:srgbClr val="FFFFFF"/>
                  </a:solidFill>
                </a:rPr>
                <a:t>258</a:t>
              </a:r>
              <a:endParaRPr lang="es-ES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3" name="Rectangle 135"/>
            <p:cNvSpPr>
              <a:spLocks noChangeArrowheads="1"/>
            </p:cNvSpPr>
            <p:nvPr/>
          </p:nvSpPr>
          <p:spPr bwMode="auto">
            <a:xfrm>
              <a:off x="548941" y="475955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4" name="Rectangle 136"/>
            <p:cNvSpPr>
              <a:spLocks noChangeArrowheads="1"/>
            </p:cNvSpPr>
            <p:nvPr/>
          </p:nvSpPr>
          <p:spPr bwMode="auto">
            <a:xfrm>
              <a:off x="548941" y="406740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5" name="Rectangle 137"/>
            <p:cNvSpPr>
              <a:spLocks noChangeArrowheads="1"/>
            </p:cNvSpPr>
            <p:nvPr/>
          </p:nvSpPr>
          <p:spPr bwMode="auto">
            <a:xfrm>
              <a:off x="449554" y="2678341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6" name="Rectangle 138"/>
            <p:cNvSpPr>
              <a:spLocks noChangeArrowheads="1"/>
            </p:cNvSpPr>
            <p:nvPr/>
          </p:nvSpPr>
          <p:spPr bwMode="auto">
            <a:xfrm>
              <a:off x="548941" y="337684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altLang="fr-FR" sz="1400" b="1" i="0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es-ES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7" name="Line 139"/>
            <p:cNvSpPr>
              <a:spLocks noChangeShapeType="1"/>
            </p:cNvSpPr>
            <p:nvPr/>
          </p:nvSpPr>
          <p:spPr bwMode="auto">
            <a:xfrm>
              <a:off x="815975" y="486727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sp>
          <p:nvSpPr>
            <p:cNvPr id="12338" name="Line 140"/>
            <p:cNvSpPr>
              <a:spLocks noChangeShapeType="1"/>
            </p:cNvSpPr>
            <p:nvPr/>
          </p:nvSpPr>
          <p:spPr bwMode="auto">
            <a:xfrm>
              <a:off x="815975" y="41767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sp>
          <p:nvSpPr>
            <p:cNvPr id="12339" name="Line 141"/>
            <p:cNvSpPr>
              <a:spLocks noChangeShapeType="1"/>
            </p:cNvSpPr>
            <p:nvPr/>
          </p:nvSpPr>
          <p:spPr bwMode="auto">
            <a:xfrm>
              <a:off x="815975" y="27924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sp>
          <p:nvSpPr>
            <p:cNvPr id="12340" name="Line 142"/>
            <p:cNvSpPr>
              <a:spLocks noChangeShapeType="1"/>
            </p:cNvSpPr>
            <p:nvPr/>
          </p:nvSpPr>
          <p:spPr bwMode="auto">
            <a:xfrm>
              <a:off x="815975" y="348297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sp>
          <p:nvSpPr>
            <p:cNvPr id="12341" name="Line 143"/>
            <p:cNvSpPr>
              <a:spLocks noChangeShapeType="1"/>
            </p:cNvSpPr>
            <p:nvPr/>
          </p:nvSpPr>
          <p:spPr bwMode="auto">
            <a:xfrm>
              <a:off x="906463" y="278288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sp>
          <p:nvSpPr>
            <p:cNvPr id="12342" name="Text Box 148"/>
            <p:cNvSpPr txBox="1">
              <a:spLocks noChangeArrowheads="1"/>
            </p:cNvSpPr>
            <p:nvPr/>
          </p:nvSpPr>
          <p:spPr bwMode="auto">
            <a:xfrm>
              <a:off x="477838" y="2342207"/>
              <a:ext cx="387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altLang="fr-FR" sz="1800" i="0" dirty="0" smtClean="0">
                  <a:solidFill>
                    <a:srgbClr val="000066"/>
                  </a:solidFill>
                </a:rPr>
                <a:t>%</a:t>
              </a:r>
              <a:endParaRPr lang="es-ES" altLang="fr-FR" sz="1800" i="0" dirty="0">
                <a:solidFill>
                  <a:srgbClr val="000066"/>
                </a:solidFill>
              </a:endParaRPr>
            </a:p>
          </p:txBody>
        </p:sp>
        <p:sp>
          <p:nvSpPr>
            <p:cNvPr id="12343" name="Rectangle 40"/>
            <p:cNvSpPr>
              <a:spLocks noChangeArrowheads="1"/>
            </p:cNvSpPr>
            <p:nvPr/>
          </p:nvSpPr>
          <p:spPr bwMode="auto">
            <a:xfrm>
              <a:off x="1062038" y="2359025"/>
              <a:ext cx="1516062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altLang="fr-FR" sz="1400" i="0" smtClean="0">
                  <a:solidFill>
                    <a:srgbClr val="000066"/>
                  </a:solidFill>
                  <a:cs typeface="Arial" charset="0"/>
                </a:rPr>
                <a:t>Primary analysis</a:t>
              </a:r>
              <a:endParaRPr lang="es-ES" altLang="fr-FR" sz="16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44" name="Line 146"/>
            <p:cNvSpPr>
              <a:spLocks noChangeShapeType="1"/>
            </p:cNvSpPr>
            <p:nvPr/>
          </p:nvSpPr>
          <p:spPr bwMode="auto">
            <a:xfrm>
              <a:off x="815975" y="5559425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  <p:grpSp>
          <p:nvGrpSpPr>
            <p:cNvPr id="12345" name="Group 60"/>
            <p:cNvGrpSpPr>
              <a:grpSpLocks/>
            </p:cNvGrpSpPr>
            <p:nvPr/>
          </p:nvGrpSpPr>
          <p:grpSpPr bwMode="auto">
            <a:xfrm>
              <a:off x="1620838" y="1881188"/>
              <a:ext cx="1555750" cy="366712"/>
              <a:chOff x="1084" y="1254"/>
              <a:chExt cx="980" cy="231"/>
            </a:xfrm>
          </p:grpSpPr>
          <p:sp>
            <p:nvSpPr>
              <p:cNvPr id="12351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es-ES" altLang="fr-FR" sz="28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52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s-ES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53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s-ES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54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s-ES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RAL</a:t>
                </a:r>
                <a:endParaRPr lang="es-ES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  <p:sp>
            <p:nvSpPr>
              <p:cNvPr id="12355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s-ES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EFV</a:t>
                </a:r>
                <a:endParaRPr lang="es-ES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2346" name="Rectangle 40"/>
            <p:cNvSpPr>
              <a:spLocks noChangeArrowheads="1"/>
            </p:cNvSpPr>
            <p:nvPr/>
          </p:nvSpPr>
          <p:spPr bwMode="auto">
            <a:xfrm>
              <a:off x="1163638" y="2578100"/>
              <a:ext cx="1219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altLang="fr-FR" sz="1600" b="1" i="0" dirty="0" smtClean="0">
                  <a:solidFill>
                    <a:srgbClr val="000066"/>
                  </a:solidFill>
                  <a:cs typeface="Arial" charset="0"/>
                </a:rPr>
                <a:t>PP, NC = F</a:t>
              </a:r>
              <a:endParaRPr lang="es-ES" altLang="fr-FR" sz="1600" b="1" i="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47" name="Rectangle 40"/>
            <p:cNvSpPr>
              <a:spLocks noChangeArrowheads="1"/>
            </p:cNvSpPr>
            <p:nvPr/>
          </p:nvSpPr>
          <p:spPr bwMode="auto">
            <a:xfrm>
              <a:off x="847725" y="5210175"/>
              <a:ext cx="4651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altLang="fr-FR" sz="1400" i="0" smtClean="0">
                  <a:solidFill>
                    <a:srgbClr val="000066"/>
                  </a:solidFill>
                  <a:cs typeface="Arial" charset="0"/>
                </a:rPr>
                <a:t>N =</a:t>
              </a:r>
              <a:endParaRPr lang="es-ES" altLang="fr-FR" sz="14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48" name="ZoneTexte 86"/>
            <p:cNvSpPr txBox="1">
              <a:spLocks noChangeArrowheads="1"/>
            </p:cNvSpPr>
            <p:nvPr/>
          </p:nvSpPr>
          <p:spPr bwMode="auto">
            <a:xfrm>
              <a:off x="2557079" y="5570538"/>
              <a:ext cx="1688283" cy="6324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altLang="fr-FR" sz="1300" i="0" dirty="0" smtClean="0">
                  <a:solidFill>
                    <a:srgbClr val="000066"/>
                  </a:solidFill>
                </a:rPr>
                <a:t>Diferencia (IC95%) </a:t>
              </a:r>
            </a:p>
            <a:p>
              <a:pPr>
                <a:lnSpc>
                  <a:spcPct val="90000"/>
                </a:lnSpc>
              </a:pPr>
              <a:r>
                <a:rPr lang="es-ES" altLang="fr-FR" sz="1300" i="0" dirty="0" smtClean="0">
                  <a:solidFill>
                    <a:srgbClr val="000066"/>
                  </a:solidFill>
                </a:rPr>
                <a:t>= 8.6% (1.9 ; 15.5)</a:t>
              </a:r>
            </a:p>
            <a:p>
              <a:pPr>
                <a:lnSpc>
                  <a:spcPct val="90000"/>
                </a:lnSpc>
              </a:pPr>
              <a:r>
                <a:rPr lang="es-ES" altLang="fr-FR" sz="1300" i="0" dirty="0" smtClean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es-ES" altLang="fr-FR" sz="1300" i="0" dirty="0" smtClean="0">
                  <a:solidFill>
                    <a:srgbClr val="000066"/>
                  </a:solidFill>
                </a:rPr>
                <a:t> Superioridad</a:t>
              </a:r>
              <a:endParaRPr lang="es-ES" altLang="fr-FR" sz="1300" i="0" dirty="0">
                <a:solidFill>
                  <a:srgbClr val="000066"/>
                </a:solidFill>
              </a:endParaRPr>
            </a:p>
          </p:txBody>
        </p:sp>
      </p:grpSp>
      <p:sp>
        <p:nvSpPr>
          <p:cNvPr id="12349" name="Text Box 179"/>
          <p:cNvSpPr txBox="1">
            <a:spLocks noChangeArrowheads="1"/>
          </p:cNvSpPr>
          <p:nvPr/>
        </p:nvSpPr>
        <p:spPr bwMode="auto">
          <a:xfrm>
            <a:off x="4775200" y="4908818"/>
            <a:ext cx="4368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"/>
              </a:spcBef>
            </a:pPr>
            <a:r>
              <a:rPr lang="es-ES" altLang="fr-FR" sz="1600" i="0" dirty="0" smtClean="0">
                <a:solidFill>
                  <a:srgbClr val="000066"/>
                </a:solidFill>
                <a:cs typeface="Arial" charset="0"/>
              </a:rPr>
              <a:t>Incrementos en triglicéridos en ayunas, colesterol total, colesterol HDL, y colesterol   LDL desde el  basal fueron  significativamente menores a S240 (p &lt; 0.005) con RAL </a:t>
            </a:r>
            <a:br>
              <a:rPr lang="es-ES" altLang="fr-FR" sz="1600" i="0" dirty="0" smtClean="0">
                <a:solidFill>
                  <a:srgbClr val="000066"/>
                </a:solidFill>
                <a:cs typeface="Arial" charset="0"/>
              </a:rPr>
            </a:br>
            <a:r>
              <a:rPr lang="es-ES" altLang="fr-FR" sz="1600" i="0" dirty="0" smtClean="0">
                <a:solidFill>
                  <a:srgbClr val="000066"/>
                </a:solidFill>
                <a:cs typeface="Arial" charset="0"/>
              </a:rPr>
              <a:t>que con EFV</a:t>
            </a:r>
            <a:endParaRPr lang="es-ES" altLang="fr-FR" sz="1600" b="1" i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50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</TotalTime>
  <Words>1283</Words>
  <Application>Microsoft Office PowerPoint</Application>
  <PresentationFormat>Affichage à l'écran (4:3)</PresentationFormat>
  <Paragraphs>456</Paragraphs>
  <Slides>12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ARV_trials_2014</vt:lpstr>
      <vt:lpstr>Comparación de inhibidores de la integrasa vs EFV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  <vt:lpstr>Estudio STARTMRK: raltegravir vs efavirenz, en combinación con TDF/FTC</vt:lpstr>
    </vt:vector>
  </TitlesOfParts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Pilouk</cp:lastModifiedBy>
  <cp:revision>1485</cp:revision>
  <cp:lastPrinted>2009-11-19T07:51:26Z</cp:lastPrinted>
  <dcterms:created xsi:type="dcterms:W3CDTF">2014-09-16T06:09:17Z</dcterms:created>
  <dcterms:modified xsi:type="dcterms:W3CDTF">2014-11-13T16:59:58Z</dcterms:modified>
</cp:coreProperties>
</file>