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74" r:id="rId2"/>
    <p:sldId id="268" r:id="rId3"/>
    <p:sldId id="258" r:id="rId4"/>
    <p:sldId id="266" r:id="rId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EBFF"/>
    <a:srgbClr val="000066"/>
    <a:srgbClr val="FFFFFF"/>
    <a:srgbClr val="DDDDDD"/>
    <a:srgbClr val="C0C0C0"/>
    <a:srgbClr val="990000"/>
    <a:srgbClr val="FF00FF"/>
    <a:srgbClr val="CC3300"/>
    <a:srgbClr val="0066FF"/>
    <a:srgbClr val="E5E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866" y="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07/09/2016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8933A13-E2F4-4380-A4AE-D3C02AD4832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97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9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altLang="fr-FR" sz="3200" dirty="0">
                <a:ea typeface="ＭＳ Ｐゴシック"/>
                <a:cs typeface="ＭＳ Ｐゴシック"/>
              </a:rPr>
              <a:t>Ahorradores de NRTI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RADAR</a:t>
            </a:r>
          </a:p>
          <a:p>
            <a:r>
              <a:rPr lang="en-US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3</a:t>
            </a:r>
          </a:p>
          <a:p>
            <a:r>
              <a:rPr lang="fr-FR" altLang="fr-FR" sz="2800" b="1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A4001078</a:t>
            </a:r>
            <a:endParaRPr lang="fr-FR" altLang="fr-FR" sz="2800" b="1" dirty="0">
              <a:solidFill>
                <a:srgbClr val="C0C0C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fr-FR" altLang="fr-FR" sz="2800" b="1" dirty="0">
                <a:latin typeface="Calibri" pitchFamily="34" charset="0"/>
                <a:ea typeface="ＭＳ Ｐゴシック"/>
                <a:cs typeface="ＭＳ Ｐゴシック"/>
              </a:rPr>
              <a:t>VEMAN 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MODERN</a:t>
            </a:r>
            <a:endParaRPr lang="fr-FR" altLang="fr-FR" sz="2800" b="1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228440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s-ES" sz="3200" dirty="0"/>
              <a:t>Estudio</a:t>
            </a:r>
            <a:r>
              <a:rPr lang="fr-FR" sz="3200" dirty="0"/>
              <a:t> </a:t>
            </a:r>
            <a:r>
              <a:rPr lang="es-ES" sz="3200" dirty="0"/>
              <a:t>VEMAN</a:t>
            </a:r>
            <a:r>
              <a:rPr lang="fr-FR" sz="3200" dirty="0"/>
              <a:t>: LPV/r + MVC vs LPV/r + TDF/FTC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50800" y="1371600"/>
            <a:ext cx="1673225" cy="506433"/>
          </a:xfrm>
        </p:spPr>
        <p:txBody>
          <a:bodyPr/>
          <a:lstStyle/>
          <a:p>
            <a:pPr eaLnBrk="1" hangingPunct="1"/>
            <a:r>
              <a:rPr lang="es-ES" sz="2800" b="1" dirty="0">
                <a:latin typeface="+mj-lt"/>
                <a:ea typeface="MS PGothic" charset="0"/>
              </a:rPr>
              <a:t>Diseño</a:t>
            </a:r>
          </a:p>
          <a:p>
            <a:pPr eaLnBrk="1" hangingPunct="1"/>
            <a:endParaRPr lang="es-ES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48847" y="2095500"/>
            <a:ext cx="3182538" cy="2051999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C0C0C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s-ES" sz="1600" b="1" baseline="0" dirty="0">
                <a:solidFill>
                  <a:srgbClr val="000066"/>
                </a:solidFill>
                <a:latin typeface="+mj-lt"/>
              </a:rPr>
              <a:t>Adultos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Naïve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 de tratamiento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CV ≥ 1 000 c/</a:t>
            </a:r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mL</a:t>
            </a:r>
            <a:endParaRPr lang="es-ES" sz="1600" b="1" dirty="0">
              <a:solidFill>
                <a:srgbClr val="000066"/>
              </a:solidFill>
              <a:latin typeface="+mj-lt"/>
            </a:endParaRP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CD4 ≥ 100/mm</a:t>
            </a:r>
            <a:r>
              <a:rPr lang="es-ES" sz="1600" b="1" baseline="30000" dirty="0">
                <a:solidFill>
                  <a:srgbClr val="000066"/>
                </a:solidFill>
                <a:latin typeface="+mj-lt"/>
              </a:rPr>
              <a:t>3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CCR5-tropico (</a:t>
            </a:r>
            <a:r>
              <a:rPr lang="es-ES" sz="1600" b="1" dirty="0" err="1">
                <a:solidFill>
                  <a:srgbClr val="000066"/>
                </a:solidFill>
                <a:latin typeface="+mj-lt"/>
              </a:rPr>
              <a:t>Trofile</a:t>
            </a:r>
            <a:r>
              <a:rPr lang="es-ES" sz="1600" b="1" dirty="0">
                <a:solidFill>
                  <a:srgbClr val="000066"/>
                </a:solidFill>
                <a:latin typeface="+mj-lt"/>
              </a:rPr>
              <a:t>®)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No resistencia a TDF, FTC o LPV</a:t>
            </a:r>
          </a:p>
          <a:p>
            <a:pPr algn="ctr" eaLnBrk="1" hangingPunct="1"/>
            <a:r>
              <a:rPr lang="es-ES" sz="1600" b="1" dirty="0">
                <a:solidFill>
                  <a:srgbClr val="000066"/>
                </a:solidFill>
                <a:latin typeface="+mj-lt"/>
              </a:rPr>
              <a:t>Coinfectados con HBV excluidos 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chemeClr val="bg1"/>
                </a:solidFill>
                <a:latin typeface="+mj-lt"/>
              </a:rPr>
              <a:t>LPV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/r 400/100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BID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+ </a:t>
            </a:r>
            <a:r>
              <a:rPr lang="fr-FR" b="1" dirty="0">
                <a:solidFill>
                  <a:schemeClr val="bg1"/>
                </a:solidFill>
                <a:latin typeface="+mj-lt"/>
              </a:rPr>
              <a:t>MVC 150</a:t>
            </a:r>
            <a:r>
              <a:rPr lang="fr-FR" sz="1800" b="1" baseline="0" dirty="0">
                <a:solidFill>
                  <a:schemeClr val="bg1"/>
                </a:solidFill>
                <a:latin typeface="+mj-lt"/>
              </a:rPr>
              <a:t> QD</a:t>
            </a: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7BEB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b="1" dirty="0">
                <a:solidFill>
                  <a:srgbClr val="000066"/>
                </a:solidFill>
                <a:latin typeface="+mj-lt"/>
              </a:rPr>
              <a:t>LP</a:t>
            </a:r>
            <a:r>
              <a:rPr lang="fr-FR" sz="1800" b="1" baseline="0" dirty="0">
                <a:solidFill>
                  <a:srgbClr val="000066"/>
                </a:solidFill>
                <a:latin typeface="+mj-lt"/>
              </a:rPr>
              <a:t>V/r + TDF/FTC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1007" y="2248891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26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1007" y="3596819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24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3840251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281414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ES" sz="1400" b="1" dirty="0" err="1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ES" sz="14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s-ES" sz="1400" b="1" dirty="0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531385" y="2568119"/>
            <a:ext cx="1576952" cy="990600"/>
            <a:chOff x="3087656" y="2629315"/>
            <a:chExt cx="1576952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087656" y="3153190"/>
              <a:ext cx="935999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689385"/>
            <a:ext cx="9066213" cy="1787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 err="1">
                <a:solidFill>
                  <a:srgbClr val="000066"/>
                </a:solidFill>
              </a:rPr>
              <a:t>Endpoint</a:t>
            </a:r>
            <a:r>
              <a:rPr lang="es-ES" dirty="0">
                <a:solidFill>
                  <a:srgbClr val="000066"/>
                </a:solidFill>
              </a:rPr>
              <a:t> primario: cambio de CV de basal a semana 12 (ITT análisis), diferencia entre grupos medido por el test de </a:t>
            </a:r>
            <a:r>
              <a:rPr lang="es-ES" dirty="0" err="1">
                <a:solidFill>
                  <a:srgbClr val="000066"/>
                </a:solidFill>
              </a:rPr>
              <a:t>Wilcoxon</a:t>
            </a:r>
            <a:r>
              <a:rPr lang="es-ES" dirty="0">
                <a:solidFill>
                  <a:srgbClr val="000066"/>
                </a:solidFill>
              </a:rPr>
              <a:t>, sin hipótesis estadística formal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ES" dirty="0">
                <a:solidFill>
                  <a:srgbClr val="000066"/>
                </a:solidFill>
              </a:rPr>
              <a:t>Rebote virológico: 2 CV consecutivas &gt; 50 copias/</a:t>
            </a:r>
            <a:r>
              <a:rPr lang="es-ES" dirty="0" err="1">
                <a:solidFill>
                  <a:srgbClr val="000066"/>
                </a:solidFill>
              </a:rPr>
              <a:t>mL</a:t>
            </a:r>
            <a:endParaRPr lang="es-ES" dirty="0">
              <a:solidFill>
                <a:srgbClr val="000066"/>
              </a:solidFill>
            </a:endParaRP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5480308" y="6582618"/>
            <a:ext cx="3656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Nozza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S. Clin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Microb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Infection 2015;21:510.e1-e9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VEMAN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024424" y="4077961"/>
            <a:ext cx="742795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Eficacia virológica y respuesta inmunológica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73529"/>
              </p:ext>
            </p:extLst>
          </p:nvPr>
        </p:nvGraphicFramePr>
        <p:xfrm>
          <a:off x="383371" y="1663298"/>
          <a:ext cx="8278421" cy="2103120"/>
        </p:xfrm>
        <a:graphic>
          <a:graphicData uri="http://schemas.openxmlformats.org/drawingml/2006/table">
            <a:tbl>
              <a:tblPr/>
              <a:tblGrid>
                <a:gridCol w="4300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MVC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Edad, años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Carga viral, log</a:t>
                      </a:r>
                      <a:r>
                        <a:rPr kumimoji="0" lang="es-ES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copias/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2 (diarrea)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3 (diarrea)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036478"/>
              </p:ext>
            </p:extLst>
          </p:nvPr>
        </p:nvGraphicFramePr>
        <p:xfrm>
          <a:off x="266701" y="4489391"/>
          <a:ext cx="8547492" cy="1878441"/>
        </p:xfrm>
        <a:graphic>
          <a:graphicData uri="http://schemas.openxmlformats.org/drawingml/2006/table">
            <a:tbl>
              <a:tblPr/>
              <a:tblGrid>
                <a:gridCol w="424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2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MVC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B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Descenso de CV (mediana) a S24 (log</a:t>
                      </a:r>
                      <a:r>
                        <a:rPr kumimoji="0" lang="es-ES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- 2.86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-2.45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Descenso de CV (mediana) a S48 (log</a:t>
                      </a:r>
                      <a:r>
                        <a:rPr kumimoji="0" lang="es-ES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- 2.86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-2.78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0.262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CV &lt; 50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Cambio en CD4/mm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a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+ 286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Cambio en  CD4+ efectores de memoria a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- 4.4%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53507" y="1244909"/>
            <a:ext cx="742795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(mediana), y disposición 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480308" y="6582618"/>
            <a:ext cx="3656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Nozza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S. Clin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Microb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Infection 2015;21:510.e1-e9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VEMAN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978900" cy="1106488"/>
          </a:xfrm>
        </p:spPr>
        <p:txBody>
          <a:bodyPr/>
          <a:lstStyle/>
          <a:p>
            <a:r>
              <a:rPr lang="es-ES" sz="3200" dirty="0"/>
              <a:t>Estudio</a:t>
            </a:r>
            <a:r>
              <a:rPr lang="fr-FR" sz="3200" dirty="0"/>
              <a:t> VEMAN: LPV/r + MVC vs LPV/r + TDF/FTC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s-ES" sz="3200" dirty="0"/>
              <a:t>Estudio</a:t>
            </a:r>
            <a:r>
              <a:rPr lang="fr-FR" sz="3200" dirty="0"/>
              <a:t> VEMAN: LPV/r + MVC vs LPV/r + TDF/FTC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 dirty="0">
                <a:latin typeface="+mj-lt"/>
              </a:rPr>
              <a:t>Conclusión</a:t>
            </a:r>
            <a:br>
              <a:rPr lang="es-ES" sz="2800" b="1" dirty="0">
                <a:latin typeface="+mj-lt"/>
              </a:rPr>
            </a:br>
            <a:endParaRPr lang="es-ES" sz="2400" b="1" dirty="0">
              <a:latin typeface="+mj-lt"/>
            </a:endParaRPr>
          </a:p>
          <a:p>
            <a:pPr lvl="1"/>
            <a:r>
              <a:rPr lang="es-ES" sz="2000" dirty="0"/>
              <a:t>En pacientes </a:t>
            </a:r>
            <a:r>
              <a:rPr lang="es-ES" sz="2000" dirty="0" err="1"/>
              <a:t>naïve</a:t>
            </a:r>
            <a:r>
              <a:rPr lang="es-ES" sz="2000" dirty="0"/>
              <a:t> con virus R5, el tratamiento con MVC y LPV/r demostró proveer una respuesta virológica comparable a la terapia  triple </a:t>
            </a:r>
            <a:r>
              <a:rPr lang="es-ES" sz="2000"/>
              <a:t>y un </a:t>
            </a:r>
            <a:r>
              <a:rPr lang="es-ES" sz="2000" dirty="0"/>
              <a:t>mayor beneficio inmunológico</a:t>
            </a:r>
          </a:p>
          <a:p>
            <a:pPr lvl="1"/>
            <a:endParaRPr lang="es-ES" sz="1800" dirty="0">
              <a:solidFill>
                <a:srgbClr val="00B050"/>
              </a:solidFill>
            </a:endParaRPr>
          </a:p>
          <a:p>
            <a:pPr lvl="1"/>
            <a:r>
              <a:rPr lang="es-ES" sz="2000" dirty="0"/>
              <a:t>Limitaciones</a:t>
            </a:r>
          </a:p>
          <a:p>
            <a:pPr lvl="2"/>
            <a:r>
              <a:rPr lang="es-ES" sz="2000" dirty="0"/>
              <a:t>Pequeño tamaño de la muestra</a:t>
            </a:r>
          </a:p>
          <a:p>
            <a:pPr lvl="2"/>
            <a:r>
              <a:rPr lang="es-ES" sz="2000" dirty="0"/>
              <a:t>Falta de poder para establecer no inferioridad</a:t>
            </a:r>
          </a:p>
          <a:p>
            <a:pPr lvl="2"/>
            <a:r>
              <a:rPr lang="es-ES" sz="2000" dirty="0" err="1"/>
              <a:t>EAs</a:t>
            </a:r>
            <a:r>
              <a:rPr lang="es-ES" sz="2000" dirty="0"/>
              <a:t> auto reportados, etiqueta abierta, diseño no ciego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480308" y="6582618"/>
            <a:ext cx="36567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Nozza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S. Clin </a:t>
            </a:r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Microb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Infection 2015;21:510.e1-e9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605389"/>
            <a:ext cx="539999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VEMAN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300</Words>
  <Application>Microsoft Office PowerPoint</Application>
  <PresentationFormat>Affichage à l'écran (4:3)</PresentationFormat>
  <Paragraphs>91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Cambria</vt:lpstr>
      <vt:lpstr>Trebuchet MS</vt:lpstr>
      <vt:lpstr>Wingdings</vt:lpstr>
      <vt:lpstr>ARV_trials_2015</vt:lpstr>
      <vt:lpstr>Ahorradores de NRTI</vt:lpstr>
      <vt:lpstr>Estudio VEMAN: LPV/r + MVC vs LPV/r + TDF/FTC</vt:lpstr>
      <vt:lpstr>Estudio VEMAN: LPV/r + MVC vs LPV/r + TDF/FTC</vt:lpstr>
      <vt:lpstr>Estudio VEMAN: LPV/r + MVC vs LPV/r + TDF/FTC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Pilar</cp:lastModifiedBy>
  <cp:revision>133</cp:revision>
  <dcterms:created xsi:type="dcterms:W3CDTF">2015-05-20T09:45:14Z</dcterms:created>
  <dcterms:modified xsi:type="dcterms:W3CDTF">2016-09-07T16:06:05Z</dcterms:modified>
</cp:coreProperties>
</file>