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72" r:id="rId2"/>
    <p:sldId id="257" r:id="rId3"/>
    <p:sldId id="258" r:id="rId4"/>
    <p:sldId id="259" r:id="rId5"/>
    <p:sldId id="267" r:id="rId6"/>
    <p:sldId id="270" r:id="rId7"/>
    <p:sldId id="273" r:id="rId8"/>
    <p:sldId id="264" r:id="rId9"/>
    <p:sldId id="262" r:id="rId10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pos="573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tilisateur de Microsoft Office" initials="Office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333399"/>
    <a:srgbClr val="DDDDDD"/>
    <a:srgbClr val="FFFFFF"/>
    <a:srgbClr val="000066"/>
    <a:srgbClr val="C0C0C0"/>
    <a:srgbClr val="FF9933"/>
    <a:srgbClr val="FE7F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Objects="1" showGuides="1">
      <p:cViewPr>
        <p:scale>
          <a:sx n="100" d="100"/>
          <a:sy n="100" d="100"/>
        </p:scale>
        <p:origin x="-2694" y="-234"/>
      </p:cViewPr>
      <p:guideLst>
        <p:guide orient="horz"/>
        <p:guide pos="57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7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8750D1C-5A80-40EE-86EE-75E58689B1C3}" type="datetimeFigureOut">
              <a:rPr lang="fr-FR"/>
              <a:pPr/>
              <a:t>16/09/2016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959C15D-D99E-447D-9835-B8BBEE9F3D9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277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409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410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6A224A7F-BAE0-48F1-BCED-281989E56AB9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204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1BB7B8DE-4998-4AB4-8D0A-010AFE567A19}" type="slidenum">
              <a:rPr lang="fr-FR" sz="1200">
                <a:solidFill>
                  <a:srgbClr val="000000"/>
                </a:solidFill>
              </a:rPr>
              <a:pPr algn="r" defTabSz="850900"/>
              <a:t>2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360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1B75FC05-2E57-4C0B-81CD-F113590A10CC}" type="slidenum">
              <a:rPr lang="fr-FR" sz="1200">
                <a:solidFill>
                  <a:srgbClr val="000000"/>
                </a:solidFill>
              </a:rPr>
              <a:pPr algn="r" defTabSz="850900"/>
              <a:t>3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358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24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024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CEDA7DE-3F6F-420F-B3DD-909E70BE4F4D}" type="slidenum">
              <a:rPr lang="fr-FR" sz="1200">
                <a:solidFill>
                  <a:srgbClr val="000000"/>
                </a:solidFill>
              </a:rPr>
              <a:pPr algn="r" defTabSz="850900"/>
              <a:t>4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933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29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229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9CFC0231-C139-4335-AE4E-180CF1DD259C}" type="slidenum">
              <a:rPr lang="fr-FR" sz="1200">
                <a:solidFill>
                  <a:srgbClr val="000000"/>
                </a:solidFill>
              </a:rPr>
              <a:pPr algn="r" defTabSz="850900"/>
              <a:t>5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1648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33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B8D7C8A3-1745-450B-B971-E989378F78C3}" type="slidenum">
              <a:rPr lang="fr-FR" sz="1200">
                <a:solidFill>
                  <a:srgbClr val="000000"/>
                </a:solidFill>
              </a:rPr>
              <a:pPr algn="r" defTabSz="850900"/>
              <a:t>6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355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38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0C620B1E-57EA-4355-81E4-6EF8218EBF75}" type="slidenum">
              <a:rPr lang="fr-FR" sz="1200">
                <a:solidFill>
                  <a:srgbClr val="000000"/>
                </a:solidFill>
              </a:rPr>
              <a:pPr algn="r" defTabSz="850900"/>
              <a:t>7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782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1843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DE43E1D-F6A1-4DC0-B603-A2E15794ED2B}" type="slidenum">
              <a:rPr lang="fr-FR" sz="1200">
                <a:latin typeface="Calibri" pitchFamily="34" charset="0"/>
              </a:rPr>
              <a:pPr algn="r" defTabSz="850900"/>
              <a:t>8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09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048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A0DF24E-5F12-4607-800C-C71F4E984FF6}" type="slidenum">
              <a:rPr lang="fr-FR" sz="1200">
                <a:solidFill>
                  <a:srgbClr val="000000"/>
                </a:solidFill>
              </a:rPr>
              <a:pPr algn="r" defTabSz="850900"/>
              <a:t>9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788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err="1" smtClean="0">
                <a:ea typeface="ＭＳ Ｐゴシック" pitchFamily="34" charset="-128"/>
              </a:rPr>
              <a:t>Comparación</a:t>
            </a:r>
            <a:r>
              <a:rPr lang="en-GB" sz="3200" dirty="0" smtClean="0">
                <a:ea typeface="ＭＳ Ｐゴシック" pitchFamily="34" charset="-128"/>
              </a:rPr>
              <a:t> de INSTI vs IP</a:t>
            </a:r>
          </a:p>
        </p:txBody>
      </p:sp>
      <p:sp>
        <p:nvSpPr>
          <p:cNvPr id="307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FLAMINGO</a:t>
            </a:r>
          </a:p>
          <a:p>
            <a:r>
              <a:rPr 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GS-236-0103</a:t>
            </a:r>
          </a:p>
          <a:p>
            <a:r>
              <a:rPr 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ACTG A5257</a:t>
            </a:r>
          </a:p>
          <a:p>
            <a:r>
              <a:rPr lang="fr-FR" sz="2800" b="1" dirty="0" smtClean="0">
                <a:latin typeface="Calibri" pitchFamily="34" charset="0"/>
                <a:ea typeface="ＭＳ Ｐゴシック" pitchFamily="34" charset="-128"/>
              </a:rPr>
              <a:t>WAVES </a:t>
            </a:r>
            <a:endParaRPr lang="fr-FR" sz="2800" b="1" dirty="0" smtClean="0">
              <a:latin typeface="Calibri" pitchFamily="34" charset="0"/>
              <a:ea typeface="ＭＳ Ｐゴシック" pitchFamily="34" charset="-128"/>
            </a:endParaRPr>
          </a:p>
          <a:p>
            <a:r>
              <a:rPr lang="fr-FR" sz="2800" b="1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ARIA</a:t>
            </a:r>
            <a:endParaRPr lang="fr-FR" sz="2800" b="1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4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AR" sz="24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5123" name="Connecteur droit 66"/>
          <p:cNvCxnSpPr>
            <a:cxnSpLocks noChangeShapeType="1"/>
          </p:cNvCxnSpPr>
          <p:nvPr/>
        </p:nvCxnSpPr>
        <p:spPr bwMode="auto">
          <a:xfrm rot="5400000">
            <a:off x="2931319" y="25852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24" name="Espace réservé du contenu 2"/>
          <p:cNvSpPr>
            <a:spLocks/>
          </p:cNvSpPr>
          <p:nvPr/>
        </p:nvSpPr>
        <p:spPr bwMode="auto">
          <a:xfrm>
            <a:off x="34925" y="4933950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AR" sz="2400" b="1" dirty="0" smtClean="0">
                <a:solidFill>
                  <a:srgbClr val="CC3300"/>
                </a:solidFill>
                <a:latin typeface="Calibri" pitchFamily="34" charset="0"/>
              </a:rPr>
              <a:t>Objetivo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AR" dirty="0" smtClean="0">
                <a:solidFill>
                  <a:srgbClr val="000066"/>
                </a:solidFill>
              </a:rPr>
              <a:t>No inferioridad de EVG/C/FTC/TDF a S48: % HIV RNA &lt; 50 c/ml por intención de tratar, análisis </a:t>
            </a:r>
            <a:r>
              <a:rPr lang="es-AR" dirty="0" err="1" smtClean="0">
                <a:solidFill>
                  <a:srgbClr val="000066"/>
                </a:solidFill>
              </a:rPr>
              <a:t>snapshot</a:t>
            </a:r>
            <a:r>
              <a:rPr lang="es-AR" dirty="0" smtClean="0">
                <a:solidFill>
                  <a:srgbClr val="000066"/>
                </a:solidFill>
              </a:rPr>
              <a:t> (límite inferior de IC95% de dos colas para la diferencia = -12%)</a:t>
            </a:r>
            <a:endParaRPr lang="es-AR" b="1" dirty="0">
              <a:solidFill>
                <a:srgbClr val="000066"/>
              </a:solidFill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4038600" y="2420938"/>
          <a:ext cx="3533775" cy="908080"/>
        </p:xfrm>
        <a:graphic>
          <a:graphicData uri="http://schemas.openxmlformats.org/drawingml/2006/table">
            <a:tbl>
              <a:tblPr/>
              <a:tblGrid>
                <a:gridCol w="3533775"/>
              </a:tblGrid>
              <a:tr h="53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 150/150/200/300 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mg QD</a:t>
                      </a:r>
                    </a:p>
                  </a:txBody>
                  <a:tcPr marL="91450" marR="91450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3777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 + r + TDF/FTC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50" marR="91450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/>
        </p:nvGraphicFramePr>
        <p:xfrm>
          <a:off x="4038600" y="3433763"/>
          <a:ext cx="3533775" cy="733425"/>
        </p:xfrm>
        <a:graphic>
          <a:graphicData uri="http://schemas.openxmlformats.org/drawingml/2006/table">
            <a:tbl>
              <a:tblPr/>
              <a:tblGrid>
                <a:gridCol w="353377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 + r 300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/100 mg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+ FTC/TDF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50" marR="9145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50" marR="9145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1" name="Oval 170"/>
          <p:cNvSpPr>
            <a:spLocks noChangeArrowheads="1"/>
          </p:cNvSpPr>
          <p:nvPr/>
        </p:nvSpPr>
        <p:spPr bwMode="auto">
          <a:xfrm>
            <a:off x="2311400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s-AR" sz="14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Randomización*</a:t>
            </a:r>
          </a:p>
          <a:p>
            <a:pPr algn="ctr" defTabSz="914400"/>
            <a:r>
              <a:rPr lang="es-AR" sz="14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algn="ctr" defTabSz="914400"/>
            <a:r>
              <a:rPr lang="es-AR" sz="14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Doble ciego</a:t>
            </a:r>
            <a:endParaRPr lang="es-AR" sz="1400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142" name="AutoShape 162"/>
          <p:cNvSpPr>
            <a:spLocks noChangeArrowheads="1"/>
          </p:cNvSpPr>
          <p:nvPr/>
        </p:nvSpPr>
        <p:spPr bwMode="auto">
          <a:xfrm>
            <a:off x="277666" y="2280801"/>
            <a:ext cx="2626026" cy="200906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es-AR" sz="1600" b="1" u="sng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Mujeres</a:t>
            </a:r>
            <a:endParaRPr lang="es-AR" sz="1600" b="1" dirty="0" smtClean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  <a:p>
            <a:pPr algn="ctr" defTabSz="914400"/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ARV-</a:t>
            </a:r>
            <a:r>
              <a:rPr lang="es-AR" sz="1600" b="1" dirty="0" err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naïve</a:t>
            </a:r>
            <a:endParaRPr lang="es-AR" sz="1600" b="1" dirty="0" smtClean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  <a:p>
            <a:pPr algn="ctr" defTabSz="914400"/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</a:t>
            </a:r>
            <a:r>
              <a:rPr lang="es-AR" sz="1600" b="1" u="sng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500 c/ml</a:t>
            </a:r>
          </a:p>
          <a:p>
            <a:pPr algn="ctr" defTabSz="914400"/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Cualquier recuento de CD4</a:t>
            </a:r>
          </a:p>
          <a:p>
            <a:pPr algn="ctr" defTabSz="914400"/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Sensibilidad a FTC, </a:t>
            </a:r>
            <a:br>
              <a:rPr lang="es-AR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TDF y ATV</a:t>
            </a:r>
          </a:p>
          <a:p>
            <a:pPr algn="ctr" defTabSz="914400"/>
            <a:r>
              <a:rPr lang="es-AR" sz="1600" b="1" dirty="0" err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eGFR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</a:t>
            </a:r>
            <a:r>
              <a:rPr lang="es-AR" sz="1600" b="1" u="sng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70 ml/min</a:t>
            </a:r>
            <a:endParaRPr lang="es-AR" sz="1600" b="1" dirty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143" name="ZoneTexte 71"/>
          <p:cNvSpPr txBox="1">
            <a:spLocks noChangeArrowheads="1"/>
          </p:cNvSpPr>
          <p:nvPr/>
        </p:nvSpPr>
        <p:spPr bwMode="auto">
          <a:xfrm>
            <a:off x="395288" y="4292600"/>
            <a:ext cx="83915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s-AR" sz="1400" dirty="0" smtClean="0">
                <a:solidFill>
                  <a:srgbClr val="000066"/>
                </a:solidFill>
              </a:rPr>
              <a:t>*La </a:t>
            </a:r>
            <a:r>
              <a:rPr lang="es-AR" sz="1400" dirty="0" err="1" smtClean="0">
                <a:solidFill>
                  <a:srgbClr val="000066"/>
                </a:solidFill>
              </a:rPr>
              <a:t>randomización</a:t>
            </a:r>
            <a:r>
              <a:rPr lang="es-AR" sz="1400" dirty="0" smtClean="0">
                <a:solidFill>
                  <a:srgbClr val="000066"/>
                </a:solidFill>
              </a:rPr>
              <a:t> fue estratificada por  HIV RNA (</a:t>
            </a:r>
            <a:r>
              <a:rPr lang="es-AR" sz="1400" u="sng" dirty="0" smtClean="0">
                <a:solidFill>
                  <a:srgbClr val="000066"/>
                </a:solidFill>
              </a:rPr>
              <a:t>&lt;</a:t>
            </a:r>
            <a:r>
              <a:rPr lang="es-AR" sz="1400" dirty="0" smtClean="0">
                <a:solidFill>
                  <a:srgbClr val="000066"/>
                </a:solidFill>
              </a:rPr>
              <a:t> 100 000 o 100 000-400 000 o &gt; 400 000 c/ml) </a:t>
            </a:r>
            <a:br>
              <a:rPr lang="es-AR" sz="1400" dirty="0" smtClean="0">
                <a:solidFill>
                  <a:srgbClr val="000066"/>
                </a:solidFill>
              </a:rPr>
            </a:br>
            <a:r>
              <a:rPr lang="es-AR" sz="1400" dirty="0" smtClean="0">
                <a:solidFill>
                  <a:srgbClr val="000066"/>
                </a:solidFill>
              </a:rPr>
              <a:t>al </a:t>
            </a:r>
            <a:r>
              <a:rPr lang="es-AR" sz="1400" dirty="0" err="1" smtClean="0">
                <a:solidFill>
                  <a:srgbClr val="000066"/>
                </a:solidFill>
              </a:rPr>
              <a:t>screening</a:t>
            </a:r>
            <a:r>
              <a:rPr lang="es-AR" sz="1400" baseline="30000" dirty="0" smtClean="0">
                <a:solidFill>
                  <a:srgbClr val="000066"/>
                </a:solidFill>
              </a:rPr>
              <a:t> </a:t>
            </a:r>
            <a:r>
              <a:rPr lang="es-AR" sz="1400" dirty="0" smtClean="0">
                <a:solidFill>
                  <a:srgbClr val="000066"/>
                </a:solidFill>
              </a:rPr>
              <a:t>y raza (negra o no-negra)</a:t>
            </a:r>
            <a:endParaRPr lang="es-AR" sz="1400" baseline="30000" dirty="0">
              <a:solidFill>
                <a:srgbClr val="000066"/>
              </a:solidFill>
            </a:endParaRPr>
          </a:p>
        </p:txBody>
      </p:sp>
      <p:sp>
        <p:nvSpPr>
          <p:cNvPr id="5144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sz="3200" smtClean="0">
                <a:ea typeface="ＭＳ Ｐゴシック" pitchFamily="34" charset="-128"/>
              </a:rPr>
              <a:t>Estudio WAVES: EVG/C/FTC/TDF QD vs ATV + r </a:t>
            </a:r>
            <a:br>
              <a:rPr lang="es-AR" sz="3200" smtClean="0">
                <a:ea typeface="ＭＳ Ｐゴシック" pitchFamily="34" charset="-128"/>
              </a:rPr>
            </a:br>
            <a:r>
              <a:rPr lang="es-AR" sz="3200" smtClean="0">
                <a:ea typeface="ＭＳ Ｐゴシック" pitchFamily="34" charset="-128"/>
              </a:rPr>
              <a:t>+ FTC/TDF QD en mujeres</a:t>
            </a:r>
          </a:p>
        </p:txBody>
      </p:sp>
      <p:cxnSp>
        <p:nvCxnSpPr>
          <p:cNvPr id="5145" name="AutoShape 60"/>
          <p:cNvCxnSpPr>
            <a:cxnSpLocks noChangeShapeType="1"/>
          </p:cNvCxnSpPr>
          <p:nvPr/>
        </p:nvCxnSpPr>
        <p:spPr bwMode="auto">
          <a:xfrm rot="10800000" flipH="1" flipV="1">
            <a:off x="3990975" y="2794000"/>
            <a:ext cx="1588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46" name="Line 63"/>
          <p:cNvSpPr>
            <a:spLocks noChangeShapeType="1"/>
          </p:cNvSpPr>
          <p:nvPr/>
        </p:nvSpPr>
        <p:spPr bwMode="auto">
          <a:xfrm>
            <a:off x="2713038" y="3284538"/>
            <a:ext cx="49053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5147" name="Rectangle 9"/>
          <p:cNvSpPr>
            <a:spLocks noChangeArrowheads="1"/>
          </p:cNvSpPr>
          <p:nvPr/>
        </p:nvSpPr>
        <p:spPr bwMode="auto">
          <a:xfrm>
            <a:off x="3213100" y="3460750"/>
            <a:ext cx="8270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1600" b="1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286</a:t>
            </a:r>
            <a:endParaRPr lang="es-AR" sz="1600" b="1">
              <a:solidFill>
                <a:srgbClr val="C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148" name="Rectangle 8"/>
          <p:cNvSpPr>
            <a:spLocks noChangeArrowheads="1"/>
          </p:cNvSpPr>
          <p:nvPr/>
        </p:nvSpPr>
        <p:spPr bwMode="auto">
          <a:xfrm>
            <a:off x="3213100" y="2466975"/>
            <a:ext cx="8270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1600" b="1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289</a:t>
            </a:r>
            <a:endParaRPr lang="es-AR" sz="1600" b="1">
              <a:solidFill>
                <a:srgbClr val="C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2358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5150" name="Line 172"/>
          <p:cNvSpPr>
            <a:spLocks noChangeShapeType="1"/>
          </p:cNvSpPr>
          <p:nvPr/>
        </p:nvSpPr>
        <p:spPr bwMode="auto">
          <a:xfrm>
            <a:off x="755491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5151" name="Line 31"/>
          <p:cNvSpPr>
            <a:spLocks noChangeShapeType="1"/>
          </p:cNvSpPr>
          <p:nvPr/>
        </p:nvSpPr>
        <p:spPr bwMode="auto">
          <a:xfrm flipV="1">
            <a:off x="7572375" y="2636838"/>
            <a:ext cx="13033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5152" name="Line 31"/>
          <p:cNvSpPr>
            <a:spLocks noChangeShapeType="1"/>
          </p:cNvSpPr>
          <p:nvPr/>
        </p:nvSpPr>
        <p:spPr bwMode="auto">
          <a:xfrm flipV="1">
            <a:off x="7572375" y="3644900"/>
            <a:ext cx="13033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5153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154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5155" name="ZoneTexte 1"/>
          <p:cNvSpPr txBox="1">
            <a:spLocks noChangeArrowheads="1"/>
          </p:cNvSpPr>
          <p:nvPr/>
        </p:nvSpPr>
        <p:spPr bwMode="auto">
          <a:xfrm>
            <a:off x="7650163" y="2721570"/>
            <a:ext cx="134778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AR" b="1" dirty="0" smtClean="0">
                <a:solidFill>
                  <a:srgbClr val="333399"/>
                </a:solidFill>
                <a:latin typeface="+mj-lt"/>
              </a:rPr>
              <a:t>Extensión</a:t>
            </a:r>
          </a:p>
          <a:p>
            <a:r>
              <a:rPr lang="es-AR" b="1" dirty="0" smtClean="0">
                <a:solidFill>
                  <a:srgbClr val="333399"/>
                </a:solidFill>
                <a:latin typeface="+mj-lt"/>
              </a:rPr>
              <a:t>etiqueta abierta</a:t>
            </a:r>
            <a:endParaRPr lang="es-AR" b="1" dirty="0">
              <a:solidFill>
                <a:srgbClr val="333399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66239132"/>
              </p:ext>
            </p:extLst>
          </p:nvPr>
        </p:nvGraphicFramePr>
        <p:xfrm>
          <a:off x="395288" y="1628775"/>
          <a:ext cx="8353425" cy="4860926"/>
        </p:xfrm>
        <a:graphic>
          <a:graphicData uri="http://schemas.openxmlformats.org/drawingml/2006/table">
            <a:tbl>
              <a:tblPr/>
              <a:tblGrid>
                <a:gridCol w="433387"/>
                <a:gridCol w="3944938"/>
                <a:gridCol w="2070100"/>
                <a:gridCol w="1905000"/>
              </a:tblGrid>
              <a:tr h="620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EVG/C/FTC/TDF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289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 + r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286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Mujer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100%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100%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Edad mediana, años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Blanca / Negra / Asiática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44% / 50% / 3%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42% / 47% / 6%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Sida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HIV RNA (log</a:t>
                      </a:r>
                      <a:r>
                        <a:rPr kumimoji="0" lang="es-AR" sz="1400" b="1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 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c/ml), mediana (Q1-Q3)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4.46 (4.09-4.97)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4.56 (4.02-5.00)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54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HIV RNA 100 000-400 000 c/ml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HIV RNA ≥ 400 000 c/ml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15%</a:t>
                      </a:r>
                      <a:b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cell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(/mm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mediana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200/ mm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17%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Coinfección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hepatitis B / hepatitis C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4% / 8%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3% / 9%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Discontinuación a S48, N (%)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29 (10%)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45 (16%)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Por falta de eficacia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Por eventos adversos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Pérdida de seguimiento/consentimiento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12 / N = 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12 / N = 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No conformidad / Otro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4 / N = 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 = 5 / N = 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7239" name="Rectangle 6"/>
          <p:cNvSpPr>
            <a:spLocks noChangeArrowheads="1"/>
          </p:cNvSpPr>
          <p:nvPr/>
        </p:nvSpPr>
        <p:spPr bwMode="auto">
          <a:xfrm>
            <a:off x="971550" y="1295400"/>
            <a:ext cx="71628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es-AR" sz="2400" b="1" smtClean="0">
                <a:solidFill>
                  <a:srgbClr val="CC3300"/>
                </a:solidFill>
                <a:latin typeface="Calibri" pitchFamily="34" charset="0"/>
              </a:rPr>
              <a:t>Características basales y disposición de los pacientes</a:t>
            </a:r>
            <a:endParaRPr lang="es-AR" sz="2400" b="1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fr-FR" sz="3200" dirty="0">
                <a:ea typeface="ＭＳ Ｐゴシック" pitchFamily="34" charset="-128"/>
              </a:rPr>
              <a:t>WAVES</a:t>
            </a:r>
            <a:r>
              <a:rPr lang="en-GB" sz="3200" dirty="0">
                <a:ea typeface="ＭＳ Ｐゴシック" pitchFamily="34" charset="-128"/>
              </a:rPr>
              <a:t>: EVG/C/FTC/TDF QD vs ATV + r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+ FTC/TDF QD </a:t>
            </a:r>
            <a:r>
              <a:rPr lang="en-GB" sz="3200" dirty="0" err="1">
                <a:ea typeface="ＭＳ Ｐゴシック" pitchFamily="34" charset="-128"/>
              </a:rPr>
              <a:t>en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en-GB" sz="3200" dirty="0" err="1">
                <a:ea typeface="ＭＳ Ｐゴシック" pitchFamily="34" charset="-128"/>
              </a:rPr>
              <a:t>mujeres</a:t>
            </a:r>
            <a:endParaRPr lang="en-GB" sz="3200" dirty="0" smtClean="0">
              <a:ea typeface="ＭＳ Ｐゴシック" pitchFamily="34" charset="-128"/>
            </a:endParaRP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7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2"/>
          <p:cNvSpPr txBox="1">
            <a:spLocks noChangeArrowheads="1"/>
          </p:cNvSpPr>
          <p:nvPr/>
        </p:nvSpPr>
        <p:spPr bwMode="auto">
          <a:xfrm>
            <a:off x="2497944" y="1151863"/>
            <a:ext cx="41354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2400" b="1" dirty="0" smtClean="0">
                <a:solidFill>
                  <a:srgbClr val="CC3300"/>
                </a:solidFill>
                <a:latin typeface="Calibri" pitchFamily="34" charset="0"/>
              </a:rPr>
              <a:t>Respuesta al tratamiento a S48</a:t>
            </a:r>
            <a:endParaRPr lang="es-A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9218" name="Text Box 179"/>
          <p:cNvSpPr txBox="1">
            <a:spLocks noChangeArrowheads="1"/>
          </p:cNvSpPr>
          <p:nvPr/>
        </p:nvSpPr>
        <p:spPr bwMode="auto">
          <a:xfrm>
            <a:off x="4860032" y="5589240"/>
            <a:ext cx="4155306" cy="855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defTabSz="914400">
              <a:spcBef>
                <a:spcPct val="5000"/>
              </a:spcBef>
            </a:pPr>
            <a:r>
              <a:rPr lang="es-AR" sz="1600" dirty="0" smtClean="0">
                <a:solidFill>
                  <a:srgbClr val="000066"/>
                </a:solidFill>
                <a:cs typeface="Arial" charset="0"/>
              </a:rPr>
              <a:t>Media de  incremento de CD4/mm</a:t>
            </a:r>
            <a:r>
              <a:rPr lang="es-AR" sz="1600" baseline="30000" dirty="0" smtClean="0">
                <a:solidFill>
                  <a:srgbClr val="000066"/>
                </a:solidFill>
                <a:cs typeface="Arial" charset="0"/>
              </a:rPr>
              <a:t>3 </a:t>
            </a:r>
            <a:r>
              <a:rPr lang="es-AR" sz="1600" dirty="0" smtClean="0">
                <a:solidFill>
                  <a:srgbClr val="000066"/>
                </a:solidFill>
                <a:cs typeface="Arial" charset="0"/>
              </a:rPr>
              <a:t> a S48 :</a:t>
            </a:r>
          </a:p>
          <a:p>
            <a:pPr defTabSz="914400">
              <a:spcBef>
                <a:spcPct val="5000"/>
              </a:spcBef>
            </a:pPr>
            <a:r>
              <a:rPr lang="es-AR" sz="1600" dirty="0" smtClean="0">
                <a:solidFill>
                  <a:srgbClr val="000066"/>
                </a:solidFill>
                <a:cs typeface="Arial" charset="0"/>
              </a:rPr>
              <a:t>+ 221 (EVG/C/FTC/TDF) vs</a:t>
            </a:r>
          </a:p>
          <a:p>
            <a:pPr defTabSz="914400">
              <a:spcBef>
                <a:spcPct val="5000"/>
              </a:spcBef>
            </a:pPr>
            <a:r>
              <a:rPr lang="es-AR" sz="1600" dirty="0" smtClean="0">
                <a:solidFill>
                  <a:srgbClr val="000066"/>
                </a:solidFill>
                <a:cs typeface="Arial" charset="0"/>
              </a:rPr>
              <a:t>+ 212 (ATV + r + FTC/TDF)</a:t>
            </a:r>
            <a:endParaRPr lang="es-AR" sz="1600" dirty="0">
              <a:solidFill>
                <a:srgbClr val="000066"/>
              </a:solidFill>
              <a:cs typeface="Arial" charset="0"/>
            </a:endParaRPr>
          </a:p>
        </p:txBody>
      </p:sp>
      <p:grpSp>
        <p:nvGrpSpPr>
          <p:cNvPr id="9240" name="Groupe 54"/>
          <p:cNvGrpSpPr>
            <a:grpSpLocks/>
          </p:cNvGrpSpPr>
          <p:nvPr/>
        </p:nvGrpSpPr>
        <p:grpSpPr bwMode="auto">
          <a:xfrm>
            <a:off x="5688013" y="2474914"/>
            <a:ext cx="3070057" cy="629947"/>
            <a:chOff x="2439988" y="1995488"/>
            <a:chExt cx="3069776" cy="629303"/>
          </a:xfrm>
        </p:grpSpPr>
        <p:sp>
          <p:nvSpPr>
            <p:cNvPr id="9249" name="AutoShape 165"/>
            <p:cNvSpPr>
              <a:spLocks noChangeArrowheads="1"/>
            </p:cNvSpPr>
            <p:nvPr/>
          </p:nvSpPr>
          <p:spPr bwMode="auto">
            <a:xfrm>
              <a:off x="2439988" y="2017713"/>
              <a:ext cx="3060420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s-AR" sz="2800">
                <a:solidFill>
                  <a:srgbClr val="000066"/>
                </a:solidFill>
              </a:endParaRPr>
            </a:p>
          </p:txBody>
        </p:sp>
        <p:sp>
          <p:nvSpPr>
            <p:cNvPr id="9250" name="Rectangle 3"/>
            <p:cNvSpPr>
              <a:spLocks noChangeArrowheads="1"/>
            </p:cNvSpPr>
            <p:nvPr/>
          </p:nvSpPr>
          <p:spPr bwMode="auto">
            <a:xfrm>
              <a:off x="2549525" y="2116138"/>
              <a:ext cx="177800" cy="144462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s-AR" sz="2400">
                <a:solidFill>
                  <a:srgbClr val="000066"/>
                </a:solidFill>
              </a:endParaRPr>
            </a:p>
          </p:txBody>
        </p:sp>
        <p:sp>
          <p:nvSpPr>
            <p:cNvPr id="9251" name="Rectangle 4"/>
            <p:cNvSpPr>
              <a:spLocks noChangeArrowheads="1"/>
            </p:cNvSpPr>
            <p:nvPr/>
          </p:nvSpPr>
          <p:spPr bwMode="auto">
            <a:xfrm>
              <a:off x="2549525" y="2381250"/>
              <a:ext cx="177800" cy="144463"/>
            </a:xfrm>
            <a:prstGeom prst="rect">
              <a:avLst/>
            </a:prstGeom>
            <a:solidFill>
              <a:srgbClr val="00B2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s-AR" sz="2400">
                <a:solidFill>
                  <a:srgbClr val="000066"/>
                </a:solidFill>
              </a:endParaRPr>
            </a:p>
          </p:txBody>
        </p:sp>
        <p:sp>
          <p:nvSpPr>
            <p:cNvPr id="9252" name="ZoneTexte 84"/>
            <p:cNvSpPr txBox="1">
              <a:spLocks noChangeArrowheads="1"/>
            </p:cNvSpPr>
            <p:nvPr/>
          </p:nvSpPr>
          <p:spPr bwMode="auto">
            <a:xfrm>
              <a:off x="2706688" y="1995488"/>
              <a:ext cx="2619964" cy="3689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s-AR" b="1" smtClean="0">
                  <a:solidFill>
                    <a:srgbClr val="333399"/>
                  </a:solidFill>
                  <a:latin typeface="Calibri" pitchFamily="34" charset="0"/>
                </a:rPr>
                <a:t>EVG/C/FTC/TDF (N = 289)</a:t>
              </a:r>
              <a:endParaRPr lang="es-AR" b="1">
                <a:solidFill>
                  <a:srgbClr val="333399"/>
                </a:solidFill>
                <a:latin typeface="Calibri" pitchFamily="34" charset="0"/>
              </a:endParaRPr>
            </a:p>
          </p:txBody>
        </p:sp>
        <p:sp>
          <p:nvSpPr>
            <p:cNvPr id="9253" name="ZoneTexte 85"/>
            <p:cNvSpPr txBox="1">
              <a:spLocks noChangeArrowheads="1"/>
            </p:cNvSpPr>
            <p:nvPr/>
          </p:nvSpPr>
          <p:spPr bwMode="auto">
            <a:xfrm>
              <a:off x="2706688" y="2255837"/>
              <a:ext cx="2803076" cy="3689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s-AR" b="1" smtClean="0">
                  <a:solidFill>
                    <a:srgbClr val="333399"/>
                  </a:solidFill>
                  <a:latin typeface="Calibri" pitchFamily="34" charset="0"/>
                </a:rPr>
                <a:t>ATV + r + FTC/TDF (N = 286)</a:t>
              </a:r>
              <a:endParaRPr lang="es-AR" b="1">
                <a:solidFill>
                  <a:srgbClr val="333399"/>
                </a:solidFill>
                <a:latin typeface="Calibri" pitchFamily="34" charset="0"/>
              </a:endParaRPr>
            </a:p>
          </p:txBody>
        </p:sp>
      </p:grpSp>
      <p:sp>
        <p:nvSpPr>
          <p:cNvPr id="9241" name="Text Box 134"/>
          <p:cNvSpPr txBox="1">
            <a:spLocks noChangeArrowheads="1"/>
          </p:cNvSpPr>
          <p:nvPr/>
        </p:nvSpPr>
        <p:spPr bwMode="auto">
          <a:xfrm>
            <a:off x="735013" y="1700213"/>
            <a:ext cx="4087812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es-AR" sz="2000" b="1" dirty="0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HIV RNA &lt; 50 c/ml (ITT, </a:t>
            </a:r>
            <a:r>
              <a:rPr lang="es-AR" sz="2000" b="1" dirty="0" err="1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snapshot</a:t>
            </a:r>
            <a:r>
              <a:rPr lang="es-AR" sz="2000" b="1" dirty="0" smtClean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)</a:t>
            </a:r>
            <a:endParaRPr lang="es-AR" sz="2000" b="1" dirty="0">
              <a:solidFill>
                <a:srgbClr val="333399"/>
              </a:solidFill>
              <a:latin typeface="Calibri" pitchFamily="34" charset="0"/>
              <a:cs typeface="Arial" charset="0"/>
            </a:endParaRPr>
          </a:p>
        </p:txBody>
      </p:sp>
      <p:grpSp>
        <p:nvGrpSpPr>
          <p:cNvPr id="43" name="Groupe 42"/>
          <p:cNvGrpSpPr/>
          <p:nvPr/>
        </p:nvGrpSpPr>
        <p:grpSpPr>
          <a:xfrm>
            <a:off x="209841" y="1772816"/>
            <a:ext cx="5445708" cy="4485680"/>
            <a:chOff x="209841" y="1772816"/>
            <a:chExt cx="5445708" cy="4485680"/>
          </a:xfrm>
        </p:grpSpPr>
        <p:sp>
          <p:nvSpPr>
            <p:cNvPr id="9219" name="Rectangle 133"/>
            <p:cNvSpPr>
              <a:spLocks noChangeArrowheads="1"/>
            </p:cNvSpPr>
            <p:nvPr/>
          </p:nvSpPr>
          <p:spPr bwMode="auto">
            <a:xfrm>
              <a:off x="922338" y="2569741"/>
              <a:ext cx="577850" cy="244475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220" name="Rectangle 135"/>
            <p:cNvSpPr>
              <a:spLocks noChangeArrowheads="1"/>
            </p:cNvSpPr>
            <p:nvPr/>
          </p:nvSpPr>
          <p:spPr bwMode="auto">
            <a:xfrm>
              <a:off x="309228" y="4225732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25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21" name="Rectangle 136"/>
            <p:cNvSpPr>
              <a:spLocks noChangeArrowheads="1"/>
            </p:cNvSpPr>
            <p:nvPr/>
          </p:nvSpPr>
          <p:spPr bwMode="auto">
            <a:xfrm>
              <a:off x="309228" y="3533582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50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22" name="Rectangle 137"/>
            <p:cNvSpPr>
              <a:spLocks noChangeArrowheads="1"/>
            </p:cNvSpPr>
            <p:nvPr/>
          </p:nvSpPr>
          <p:spPr bwMode="auto">
            <a:xfrm>
              <a:off x="209841" y="2152457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100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23" name="Rectangle 138"/>
            <p:cNvSpPr>
              <a:spLocks noChangeArrowheads="1"/>
            </p:cNvSpPr>
            <p:nvPr/>
          </p:nvSpPr>
          <p:spPr bwMode="auto">
            <a:xfrm>
              <a:off x="309228" y="284301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75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24" name="Line 139"/>
            <p:cNvSpPr>
              <a:spLocks noChangeShapeType="1"/>
            </p:cNvSpPr>
            <p:nvPr/>
          </p:nvSpPr>
          <p:spPr bwMode="auto">
            <a:xfrm>
              <a:off x="563563" y="4333453"/>
              <a:ext cx="11906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9225" name="Line 140"/>
            <p:cNvSpPr>
              <a:spLocks noChangeShapeType="1"/>
            </p:cNvSpPr>
            <p:nvPr/>
          </p:nvSpPr>
          <p:spPr bwMode="auto">
            <a:xfrm>
              <a:off x="563563" y="3642891"/>
              <a:ext cx="11906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9226" name="Line 141"/>
            <p:cNvSpPr>
              <a:spLocks noChangeShapeType="1"/>
            </p:cNvSpPr>
            <p:nvPr/>
          </p:nvSpPr>
          <p:spPr bwMode="auto">
            <a:xfrm>
              <a:off x="563563" y="2258591"/>
              <a:ext cx="11906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9227" name="Line 142"/>
            <p:cNvSpPr>
              <a:spLocks noChangeShapeType="1"/>
            </p:cNvSpPr>
            <p:nvPr/>
          </p:nvSpPr>
          <p:spPr bwMode="auto">
            <a:xfrm>
              <a:off x="563563" y="2949153"/>
              <a:ext cx="11906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9228" name="Line 143"/>
            <p:cNvSpPr>
              <a:spLocks noChangeShapeType="1"/>
            </p:cNvSpPr>
            <p:nvPr/>
          </p:nvSpPr>
          <p:spPr bwMode="auto">
            <a:xfrm>
              <a:off x="681038" y="2249066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9229" name="Rectangle 144"/>
            <p:cNvSpPr>
              <a:spLocks noChangeArrowheads="1"/>
            </p:cNvSpPr>
            <p:nvPr/>
          </p:nvSpPr>
          <p:spPr bwMode="auto">
            <a:xfrm>
              <a:off x="1038808" y="2203028"/>
              <a:ext cx="36740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87</a:t>
              </a:r>
              <a:endParaRPr lang="es-A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230" name="Rectangle 145"/>
            <p:cNvSpPr>
              <a:spLocks noChangeArrowheads="1"/>
            </p:cNvSpPr>
            <p:nvPr/>
          </p:nvSpPr>
          <p:spPr bwMode="auto">
            <a:xfrm>
              <a:off x="1650783" y="2356416"/>
              <a:ext cx="36740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81</a:t>
              </a:r>
              <a:endParaRPr lang="es-A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231" name="Rectangle 151"/>
            <p:cNvSpPr>
              <a:spLocks noChangeArrowheads="1"/>
            </p:cNvSpPr>
            <p:nvPr/>
          </p:nvSpPr>
          <p:spPr bwMode="auto">
            <a:xfrm>
              <a:off x="1547813" y="2756107"/>
              <a:ext cx="577850" cy="2258384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232" name="ZoneTexte 86"/>
            <p:cNvSpPr txBox="1">
              <a:spLocks noChangeArrowheads="1"/>
            </p:cNvSpPr>
            <p:nvPr/>
          </p:nvSpPr>
          <p:spPr bwMode="auto">
            <a:xfrm>
              <a:off x="614058" y="5335166"/>
              <a:ext cx="183576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cs typeface="Arial" charset="0"/>
                <a:sym typeface="Symbol" pitchFamily="18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(IC95%) </a:t>
              </a:r>
              <a:r>
                <a:rPr lang="es-AR" sz="1500" dirty="0" smtClean="0">
                  <a:solidFill>
                    <a:srgbClr val="000066"/>
                  </a:solidFill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</a:rPr>
                <a:t> 6.5 % (0.4 ; 12.6)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</a:rPr>
                <a:t>p = 0.034</a:t>
              </a:r>
              <a:endParaRPr lang="es-AR" sz="1500" dirty="0">
                <a:solidFill>
                  <a:srgbClr val="000066"/>
                </a:solidFill>
              </a:endParaRPr>
            </a:p>
          </p:txBody>
        </p:sp>
        <p:sp>
          <p:nvSpPr>
            <p:cNvPr id="9233" name="Rectangle 133"/>
            <p:cNvSpPr>
              <a:spLocks noChangeArrowheads="1"/>
            </p:cNvSpPr>
            <p:nvPr/>
          </p:nvSpPr>
          <p:spPr bwMode="auto">
            <a:xfrm>
              <a:off x="2576513" y="4770638"/>
              <a:ext cx="577850" cy="243853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234" name="Rectangle 144"/>
            <p:cNvSpPr>
              <a:spLocks noChangeArrowheads="1"/>
            </p:cNvSpPr>
            <p:nvPr/>
          </p:nvSpPr>
          <p:spPr bwMode="auto">
            <a:xfrm>
              <a:off x="2725563" y="4368553"/>
              <a:ext cx="2760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9</a:t>
              </a:r>
              <a:endParaRPr lang="es-A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235" name="Rectangle 145"/>
            <p:cNvSpPr>
              <a:spLocks noChangeArrowheads="1"/>
            </p:cNvSpPr>
            <p:nvPr/>
          </p:nvSpPr>
          <p:spPr bwMode="auto">
            <a:xfrm>
              <a:off x="3344846" y="4244203"/>
              <a:ext cx="36740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12</a:t>
              </a:r>
              <a:endParaRPr lang="es-A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236" name="Rectangle 151"/>
            <p:cNvSpPr>
              <a:spLocks noChangeArrowheads="1"/>
            </p:cNvSpPr>
            <p:nvPr/>
          </p:nvSpPr>
          <p:spPr bwMode="auto">
            <a:xfrm>
              <a:off x="3225800" y="4654128"/>
              <a:ext cx="576263" cy="360363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237" name="Line 146"/>
            <p:cNvSpPr>
              <a:spLocks noChangeShapeType="1"/>
            </p:cNvSpPr>
            <p:nvPr/>
          </p:nvSpPr>
          <p:spPr bwMode="auto">
            <a:xfrm>
              <a:off x="563563" y="5025603"/>
              <a:ext cx="489426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9238" name="Rectangle 40"/>
            <p:cNvSpPr>
              <a:spLocks noChangeArrowheads="1"/>
            </p:cNvSpPr>
            <p:nvPr/>
          </p:nvSpPr>
          <p:spPr bwMode="auto">
            <a:xfrm>
              <a:off x="674294" y="5035128"/>
              <a:ext cx="152638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Exito virológico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39" name="Rectangle 41"/>
            <p:cNvSpPr>
              <a:spLocks noChangeArrowheads="1"/>
            </p:cNvSpPr>
            <p:nvPr/>
          </p:nvSpPr>
          <p:spPr bwMode="auto">
            <a:xfrm>
              <a:off x="2442868" y="5035128"/>
              <a:ext cx="15055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400" b="1" dirty="0" smtClean="0">
                  <a:solidFill>
                    <a:srgbClr val="000066"/>
                  </a:solidFill>
                  <a:cs typeface="Arial" charset="0"/>
                </a:rPr>
                <a:t>Fallo virológico</a:t>
              </a:r>
              <a:endParaRPr lang="es-AR" sz="1400" b="1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42" name="Text Box 148"/>
            <p:cNvSpPr txBox="1">
              <a:spLocks noChangeArrowheads="1"/>
            </p:cNvSpPr>
            <p:nvPr/>
          </p:nvSpPr>
          <p:spPr bwMode="auto">
            <a:xfrm>
              <a:off x="255588" y="1772816"/>
              <a:ext cx="39052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/>
              <a:r>
                <a:rPr lang="es-AR" smtClean="0">
                  <a:solidFill>
                    <a:srgbClr val="000066"/>
                  </a:solidFill>
                </a:rPr>
                <a:t>%</a:t>
              </a:r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243" name="Rectangle 135"/>
            <p:cNvSpPr>
              <a:spLocks noChangeArrowheads="1"/>
            </p:cNvSpPr>
            <p:nvPr/>
          </p:nvSpPr>
          <p:spPr bwMode="auto">
            <a:xfrm>
              <a:off x="409575" y="4893841"/>
              <a:ext cx="9842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9244" name="Rectangle 133"/>
            <p:cNvSpPr>
              <a:spLocks noChangeArrowheads="1"/>
            </p:cNvSpPr>
            <p:nvPr/>
          </p:nvSpPr>
          <p:spPr bwMode="auto">
            <a:xfrm>
              <a:off x="4038600" y="4944259"/>
              <a:ext cx="577850" cy="70232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245" name="Rectangle 151"/>
            <p:cNvSpPr>
              <a:spLocks noChangeArrowheads="1"/>
            </p:cNvSpPr>
            <p:nvPr/>
          </p:nvSpPr>
          <p:spPr bwMode="auto">
            <a:xfrm>
              <a:off x="4686300" y="4847803"/>
              <a:ext cx="577850" cy="166688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9246" name="Rectangle 144"/>
            <p:cNvSpPr>
              <a:spLocks noChangeArrowheads="1"/>
            </p:cNvSpPr>
            <p:nvPr/>
          </p:nvSpPr>
          <p:spPr bwMode="auto">
            <a:xfrm>
              <a:off x="4166488" y="4520878"/>
              <a:ext cx="2760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4</a:t>
              </a:r>
              <a:endParaRPr lang="es-A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247" name="Rectangle 145"/>
            <p:cNvSpPr>
              <a:spLocks noChangeArrowheads="1"/>
            </p:cNvSpPr>
            <p:nvPr/>
          </p:nvSpPr>
          <p:spPr bwMode="auto">
            <a:xfrm>
              <a:off x="4843031" y="4431253"/>
              <a:ext cx="2760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7</a:t>
              </a:r>
              <a:endParaRPr lang="es-A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9248" name="Rectangle 41"/>
            <p:cNvSpPr>
              <a:spLocks noChangeArrowheads="1"/>
            </p:cNvSpPr>
            <p:nvPr/>
          </p:nvSpPr>
          <p:spPr bwMode="auto">
            <a:xfrm>
              <a:off x="4038600" y="5039891"/>
              <a:ext cx="161694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No datos virológicos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</p:grpSp>
      <p:sp>
        <p:nvSpPr>
          <p:cNvPr id="4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fr-FR" sz="3200" dirty="0">
                <a:ea typeface="ＭＳ Ｐゴシック" pitchFamily="34" charset="-128"/>
              </a:rPr>
              <a:t>WAVES</a:t>
            </a:r>
            <a:r>
              <a:rPr lang="en-GB" sz="3200" dirty="0">
                <a:ea typeface="ＭＳ Ｐゴシック" pitchFamily="34" charset="-128"/>
              </a:rPr>
              <a:t>: EVG/C/FTC/TDF QD vs ATV + r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+ FTC/TDF QD </a:t>
            </a:r>
            <a:r>
              <a:rPr lang="en-GB" sz="3200" dirty="0" err="1">
                <a:ea typeface="ＭＳ Ｐゴシック" pitchFamily="34" charset="-128"/>
              </a:rPr>
              <a:t>en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en-GB" sz="3200" dirty="0" err="1">
                <a:ea typeface="ＭＳ Ｐゴシック" pitchFamily="34" charset="-128"/>
              </a:rPr>
              <a:t>mujeres</a:t>
            </a:r>
            <a:endParaRPr lang="en-GB" sz="3200" dirty="0" smtClean="0">
              <a:ea typeface="ＭＳ Ｐゴシック" pitchFamily="34" charset="-128"/>
            </a:endParaRPr>
          </a:p>
        </p:txBody>
      </p:sp>
      <p:sp>
        <p:nvSpPr>
          <p:cNvPr id="41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2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44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2"/>
          <p:cNvSpPr txBox="1">
            <a:spLocks noChangeArrowheads="1"/>
          </p:cNvSpPr>
          <p:nvPr/>
        </p:nvSpPr>
        <p:spPr bwMode="auto">
          <a:xfrm>
            <a:off x="522759" y="1140288"/>
            <a:ext cx="82015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2400" b="1" dirty="0" smtClean="0">
                <a:solidFill>
                  <a:srgbClr val="CC3300"/>
                </a:solidFill>
                <a:latin typeface="Calibri" pitchFamily="34" charset="0"/>
              </a:rPr>
              <a:t>HIV RNA &lt; 50 c/ml a S48 por HIV RNA  basal y recuento de CD4</a:t>
            </a:r>
            <a:endParaRPr lang="es-A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grpSp>
        <p:nvGrpSpPr>
          <p:cNvPr id="11287" name="Groupe 94"/>
          <p:cNvGrpSpPr>
            <a:grpSpLocks/>
          </p:cNvGrpSpPr>
          <p:nvPr/>
        </p:nvGrpSpPr>
        <p:grpSpPr bwMode="auto">
          <a:xfrm>
            <a:off x="3641725" y="1772816"/>
            <a:ext cx="2009775" cy="614363"/>
            <a:chOff x="7009505" y="1995488"/>
            <a:chExt cx="2008874" cy="614362"/>
          </a:xfrm>
        </p:grpSpPr>
        <p:sp>
          <p:nvSpPr>
            <p:cNvPr id="11318" name="AutoShape 165"/>
            <p:cNvSpPr>
              <a:spLocks noChangeArrowheads="1"/>
            </p:cNvSpPr>
            <p:nvPr/>
          </p:nvSpPr>
          <p:spPr bwMode="auto">
            <a:xfrm>
              <a:off x="7009505" y="2017713"/>
              <a:ext cx="2008874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s-AR" sz="1600">
                <a:solidFill>
                  <a:srgbClr val="000066"/>
                </a:solidFill>
              </a:endParaRPr>
            </a:p>
          </p:txBody>
        </p:sp>
        <p:sp>
          <p:nvSpPr>
            <p:cNvPr id="11319" name="Rectangle 3"/>
            <p:cNvSpPr>
              <a:spLocks noChangeArrowheads="1"/>
            </p:cNvSpPr>
            <p:nvPr/>
          </p:nvSpPr>
          <p:spPr bwMode="auto">
            <a:xfrm>
              <a:off x="7119042" y="2116138"/>
              <a:ext cx="177800" cy="144462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s-AR" sz="1600">
                <a:solidFill>
                  <a:srgbClr val="000066"/>
                </a:solidFill>
              </a:endParaRPr>
            </a:p>
          </p:txBody>
        </p:sp>
        <p:sp>
          <p:nvSpPr>
            <p:cNvPr id="11320" name="Rectangle 4"/>
            <p:cNvSpPr>
              <a:spLocks noChangeArrowheads="1"/>
            </p:cNvSpPr>
            <p:nvPr/>
          </p:nvSpPr>
          <p:spPr bwMode="auto">
            <a:xfrm>
              <a:off x="7119042" y="2381250"/>
              <a:ext cx="177800" cy="144463"/>
            </a:xfrm>
            <a:prstGeom prst="rect">
              <a:avLst/>
            </a:prstGeom>
            <a:solidFill>
              <a:srgbClr val="00B2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s-AR" sz="1600">
                <a:solidFill>
                  <a:srgbClr val="000066"/>
                </a:solidFill>
              </a:endParaRPr>
            </a:p>
          </p:txBody>
        </p:sp>
        <p:sp>
          <p:nvSpPr>
            <p:cNvPr id="11321" name="ZoneTexte 84"/>
            <p:cNvSpPr txBox="1">
              <a:spLocks noChangeArrowheads="1"/>
            </p:cNvSpPr>
            <p:nvPr/>
          </p:nvSpPr>
          <p:spPr bwMode="auto">
            <a:xfrm>
              <a:off x="7276205" y="1995488"/>
              <a:ext cx="1538990" cy="3385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s-AR" sz="1600" b="1" smtClean="0">
                  <a:solidFill>
                    <a:srgbClr val="333399"/>
                  </a:solidFill>
                  <a:latin typeface="Calibri" pitchFamily="34" charset="0"/>
                </a:rPr>
                <a:t>EVG/C/FTC/TDF</a:t>
              </a:r>
              <a:endParaRPr lang="es-AR" sz="1600" b="1">
                <a:solidFill>
                  <a:srgbClr val="333399"/>
                </a:solidFill>
                <a:latin typeface="Calibri" pitchFamily="34" charset="0"/>
              </a:endParaRPr>
            </a:p>
          </p:txBody>
        </p:sp>
        <p:sp>
          <p:nvSpPr>
            <p:cNvPr id="11322" name="ZoneTexte 85"/>
            <p:cNvSpPr txBox="1">
              <a:spLocks noChangeArrowheads="1"/>
            </p:cNvSpPr>
            <p:nvPr/>
          </p:nvSpPr>
          <p:spPr bwMode="auto">
            <a:xfrm>
              <a:off x="7276205" y="2255838"/>
              <a:ext cx="1724479" cy="338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s-AR" sz="1600" b="1" smtClean="0">
                  <a:solidFill>
                    <a:srgbClr val="333399"/>
                  </a:solidFill>
                  <a:latin typeface="Calibri" pitchFamily="34" charset="0"/>
                </a:rPr>
                <a:t>ATV + r + FTC/TDF</a:t>
              </a:r>
              <a:endParaRPr lang="es-AR" sz="1600" b="1">
                <a:solidFill>
                  <a:srgbClr val="333399"/>
                </a:solidFill>
                <a:latin typeface="Calibri" pitchFamily="34" charset="0"/>
              </a:endParaRPr>
            </a:p>
          </p:txBody>
        </p:sp>
      </p:grpSp>
      <p:grpSp>
        <p:nvGrpSpPr>
          <p:cNvPr id="64" name="Groupe 63"/>
          <p:cNvGrpSpPr/>
          <p:nvPr/>
        </p:nvGrpSpPr>
        <p:grpSpPr>
          <a:xfrm>
            <a:off x="249529" y="2244725"/>
            <a:ext cx="8518234" cy="3939977"/>
            <a:chOff x="249529" y="2244725"/>
            <a:chExt cx="8518234" cy="3939977"/>
          </a:xfrm>
        </p:grpSpPr>
        <p:sp>
          <p:nvSpPr>
            <p:cNvPr id="11266" name="Rectangle 133"/>
            <p:cNvSpPr>
              <a:spLocks noChangeArrowheads="1"/>
            </p:cNvSpPr>
            <p:nvPr/>
          </p:nvSpPr>
          <p:spPr bwMode="auto">
            <a:xfrm>
              <a:off x="873125" y="3068639"/>
              <a:ext cx="609600" cy="2417762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 sz="1600">
                <a:solidFill>
                  <a:srgbClr val="000066"/>
                </a:solidFill>
              </a:endParaRPr>
            </a:p>
          </p:txBody>
        </p:sp>
        <p:sp>
          <p:nvSpPr>
            <p:cNvPr id="11267" name="Rectangle 135"/>
            <p:cNvSpPr>
              <a:spLocks noChangeArrowheads="1"/>
            </p:cNvSpPr>
            <p:nvPr/>
          </p:nvSpPr>
          <p:spPr bwMode="auto">
            <a:xfrm>
              <a:off x="348916" y="4697641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25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68" name="Rectangle 136"/>
            <p:cNvSpPr>
              <a:spLocks noChangeArrowheads="1"/>
            </p:cNvSpPr>
            <p:nvPr/>
          </p:nvSpPr>
          <p:spPr bwMode="auto">
            <a:xfrm>
              <a:off x="348916" y="4005491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50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69" name="Rectangle 137"/>
            <p:cNvSpPr>
              <a:spLocks noChangeArrowheads="1"/>
            </p:cNvSpPr>
            <p:nvPr/>
          </p:nvSpPr>
          <p:spPr bwMode="auto">
            <a:xfrm>
              <a:off x="249529" y="2624366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100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0" name="Rectangle 138"/>
            <p:cNvSpPr>
              <a:spLocks noChangeArrowheads="1"/>
            </p:cNvSpPr>
            <p:nvPr/>
          </p:nvSpPr>
          <p:spPr bwMode="auto">
            <a:xfrm>
              <a:off x="348916" y="3314928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75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71" name="Line 139"/>
            <p:cNvSpPr>
              <a:spLocks noChangeShapeType="1"/>
            </p:cNvSpPr>
            <p:nvPr/>
          </p:nvSpPr>
          <p:spPr bwMode="auto">
            <a:xfrm>
              <a:off x="596900" y="480536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272" name="Line 140"/>
            <p:cNvSpPr>
              <a:spLocks noChangeShapeType="1"/>
            </p:cNvSpPr>
            <p:nvPr/>
          </p:nvSpPr>
          <p:spPr bwMode="auto">
            <a:xfrm>
              <a:off x="596900" y="411480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273" name="Line 141"/>
            <p:cNvSpPr>
              <a:spLocks noChangeShapeType="1"/>
            </p:cNvSpPr>
            <p:nvPr/>
          </p:nvSpPr>
          <p:spPr bwMode="auto">
            <a:xfrm>
              <a:off x="596900" y="273050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274" name="Line 142"/>
            <p:cNvSpPr>
              <a:spLocks noChangeShapeType="1"/>
            </p:cNvSpPr>
            <p:nvPr/>
          </p:nvSpPr>
          <p:spPr bwMode="auto">
            <a:xfrm>
              <a:off x="596900" y="342106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275" name="Line 143"/>
            <p:cNvSpPr>
              <a:spLocks noChangeShapeType="1"/>
            </p:cNvSpPr>
            <p:nvPr/>
          </p:nvSpPr>
          <p:spPr bwMode="auto">
            <a:xfrm>
              <a:off x="687388" y="2720975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276" name="Rectangle 144"/>
            <p:cNvSpPr>
              <a:spLocks noChangeArrowheads="1"/>
            </p:cNvSpPr>
            <p:nvPr/>
          </p:nvSpPr>
          <p:spPr bwMode="auto">
            <a:xfrm>
              <a:off x="958776" y="266629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87</a:t>
              </a:r>
              <a:endParaRPr lang="es-A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77" name="Rectangle 145"/>
            <p:cNvSpPr>
              <a:spLocks noChangeArrowheads="1"/>
            </p:cNvSpPr>
            <p:nvPr/>
          </p:nvSpPr>
          <p:spPr bwMode="auto">
            <a:xfrm>
              <a:off x="1562820" y="285149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81</a:t>
              </a:r>
              <a:endParaRPr lang="es-A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78" name="Text Box 148"/>
            <p:cNvSpPr txBox="1">
              <a:spLocks noChangeArrowheads="1"/>
            </p:cNvSpPr>
            <p:nvPr/>
          </p:nvSpPr>
          <p:spPr bwMode="auto">
            <a:xfrm>
              <a:off x="258763" y="2244725"/>
              <a:ext cx="366712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s-AR" sz="1600" smtClean="0">
                  <a:solidFill>
                    <a:srgbClr val="000066"/>
                  </a:solidFill>
                </a:rPr>
                <a:t>%</a:t>
              </a:r>
              <a:endParaRPr lang="es-AR" sz="1600">
                <a:solidFill>
                  <a:srgbClr val="000066"/>
                </a:solidFill>
              </a:endParaRPr>
            </a:p>
          </p:txBody>
        </p:sp>
        <p:sp>
          <p:nvSpPr>
            <p:cNvPr id="11279" name="Rectangle 151"/>
            <p:cNvSpPr>
              <a:spLocks noChangeArrowheads="1"/>
            </p:cNvSpPr>
            <p:nvPr/>
          </p:nvSpPr>
          <p:spPr bwMode="auto">
            <a:xfrm>
              <a:off x="1476375" y="3240088"/>
              <a:ext cx="609600" cy="2246312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 sz="1600">
                <a:solidFill>
                  <a:srgbClr val="000066"/>
                </a:solidFill>
              </a:endParaRPr>
            </a:p>
          </p:txBody>
        </p:sp>
        <p:sp>
          <p:nvSpPr>
            <p:cNvPr id="11280" name="Rectangle 133"/>
            <p:cNvSpPr>
              <a:spLocks noChangeArrowheads="1"/>
            </p:cNvSpPr>
            <p:nvPr/>
          </p:nvSpPr>
          <p:spPr bwMode="auto">
            <a:xfrm>
              <a:off x="2636838" y="3095625"/>
              <a:ext cx="609600" cy="239077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 sz="1600">
                <a:solidFill>
                  <a:srgbClr val="000066"/>
                </a:solidFill>
              </a:endParaRPr>
            </a:p>
          </p:txBody>
        </p:sp>
        <p:sp>
          <p:nvSpPr>
            <p:cNvPr id="11281" name="Rectangle 144"/>
            <p:cNvSpPr>
              <a:spLocks noChangeArrowheads="1"/>
            </p:cNvSpPr>
            <p:nvPr/>
          </p:nvSpPr>
          <p:spPr bwMode="auto">
            <a:xfrm>
              <a:off x="2744251" y="268944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86</a:t>
              </a:r>
              <a:endParaRPr lang="es-A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82" name="Rectangle 145"/>
            <p:cNvSpPr>
              <a:spLocks noChangeArrowheads="1"/>
            </p:cNvSpPr>
            <p:nvPr/>
          </p:nvSpPr>
          <p:spPr bwMode="auto">
            <a:xfrm>
              <a:off x="3347170" y="275889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82</a:t>
              </a:r>
              <a:endParaRPr lang="es-A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83" name="Rectangle 151"/>
            <p:cNvSpPr>
              <a:spLocks noChangeArrowheads="1"/>
            </p:cNvSpPr>
            <p:nvPr/>
          </p:nvSpPr>
          <p:spPr bwMode="auto">
            <a:xfrm>
              <a:off x="3240088" y="3171462"/>
              <a:ext cx="609600" cy="2314937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 sz="1600">
                <a:solidFill>
                  <a:srgbClr val="000066"/>
                </a:solidFill>
              </a:endParaRPr>
            </a:p>
          </p:txBody>
        </p:sp>
        <p:sp>
          <p:nvSpPr>
            <p:cNvPr id="11284" name="Line 146"/>
            <p:cNvSpPr>
              <a:spLocks noChangeShapeType="1"/>
            </p:cNvSpPr>
            <p:nvPr/>
          </p:nvSpPr>
          <p:spPr bwMode="auto">
            <a:xfrm>
              <a:off x="596900" y="5497513"/>
              <a:ext cx="8170863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285" name="Rectangle 40"/>
            <p:cNvSpPr>
              <a:spLocks noChangeArrowheads="1"/>
            </p:cNvSpPr>
            <p:nvPr/>
          </p:nvSpPr>
          <p:spPr bwMode="auto">
            <a:xfrm>
              <a:off x="1056709" y="5476875"/>
              <a:ext cx="74090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Global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6" name="Rectangle 41"/>
            <p:cNvSpPr>
              <a:spLocks noChangeArrowheads="1"/>
            </p:cNvSpPr>
            <p:nvPr/>
          </p:nvSpPr>
          <p:spPr bwMode="auto">
            <a:xfrm>
              <a:off x="2807336" y="5476875"/>
              <a:ext cx="98456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400" b="1" u="sng" dirty="0" smtClean="0">
                  <a:solidFill>
                    <a:srgbClr val="000066"/>
                  </a:solidFill>
                  <a:cs typeface="Arial" charset="0"/>
                </a:rPr>
                <a:t>&lt;</a:t>
              </a:r>
              <a:r>
                <a:rPr lang="es-AR" sz="1400" b="1" dirty="0" smtClean="0">
                  <a:solidFill>
                    <a:srgbClr val="000066"/>
                  </a:solidFill>
                  <a:cs typeface="Arial" charset="0"/>
                </a:rPr>
                <a:t> 100 000</a:t>
              </a:r>
              <a:endParaRPr lang="es-AR" sz="1400" b="1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8" name="Rectangle 135"/>
            <p:cNvSpPr>
              <a:spLocks noChangeArrowheads="1"/>
            </p:cNvSpPr>
            <p:nvPr/>
          </p:nvSpPr>
          <p:spPr bwMode="auto">
            <a:xfrm>
              <a:off x="448302" y="5375503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89" name="Rectangle 133"/>
            <p:cNvSpPr>
              <a:spLocks noChangeArrowheads="1"/>
            </p:cNvSpPr>
            <p:nvPr/>
          </p:nvSpPr>
          <p:spPr bwMode="auto">
            <a:xfrm>
              <a:off x="5807075" y="3009418"/>
              <a:ext cx="609600" cy="2467457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290" name="Rectangle 144"/>
            <p:cNvSpPr>
              <a:spLocks noChangeArrowheads="1"/>
            </p:cNvSpPr>
            <p:nvPr/>
          </p:nvSpPr>
          <p:spPr bwMode="auto">
            <a:xfrm>
              <a:off x="5894313" y="259684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88</a:t>
              </a:r>
              <a:endParaRPr lang="es-A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91" name="Rectangle 145"/>
            <p:cNvSpPr>
              <a:spLocks noChangeArrowheads="1"/>
            </p:cNvSpPr>
            <p:nvPr/>
          </p:nvSpPr>
          <p:spPr bwMode="auto">
            <a:xfrm>
              <a:off x="6497563" y="275889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82</a:t>
              </a:r>
              <a:endParaRPr lang="es-A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92" name="Rectangle 151"/>
            <p:cNvSpPr>
              <a:spLocks noChangeArrowheads="1"/>
            </p:cNvSpPr>
            <p:nvPr/>
          </p:nvSpPr>
          <p:spPr bwMode="auto">
            <a:xfrm>
              <a:off x="6410325" y="3171463"/>
              <a:ext cx="609600" cy="2305412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293" name="Rectangle 133"/>
            <p:cNvSpPr>
              <a:spLocks noChangeArrowheads="1"/>
            </p:cNvSpPr>
            <p:nvPr/>
          </p:nvSpPr>
          <p:spPr bwMode="auto">
            <a:xfrm>
              <a:off x="7246938" y="3078866"/>
              <a:ext cx="609600" cy="2398009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294" name="Rectangle 151"/>
            <p:cNvSpPr>
              <a:spLocks noChangeArrowheads="1"/>
            </p:cNvSpPr>
            <p:nvPr/>
          </p:nvSpPr>
          <p:spPr bwMode="auto">
            <a:xfrm>
              <a:off x="7850188" y="3317875"/>
              <a:ext cx="609600" cy="2159000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295" name="Rectangle 40"/>
            <p:cNvSpPr>
              <a:spLocks noChangeArrowheads="1"/>
            </p:cNvSpPr>
            <p:nvPr/>
          </p:nvSpPr>
          <p:spPr bwMode="auto">
            <a:xfrm>
              <a:off x="6059425" y="5476875"/>
              <a:ext cx="6367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400" b="1" u="sng" smtClean="0">
                  <a:solidFill>
                    <a:srgbClr val="000066"/>
                  </a:solidFill>
                  <a:cs typeface="Arial" charset="0"/>
                </a:rPr>
                <a:t>&lt;</a:t>
              </a:r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 350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6" name="Rectangle 41"/>
            <p:cNvSpPr>
              <a:spLocks noChangeArrowheads="1"/>
            </p:cNvSpPr>
            <p:nvPr/>
          </p:nvSpPr>
          <p:spPr bwMode="auto">
            <a:xfrm>
              <a:off x="7481825" y="5476875"/>
              <a:ext cx="6367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&gt; 350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7" name="Rectangle 144"/>
            <p:cNvSpPr>
              <a:spLocks noChangeArrowheads="1"/>
            </p:cNvSpPr>
            <p:nvPr/>
          </p:nvSpPr>
          <p:spPr bwMode="auto">
            <a:xfrm>
              <a:off x="7326238" y="2677867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86</a:t>
              </a:r>
              <a:endParaRPr lang="es-A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98" name="Rectangle 145"/>
            <p:cNvSpPr>
              <a:spLocks noChangeArrowheads="1"/>
            </p:cNvSpPr>
            <p:nvPr/>
          </p:nvSpPr>
          <p:spPr bwMode="auto">
            <a:xfrm>
              <a:off x="7938351" y="2909367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79</a:t>
              </a:r>
              <a:endParaRPr lang="es-A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99" name="Rectangle 133"/>
            <p:cNvSpPr>
              <a:spLocks noChangeArrowheads="1"/>
            </p:cNvSpPr>
            <p:nvPr/>
          </p:nvSpPr>
          <p:spPr bwMode="auto">
            <a:xfrm>
              <a:off x="4037013" y="2916820"/>
              <a:ext cx="609600" cy="256005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300" name="Rectangle 151"/>
            <p:cNvSpPr>
              <a:spLocks noChangeArrowheads="1"/>
            </p:cNvSpPr>
            <p:nvPr/>
          </p:nvSpPr>
          <p:spPr bwMode="auto">
            <a:xfrm>
              <a:off x="4640263" y="3345084"/>
              <a:ext cx="609600" cy="2131791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301" name="Rectangle 41"/>
            <p:cNvSpPr>
              <a:spLocks noChangeArrowheads="1"/>
            </p:cNvSpPr>
            <p:nvPr/>
          </p:nvSpPr>
          <p:spPr bwMode="auto">
            <a:xfrm>
              <a:off x="4182111" y="5476875"/>
              <a:ext cx="98456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400" b="1" dirty="0" smtClean="0">
                  <a:solidFill>
                    <a:srgbClr val="000066"/>
                  </a:solidFill>
                  <a:cs typeface="Arial" charset="0"/>
                </a:rPr>
                <a:t>&gt; 100 000</a:t>
              </a:r>
              <a:endParaRPr lang="es-AR" sz="1400" b="1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2" name="Rectangle 40"/>
            <p:cNvSpPr>
              <a:spLocks noChangeArrowheads="1"/>
            </p:cNvSpPr>
            <p:nvPr/>
          </p:nvSpPr>
          <p:spPr bwMode="auto">
            <a:xfrm>
              <a:off x="3107785" y="5876925"/>
              <a:ext cx="19108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400" b="1" dirty="0" smtClean="0">
                  <a:solidFill>
                    <a:srgbClr val="000066"/>
                  </a:solidFill>
                  <a:cs typeface="Arial" charset="0"/>
                </a:rPr>
                <a:t>HIV RNA (copias/ml)</a:t>
              </a:r>
              <a:endParaRPr lang="es-AR" sz="1400" b="1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3" name="Rectangle 40"/>
            <p:cNvSpPr>
              <a:spLocks noChangeArrowheads="1"/>
            </p:cNvSpPr>
            <p:nvPr/>
          </p:nvSpPr>
          <p:spPr bwMode="auto">
            <a:xfrm>
              <a:off x="6388877" y="5876925"/>
              <a:ext cx="14478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CD4 cel (/mm</a:t>
              </a:r>
              <a:r>
                <a:rPr lang="es-AR" sz="1400" b="1" baseline="30000" smtClean="0">
                  <a:solidFill>
                    <a:srgbClr val="000066"/>
                  </a:solidFill>
                  <a:cs typeface="Arial" charset="0"/>
                </a:rPr>
                <a:t>3</a:t>
              </a:r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)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304" name="Rectangle 144"/>
            <p:cNvSpPr>
              <a:spLocks noChangeArrowheads="1"/>
            </p:cNvSpPr>
            <p:nvPr/>
          </p:nvSpPr>
          <p:spPr bwMode="auto">
            <a:xfrm>
              <a:off x="4148064" y="2504242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90</a:t>
              </a:r>
              <a:endParaRPr lang="es-A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305" name="Rectangle 145"/>
            <p:cNvSpPr>
              <a:spLocks noChangeArrowheads="1"/>
            </p:cNvSpPr>
            <p:nvPr/>
          </p:nvSpPr>
          <p:spPr bwMode="auto">
            <a:xfrm>
              <a:off x="4738614" y="2932517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s-AR" sz="16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78</a:t>
              </a:r>
              <a:endParaRPr lang="es-AR" sz="16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306" name="Line 146"/>
            <p:cNvSpPr>
              <a:spLocks noChangeShapeType="1"/>
            </p:cNvSpPr>
            <p:nvPr/>
          </p:nvSpPr>
          <p:spPr bwMode="auto">
            <a:xfrm>
              <a:off x="2700338" y="5876925"/>
              <a:ext cx="25558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307" name="Line 146"/>
            <p:cNvSpPr>
              <a:spLocks noChangeShapeType="1"/>
            </p:cNvSpPr>
            <p:nvPr/>
          </p:nvSpPr>
          <p:spPr bwMode="auto">
            <a:xfrm>
              <a:off x="5832475" y="5876925"/>
              <a:ext cx="25558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308" name="ZoneTexte 2"/>
            <p:cNvSpPr txBox="1">
              <a:spLocks noChangeArrowheads="1"/>
            </p:cNvSpPr>
            <p:nvPr/>
          </p:nvSpPr>
          <p:spPr bwMode="auto">
            <a:xfrm>
              <a:off x="1547813" y="5157788"/>
              <a:ext cx="4841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>
                  <a:solidFill>
                    <a:schemeClr val="bg1"/>
                  </a:solidFill>
                </a:rPr>
                <a:t>286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1309" name="ZoneTexte 88"/>
            <p:cNvSpPr txBox="1">
              <a:spLocks noChangeArrowheads="1"/>
            </p:cNvSpPr>
            <p:nvPr/>
          </p:nvSpPr>
          <p:spPr bwMode="auto">
            <a:xfrm>
              <a:off x="965200" y="5157788"/>
              <a:ext cx="4841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/>
                <a:t>286</a:t>
              </a:r>
              <a:endParaRPr lang="es-AR" sz="1400"/>
            </a:p>
          </p:txBody>
        </p:sp>
        <p:sp>
          <p:nvSpPr>
            <p:cNvPr id="11310" name="ZoneTexte 89"/>
            <p:cNvSpPr txBox="1">
              <a:spLocks noChangeArrowheads="1"/>
            </p:cNvSpPr>
            <p:nvPr/>
          </p:nvSpPr>
          <p:spPr bwMode="auto">
            <a:xfrm>
              <a:off x="2690813" y="5157788"/>
              <a:ext cx="4841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/>
                <a:t>220</a:t>
              </a:r>
              <a:endParaRPr lang="es-AR" sz="1400"/>
            </a:p>
          </p:txBody>
        </p:sp>
        <p:sp>
          <p:nvSpPr>
            <p:cNvPr id="11311" name="ZoneTexte 90"/>
            <p:cNvSpPr txBox="1">
              <a:spLocks noChangeArrowheads="1"/>
            </p:cNvSpPr>
            <p:nvPr/>
          </p:nvSpPr>
          <p:spPr bwMode="auto">
            <a:xfrm>
              <a:off x="3281363" y="5157788"/>
              <a:ext cx="4857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>
                  <a:solidFill>
                    <a:schemeClr val="bg1"/>
                  </a:solidFill>
                </a:rPr>
                <a:t>214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1312" name="ZoneTexte 91"/>
            <p:cNvSpPr txBox="1">
              <a:spLocks noChangeArrowheads="1"/>
            </p:cNvSpPr>
            <p:nvPr/>
          </p:nvSpPr>
          <p:spPr bwMode="auto">
            <a:xfrm>
              <a:off x="4083050" y="5157788"/>
              <a:ext cx="3841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/>
                <a:t>69</a:t>
              </a:r>
              <a:endParaRPr lang="es-AR" sz="1400"/>
            </a:p>
          </p:txBody>
        </p:sp>
        <p:sp>
          <p:nvSpPr>
            <p:cNvPr id="11313" name="ZoneTexte 92"/>
            <p:cNvSpPr txBox="1">
              <a:spLocks noChangeArrowheads="1"/>
            </p:cNvSpPr>
            <p:nvPr/>
          </p:nvSpPr>
          <p:spPr bwMode="auto">
            <a:xfrm>
              <a:off x="4737100" y="5157788"/>
              <a:ext cx="3841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>
                  <a:solidFill>
                    <a:schemeClr val="bg1"/>
                  </a:solidFill>
                </a:rPr>
                <a:t>72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1314" name="ZoneTexte 93"/>
            <p:cNvSpPr txBox="1">
              <a:spLocks noChangeArrowheads="1"/>
            </p:cNvSpPr>
            <p:nvPr/>
          </p:nvSpPr>
          <p:spPr bwMode="auto">
            <a:xfrm>
              <a:off x="5843588" y="5157788"/>
              <a:ext cx="4841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/>
                <a:t>146</a:t>
              </a:r>
              <a:endParaRPr lang="es-AR" sz="1400"/>
            </a:p>
          </p:txBody>
        </p:sp>
        <p:sp>
          <p:nvSpPr>
            <p:cNvPr id="11315" name="ZoneTexte 94"/>
            <p:cNvSpPr txBox="1">
              <a:spLocks noChangeArrowheads="1"/>
            </p:cNvSpPr>
            <p:nvPr/>
          </p:nvSpPr>
          <p:spPr bwMode="auto">
            <a:xfrm>
              <a:off x="6488113" y="5157788"/>
              <a:ext cx="4841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>
                  <a:solidFill>
                    <a:schemeClr val="bg1"/>
                  </a:solidFill>
                </a:rPr>
                <a:t>131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11316" name="ZoneTexte 95"/>
            <p:cNvSpPr txBox="1">
              <a:spLocks noChangeArrowheads="1"/>
            </p:cNvSpPr>
            <p:nvPr/>
          </p:nvSpPr>
          <p:spPr bwMode="auto">
            <a:xfrm>
              <a:off x="7339013" y="5157788"/>
              <a:ext cx="4841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/>
                <a:t>143</a:t>
              </a:r>
              <a:endParaRPr lang="es-AR" sz="1400"/>
            </a:p>
          </p:txBody>
        </p:sp>
        <p:sp>
          <p:nvSpPr>
            <p:cNvPr id="11317" name="ZoneTexte 96"/>
            <p:cNvSpPr txBox="1">
              <a:spLocks noChangeArrowheads="1"/>
            </p:cNvSpPr>
            <p:nvPr/>
          </p:nvSpPr>
          <p:spPr bwMode="auto">
            <a:xfrm>
              <a:off x="7934325" y="5157788"/>
              <a:ext cx="4841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>
                  <a:solidFill>
                    <a:schemeClr val="bg1"/>
                  </a:solidFill>
                </a:rPr>
                <a:t>154</a:t>
              </a:r>
              <a:endParaRPr lang="es-AR" sz="1400">
                <a:solidFill>
                  <a:schemeClr val="bg1"/>
                </a:solidFill>
              </a:endParaRPr>
            </a:p>
          </p:txBody>
        </p:sp>
      </p:grpSp>
      <p:sp>
        <p:nvSpPr>
          <p:cNvPr id="60" name="ZoneTexte 69"/>
          <p:cNvSpPr txBox="1">
            <a:spLocks noChangeArrowheads="1"/>
          </p:cNvSpPr>
          <p:nvPr/>
        </p:nvSpPr>
        <p:spPr bwMode="auto">
          <a:xfrm>
            <a:off x="2085975" y="6565700"/>
            <a:ext cx="70598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>
                <a:solidFill>
                  <a:srgbClr val="CC3300"/>
                </a:solidFill>
              </a:rPr>
              <a:t>Squires K. IAS 2015 Vancouver, Abs. MOLBPE08 ; </a:t>
            </a:r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6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fr-FR" sz="3200" dirty="0">
                <a:ea typeface="ＭＳ Ｐゴシック" pitchFamily="34" charset="-128"/>
              </a:rPr>
              <a:t>WAVES</a:t>
            </a:r>
            <a:r>
              <a:rPr lang="en-GB" sz="3200" dirty="0">
                <a:ea typeface="ＭＳ Ｐゴシック" pitchFamily="34" charset="-128"/>
              </a:rPr>
              <a:t>: EVG/C/FTC/TDF QD vs ATV + r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+ FTC/TDF QD </a:t>
            </a:r>
            <a:r>
              <a:rPr lang="en-GB" sz="3200" dirty="0" err="1">
                <a:ea typeface="ＭＳ Ｐゴシック" pitchFamily="34" charset="-128"/>
              </a:rPr>
              <a:t>en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en-GB" sz="3200" dirty="0" err="1">
                <a:ea typeface="ＭＳ Ｐゴシック" pitchFamily="34" charset="-128"/>
              </a:rPr>
              <a:t>mujeres</a:t>
            </a:r>
            <a:endParaRPr lang="en-GB" sz="3200" dirty="0" smtClean="0">
              <a:ea typeface="ＭＳ Ｐゴシック" pitchFamily="34" charset="-128"/>
            </a:endParaRPr>
          </a:p>
        </p:txBody>
      </p:sp>
      <p:sp>
        <p:nvSpPr>
          <p:cNvPr id="62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63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"/>
          <p:cNvSpPr txBox="1">
            <a:spLocks noChangeArrowheads="1"/>
          </p:cNvSpPr>
          <p:nvPr/>
        </p:nvSpPr>
        <p:spPr bwMode="auto">
          <a:xfrm>
            <a:off x="2823831" y="1140288"/>
            <a:ext cx="34836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2400" b="1" dirty="0" smtClean="0">
                <a:solidFill>
                  <a:srgbClr val="CC3300"/>
                </a:solidFill>
                <a:latin typeface="Calibri" pitchFamily="34" charset="0"/>
              </a:rPr>
              <a:t>Emergencia de resistencia</a:t>
            </a:r>
            <a:endParaRPr lang="es-A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390053"/>
              </p:ext>
            </p:extLst>
          </p:nvPr>
        </p:nvGraphicFramePr>
        <p:xfrm>
          <a:off x="323850" y="1700213"/>
          <a:ext cx="8056563" cy="3389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102"/>
                <a:gridCol w="1936402"/>
                <a:gridCol w="2304059"/>
              </a:tblGrid>
              <a:tr h="365895">
                <a:tc>
                  <a:txBody>
                    <a:bodyPr/>
                    <a:lstStyle/>
                    <a:p>
                      <a:pPr algn="ctr"/>
                      <a:endParaRPr lang="es-AR" sz="1400" b="1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60"/>
                        </a:lnSpc>
                      </a:pPr>
                      <a:r>
                        <a:rPr lang="es-AR" sz="1800" b="1" noProof="0" smtClean="0">
                          <a:solidFill>
                            <a:schemeClr val="tx1"/>
                          </a:solidFill>
                          <a:latin typeface="+mj-lt"/>
                        </a:rPr>
                        <a:t>EVG/C/FTC/TDF</a:t>
                      </a:r>
                      <a:endParaRPr lang="es-AR" sz="1800" b="1" noProof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60"/>
                        </a:lnSpc>
                      </a:pPr>
                      <a:r>
                        <a:rPr lang="es-AR" sz="1800" b="1" noProof="0" smtClean="0">
                          <a:solidFill>
                            <a:schemeClr val="bg1"/>
                          </a:solidFill>
                          <a:latin typeface="+mj-lt"/>
                        </a:rPr>
                        <a:t>ATV</a:t>
                      </a:r>
                      <a:r>
                        <a:rPr lang="es-AR" sz="1800" b="1" baseline="0" noProof="0" smtClean="0">
                          <a:solidFill>
                            <a:schemeClr val="bg1"/>
                          </a:solidFill>
                          <a:latin typeface="+mj-lt"/>
                        </a:rPr>
                        <a:t> + </a:t>
                      </a:r>
                      <a:r>
                        <a:rPr lang="es-AR" sz="1800" b="1" noProof="0" smtClean="0">
                          <a:solidFill>
                            <a:schemeClr val="bg1"/>
                          </a:solidFill>
                          <a:latin typeface="+mj-lt"/>
                        </a:rPr>
                        <a:t>r + FTC/TDF</a:t>
                      </a:r>
                      <a:endParaRPr lang="es-AR" sz="1800" b="1" noProof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200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Análisis población resistencia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19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21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Final RAP*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7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12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Emergencia de mutaciones de resistencia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3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Resistencia a INTR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3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lvl="1"/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D67D/N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lvl="1"/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M184V/I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3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pPr lvl="1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K65R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Resistencia a INSTI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5406">
                <a:tc>
                  <a:txBody>
                    <a:bodyPr/>
                    <a:lstStyle/>
                    <a:p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Resistencia</a:t>
                      </a:r>
                      <a:r>
                        <a:rPr lang="es-AR" sz="1400" b="1" baseline="0" noProof="0" dirty="0" smtClean="0">
                          <a:solidFill>
                            <a:srgbClr val="000066"/>
                          </a:solidFill>
                        </a:rPr>
                        <a:t> primaria a IP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es-A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es-A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91447" marR="91447" marT="45747" marB="457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5" name="TextBox 7"/>
          <p:cNvSpPr txBox="1"/>
          <p:nvPr/>
        </p:nvSpPr>
        <p:spPr>
          <a:xfrm>
            <a:off x="317504" y="5157192"/>
            <a:ext cx="8496300" cy="1323439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r>
              <a:rPr lang="es-AR" sz="1600" dirty="0" smtClean="0">
                <a:solidFill>
                  <a:srgbClr val="000066"/>
                </a:solidFill>
              </a:rPr>
              <a:t>* Criterios :</a:t>
            </a:r>
          </a:p>
          <a:p>
            <a:pPr marL="531813" lvl="1" indent="-173038">
              <a:buFontTx/>
              <a:buChar char="-"/>
            </a:pPr>
            <a:r>
              <a:rPr lang="es-AR" sz="1400" dirty="0" smtClean="0">
                <a:solidFill>
                  <a:srgbClr val="000066"/>
                </a:solidFill>
              </a:rPr>
              <a:t>Respuesta </a:t>
            </a:r>
            <a:r>
              <a:rPr lang="es-AR" sz="1400" dirty="0" err="1" smtClean="0">
                <a:solidFill>
                  <a:srgbClr val="000066"/>
                </a:solidFill>
              </a:rPr>
              <a:t>subóptima</a:t>
            </a:r>
            <a:r>
              <a:rPr lang="es-AR" sz="1400" dirty="0" smtClean="0">
                <a:solidFill>
                  <a:srgbClr val="000066"/>
                </a:solidFill>
              </a:rPr>
              <a:t> (HIV RNA ≥ 50 c/ml y &lt; 1 log</a:t>
            </a:r>
            <a:r>
              <a:rPr lang="es-AR" sz="1400" baseline="-25000" dirty="0" smtClean="0">
                <a:solidFill>
                  <a:srgbClr val="000066"/>
                </a:solidFill>
              </a:rPr>
              <a:t>10</a:t>
            </a:r>
            <a:r>
              <a:rPr lang="es-AR" sz="1400" dirty="0" smtClean="0">
                <a:solidFill>
                  <a:srgbClr val="000066"/>
                </a:solidFill>
              </a:rPr>
              <a:t> reducción desde el basal a S8, confirmado)</a:t>
            </a:r>
          </a:p>
          <a:p>
            <a:pPr marL="531813" lvl="1" indent="-173038">
              <a:buFontTx/>
              <a:buChar char="-"/>
            </a:pPr>
            <a:r>
              <a:rPr lang="es-AR" sz="1400" dirty="0" smtClean="0">
                <a:solidFill>
                  <a:srgbClr val="000066"/>
                </a:solidFill>
              </a:rPr>
              <a:t>Rebote virológico (&gt; 400 c/ml luego de alcanzar HIV RNA &lt; 50 c/ml, o 2 visitas consecutivas con </a:t>
            </a:r>
            <a:br>
              <a:rPr lang="es-AR" sz="1400" dirty="0" smtClean="0">
                <a:solidFill>
                  <a:srgbClr val="000066"/>
                </a:solidFill>
              </a:rPr>
            </a:br>
            <a:r>
              <a:rPr lang="es-AR" sz="1400" dirty="0" smtClean="0">
                <a:solidFill>
                  <a:srgbClr val="000066"/>
                </a:solidFill>
              </a:rPr>
              <a:t>&gt; 1 log</a:t>
            </a:r>
            <a:r>
              <a:rPr lang="es-AR" sz="1400" baseline="-25000" dirty="0" smtClean="0">
                <a:solidFill>
                  <a:srgbClr val="000066"/>
                </a:solidFill>
              </a:rPr>
              <a:t>10 </a:t>
            </a:r>
            <a:r>
              <a:rPr lang="es-AR" sz="1400" dirty="0" smtClean="0">
                <a:solidFill>
                  <a:srgbClr val="000066"/>
                </a:solidFill>
              </a:rPr>
              <a:t> de incremento desde el nadir)</a:t>
            </a:r>
          </a:p>
          <a:p>
            <a:pPr marL="531813" lvl="1" indent="-173038">
              <a:buFontTx/>
              <a:buChar char="-"/>
            </a:pPr>
            <a:r>
              <a:rPr lang="es-AR" sz="1400" dirty="0" smtClean="0">
                <a:solidFill>
                  <a:srgbClr val="000066"/>
                </a:solidFill>
              </a:rPr>
              <a:t>HIV RNA &gt; 400 c/ml a S48</a:t>
            </a:r>
          </a:p>
          <a:p>
            <a:pPr marL="531813" lvl="1" indent="-173038"/>
            <a:r>
              <a:rPr lang="es-AR" sz="1400" dirty="0" smtClean="0">
                <a:solidFill>
                  <a:srgbClr val="000066"/>
                </a:solidFill>
              </a:rPr>
              <a:t>Exclusión de pacientes con HIV RNA &lt; 50 c/ml en visitas subsecuentes</a:t>
            </a:r>
            <a:endParaRPr lang="es-AR" sz="1400" dirty="0">
              <a:solidFill>
                <a:srgbClr val="000066"/>
              </a:solidFill>
            </a:endParaRP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fr-FR" sz="3200" dirty="0">
                <a:ea typeface="ＭＳ Ｐゴシック" pitchFamily="34" charset="-128"/>
              </a:rPr>
              <a:t>WAVES</a:t>
            </a:r>
            <a:r>
              <a:rPr lang="en-GB" sz="3200" dirty="0">
                <a:ea typeface="ＭＳ Ｐゴシック" pitchFamily="34" charset="-128"/>
              </a:rPr>
              <a:t>: EVG/C/FTC/TDF QD vs ATV + r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+ FTC/TDF QD </a:t>
            </a:r>
            <a:r>
              <a:rPr lang="en-GB" sz="3200" dirty="0" err="1">
                <a:ea typeface="ＭＳ Ｐゴシック" pitchFamily="34" charset="-128"/>
              </a:rPr>
              <a:t>en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en-GB" sz="3200" dirty="0" err="1">
                <a:ea typeface="ＭＳ Ｐゴシック" pitchFamily="34" charset="-128"/>
              </a:rPr>
              <a:t>mujeres</a:t>
            </a:r>
            <a:endParaRPr lang="en-GB" sz="3200" dirty="0" smtClean="0">
              <a:ea typeface="ＭＳ Ｐゴシック" pitchFamily="34" charset="-128"/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8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586933"/>
              </p:ext>
            </p:extLst>
          </p:nvPr>
        </p:nvGraphicFramePr>
        <p:xfrm>
          <a:off x="250825" y="1651000"/>
          <a:ext cx="8642351" cy="2786062"/>
        </p:xfrm>
        <a:graphic>
          <a:graphicData uri="http://schemas.openxmlformats.org/drawingml/2006/table">
            <a:tbl>
              <a:tblPr/>
              <a:tblGrid>
                <a:gridCol w="4249167"/>
                <a:gridCol w="1728459"/>
                <a:gridCol w="1944529"/>
                <a:gridCol w="720196"/>
              </a:tblGrid>
              <a:tr h="367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 + r + FTC/TDF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82496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DEXA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Basal, columna ; cadera, 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 S48, columna ; cadera, N</a:t>
                      </a: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138 ; 120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136 ; 118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150 ; 128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150 ; 128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736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Mediana de cambio de DMO desde el basal</a:t>
                      </a: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7364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Columna lumbar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- 3.23 %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- 3.28 %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0.69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7364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Cadera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- 2.99 %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- 2.68 %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0.37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8116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Mediana de cambio de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eGFR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(ml/min) 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desde el basal (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Cockroft-Gault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- 6.1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- 2.4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0.15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82" marB="4678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1413662" y="1136319"/>
            <a:ext cx="63579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400" b="1" dirty="0" smtClean="0">
                <a:solidFill>
                  <a:srgbClr val="CC3300"/>
                </a:solidFill>
                <a:latin typeface="+mj-lt"/>
                <a:ea typeface="+mn-ea"/>
              </a:rPr>
              <a:t>Evaluación renal y densidad mineral ósea (DXA)</a:t>
            </a:r>
            <a:endParaRPr lang="es-AR" sz="2400" b="1" dirty="0">
              <a:solidFill>
                <a:srgbClr val="CC3300"/>
              </a:solidFill>
              <a:latin typeface="+mj-lt"/>
              <a:ea typeface="+mn-ea"/>
            </a:endParaRPr>
          </a:p>
        </p:txBody>
      </p:sp>
      <p:graphicFrame>
        <p:nvGraphicFramePr>
          <p:cNvPr id="8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396570"/>
              </p:ext>
            </p:extLst>
          </p:nvPr>
        </p:nvGraphicFramePr>
        <p:xfrm>
          <a:off x="250825" y="5229200"/>
          <a:ext cx="8642351" cy="1201537"/>
        </p:xfrm>
        <a:graphic>
          <a:graphicData uri="http://schemas.openxmlformats.org/drawingml/2006/table">
            <a:tbl>
              <a:tblPr/>
              <a:tblGrid>
                <a:gridCol w="4177136"/>
                <a:gridCol w="1800490"/>
                <a:gridCol w="1944529"/>
                <a:gridCol w="720196"/>
              </a:tblGrid>
              <a:tr h="367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 + r + FTC/TDF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393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Colesterol total</a:t>
                      </a: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+ 7</a:t>
                      </a: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+ 2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6986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Otros parámetros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lipídicos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(LDL-c, HDL-c, triglicéridos, 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razón colesterol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total:HDL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-colesterol </a:t>
                      </a: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7" marR="90007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7" marR="90007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21" marR="90021" marT="46729" marB="46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047754" y="4653136"/>
            <a:ext cx="69806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400" b="1" dirty="0" smtClean="0">
                <a:solidFill>
                  <a:srgbClr val="CC3300"/>
                </a:solidFill>
                <a:latin typeface="+mj-lt"/>
                <a:ea typeface="+mn-ea"/>
              </a:rPr>
              <a:t>Mediana de cambio en lípidos desde el basal (mg/dl)</a:t>
            </a:r>
            <a:endParaRPr lang="es-AR" sz="2400" b="1" dirty="0">
              <a:solidFill>
                <a:srgbClr val="CC3300"/>
              </a:solidFill>
              <a:latin typeface="+mj-lt"/>
              <a:ea typeface="+mn-ea"/>
            </a:endParaRPr>
          </a:p>
        </p:txBody>
      </p:sp>
      <p:sp>
        <p:nvSpPr>
          <p:cNvPr id="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fr-FR" sz="3200" dirty="0">
                <a:ea typeface="ＭＳ Ｐゴシック" pitchFamily="34" charset="-128"/>
              </a:rPr>
              <a:t>WAVES</a:t>
            </a:r>
            <a:r>
              <a:rPr lang="en-GB" sz="3200" dirty="0">
                <a:ea typeface="ＭＳ Ｐゴシック" pitchFamily="34" charset="-128"/>
              </a:rPr>
              <a:t>: EVG/C/FTC/TDF QD vs ATV + r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+ FTC/TDF QD </a:t>
            </a:r>
            <a:r>
              <a:rPr lang="en-GB" sz="3200" dirty="0" err="1">
                <a:ea typeface="ＭＳ Ｐゴシック" pitchFamily="34" charset="-128"/>
              </a:rPr>
              <a:t>en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en-GB" sz="3200" dirty="0" err="1">
                <a:ea typeface="ＭＳ Ｐゴシック" pitchFamily="34" charset="-128"/>
              </a:rPr>
              <a:t>mujeres</a:t>
            </a:r>
            <a:endParaRPr lang="en-GB" sz="3200" dirty="0" smtClean="0">
              <a:ea typeface="ＭＳ Ｐゴシック" pitchFamily="34" charset="-128"/>
            </a:endParaRPr>
          </a:p>
        </p:txBody>
      </p:sp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1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059354"/>
              </p:ext>
            </p:extLst>
          </p:nvPr>
        </p:nvGraphicFramePr>
        <p:xfrm>
          <a:off x="179512" y="1424351"/>
          <a:ext cx="8640959" cy="5041699"/>
        </p:xfrm>
        <a:graphic>
          <a:graphicData uri="http://schemas.openxmlformats.org/drawingml/2006/table">
            <a:tbl>
              <a:tblPr/>
              <a:tblGrid>
                <a:gridCol w="514780"/>
                <a:gridCol w="4237748"/>
                <a:gridCol w="1755768"/>
                <a:gridCol w="2132663"/>
              </a:tblGrid>
              <a:tr h="21612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EVG/C/FTC/TDF</a:t>
                      </a:r>
                    </a:p>
                  </a:txBody>
                  <a:tcPr marL="90000" marR="90000" marT="47355" marB="47355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 + r + FTC/TDF</a:t>
                      </a:r>
                    </a:p>
                  </a:txBody>
                  <a:tcPr marL="90000" marR="90000" marT="47355" marB="47355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346609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Eventos adverso determinantes de discontinuación, n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discontinuación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 discontinuación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Desorden </a:t>
                      </a:r>
                      <a:r>
                        <a:rPr kumimoji="0" lang="es-AR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hepatobiliar</a:t>
                      </a:r>
                      <a:endParaRPr kumimoji="0" lang="es-A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Desorden gastro-intestinal 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Tuberculosis pulmonar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Renal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Alteración en piel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Hipersensibilidad a drogas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122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Evento adverso en ≥ 10% de los pacientes, %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Cefalea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16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Infección del tracto respiratorio superior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16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Nauseas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Vómitos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Ictericia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1 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16122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Anormalidades de laboratorio grado 3-4 en ≥ 2%, %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Elevación de amilasa sérica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Neutropenia &lt; 1 000/mm</a:t>
                      </a:r>
                      <a:r>
                        <a:rPr kumimoji="0" lang="es-AR" sz="12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Elevación ALT 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Hiperbilirubinemia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 1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46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12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Glucosuria</a:t>
                      </a:r>
                    </a:p>
                  </a:txBody>
                  <a:tcPr marL="90000" marR="90000" marT="47355" marB="4735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611560" y="1124744"/>
            <a:ext cx="806412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marL="0" indent="0" algn="ctr" defTabSz="914400">
              <a:lnSpc>
                <a:spcPts val="2280"/>
              </a:lnSpc>
              <a:spcBef>
                <a:spcPts val="0"/>
              </a:spcBef>
              <a:buFont typeface="Wingdings" pitchFamily="-1" charset="2"/>
              <a:buNone/>
              <a:defRPr/>
            </a:pPr>
            <a:r>
              <a:rPr lang="es-A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y anormalidades de laboratorio grado 3-4</a:t>
            </a:r>
            <a:endParaRPr lang="es-A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fr-FR" sz="3200" dirty="0">
                <a:ea typeface="ＭＳ Ｐゴシック" pitchFamily="34" charset="-128"/>
              </a:rPr>
              <a:t>WAVES</a:t>
            </a:r>
            <a:r>
              <a:rPr lang="en-GB" sz="3200" dirty="0">
                <a:ea typeface="ＭＳ Ｐゴシック" pitchFamily="34" charset="-128"/>
              </a:rPr>
              <a:t>: EVG/C/FTC/TDF QD vs ATV + r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+ FTC/TDF QD </a:t>
            </a:r>
            <a:r>
              <a:rPr lang="en-GB" sz="3200" dirty="0" err="1">
                <a:ea typeface="ＭＳ Ｐゴシック" pitchFamily="34" charset="-128"/>
              </a:rPr>
              <a:t>en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en-GB" sz="3200" dirty="0" err="1">
                <a:ea typeface="ＭＳ Ｐゴシック" pitchFamily="34" charset="-128"/>
              </a:rPr>
              <a:t>mujeres</a:t>
            </a:r>
            <a:endParaRPr lang="en-GB" sz="3200" dirty="0" smtClean="0">
              <a:ea typeface="ＭＳ Ｐゴシック" pitchFamily="34" charset="-128"/>
            </a:endParaRP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7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25538"/>
            <a:ext cx="9036050" cy="530225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s-AR" sz="2800" b="1" dirty="0" smtClean="0">
                <a:latin typeface="Calibri" pitchFamily="34" charset="0"/>
                <a:ea typeface="ＭＳ Ｐゴシック" pitchFamily="34" charset="-128"/>
              </a:rPr>
              <a:t>Resumen</a:t>
            </a:r>
            <a:r>
              <a:rPr lang="es-AR" sz="2400" b="1" dirty="0" smtClean="0">
                <a:latin typeface="Calibri" pitchFamily="34" charset="0"/>
                <a:ea typeface="ＭＳ Ｐゴシック" pitchFamily="34" charset="-128"/>
              </a:rPr>
              <a:t/>
            </a:r>
            <a:br>
              <a:rPr lang="es-AR" sz="2400" b="1" dirty="0" smtClean="0">
                <a:latin typeface="Calibri" pitchFamily="34" charset="0"/>
                <a:ea typeface="ＭＳ Ｐゴシック" pitchFamily="34" charset="-128"/>
              </a:rPr>
            </a:br>
            <a:endParaRPr lang="es-AR" sz="2400" b="1" dirty="0" smtClean="0">
              <a:latin typeface="Calibri" pitchFamily="34" charset="0"/>
              <a:ea typeface="ＭＳ Ｐゴシック" pitchFamily="34" charset="-128"/>
            </a:endParaRPr>
          </a:p>
          <a:p>
            <a:pPr lvl="1">
              <a:spcBef>
                <a:spcPts val="300"/>
              </a:spcBef>
            </a:pPr>
            <a:r>
              <a:rPr lang="es-AR" sz="1800" dirty="0" smtClean="0">
                <a:ea typeface="ＭＳ Ｐゴシック" pitchFamily="34" charset="-128"/>
              </a:rPr>
              <a:t>EVG/C/FTC/TDF QD fue virológicamente no inferior y superior a  ATV/r + FTC/TDF</a:t>
            </a:r>
            <a:endParaRPr lang="es-AR" sz="1800" baseline="30000" dirty="0" smtClean="0">
              <a:ea typeface="ＭＳ Ｐゴシック" pitchFamily="34" charset="-128"/>
            </a:endParaRPr>
          </a:p>
          <a:p>
            <a:pPr lvl="1">
              <a:spcBef>
                <a:spcPts val="300"/>
              </a:spcBef>
            </a:pPr>
            <a:r>
              <a:rPr lang="es-AR" sz="1800" dirty="0" smtClean="0">
                <a:ea typeface="ＭＳ Ｐゴシック" pitchFamily="34" charset="-128"/>
              </a:rPr>
              <a:t>Similar respuesta virológica de los 2 regímenes en diferentes subgrupos de pacientes, incluidos aquellos con HIV RNA o CD4 &lt; 350/mm</a:t>
            </a:r>
            <a:r>
              <a:rPr lang="es-AR" sz="1800" baseline="30000" dirty="0" smtClean="0">
                <a:ea typeface="ＭＳ Ｐゴシック" pitchFamily="34" charset="-128"/>
              </a:rPr>
              <a:t>3</a:t>
            </a:r>
            <a:r>
              <a:rPr lang="es-AR" sz="1800" dirty="0" smtClean="0">
                <a:ea typeface="ＭＳ Ｐゴシック" pitchFamily="34" charset="-128"/>
              </a:rPr>
              <a:t> al momento del enrolamiento</a:t>
            </a:r>
          </a:p>
          <a:p>
            <a:pPr lvl="1">
              <a:spcBef>
                <a:spcPts val="300"/>
              </a:spcBef>
            </a:pPr>
            <a:r>
              <a:rPr lang="es-AR" sz="1800" dirty="0" smtClean="0">
                <a:ea typeface="ＭＳ Ｐゴシック" pitchFamily="34" charset="-128"/>
              </a:rPr>
              <a:t>Desarrollo de mutaciones de resistencia mayores ocurrieron en:</a:t>
            </a:r>
          </a:p>
          <a:p>
            <a:pPr lvl="2">
              <a:spcBef>
                <a:spcPts val="300"/>
              </a:spcBef>
            </a:pPr>
            <a:r>
              <a:rPr lang="es-AR" dirty="0" smtClean="0">
                <a:ea typeface="ＭＳ Ｐゴシック" pitchFamily="34" charset="-128"/>
              </a:rPr>
              <a:t>Ningún paciente en el grupo EVG/C/FTC/TDF</a:t>
            </a:r>
          </a:p>
          <a:p>
            <a:pPr lvl="2">
              <a:spcBef>
                <a:spcPts val="300"/>
              </a:spcBef>
            </a:pPr>
            <a:r>
              <a:rPr lang="es-AR" dirty="0" smtClean="0">
                <a:ea typeface="ＭＳ Ｐゴシック" pitchFamily="34" charset="-128"/>
              </a:rPr>
              <a:t>3 pacientes en ATV/r + FTC/TDF: mutaciones NRTI, no mutaciones a IP</a:t>
            </a:r>
          </a:p>
          <a:p>
            <a:pPr lvl="1">
              <a:spcBef>
                <a:spcPts val="300"/>
              </a:spcBef>
            </a:pPr>
            <a:r>
              <a:rPr lang="es-AR" sz="1800" dirty="0" smtClean="0">
                <a:ea typeface="ＭＳ Ｐゴシック" pitchFamily="34" charset="-128"/>
              </a:rPr>
              <a:t>Discontinuación por eventos adversos: menor en la rama EVG/C/FTC/TDF </a:t>
            </a:r>
          </a:p>
          <a:p>
            <a:pPr lvl="1">
              <a:spcBef>
                <a:spcPts val="300"/>
              </a:spcBef>
            </a:pPr>
            <a:r>
              <a:rPr lang="es-AR" sz="1800" dirty="0" smtClean="0">
                <a:ea typeface="ＭＳ Ｐゴシック" pitchFamily="34" charset="-128"/>
              </a:rPr>
              <a:t>Menor incidencia de ictericia e </a:t>
            </a:r>
            <a:r>
              <a:rPr lang="es-AR" sz="1800" dirty="0" err="1" smtClean="0">
                <a:ea typeface="ＭＳ Ｐゴシック" pitchFamily="34" charset="-128"/>
              </a:rPr>
              <a:t>hiperbilirrubinemia</a:t>
            </a:r>
            <a:r>
              <a:rPr lang="es-AR" sz="1800" dirty="0" smtClean="0">
                <a:ea typeface="ＭＳ Ｐゴシック" pitchFamily="34" charset="-128"/>
              </a:rPr>
              <a:t> con EVG/C/FTC/TDF </a:t>
            </a:r>
          </a:p>
          <a:p>
            <a:pPr lvl="1">
              <a:lnSpc>
                <a:spcPct val="85000"/>
              </a:lnSpc>
              <a:buFont typeface="Arial" charset="0"/>
              <a:buChar char="̶"/>
            </a:pPr>
            <a:r>
              <a:rPr lang="es-AR" sz="1800" dirty="0" smtClean="0">
                <a:ea typeface="ＭＳ Ｐゴシック" pitchFamily="34" charset="-128"/>
              </a:rPr>
              <a:t>Cambios comparables en perfil </a:t>
            </a:r>
            <a:r>
              <a:rPr lang="es-AR" sz="1800" dirty="0" err="1" smtClean="0">
                <a:ea typeface="ＭＳ Ｐゴシック" pitchFamily="34" charset="-128"/>
              </a:rPr>
              <a:t>lipídico</a:t>
            </a:r>
            <a:r>
              <a:rPr lang="es-AR" sz="1800" dirty="0" smtClean="0">
                <a:ea typeface="ＭＳ Ｐゴシック" pitchFamily="34" charset="-128"/>
              </a:rPr>
              <a:t> en ambos grupos, excepto por colesterol total cuya elevación fue mayor con EVG/C/FTC/TDF </a:t>
            </a:r>
          </a:p>
          <a:p>
            <a:pPr lvl="1">
              <a:spcBef>
                <a:spcPts val="300"/>
              </a:spcBef>
            </a:pPr>
            <a:r>
              <a:rPr lang="es-AR" sz="1800" dirty="0" smtClean="0">
                <a:ea typeface="ＭＳ Ｐゴシック" pitchFamily="34" charset="-128"/>
              </a:rPr>
              <a:t>La mediana de caída del filtrado glomerular y la DMO en columna y cadera fue modesta y no difirió entre ambos grupos</a:t>
            </a:r>
            <a:endParaRPr lang="es-AR" dirty="0" smtClean="0">
              <a:ea typeface="ＭＳ Ｐゴシック" pitchFamily="34" charset="-128"/>
            </a:endParaRP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 err="1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fr-FR" sz="3200" dirty="0">
                <a:ea typeface="ＭＳ Ｐゴシック" pitchFamily="34" charset="-128"/>
              </a:rPr>
              <a:t>WAVES</a:t>
            </a:r>
            <a:r>
              <a:rPr lang="en-GB" sz="3200" dirty="0">
                <a:ea typeface="ＭＳ Ｐゴシック" pitchFamily="34" charset="-128"/>
              </a:rPr>
              <a:t>: EVG/C/FTC/TDF QD vs ATV + r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+ FTC/TDF QD </a:t>
            </a:r>
            <a:r>
              <a:rPr lang="en-GB" sz="3200" dirty="0" err="1">
                <a:ea typeface="ＭＳ Ｐゴシック" pitchFamily="34" charset="-128"/>
              </a:rPr>
              <a:t>en</a:t>
            </a:r>
            <a:r>
              <a:rPr lang="en-GB" sz="3200" dirty="0">
                <a:ea typeface="ＭＳ Ｐゴシック" pitchFamily="34" charset="-128"/>
              </a:rPr>
              <a:t> </a:t>
            </a:r>
            <a:r>
              <a:rPr lang="en-GB" sz="3200" dirty="0" err="1">
                <a:ea typeface="ＭＳ Ｐゴシック" pitchFamily="34" charset="-128"/>
              </a:rPr>
              <a:t>mujeres</a:t>
            </a:r>
            <a:endParaRPr lang="en-GB" sz="3200" dirty="0" smtClean="0">
              <a:ea typeface="ＭＳ Ｐゴシック" pitchFamily="34" charset="-128"/>
            </a:endParaRP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0" y="6570663"/>
            <a:ext cx="75565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6" name="ZoneTexte 23"/>
          <p:cNvSpPr txBox="1">
            <a:spLocks noChangeArrowheads="1"/>
          </p:cNvSpPr>
          <p:nvPr/>
        </p:nvSpPr>
        <p:spPr bwMode="auto">
          <a:xfrm>
            <a:off x="50800" y="6581775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WAVES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5473900" y="6565700"/>
            <a:ext cx="3671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pt-BR" sz="1200" i="1" dirty="0">
                <a:solidFill>
                  <a:srgbClr val="CC3300"/>
                </a:solidFill>
              </a:rPr>
              <a:t>Squires K. Lancet HIV 2016; 3(9):e410-e420</a:t>
            </a:r>
            <a:endParaRPr lang="en-GB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990</Words>
  <Application>Microsoft Office PowerPoint</Application>
  <PresentationFormat>Affichage à l'écran (4:3)</PresentationFormat>
  <Paragraphs>319</Paragraphs>
  <Slides>9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ARV_trials_2015</vt:lpstr>
      <vt:lpstr>Comparación de INSTI vs IP</vt:lpstr>
      <vt:lpstr>Estudio WAVES: EVG/C/FTC/TDF QD vs ATV + r  + FTC/TDF QD en mujeres</vt:lpstr>
      <vt:lpstr>Estudio WAVES: EVG/C/FTC/TDF QD vs ATV + r  + FTC/TDF QD en mujeres</vt:lpstr>
      <vt:lpstr>Estudio WAVES: EVG/C/FTC/TDF QD vs ATV + r  + FTC/TDF QD en mujeres</vt:lpstr>
      <vt:lpstr>Estudio WAVES: EVG/C/FTC/TDF QD vs ATV + r  + FTC/TDF QD en mujeres</vt:lpstr>
      <vt:lpstr>Estudio WAVES: EVG/C/FTC/TDF QD vs ATV + r  + FTC/TDF QD en mujeres</vt:lpstr>
      <vt:lpstr>Estudio WAVES: EVG/C/FTC/TDF QD vs ATV + r  + FTC/TDF QD en mujeres</vt:lpstr>
      <vt:lpstr>Estudio WAVES: EVG/C/FTC/TDF QD vs ATV + r  + FTC/TDF QD en mujeres</vt:lpstr>
      <vt:lpstr>Estudio WAVES: EVG/C/FTC/TDF QD vs ATV + r  + FTC/TDF QD en mujeres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Utilisateur</cp:lastModifiedBy>
  <cp:revision>156</cp:revision>
  <dcterms:created xsi:type="dcterms:W3CDTF">2014-10-03T12:12:49Z</dcterms:created>
  <dcterms:modified xsi:type="dcterms:W3CDTF">2016-09-16T07:29:22Z</dcterms:modified>
</cp:coreProperties>
</file>