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4" r:id="rId2"/>
    <p:sldId id="257" r:id="rId3"/>
    <p:sldId id="268" r:id="rId4"/>
    <p:sldId id="269" r:id="rId5"/>
    <p:sldId id="270" r:id="rId6"/>
    <p:sldId id="264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CC3300"/>
    <a:srgbClr val="CC3399"/>
    <a:srgbClr val="FF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1" autoAdjust="0"/>
    <p:restoredTop sz="98951" autoAdjust="0"/>
  </p:normalViewPr>
  <p:slideViewPr>
    <p:cSldViewPr snapToGrid="0" snapToObjects="1">
      <p:cViewPr>
        <p:scale>
          <a:sx n="100" d="100"/>
          <a:sy n="100" d="100"/>
        </p:scale>
        <p:origin x="-206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-36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24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01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Phases 2 des nouveaux ARV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Fostemsavir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,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temsavir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d’attachement)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AI438011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TAF (</a:t>
            </a: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 de TFV)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Etude 292-0102 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299-0102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non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nucléosidique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réverse transcriptase)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MK1439007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d’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intégrase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  <a:r>
              <a:rPr lang="fr-FR" sz="22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LATTE</a:t>
            </a: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2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endParaRPr lang="fr-FR" sz="1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lvl="0">
              <a:spcBef>
                <a:spcPts val="0"/>
              </a:spcBef>
              <a:buFont typeface="Wingdings" pitchFamily="-84" charset="2"/>
              <a:buChar char="§"/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BMS-955176 (inhibiteur de maturation)</a:t>
            </a:r>
          </a:p>
          <a:p>
            <a:pPr lvl="1">
              <a:spcBef>
                <a:spcPts val="0"/>
              </a:spcBef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</a:t>
            </a:r>
            <a:r>
              <a:rPr lang="fr-FR" sz="2200" b="1" dirty="0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AI468002</a:t>
            </a:r>
            <a:endParaRPr lang="fr-FR" sz="2200" b="1" dirty="0">
              <a:solidFill>
                <a:srgbClr val="C0C0C0"/>
              </a:solidFill>
              <a:latin typeface="Calibri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83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7" name="Grouper 26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2920102/TAF phase 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47002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80236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764087"/>
            <a:ext cx="8963025" cy="1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 principal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Déterminer l’efficacité virologique de EVG/c/FTC/TAF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150 patients donne une puissance de 76 % pour détecter une différence </a:t>
            </a:r>
            <a:b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 1,5 % (ET de 3,3 %) dans la modification de densité minérale osseuse </a:t>
            </a:r>
            <a:b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 hanche entre le groupe EVG/c/FTC/TAF et le groupe EVG/c/FTC/TDF</a:t>
            </a:r>
            <a:endParaRPr lang="fr-FR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19343"/>
              </p:ext>
            </p:extLst>
          </p:nvPr>
        </p:nvGraphicFramePr>
        <p:xfrm>
          <a:off x="3863007" y="2296536"/>
          <a:ext cx="4021361" cy="755650"/>
        </p:xfrm>
        <a:graphic>
          <a:graphicData uri="http://schemas.openxmlformats.org/drawingml/2006/table">
            <a:tbl>
              <a:tblPr/>
              <a:tblGrid>
                <a:gridCol w="4021361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/FTC/TAF 150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150/200/10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 STR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19370"/>
              </p:ext>
            </p:extLst>
          </p:nvPr>
        </p:nvGraphicFramePr>
        <p:xfrm>
          <a:off x="3863008" y="3475659"/>
          <a:ext cx="4021360" cy="733425"/>
        </p:xfrm>
        <a:graphic>
          <a:graphicData uri="http://schemas.openxmlformats.org/drawingml/2006/table">
            <a:tbl>
              <a:tblPr/>
              <a:tblGrid>
                <a:gridCol w="402136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150/150/200/300 mg QD STR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/FTC/TAF placebo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58872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aveugle</a:t>
            </a:r>
            <a:endParaRPr lang="fr-F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447282" y="2855439"/>
            <a:ext cx="2106025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</a:t>
            </a:r>
            <a:r>
              <a:rPr lang="fr-FR" sz="1600" b="1" u="sng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CD4 &gt; 50/mm</a:t>
            </a:r>
            <a:r>
              <a:rPr lang="fr-FR" sz="1600" b="1" baseline="3000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DFGe  &gt; 70 ml/min</a:t>
            </a:r>
            <a:endParaRPr lang="fr-FR" sz="16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269663" y="4423743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*Randomisation stratifiée sur ARN VIH (</a:t>
            </a:r>
            <a:r>
              <a:rPr lang="fr-F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à l’inclusion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292-0102 : EVG/c/FTC/TAF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EVG/c/FTC/TDF QD (Phase 2)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77015"/>
            <a:ext cx="1587" cy="1173600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05073" y="344737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100008" y="3623590"/>
            <a:ext cx="699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58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36239" y="244413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112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553357" y="161064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1064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15039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872445" y="215039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872445" y="2963190"/>
            <a:ext cx="859818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931049" cy="570635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fr-F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</a:t>
            </a:r>
          </a:p>
          <a:p>
            <a:pPr lvl="1">
              <a:spcBef>
                <a:spcPts val="500"/>
              </a:spcBef>
            </a:pPr>
            <a:r>
              <a:rPr lang="fr-FR" sz="1800" dirty="0" smtClean="0"/>
              <a:t>Charge virale médiane: 4,6 log</a:t>
            </a:r>
            <a:r>
              <a:rPr lang="fr-FR" sz="1800" baseline="-25000" dirty="0" smtClean="0"/>
              <a:t>10</a:t>
            </a:r>
            <a:r>
              <a:rPr lang="fr-FR" sz="1800" dirty="0" smtClean="0"/>
              <a:t> c/ml (21 % &gt; 100 000 c/ml), </a:t>
            </a:r>
            <a:br>
              <a:rPr lang="fr-FR" sz="1800" dirty="0" smtClean="0"/>
            </a:br>
            <a:r>
              <a:rPr lang="fr-FR" sz="1800" dirty="0" smtClean="0"/>
              <a:t>médiane CD4 : 391/mm</a:t>
            </a:r>
            <a:r>
              <a:rPr lang="fr-FR" sz="1800" baseline="30000" dirty="0" smtClean="0"/>
              <a:t>3</a:t>
            </a:r>
            <a:r>
              <a:rPr lang="fr-FR" sz="1800" dirty="0" smtClean="0"/>
              <a:t> (15 % &gt; 200/mm</a:t>
            </a:r>
            <a:r>
              <a:rPr lang="fr-FR" sz="1800" baseline="30000" dirty="0" smtClean="0"/>
              <a:t>3</a:t>
            </a:r>
            <a:r>
              <a:rPr lang="fr-FR" sz="1800" dirty="0" smtClean="0"/>
              <a:t>)</a:t>
            </a:r>
            <a:r>
              <a:rPr lang="fr-FR" sz="1100" dirty="0" smtClean="0"/>
              <a:t/>
            </a:r>
            <a:br>
              <a:rPr lang="fr-FR" sz="1100" dirty="0" smtClean="0"/>
            </a:br>
            <a:endParaRPr lang="fr-FR" sz="1100" dirty="0" smtClean="0"/>
          </a:p>
          <a:p>
            <a:pPr>
              <a:spcBef>
                <a:spcPts val="500"/>
              </a:spcBef>
            </a:pPr>
            <a:r>
              <a:rPr lang="fr-F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Principaux résultats</a:t>
            </a:r>
          </a:p>
          <a:p>
            <a:pPr lvl="1">
              <a:spcBef>
                <a:spcPts val="500"/>
              </a:spcBef>
            </a:pPr>
            <a:r>
              <a:rPr lang="fr-FR" sz="1800" dirty="0" smtClean="0"/>
              <a:t>Arrêt pour événement indésirable à S48 : 4 dans le groupe TAF vs 0</a:t>
            </a:r>
            <a:br>
              <a:rPr lang="fr-FR" sz="1800" dirty="0" smtClean="0"/>
            </a:br>
            <a:r>
              <a:rPr lang="fr-FR" sz="1800" dirty="0" smtClean="0"/>
              <a:t>dans le groupe TDF</a:t>
            </a:r>
          </a:p>
          <a:p>
            <a:pPr lvl="1">
              <a:spcBef>
                <a:spcPts val="500"/>
              </a:spcBef>
            </a:pPr>
            <a:r>
              <a:rPr lang="fr-FR" sz="1800" dirty="0" smtClean="0"/>
              <a:t>ARN VIH &lt; 50 c/ml à S24 : 87,5 % E/c/F/TAF vs 89,7 % E/c/F/TDF</a:t>
            </a:r>
          </a:p>
          <a:p>
            <a:pPr lvl="1">
              <a:spcBef>
                <a:spcPts val="500"/>
              </a:spcBef>
            </a:pPr>
            <a:r>
              <a:rPr lang="fr-FR" sz="1800" dirty="0" smtClean="0"/>
              <a:t>3 patients dans chaque groupe remplissaient les critères pour génotype  de résistance à l’échec virologique (défini par 2 ARN VIH consécutifs &gt; 50 c/ml) avec ARN VIH &gt; 400 c/ml. Le génotype était réalisé sur l’échantillon de confirmation</a:t>
            </a:r>
          </a:p>
          <a:p>
            <a:pPr lvl="2">
              <a:spcBef>
                <a:spcPts val="500"/>
              </a:spcBef>
            </a:pPr>
            <a:r>
              <a:rPr lang="fr-FR" dirty="0" smtClean="0"/>
              <a:t>E/c/F/TAF : pas de résistance</a:t>
            </a:r>
          </a:p>
          <a:p>
            <a:pPr lvl="2">
              <a:spcBef>
                <a:spcPts val="500"/>
              </a:spcBef>
            </a:pPr>
            <a:r>
              <a:rPr lang="fr-FR" dirty="0" smtClean="0"/>
              <a:t>E/c/F/TDF : 2 patients avec résistance, 1 à INSTI + INTI, 1 à INTI seul</a:t>
            </a:r>
          </a:p>
          <a:p>
            <a:pPr lvl="1">
              <a:spcBef>
                <a:spcPts val="500"/>
              </a:spcBef>
            </a:pPr>
            <a:r>
              <a:rPr lang="fr-FR" sz="1800" dirty="0" smtClean="0"/>
              <a:t>Sous-étude PK : exposition plasmatique (</a:t>
            </a:r>
            <a:r>
              <a:rPr lang="fr-FR" sz="1800" dirty="0" err="1" smtClean="0"/>
              <a:t>ASC</a:t>
            </a:r>
            <a:r>
              <a:rPr lang="fr-FR" sz="1800" baseline="-25000" dirty="0" err="1" smtClean="0"/>
              <a:t>tau</a:t>
            </a:r>
            <a:r>
              <a:rPr lang="fr-FR" sz="1800" dirty="0" smtClean="0"/>
              <a:t>) en TFV 91 % plus faible avec E/c/F/TAF que avec E/c/F/TDF. A l’inverse, taux de TFV-DP intracellulaire (</a:t>
            </a:r>
            <a:r>
              <a:rPr lang="fr-FR" sz="1800" dirty="0" err="1" smtClean="0"/>
              <a:t>PBMCs</a:t>
            </a:r>
            <a:r>
              <a:rPr lang="fr-FR" sz="1800" dirty="0" smtClean="0"/>
              <a:t>) 5,3 fois plus élevé avec E/c/F/TAF</a:t>
            </a:r>
          </a:p>
          <a:p>
            <a:pPr lvl="1">
              <a:spcBef>
                <a:spcPts val="500"/>
              </a:spcBef>
              <a:buNone/>
            </a:pPr>
            <a:endParaRPr lang="fr-FR" sz="1600" dirty="0" smtClean="0"/>
          </a:p>
          <a:p>
            <a:pPr lvl="1">
              <a:spcBef>
                <a:spcPts val="500"/>
              </a:spcBef>
            </a:pPr>
            <a:endParaRPr lang="fr-FR" sz="1600" dirty="0" smtClean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2920102/TAF phase 2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292-0102 : EVG/c/FTC/TAF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EVG/c/FTC/TDF QD (Phase 2)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36532"/>
            <a:ext cx="8769773" cy="570635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Tolérance</a:t>
            </a:r>
            <a:endParaRPr lang="fr-FR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fr-FR" sz="1800" dirty="0" smtClean="0"/>
              <a:t>Diminution de la densité minérale osseuse significativement moindre à S48, avec E/c/F/TAF au niveau de la hanche (- 0,62 % vs - 2,39 %, p &lt; 0,001) </a:t>
            </a:r>
            <a:br>
              <a:rPr lang="fr-FR" sz="1800" dirty="0" smtClean="0"/>
            </a:br>
            <a:r>
              <a:rPr lang="fr-FR" sz="1800" dirty="0" smtClean="0"/>
              <a:t>et du rachis lombaire (- 1,0 % vs - 3,37 %, p &lt; 0,001), les différences étant également significatives à S24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fr-FR" sz="1800" dirty="0" smtClean="0"/>
              <a:t>Sous E/c/F/TAF, absence de diminution de la densité minérale osseuse </a:t>
            </a:r>
            <a:br>
              <a:rPr lang="fr-FR" sz="1800" dirty="0" smtClean="0"/>
            </a:br>
            <a:r>
              <a:rPr lang="fr-FR" sz="1800" dirty="0" smtClean="0"/>
              <a:t>chez 32 % des patients vs 7 % des patients sous E/c/F/TDF (p &lt;  0,001)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fr-FR" sz="1800" dirty="0" smtClean="0"/>
              <a:t>Modification médiane du </a:t>
            </a:r>
            <a:r>
              <a:rPr lang="fr-FR" sz="1800" dirty="0" err="1" smtClean="0"/>
              <a:t>DFGe</a:t>
            </a:r>
            <a:r>
              <a:rPr lang="fr-FR" sz="1800" dirty="0" smtClean="0"/>
              <a:t> (formule de </a:t>
            </a:r>
            <a:r>
              <a:rPr lang="fr-FR" sz="1800" dirty="0" err="1" smtClean="0"/>
              <a:t>Cockcroft–Gault</a:t>
            </a:r>
            <a:r>
              <a:rPr lang="fr-FR" sz="1800" dirty="0" smtClean="0"/>
              <a:t>) = - 5,5 m/min pour E/c/F/TAF vs - 10,1 ml/min pour E/c/F/TDF (p  = 0,041)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fr-FR" sz="1800" dirty="0" smtClean="0"/>
              <a:t>Protéinurie tubulaire rénale [rapports urinaires de rétinol-</a:t>
            </a:r>
            <a:r>
              <a:rPr lang="fr-FR" sz="1800" dirty="0" err="1" smtClean="0"/>
              <a:t>binding</a:t>
            </a:r>
            <a:r>
              <a:rPr lang="fr-FR" sz="1800" dirty="0" smtClean="0"/>
              <a:t> protéine/créatinine et de </a:t>
            </a:r>
            <a:r>
              <a:rPr lang="fr-FR" sz="1800" dirty="0" smtClean="0">
                <a:latin typeface="Symbol"/>
              </a:rPr>
              <a:t>b</a:t>
            </a:r>
            <a:r>
              <a:rPr lang="fr-FR" sz="1800" dirty="0" smtClean="0"/>
              <a:t>-2 </a:t>
            </a:r>
            <a:r>
              <a:rPr lang="fr-FR" sz="1800" dirty="0" err="1" smtClean="0"/>
              <a:t>microglobuline</a:t>
            </a:r>
            <a:r>
              <a:rPr lang="fr-FR" sz="1800" dirty="0" smtClean="0"/>
              <a:t>/créatinine] significativement moindre sous E/c/F/TAF ; aucun cas de </a:t>
            </a:r>
            <a:r>
              <a:rPr lang="fr-FR" sz="1800" dirty="0" err="1" smtClean="0"/>
              <a:t>tubulopathie</a:t>
            </a:r>
            <a:r>
              <a:rPr lang="fr-FR" sz="1800" dirty="0" smtClean="0"/>
              <a:t> proximale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fr-FR" sz="1800" dirty="0" smtClean="0"/>
              <a:t>Evénements indésirables de grade 3-4 : 9,8 % TAF vs 5,2 % TDF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fr-FR" sz="1800" dirty="0" smtClean="0"/>
              <a:t>Evénements indésirables les plus fréquents : nausées (21 % vs 12 %), diarrhée (16 % dans chaque bras)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fr-FR" sz="1800" dirty="0" smtClean="0"/>
              <a:t>Elévation plus importante des lipides avec TAF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endParaRPr lang="fr-FR" sz="1800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endParaRPr lang="fr-FR" sz="4000" dirty="0" smtClean="0"/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er 3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2920102/TAF phase 2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292-0102 : EVG/c/FTC/TAF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EVG/c/FTC/TDF QD (Phase 2)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87559"/>
              </p:ext>
            </p:extLst>
          </p:nvPr>
        </p:nvGraphicFramePr>
        <p:xfrm>
          <a:off x="942906" y="1738603"/>
          <a:ext cx="7274157" cy="4632960"/>
        </p:xfrm>
        <a:graphic>
          <a:graphicData uri="http://schemas.openxmlformats.org/drawingml/2006/table">
            <a:tbl>
              <a:tblPr/>
              <a:tblGrid>
                <a:gridCol w="2943943"/>
                <a:gridCol w="2327491"/>
                <a:gridCol w="2002723"/>
              </a:tblGrid>
              <a:tr h="247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E/C/F/TAF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E/C/F/TDF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 moins une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LDL-cholestérol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Créatine phosphokinase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Neutropénie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Amylase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Hématurie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Cholestérol total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ALAT / ASAT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 / 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Gamma glutamyl transférase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Leucocytes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Hypophosphatémie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Protéinurie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Glycémie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Triglycérides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0" y="1151650"/>
            <a:ext cx="9144000" cy="57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Anomalies biologiques de grade </a:t>
            </a:r>
            <a:r>
              <a:rPr kumimoji="0" lang="fr-FR" sz="2800" b="1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3 ou 4</a:t>
            </a:r>
            <a:endParaRPr kumimoji="0" lang="fr-FR" sz="2800" b="1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2920102/TAF phase 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292-0102 : EVG/c/FTC/TAF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EVG/c/FTC/TDF QD (Phase 2)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49"/>
            <a:ext cx="9036050" cy="5303829"/>
          </a:xfrm>
        </p:spPr>
        <p:txBody>
          <a:bodyPr/>
          <a:lstStyle/>
          <a:p>
            <a:pPr>
              <a:spcBef>
                <a:spcPts val="602"/>
              </a:spcBef>
            </a:pP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Résumé des résultats à S48</a:t>
            </a:r>
          </a:p>
          <a:p>
            <a:pPr lvl="1">
              <a:spcBef>
                <a:spcPts val="6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Dans cette étude randomisée de phase 2, des adultes VIH+ naïfs d’ARV ont reçu un STR de E/c/F/TAF ou de E/c/F/TDF. Les 2 STR avaient un taux élevé et comparable de suppression virologique à S48</a:t>
            </a:r>
          </a:p>
          <a:p>
            <a:pPr lvl="1">
              <a:spcBef>
                <a:spcPts val="6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Les deux traitements étaient bien tolérés, avec peu d’arrêts pour événement indésirable. Les nausées étaient plus fréquentes avec E/c/F/TAF</a:t>
            </a:r>
          </a:p>
          <a:p>
            <a:pPr lvl="1">
              <a:spcBef>
                <a:spcPts val="6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Les concentrations plasmatiques de TFV étaient nettement inférieures (91 %) avec E/c/F/TAF par rapport à E/c/ F/TDF, et le schéma avec TAF entrainait des concentrations intracellulaires du métabolite actif, TFV-DP, 5.3 fois plus élevé dans les </a:t>
            </a:r>
            <a:r>
              <a:rPr lang="fr-FR" sz="1800" dirty="0" err="1" smtClean="0">
                <a:ea typeface="ＭＳ Ｐゴシック" pitchFamily="-1" charset="-128"/>
                <a:cs typeface="ＭＳ Ｐゴシック" pitchFamily="-1" charset="-128"/>
              </a:rPr>
              <a:t>PBMCs</a:t>
            </a: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, ce qui pourrait se traduire par une moindre toxicité d’organe et/ou un meilleur contrôle virologique</a:t>
            </a:r>
          </a:p>
          <a:p>
            <a:pPr lvl="1">
              <a:spcBef>
                <a:spcPts val="6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Diminution de la densité minérale osseuse significativement moindre au cours des 48 semaines avec E/c/F/TAF que avec E/c/F/TDF</a:t>
            </a:r>
          </a:p>
          <a:p>
            <a:pPr lvl="1">
              <a:spcBef>
                <a:spcPts val="6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Les rapports urinaires de  RBP/créatinine et </a:t>
            </a:r>
            <a:r>
              <a:rPr lang="fr-FR" sz="1800" dirty="0" smtClean="0">
                <a:latin typeface="Symbol"/>
              </a:rPr>
              <a:t>b</a:t>
            </a:r>
            <a:r>
              <a:rPr lang="fr-FR" sz="1800" dirty="0" smtClean="0"/>
              <a:t>-2 </a:t>
            </a:r>
            <a:r>
              <a:rPr lang="fr-FR" sz="1800" dirty="0" err="1" smtClean="0">
                <a:ea typeface="ＭＳ Ｐゴシック" pitchFamily="-1" charset="-128"/>
                <a:cs typeface="ＭＳ Ｐゴシック" pitchFamily="-1" charset="-128"/>
              </a:rPr>
              <a:t>microglobuline</a:t>
            </a: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/créatinine étaient significativement plus faibles dans le groupe E/c/F/TAF, ce qui suggère que TAF a un effet moindre que TDF sur la cellule tubulaire proximale rénale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8664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Sax PE. JAIDS 2014;67:52-8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0" y="6570663"/>
            <a:ext cx="1846263" cy="288111"/>
            <a:chOff x="0" y="6570663"/>
            <a:chExt cx="1846263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2920102/TAF phase 2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292-0102 : EVG/c/FTC/TAF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EVG/c/FTC/TDF QD (Phase 2)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558</Words>
  <Application>Microsoft Office PowerPoint</Application>
  <PresentationFormat>Affichage à l'écran (4:3)</PresentationFormat>
  <Paragraphs>129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ARV_trials_2014</vt:lpstr>
      <vt:lpstr>Phases 2 des nouveaux ARV</vt:lpstr>
      <vt:lpstr>Etude 292-0102 : EVG/c/FTC/TAF QD vs EVG/c/FTC/TDF QD (Phase 2)</vt:lpstr>
      <vt:lpstr>Etude 292-0102 : EVG/c/FTC/TAF QD vs EVG/c/FTC/TDF QD (Phase 2)</vt:lpstr>
      <vt:lpstr>Etude 292-0102 : EVG/c/FTC/TAF QD vs EVG/c/FTC/TDF QD (Phase 2)</vt:lpstr>
      <vt:lpstr>Etude 292-0102 : EVG/c/FTC/TAF QD vs EVG/c/FTC/TDF QD (Phase 2)</vt:lpstr>
      <vt:lpstr>Etude 292-0102 : EVG/c/FTC/TAF QD vs EVG/c/FTC/TDF QD (Phase 2)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keywords/>
  <dc:description/>
  <cp:lastModifiedBy>Utilisateur</cp:lastModifiedBy>
  <cp:revision>91</cp:revision>
  <dcterms:created xsi:type="dcterms:W3CDTF">2014-10-13T14:56:43Z</dcterms:created>
  <dcterms:modified xsi:type="dcterms:W3CDTF">2015-10-01T19:52:40Z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A1679A97-F867-457D-A630-F61D177D83ED</vt:lpwstr>
  </property>
  <property fmtid="{D5CDD505-2E9C-101B-9397-08002B2CF9AE}" pid="3" name="ArticulatePath">
    <vt:lpwstr>ARV Trials naive MAJ 2014-TAF phase 2-v01</vt:lpwstr>
  </property>
</Properties>
</file>