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315" r:id="rId2"/>
    <p:sldId id="301" r:id="rId3"/>
    <p:sldId id="302" r:id="rId4"/>
    <p:sldId id="303" r:id="rId5"/>
    <p:sldId id="304" r:id="rId6"/>
    <p:sldId id="305" r:id="rId7"/>
    <p:sldId id="312" r:id="rId8"/>
    <p:sldId id="311" r:id="rId9"/>
    <p:sldId id="313" r:id="rId10"/>
    <p:sldId id="314" r:id="rId1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  <p:cmAuthor id="1" name="anton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CC3300"/>
    <a:srgbClr val="333399"/>
    <a:srgbClr val="FFFFFF"/>
    <a:srgbClr val="DDDDDD"/>
    <a:srgbClr val="002060"/>
    <a:srgbClr val="FFC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1" autoAdjust="0"/>
    <p:restoredTop sz="94660"/>
  </p:normalViewPr>
  <p:slideViewPr>
    <p:cSldViewPr snapToObjects="1" showGuides="1">
      <p:cViewPr>
        <p:scale>
          <a:sx n="100" d="100"/>
          <a:sy n="100" d="100"/>
        </p:scale>
        <p:origin x="-2064" y="-37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125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Feuil1!$A$2:$A$3</c:f>
              <c:strCache>
                <c:ptCount val="2"/>
                <c:pt idx="0">
                  <c:v>S24</c:v>
                </c:pt>
                <c:pt idx="1">
                  <c:v>S48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-0.53</c:v>
                </c:pt>
                <c:pt idx="1">
                  <c:v>-0.84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Feuil1!$A$2:$A$3</c:f>
              <c:strCache>
                <c:ptCount val="2"/>
                <c:pt idx="0">
                  <c:v>S24</c:v>
                </c:pt>
                <c:pt idx="1">
                  <c:v>S48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-2.09</c:v>
                </c:pt>
                <c:pt idx="1">
                  <c:v>-3.82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289344"/>
        <c:axId val="314308096"/>
      </c:barChart>
      <c:catAx>
        <c:axId val="143289344"/>
        <c:scaling>
          <c:orientation val="minMax"/>
        </c:scaling>
        <c:delete val="1"/>
        <c:axPos val="b"/>
        <c:majorTickMark val="out"/>
        <c:minorTickMark val="none"/>
        <c:tickLblPos val="nextTo"/>
        <c:crossAx val="314308096"/>
        <c:crosses val="autoZero"/>
        <c:auto val="1"/>
        <c:lblAlgn val="ctr"/>
        <c:lblOffset val="100"/>
        <c:noMultiLvlLbl val="0"/>
      </c:catAx>
      <c:valAx>
        <c:axId val="314308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3289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rgbClr val="000066"/>
          </a:solidFill>
          <a:latin typeface="+mj-lt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Feuil1!$A$2:$A$3</c:f>
              <c:strCache>
                <c:ptCount val="2"/>
                <c:pt idx="0">
                  <c:v>S24</c:v>
                </c:pt>
                <c:pt idx="1">
                  <c:v>S48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-1.0900000000000001</c:v>
                </c:pt>
                <c:pt idx="1">
                  <c:v>-1.57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Feuil1!$A$2:$A$3</c:f>
              <c:strCache>
                <c:ptCount val="2"/>
                <c:pt idx="0">
                  <c:v>S24</c:v>
                </c:pt>
                <c:pt idx="1">
                  <c:v>S48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-3.82</c:v>
                </c:pt>
                <c:pt idx="1">
                  <c:v>-3.62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590464"/>
        <c:axId val="160608640"/>
      </c:barChart>
      <c:catAx>
        <c:axId val="160590464"/>
        <c:scaling>
          <c:orientation val="minMax"/>
        </c:scaling>
        <c:delete val="1"/>
        <c:axPos val="b"/>
        <c:majorTickMark val="out"/>
        <c:minorTickMark val="none"/>
        <c:tickLblPos val="nextTo"/>
        <c:crossAx val="160608640"/>
        <c:crosses val="autoZero"/>
        <c:auto val="1"/>
        <c:lblAlgn val="ctr"/>
        <c:lblOffset val="100"/>
        <c:noMultiLvlLbl val="0"/>
      </c:catAx>
      <c:valAx>
        <c:axId val="160608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0590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rgbClr val="000066"/>
          </a:solidFill>
          <a:latin typeface="+mj-lt"/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AA13E6F-E6E7-4C83-825A-93ECC4EF7693}" type="datetime1">
              <a:rPr lang="fr-FR"/>
              <a:pPr/>
              <a:t>01/10/2015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35D8DB2-3F24-4FC0-991C-844F6E0035F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309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1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819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B652BE7-F819-40BF-818D-B0615A9601A1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75BCB7B-4DC0-43EC-9C9B-AF6F5CFE5437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21A5A4E-88FA-4023-8F1C-EA04FB531D2D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4308212-A0BE-4920-9F20-4C27EEA19DBF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3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32A0F8D-09C6-4B45-84FB-6D5B2DE89257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Phases 2 des nouveaux ARV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Fostemsavir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, 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prodrogue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temsavir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d’attachement)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AI438011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smtClean="0">
                <a:latin typeface="+mj-lt"/>
                <a:ea typeface="ＭＳ Ｐゴシック" pitchFamily="34" charset="-128"/>
              </a:rPr>
              <a:t>TAF (</a:t>
            </a:r>
            <a:r>
              <a:rPr lang="fr-FR" sz="2200" b="1" dirty="0" err="1" smtClean="0">
                <a:latin typeface="+mj-lt"/>
                <a:ea typeface="ＭＳ Ｐゴシック" pitchFamily="34" charset="-128"/>
              </a:rPr>
              <a:t>prodrogue</a:t>
            </a:r>
            <a:r>
              <a:rPr lang="fr-FR" sz="2200" b="1" dirty="0" smtClean="0">
                <a:latin typeface="+mj-lt"/>
                <a:ea typeface="ＭＳ Ｐゴシック" pitchFamily="34" charset="-128"/>
              </a:rPr>
              <a:t> de TFV)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292-0102 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latin typeface="+mj-lt"/>
                <a:ea typeface="ＭＳ Ｐゴシック" pitchFamily="34" charset="-128"/>
              </a:rPr>
              <a:t>Etude 299-0102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Doravirine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non 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nucléosidique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la réverse transcriptase)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MK1439007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Cabotegravir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d’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intégrase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)</a:t>
            </a: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 </a:t>
            </a:r>
            <a:endParaRPr lang="fr-FR" sz="2200" b="1" dirty="0" smtClean="0">
              <a:solidFill>
                <a:srgbClr val="C0C0C0"/>
              </a:solidFill>
              <a:latin typeface="Calibri"/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Etude </a:t>
            </a:r>
            <a:r>
              <a:rPr lang="fr-FR" sz="2200" b="1" dirty="0" smtClean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LATTE</a:t>
            </a:r>
            <a:endParaRPr lang="fr-FR" sz="2200" b="1" dirty="0">
              <a:solidFill>
                <a:srgbClr val="C0C0C0"/>
              </a:solidFill>
              <a:ea typeface="ＭＳ Ｐゴシック" pitchFamily="34" charset="-12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200" b="1" dirty="0">
                <a:solidFill>
                  <a:srgbClr val="C0C0C0"/>
                </a:solidFill>
                <a:ea typeface="ＭＳ Ｐゴシック" pitchFamily="34" charset="-128"/>
              </a:rPr>
              <a:t> </a:t>
            </a:r>
          </a:p>
          <a:p>
            <a:pPr lvl="0">
              <a:spcBef>
                <a:spcPts val="0"/>
              </a:spcBef>
              <a:buFont typeface="Wingdings" pitchFamily="-84" charset="2"/>
              <a:buChar char="§"/>
            </a:pP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BMS-955176 (inhibiteur de maturation)</a:t>
            </a:r>
          </a:p>
          <a:p>
            <a:pPr lvl="1">
              <a:spcBef>
                <a:spcPts val="0"/>
              </a:spcBef>
            </a:pP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Etude AI468002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fr-FR" sz="22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945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20483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0484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485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50800" y="1143000"/>
            <a:ext cx="8736013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CC3300"/>
                </a:solidFill>
                <a:latin typeface="Calibri" pitchFamily="34" charset="0"/>
              </a:rPr>
              <a:t>Conclusion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sz="2000" dirty="0" smtClean="0">
                <a:solidFill>
                  <a:srgbClr val="000066"/>
                </a:solidFill>
              </a:rPr>
              <a:t>D/C/F/TAF a </a:t>
            </a:r>
            <a:r>
              <a:rPr lang="en-US" sz="2000" dirty="0" err="1" smtClean="0">
                <a:solidFill>
                  <a:srgbClr val="000066"/>
                </a:solidFill>
              </a:rPr>
              <a:t>une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tolérance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osseuse</a:t>
            </a:r>
            <a:r>
              <a:rPr lang="en-US" sz="2000" dirty="0" smtClean="0">
                <a:solidFill>
                  <a:srgbClr val="000066"/>
                </a:solidFill>
              </a:rPr>
              <a:t> et </a:t>
            </a:r>
            <a:r>
              <a:rPr lang="en-US" sz="2000" dirty="0" err="1" smtClean="0">
                <a:solidFill>
                  <a:srgbClr val="000066"/>
                </a:solidFill>
              </a:rPr>
              <a:t>rénale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significativement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améliorées</a:t>
            </a:r>
            <a:r>
              <a:rPr lang="en-US" sz="2000" dirty="0" smtClean="0">
                <a:solidFill>
                  <a:srgbClr val="000066"/>
                </a:solidFill>
              </a:rPr>
              <a:t> par rapport </a:t>
            </a:r>
            <a:r>
              <a:rPr lang="en-US" sz="2000" dirty="0" err="1" smtClean="0">
                <a:solidFill>
                  <a:srgbClr val="000066"/>
                </a:solidFill>
              </a:rPr>
              <a:t>à</a:t>
            </a:r>
            <a:r>
              <a:rPr lang="en-US" sz="2000" dirty="0" smtClean="0">
                <a:solidFill>
                  <a:srgbClr val="000066"/>
                </a:solidFill>
              </a:rPr>
              <a:t> DRV + COBI + F/TDF chez les patients </a:t>
            </a:r>
            <a:r>
              <a:rPr lang="en-US" sz="2000" dirty="0" err="1" smtClean="0">
                <a:solidFill>
                  <a:srgbClr val="000066"/>
                </a:solidFill>
              </a:rPr>
              <a:t>infectés</a:t>
            </a:r>
            <a:r>
              <a:rPr lang="en-US" sz="2000" dirty="0" smtClean="0">
                <a:solidFill>
                  <a:srgbClr val="000066"/>
                </a:solidFill>
              </a:rPr>
              <a:t> par le VIH, naïfs </a:t>
            </a:r>
            <a:r>
              <a:rPr lang="en-US" sz="2000" dirty="0" err="1" smtClean="0">
                <a:solidFill>
                  <a:srgbClr val="000066"/>
                </a:solidFill>
              </a:rPr>
              <a:t>d’antirétroviraux</a:t>
            </a:r>
            <a:r>
              <a:rPr lang="en-US" sz="2000" dirty="0" smtClean="0">
                <a:solidFill>
                  <a:srgbClr val="000066"/>
                </a:solidFill>
              </a:rPr>
              <a:t>: 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0066"/>
                </a:solidFill>
              </a:rPr>
              <a:t>Moins</a:t>
            </a:r>
            <a:r>
              <a:rPr lang="en-US" dirty="0" smtClean="0">
                <a:solidFill>
                  <a:srgbClr val="000066"/>
                </a:solidFill>
              </a:rPr>
              <a:t> de </a:t>
            </a:r>
            <a:r>
              <a:rPr lang="en-US" dirty="0" err="1" smtClean="0">
                <a:solidFill>
                  <a:srgbClr val="000066"/>
                </a:solidFill>
              </a:rPr>
              <a:t>protéinurie</a:t>
            </a:r>
            <a:endParaRPr lang="en-US" dirty="0" smtClean="0">
              <a:solidFill>
                <a:srgbClr val="000066"/>
              </a:solidFill>
            </a:endParaRP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0066"/>
                </a:solidFill>
              </a:rPr>
              <a:t>Baisse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moins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importante</a:t>
            </a:r>
            <a:r>
              <a:rPr lang="en-US" smtClean="0">
                <a:solidFill>
                  <a:srgbClr val="000066"/>
                </a:solidFill>
              </a:rPr>
              <a:t> de la </a:t>
            </a:r>
            <a:r>
              <a:rPr lang="en-US" dirty="0" smtClean="0">
                <a:solidFill>
                  <a:srgbClr val="000066"/>
                </a:solidFill>
              </a:rPr>
              <a:t>DMO </a:t>
            </a:r>
            <a:r>
              <a:rPr lang="en-US" dirty="0" err="1" smtClean="0">
                <a:solidFill>
                  <a:srgbClr val="000066"/>
                </a:solidFill>
              </a:rPr>
              <a:t>rachidienne</a:t>
            </a:r>
            <a:r>
              <a:rPr lang="en-US" dirty="0" smtClean="0">
                <a:solidFill>
                  <a:srgbClr val="000066"/>
                </a:solidFill>
              </a:rPr>
              <a:t> et de </a:t>
            </a:r>
            <a:r>
              <a:rPr lang="en-US" dirty="0" err="1" smtClean="0">
                <a:solidFill>
                  <a:srgbClr val="000066"/>
                </a:solidFill>
              </a:rPr>
              <a:t>hanche</a:t>
            </a:r>
            <a:endParaRPr lang="en-US" sz="2000" dirty="0" smtClean="0">
              <a:solidFill>
                <a:srgbClr val="000066"/>
              </a:solidFill>
            </a:endParaRPr>
          </a:p>
          <a:p>
            <a:pPr marL="1200150" lvl="2" indent="-285750" defTabSz="914400" eaLnBrk="0" hangingPunct="0">
              <a:buClr>
                <a:srgbClr val="CC3300"/>
              </a:buClr>
              <a:buFontTx/>
              <a:buChar char="–"/>
            </a:pPr>
            <a:endParaRPr lang="en-US" sz="2000" dirty="0" smtClean="0">
              <a:solidFill>
                <a:srgbClr val="000066"/>
              </a:solidFill>
            </a:endParaRP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sz="2000" dirty="0" err="1" smtClean="0">
                <a:solidFill>
                  <a:srgbClr val="000066"/>
                </a:solidFill>
              </a:rPr>
              <a:t>Limites</a:t>
            </a:r>
            <a:r>
              <a:rPr lang="en-US" sz="2000" dirty="0" smtClean="0">
                <a:solidFill>
                  <a:srgbClr val="000066"/>
                </a:solidFill>
              </a:rPr>
              <a:t> de </a:t>
            </a:r>
            <a:r>
              <a:rPr lang="en-US" sz="2000" dirty="0" err="1" smtClean="0">
                <a:solidFill>
                  <a:srgbClr val="000066"/>
                </a:solidFill>
              </a:rPr>
              <a:t>l’étude</a:t>
            </a:r>
            <a:endParaRPr lang="en-US" sz="2000" dirty="0" smtClean="0">
              <a:solidFill>
                <a:srgbClr val="000066"/>
              </a:solidFill>
            </a:endParaRP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0066"/>
                </a:solidFill>
              </a:rPr>
              <a:t>Faible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taille</a:t>
            </a:r>
            <a:r>
              <a:rPr lang="en-US" dirty="0" smtClean="0">
                <a:solidFill>
                  <a:srgbClr val="000066"/>
                </a:solidFill>
              </a:rPr>
              <a:t> de population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0066"/>
                </a:solidFill>
              </a:rPr>
              <a:t>Chaque</a:t>
            </a:r>
            <a:r>
              <a:rPr lang="en-US" dirty="0" smtClean="0">
                <a:solidFill>
                  <a:srgbClr val="000066"/>
                </a:solidFill>
              </a:rPr>
              <a:t> participant </a:t>
            </a:r>
            <a:r>
              <a:rPr lang="en-US" dirty="0" err="1" smtClean="0">
                <a:solidFill>
                  <a:srgbClr val="000066"/>
                </a:solidFill>
              </a:rPr>
              <a:t>devait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prendre</a:t>
            </a:r>
            <a:r>
              <a:rPr lang="en-US" dirty="0" smtClean="0">
                <a:solidFill>
                  <a:srgbClr val="000066"/>
                </a:solidFill>
              </a:rPr>
              <a:t> 5 </a:t>
            </a:r>
            <a:r>
              <a:rPr lang="en-US" dirty="0" err="1" smtClean="0">
                <a:solidFill>
                  <a:srgbClr val="000066"/>
                </a:solidFill>
              </a:rPr>
              <a:t>comprimés</a:t>
            </a:r>
            <a:r>
              <a:rPr lang="en-US" dirty="0" smtClean="0">
                <a:solidFill>
                  <a:srgbClr val="000066"/>
                </a:solidFill>
              </a:rPr>
              <a:t> (double </a:t>
            </a:r>
            <a:r>
              <a:rPr lang="en-US" dirty="0" err="1" smtClean="0">
                <a:solidFill>
                  <a:srgbClr val="000066"/>
                </a:solidFill>
              </a:rPr>
              <a:t>aveugle</a:t>
            </a:r>
            <a:r>
              <a:rPr lang="en-US" dirty="0" smtClean="0">
                <a:solidFill>
                  <a:srgbClr val="000066"/>
                </a:solidFill>
              </a:rPr>
              <a:t>), </a:t>
            </a:r>
            <a:r>
              <a:rPr lang="en-US" dirty="0" err="1" smtClean="0">
                <a:solidFill>
                  <a:srgbClr val="000066"/>
                </a:solidFill>
              </a:rPr>
              <a:t>ce</a:t>
            </a:r>
            <a:r>
              <a:rPr lang="en-US" dirty="0" smtClean="0">
                <a:solidFill>
                  <a:srgbClr val="000066"/>
                </a:solidFill>
              </a:rPr>
              <a:t> qui </a:t>
            </a:r>
            <a:r>
              <a:rPr lang="en-US" dirty="0" err="1" smtClean="0">
                <a:solidFill>
                  <a:srgbClr val="000066"/>
                </a:solidFill>
              </a:rPr>
              <a:t>n’est</a:t>
            </a:r>
            <a:r>
              <a:rPr lang="en-US" dirty="0" smtClean="0">
                <a:solidFill>
                  <a:srgbClr val="000066"/>
                </a:solidFill>
              </a:rPr>
              <a:t> pas optimal pour </a:t>
            </a:r>
            <a:r>
              <a:rPr lang="en-US" dirty="0" err="1" smtClean="0">
                <a:solidFill>
                  <a:srgbClr val="000066"/>
                </a:solidFill>
              </a:rPr>
              <a:t>l’observance</a:t>
            </a:r>
            <a:r>
              <a:rPr lang="en-US" dirty="0" smtClean="0">
                <a:solidFill>
                  <a:srgbClr val="000066"/>
                </a:solidFill>
              </a:rPr>
              <a:t> et le </a:t>
            </a:r>
            <a:r>
              <a:rPr lang="en-US" dirty="0" err="1" smtClean="0">
                <a:solidFill>
                  <a:srgbClr val="000066"/>
                </a:solidFill>
              </a:rPr>
              <a:t>maintien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dans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l’étude</a:t>
            </a:r>
            <a:endParaRPr lang="en-US" dirty="0" smtClean="0">
              <a:solidFill>
                <a:srgbClr val="000066"/>
              </a:solidFill>
            </a:endParaRP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0066"/>
                </a:solidFill>
              </a:rPr>
              <a:t>Faible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nombre</a:t>
            </a:r>
            <a:r>
              <a:rPr lang="en-US" dirty="0" smtClean="0">
                <a:solidFill>
                  <a:srgbClr val="000066"/>
                </a:solidFill>
              </a:rPr>
              <a:t> de femmes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Tx/>
              <a:buChar char="–"/>
            </a:pPr>
            <a:endParaRPr lang="en-US" sz="2000" dirty="0" smtClean="0">
              <a:solidFill>
                <a:srgbClr val="000066"/>
              </a:solidFill>
            </a:endParaRP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sz="2000" dirty="0" smtClean="0">
                <a:solidFill>
                  <a:srgbClr val="000066"/>
                </a:solidFill>
              </a:rPr>
              <a:t>Le STR D/C/F/TAF </a:t>
            </a:r>
            <a:r>
              <a:rPr lang="en-US" sz="2000" dirty="0" err="1" smtClean="0">
                <a:solidFill>
                  <a:srgbClr val="000066"/>
                </a:solidFill>
              </a:rPr>
              <a:t>est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une</a:t>
            </a:r>
            <a:r>
              <a:rPr lang="en-US" sz="2000" dirty="0" smtClean="0">
                <a:solidFill>
                  <a:srgbClr val="000066"/>
                </a:solidFill>
              </a:rPr>
              <a:t> option </a:t>
            </a:r>
            <a:r>
              <a:rPr lang="en-US" sz="2000" dirty="0" err="1" smtClean="0">
                <a:solidFill>
                  <a:srgbClr val="000066"/>
                </a:solidFill>
              </a:rPr>
              <a:t>prometteuse</a:t>
            </a:r>
            <a:r>
              <a:rPr lang="en-US" sz="2000" dirty="0" smtClean="0">
                <a:solidFill>
                  <a:srgbClr val="000066"/>
                </a:solidFill>
              </a:rPr>
              <a:t> pour le </a:t>
            </a:r>
            <a:r>
              <a:rPr lang="en-US" sz="2000" dirty="0" err="1" smtClean="0">
                <a:solidFill>
                  <a:srgbClr val="000066"/>
                </a:solidFill>
              </a:rPr>
              <a:t>traitement</a:t>
            </a:r>
            <a:r>
              <a:rPr lang="en-US" sz="2000" dirty="0" smtClean="0">
                <a:solidFill>
                  <a:srgbClr val="000066"/>
                </a:solidFill>
              </a:rPr>
              <a:t> initial de </a:t>
            </a:r>
            <a:r>
              <a:rPr lang="en-US" sz="2000" dirty="0" err="1" smtClean="0">
                <a:solidFill>
                  <a:srgbClr val="000066"/>
                </a:solidFill>
              </a:rPr>
              <a:t>l’infection</a:t>
            </a:r>
            <a:r>
              <a:rPr lang="en-US" sz="2000" dirty="0" smtClean="0">
                <a:solidFill>
                  <a:srgbClr val="000066"/>
                </a:solidFill>
              </a:rPr>
              <a:t>, avec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66"/>
                </a:solidFill>
              </a:rPr>
              <a:t>La </a:t>
            </a:r>
            <a:r>
              <a:rPr lang="en-US" dirty="0" err="1" smtClean="0">
                <a:solidFill>
                  <a:srgbClr val="000066"/>
                </a:solidFill>
              </a:rPr>
              <a:t>barrière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génétique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à</a:t>
            </a:r>
            <a:r>
              <a:rPr lang="en-US" dirty="0" smtClean="0">
                <a:solidFill>
                  <a:srgbClr val="000066"/>
                </a:solidFill>
              </a:rPr>
              <a:t> la résistance </a:t>
            </a:r>
            <a:r>
              <a:rPr lang="en-US" dirty="0" err="1" smtClean="0">
                <a:solidFill>
                  <a:srgbClr val="000066"/>
                </a:solidFill>
              </a:rPr>
              <a:t>élevée</a:t>
            </a:r>
            <a:r>
              <a:rPr lang="en-US" dirty="0" smtClean="0">
                <a:solidFill>
                  <a:srgbClr val="000066"/>
                </a:solidFill>
              </a:rPr>
              <a:t> de DRV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66"/>
                </a:solidFill>
              </a:rPr>
              <a:t>Et </a:t>
            </a:r>
            <a:r>
              <a:rPr lang="en-US" dirty="0" err="1" smtClean="0">
                <a:solidFill>
                  <a:srgbClr val="000066"/>
                </a:solidFill>
              </a:rPr>
              <a:t>une</a:t>
            </a:r>
            <a:r>
              <a:rPr lang="en-US" dirty="0" smtClean="0">
                <a:solidFill>
                  <a:srgbClr val="000066"/>
                </a:solidFill>
              </a:rPr>
              <a:t> possible </a:t>
            </a:r>
            <a:r>
              <a:rPr lang="en-US" dirty="0" err="1" smtClean="0">
                <a:solidFill>
                  <a:srgbClr val="000066"/>
                </a:solidFill>
              </a:rPr>
              <a:t>amélioration</a:t>
            </a:r>
            <a:r>
              <a:rPr lang="en-US" dirty="0" smtClean="0">
                <a:solidFill>
                  <a:srgbClr val="000066"/>
                </a:solidFill>
              </a:rPr>
              <a:t> de la </a:t>
            </a:r>
            <a:r>
              <a:rPr lang="en-US" dirty="0" err="1" smtClean="0">
                <a:solidFill>
                  <a:srgbClr val="000066"/>
                </a:solidFill>
              </a:rPr>
              <a:t>tolérance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rénale</a:t>
            </a:r>
            <a:r>
              <a:rPr lang="en-US" dirty="0" smtClean="0">
                <a:solidFill>
                  <a:srgbClr val="000066"/>
                </a:solidFill>
              </a:rPr>
              <a:t> et </a:t>
            </a:r>
            <a:r>
              <a:rPr lang="en-US" dirty="0" err="1" smtClean="0">
                <a:solidFill>
                  <a:srgbClr val="000066"/>
                </a:solidFill>
              </a:rPr>
              <a:t>osseuse</a:t>
            </a:r>
            <a:r>
              <a:rPr lang="en-US" dirty="0" smtClean="0">
                <a:solidFill>
                  <a:srgbClr val="000066"/>
                </a:solidFill>
              </a:rPr>
              <a:t> long </a:t>
            </a:r>
            <a:r>
              <a:rPr lang="en-US" dirty="0" err="1" smtClean="0">
                <a:solidFill>
                  <a:srgbClr val="000066"/>
                </a:solidFill>
              </a:rPr>
              <a:t>terme</a:t>
            </a:r>
            <a:r>
              <a:rPr lang="en-US" dirty="0" smtClean="0">
                <a:solidFill>
                  <a:srgbClr val="000066"/>
                </a:solidFill>
              </a:rPr>
              <a:t> avec TAF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0" name="Line 172"/>
          <p:cNvSpPr>
            <a:spLocks noChangeShapeType="1"/>
          </p:cNvSpPr>
          <p:nvPr/>
        </p:nvSpPr>
        <p:spPr bwMode="auto">
          <a:xfrm>
            <a:off x="603408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1" name="Connecteur droit 66"/>
          <p:cNvCxnSpPr>
            <a:cxnSpLocks noChangeShapeType="1"/>
          </p:cNvCxnSpPr>
          <p:nvPr/>
        </p:nvCxnSpPr>
        <p:spPr bwMode="auto">
          <a:xfrm rot="5400000">
            <a:off x="2399507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72" name="Espace réservé du contenu 2"/>
          <p:cNvSpPr>
            <a:spLocks/>
          </p:cNvSpPr>
          <p:nvPr/>
        </p:nvSpPr>
        <p:spPr bwMode="auto">
          <a:xfrm>
            <a:off x="34925" y="480060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 dirty="0" err="1" smtClean="0">
                <a:solidFill>
                  <a:srgbClr val="CC3300"/>
                </a:solidFill>
                <a:latin typeface="Calibri" pitchFamily="34" charset="0"/>
              </a:rPr>
              <a:t>Objectif</a:t>
            </a:r>
            <a:endParaRPr lang="en-GB" sz="2800" b="1" dirty="0" smtClean="0">
              <a:solidFill>
                <a:srgbClr val="CC3300"/>
              </a:solidFill>
              <a:latin typeface="Calibri" pitchFamily="34" charset="0"/>
            </a:endParaRP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 dirty="0" err="1" smtClean="0">
                <a:solidFill>
                  <a:srgbClr val="000066"/>
                </a:solidFill>
              </a:rPr>
              <a:t>Critère</a:t>
            </a:r>
            <a:r>
              <a:rPr lang="en-GB" dirty="0" smtClean="0">
                <a:solidFill>
                  <a:srgbClr val="000066"/>
                </a:solidFill>
              </a:rPr>
              <a:t> principal : </a:t>
            </a:r>
            <a:r>
              <a:rPr lang="en-GB" dirty="0">
                <a:solidFill>
                  <a:srgbClr val="000066"/>
                </a:solidFill>
              </a:rPr>
              <a:t>non </a:t>
            </a:r>
            <a:r>
              <a:rPr lang="en-GB" dirty="0" err="1" smtClean="0">
                <a:solidFill>
                  <a:srgbClr val="000066"/>
                </a:solidFill>
              </a:rPr>
              <a:t>infériorité</a:t>
            </a:r>
            <a:r>
              <a:rPr lang="en-GB" dirty="0" smtClean="0">
                <a:solidFill>
                  <a:srgbClr val="000066"/>
                </a:solidFill>
              </a:rPr>
              <a:t> de </a:t>
            </a:r>
            <a:r>
              <a:rPr lang="en-GB" dirty="0">
                <a:solidFill>
                  <a:srgbClr val="000066"/>
                </a:solidFill>
              </a:rPr>
              <a:t>D/C/F/TAF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 err="1" smtClean="0">
                <a:solidFill>
                  <a:srgbClr val="000066"/>
                </a:solidFill>
              </a:rPr>
              <a:t>à</a:t>
            </a:r>
            <a:r>
              <a:rPr lang="en-GB" dirty="0" smtClean="0">
                <a:solidFill>
                  <a:srgbClr val="000066"/>
                </a:solidFill>
              </a:rPr>
              <a:t> S24</a:t>
            </a:r>
            <a:r>
              <a:rPr lang="en-GB" dirty="0">
                <a:solidFill>
                  <a:srgbClr val="000066"/>
                </a:solidFill>
              </a:rPr>
              <a:t>: %</a:t>
            </a:r>
            <a:r>
              <a:rPr lang="en-GB" dirty="0" smtClean="0">
                <a:solidFill>
                  <a:srgbClr val="000066"/>
                </a:solidFill>
              </a:rPr>
              <a:t> ARN VIH </a:t>
            </a:r>
            <a:r>
              <a:rPr lang="en-GB" dirty="0">
                <a:solidFill>
                  <a:srgbClr val="000066"/>
                </a:solidFill>
              </a:rPr>
              <a:t>&lt; 50 </a:t>
            </a:r>
            <a:r>
              <a:rPr lang="en-GB" dirty="0" err="1">
                <a:solidFill>
                  <a:srgbClr val="000066"/>
                </a:solidFill>
              </a:rPr>
              <a:t>c</a:t>
            </a:r>
            <a:r>
              <a:rPr lang="en-GB" dirty="0">
                <a:solidFill>
                  <a:srgbClr val="000066"/>
                </a:solidFill>
              </a:rPr>
              <a:t>/</a:t>
            </a:r>
            <a:r>
              <a:rPr lang="en-GB" dirty="0" smtClean="0">
                <a:solidFill>
                  <a:srgbClr val="000066"/>
                </a:solidFill>
              </a:rPr>
              <a:t>ml en </a:t>
            </a:r>
            <a:r>
              <a:rPr lang="en-GB" dirty="0">
                <a:solidFill>
                  <a:srgbClr val="000066"/>
                </a:solidFill>
              </a:rPr>
              <a:t>intention</a:t>
            </a:r>
            <a:r>
              <a:rPr lang="en-GB" dirty="0" smtClean="0">
                <a:solidFill>
                  <a:srgbClr val="000066"/>
                </a:solidFill>
              </a:rPr>
              <a:t> de </a:t>
            </a:r>
            <a:r>
              <a:rPr lang="en-GB" dirty="0" err="1" smtClean="0">
                <a:solidFill>
                  <a:srgbClr val="000066"/>
                </a:solidFill>
              </a:rPr>
              <a:t>traiter</a:t>
            </a:r>
            <a:r>
              <a:rPr lang="en-GB" dirty="0" smtClean="0">
                <a:solidFill>
                  <a:srgbClr val="000066"/>
                </a:solidFill>
              </a:rPr>
              <a:t>, analyse snapshot (borne </a:t>
            </a:r>
            <a:r>
              <a:rPr lang="en-GB" dirty="0" err="1" smtClean="0">
                <a:solidFill>
                  <a:srgbClr val="000066"/>
                </a:solidFill>
              </a:rPr>
              <a:t>inférieure</a:t>
            </a:r>
            <a:r>
              <a:rPr lang="en-GB" dirty="0" smtClean="0">
                <a:solidFill>
                  <a:srgbClr val="000066"/>
                </a:solidFill>
              </a:rPr>
              <a:t> de </a:t>
            </a:r>
            <a:r>
              <a:rPr lang="en-GB" dirty="0" err="1" smtClean="0">
                <a:solidFill>
                  <a:srgbClr val="000066"/>
                </a:solidFill>
              </a:rPr>
              <a:t>l’IC</a:t>
            </a:r>
            <a:r>
              <a:rPr lang="en-GB" dirty="0" smtClean="0">
                <a:solidFill>
                  <a:srgbClr val="000066"/>
                </a:solidFill>
              </a:rPr>
              <a:t> 95% </a:t>
            </a:r>
            <a:r>
              <a:rPr lang="en-GB" dirty="0" err="1" smtClean="0">
                <a:solidFill>
                  <a:srgbClr val="000066"/>
                </a:solidFill>
              </a:rPr>
              <a:t>bilatéral</a:t>
            </a:r>
            <a:r>
              <a:rPr lang="en-GB" dirty="0" smtClean="0">
                <a:solidFill>
                  <a:srgbClr val="000066"/>
                </a:solidFill>
              </a:rPr>
              <a:t> de la </a:t>
            </a:r>
            <a:r>
              <a:rPr lang="en-GB" dirty="0" err="1" smtClean="0">
                <a:solidFill>
                  <a:srgbClr val="000066"/>
                </a:solidFill>
              </a:rPr>
              <a:t>différence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>
                <a:solidFill>
                  <a:srgbClr val="000066"/>
                </a:solidFill>
              </a:rPr>
              <a:t>= -12%)</a:t>
            </a:r>
            <a:endParaRPr lang="en-GB" dirty="0" smtClean="0">
              <a:solidFill>
                <a:srgbClr val="000066"/>
              </a:solidFill>
            </a:endParaRP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 dirty="0" err="1" smtClean="0">
                <a:solidFill>
                  <a:srgbClr val="000066"/>
                </a:solidFill>
              </a:rPr>
              <a:t>Critères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 err="1" smtClean="0">
                <a:solidFill>
                  <a:srgbClr val="000066"/>
                </a:solidFill>
              </a:rPr>
              <a:t>secondaires</a:t>
            </a:r>
            <a:r>
              <a:rPr lang="en-GB" dirty="0" smtClean="0">
                <a:solidFill>
                  <a:srgbClr val="000066"/>
                </a:solidFill>
              </a:rPr>
              <a:t> : ARN VIH &lt; </a:t>
            </a:r>
            <a:r>
              <a:rPr lang="en-GB" dirty="0">
                <a:solidFill>
                  <a:srgbClr val="000066"/>
                </a:solidFill>
              </a:rPr>
              <a:t>50 </a:t>
            </a:r>
            <a:r>
              <a:rPr lang="en-GB" dirty="0" err="1">
                <a:solidFill>
                  <a:srgbClr val="000066"/>
                </a:solidFill>
              </a:rPr>
              <a:t>c/mL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 err="1" smtClean="0">
                <a:solidFill>
                  <a:srgbClr val="000066"/>
                </a:solidFill>
              </a:rPr>
              <a:t>à</a:t>
            </a:r>
            <a:r>
              <a:rPr lang="en-GB" dirty="0" smtClean="0">
                <a:solidFill>
                  <a:srgbClr val="000066"/>
                </a:solidFill>
              </a:rPr>
              <a:t> S48</a:t>
            </a:r>
            <a:r>
              <a:rPr lang="en-GB" dirty="0">
                <a:solidFill>
                  <a:srgbClr val="000066"/>
                </a:solidFill>
              </a:rPr>
              <a:t>,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 err="1" smtClean="0">
                <a:solidFill>
                  <a:srgbClr val="000066"/>
                </a:solidFill>
              </a:rPr>
              <a:t>tolérance</a:t>
            </a:r>
            <a:endParaRPr lang="en-GB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581400" y="2420938"/>
          <a:ext cx="5205413" cy="755650"/>
        </p:xfrm>
        <a:graphic>
          <a:graphicData uri="http://schemas.openxmlformats.org/drawingml/2006/table">
            <a:tbl>
              <a:tblPr/>
              <a:tblGrid>
                <a:gridCol w="520541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D/C/F/TAF STR 800/150/200/10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 400 mg x 2 + COBI + F/TDF placebos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581400" y="3352800"/>
          <a:ext cx="5205413" cy="733425"/>
        </p:xfrm>
        <a:graphic>
          <a:graphicData uri="http://schemas.openxmlformats.org/drawingml/2006/table">
            <a:tbl>
              <a:tblPr/>
              <a:tblGrid>
                <a:gridCol w="5205413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 400 mg x 2 + COBI 150 mg + F/TDF 200/300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D/C/F/TAF STR QD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89" name="Oval 170"/>
          <p:cNvSpPr>
            <a:spLocks noChangeArrowheads="1"/>
          </p:cNvSpPr>
          <p:nvPr/>
        </p:nvSpPr>
        <p:spPr bwMode="auto">
          <a:xfrm>
            <a:off x="1828800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2 : 1</a:t>
            </a:r>
          </a:p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Double </a:t>
            </a:r>
            <a:r>
              <a:rPr lang="en-GB" sz="14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aveugle</a:t>
            </a:r>
            <a:endParaRPr lang="en-GB" sz="1400" b="1" dirty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190" name="AutoShape 162"/>
          <p:cNvSpPr>
            <a:spLocks noChangeArrowheads="1"/>
          </p:cNvSpPr>
          <p:nvPr/>
        </p:nvSpPr>
        <p:spPr bwMode="auto">
          <a:xfrm>
            <a:off x="189188" y="2283977"/>
            <a:ext cx="2172738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Adultes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≥ 18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ans</a:t>
            </a:r>
            <a:endParaRPr lang="en-GB" sz="1600" b="1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Naïfs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d’ARV</a:t>
            </a:r>
            <a:endParaRPr lang="en-GB" sz="1600" b="1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ARN VIH </a:t>
            </a:r>
            <a:r>
              <a:rPr lang="en-GB" sz="1600" b="1" u="sng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5000 </a:t>
            </a:r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/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ml</a:t>
            </a: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 50/mm</a:t>
            </a:r>
            <a:r>
              <a:rPr lang="en-GB" sz="1600" b="1" baseline="30000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  <a:endParaRPr lang="en-GB" sz="1600" b="1" baseline="30000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algn="ctr" defTabSz="914400"/>
            <a:r>
              <a:rPr lang="en-GB" sz="16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DFGe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≥ 70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ml/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min</a:t>
            </a: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Sensible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à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DRV, 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FTC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et TDF</a:t>
            </a:r>
            <a:endParaRPr lang="en-GB" sz="1600" b="1" dirty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191" name="ZoneTexte 71"/>
          <p:cNvSpPr txBox="1">
            <a:spLocks noChangeArrowheads="1"/>
          </p:cNvSpPr>
          <p:nvPr/>
        </p:nvSpPr>
        <p:spPr bwMode="auto">
          <a:xfrm>
            <a:off x="401638" y="4492625"/>
            <a:ext cx="8385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400" dirty="0">
                <a:solidFill>
                  <a:srgbClr val="000066"/>
                </a:solidFill>
              </a:rPr>
              <a:t>* Randomisation</a:t>
            </a:r>
            <a:r>
              <a:rPr lang="en-GB" sz="1400" dirty="0" smtClean="0">
                <a:solidFill>
                  <a:srgbClr val="000066"/>
                </a:solidFill>
              </a:rPr>
              <a:t> </a:t>
            </a:r>
            <a:r>
              <a:rPr lang="en-GB" sz="1400" dirty="0" err="1" smtClean="0">
                <a:solidFill>
                  <a:srgbClr val="000066"/>
                </a:solidFill>
              </a:rPr>
              <a:t>stratifiée</a:t>
            </a:r>
            <a:r>
              <a:rPr lang="en-GB" sz="1400" dirty="0" smtClean="0">
                <a:solidFill>
                  <a:srgbClr val="000066"/>
                </a:solidFill>
              </a:rPr>
              <a:t> </a:t>
            </a:r>
            <a:r>
              <a:rPr lang="en-GB" sz="1400" dirty="0" err="1" smtClean="0">
                <a:solidFill>
                  <a:srgbClr val="000066"/>
                </a:solidFill>
              </a:rPr>
              <a:t>sur</a:t>
            </a:r>
            <a:r>
              <a:rPr lang="en-GB" sz="1400" dirty="0" smtClean="0">
                <a:solidFill>
                  <a:srgbClr val="000066"/>
                </a:solidFill>
              </a:rPr>
              <a:t> ARN VIH (</a:t>
            </a:r>
            <a:r>
              <a:rPr lang="en-GB" sz="1400" u="sng" dirty="0">
                <a:solidFill>
                  <a:srgbClr val="000066"/>
                </a:solidFill>
              </a:rPr>
              <a:t>&lt;</a:t>
            </a:r>
            <a:r>
              <a:rPr lang="en-GB" sz="1400" dirty="0">
                <a:solidFill>
                  <a:srgbClr val="000066"/>
                </a:solidFill>
              </a:rPr>
              <a:t> </a:t>
            </a:r>
            <a:r>
              <a:rPr lang="en-GB" sz="1400" dirty="0" err="1" smtClean="0">
                <a:solidFill>
                  <a:srgbClr val="000066"/>
                </a:solidFill>
              </a:rPr>
              <a:t>ou</a:t>
            </a:r>
            <a:r>
              <a:rPr lang="en-GB" sz="1400" dirty="0" smtClean="0">
                <a:solidFill>
                  <a:srgbClr val="000066"/>
                </a:solidFill>
              </a:rPr>
              <a:t> </a:t>
            </a:r>
            <a:r>
              <a:rPr lang="en-GB" sz="1400" dirty="0">
                <a:solidFill>
                  <a:srgbClr val="000066"/>
                </a:solidFill>
              </a:rPr>
              <a:t>&gt; </a:t>
            </a:r>
            <a:r>
              <a:rPr lang="en-GB" sz="1400" dirty="0" smtClean="0">
                <a:solidFill>
                  <a:srgbClr val="000066"/>
                </a:solidFill>
              </a:rPr>
              <a:t>100 000 </a:t>
            </a:r>
            <a:r>
              <a:rPr lang="en-GB" sz="1400" dirty="0" err="1">
                <a:solidFill>
                  <a:srgbClr val="000066"/>
                </a:solidFill>
              </a:rPr>
              <a:t>c/mL</a:t>
            </a:r>
            <a:r>
              <a:rPr lang="en-GB" sz="1400" dirty="0">
                <a:solidFill>
                  <a:srgbClr val="000066"/>
                </a:solidFill>
              </a:rPr>
              <a:t>)</a:t>
            </a:r>
            <a:r>
              <a:rPr lang="en-GB" sz="1400" dirty="0" smtClean="0">
                <a:solidFill>
                  <a:srgbClr val="000066"/>
                </a:solidFill>
              </a:rPr>
              <a:t> et la race (noir </a:t>
            </a:r>
            <a:r>
              <a:rPr lang="en-GB" sz="1400" dirty="0" err="1" smtClean="0">
                <a:solidFill>
                  <a:srgbClr val="000066"/>
                </a:solidFill>
              </a:rPr>
              <a:t>ou</a:t>
            </a:r>
            <a:r>
              <a:rPr lang="en-GB" sz="1400" dirty="0" smtClean="0">
                <a:solidFill>
                  <a:srgbClr val="000066"/>
                </a:solidFill>
              </a:rPr>
              <a:t> non noir)</a:t>
            </a:r>
            <a:endParaRPr lang="en-GB" sz="1400" baseline="30000" dirty="0">
              <a:solidFill>
                <a:srgbClr val="000066"/>
              </a:solidFill>
            </a:endParaRPr>
          </a:p>
        </p:txBody>
      </p:sp>
      <p:sp>
        <p:nvSpPr>
          <p:cNvPr id="719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GS-US-299-0102: D/C/F/TAF QD STR 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cxnSp>
        <p:nvCxnSpPr>
          <p:cNvPr id="7193" name="AutoShape 60"/>
          <p:cNvCxnSpPr>
            <a:cxnSpLocks noChangeShapeType="1"/>
          </p:cNvCxnSpPr>
          <p:nvPr/>
        </p:nvCxnSpPr>
        <p:spPr bwMode="auto">
          <a:xfrm rot="10800000" flipH="1" flipV="1">
            <a:off x="3505200" y="2843999"/>
            <a:ext cx="1588" cy="813600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7194" name="Line 63"/>
          <p:cNvSpPr>
            <a:spLocks noChangeShapeType="1"/>
          </p:cNvSpPr>
          <p:nvPr/>
        </p:nvSpPr>
        <p:spPr bwMode="auto">
          <a:xfrm>
            <a:off x="2438400" y="3284538"/>
            <a:ext cx="29686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5" name="Rectangle 9"/>
          <p:cNvSpPr>
            <a:spLocks noChangeArrowheads="1"/>
          </p:cNvSpPr>
          <p:nvPr/>
        </p:nvSpPr>
        <p:spPr bwMode="auto">
          <a:xfrm>
            <a:off x="2795588" y="3624262"/>
            <a:ext cx="722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50</a:t>
            </a:r>
          </a:p>
        </p:txBody>
      </p:sp>
      <p:sp>
        <p:nvSpPr>
          <p:cNvPr id="7196" name="Rectangle 8"/>
          <p:cNvSpPr>
            <a:spLocks noChangeArrowheads="1"/>
          </p:cNvSpPr>
          <p:nvPr/>
        </p:nvSpPr>
        <p:spPr bwMode="auto">
          <a:xfrm>
            <a:off x="2743200" y="2438400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100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5715000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600" b="1" dirty="0">
                <a:solidFill>
                  <a:srgbClr val="0066FF"/>
                </a:solidFill>
                <a:latin typeface="Calibri" pitchFamily="34" charset="0"/>
              </a:rPr>
              <a:t>S</a:t>
            </a:r>
            <a:r>
              <a:rPr lang="en-GB" sz="1600" b="1" dirty="0" smtClean="0">
                <a:solidFill>
                  <a:srgbClr val="0066FF"/>
                </a:solidFill>
                <a:latin typeface="Calibri" pitchFamily="34" charset="0"/>
              </a:rPr>
              <a:t>24</a:t>
            </a:r>
            <a:endParaRPr lang="en-GB" sz="16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9153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600" b="1" dirty="0">
                <a:solidFill>
                  <a:srgbClr val="0066FF"/>
                </a:solidFill>
                <a:latin typeface="Calibri" pitchFamily="34" charset="0"/>
              </a:rPr>
              <a:t>S</a:t>
            </a:r>
            <a:r>
              <a:rPr lang="en-GB" sz="1600" b="1" dirty="0" smtClean="0">
                <a:solidFill>
                  <a:srgbClr val="0066FF"/>
                </a:solidFill>
                <a:latin typeface="Calibri" pitchFamily="34" charset="0"/>
              </a:rPr>
              <a:t>48</a:t>
            </a:r>
            <a:endParaRPr lang="en-GB" sz="16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7199" name="Line 172"/>
          <p:cNvSpPr>
            <a:spLocks noChangeShapeType="1"/>
          </p:cNvSpPr>
          <p:nvPr/>
        </p:nvSpPr>
        <p:spPr bwMode="auto">
          <a:xfrm>
            <a:off x="878998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1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7202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03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81400" y="4081046"/>
            <a:ext cx="4390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D = </a:t>
            </a:r>
            <a:r>
              <a:rPr lang="en-GB" sz="1600" dirty="0" err="1" smtClean="0">
                <a:solidFill>
                  <a:srgbClr val="000000"/>
                </a:solidFill>
                <a:latin typeface="Calibri" pitchFamily="34" charset="0"/>
              </a:rPr>
              <a:t>darunavir</a:t>
            </a: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 (DRV) ; C = </a:t>
            </a:r>
            <a:r>
              <a:rPr lang="en-GB" sz="1600" dirty="0" err="1" smtClean="0">
                <a:solidFill>
                  <a:srgbClr val="000000"/>
                </a:solidFill>
                <a:latin typeface="Calibri" pitchFamily="34" charset="0"/>
              </a:rPr>
              <a:t>cobicistat</a:t>
            </a: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 (COBI) ; F = FTC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9738"/>
          <a:ext cx="8353425" cy="4519944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530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 + COBI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Age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médian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années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Race noire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en-GB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c/mL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),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médiane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ARN VIH &gt; 100 000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c/mL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CD4/mm</a:t>
                      </a:r>
                      <a:r>
                        <a:rPr kumimoji="0" lang="en-GB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médiane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en-GB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200/mm</a:t>
                      </a:r>
                      <a:r>
                        <a:rPr kumimoji="0" lang="en-GB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DFGe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(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Cockroft-Gault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), ml/min,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médiane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Interruption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avant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 (18%)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 (16%)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décision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de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l’investigateur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Pour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événement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indésirable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Perdu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de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vue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/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Retrait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du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consentement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 /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 observance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284" name="Rectangle 6"/>
          <p:cNvSpPr>
            <a:spLocks noChangeArrowheads="1"/>
          </p:cNvSpPr>
          <p:nvPr/>
        </p:nvSpPr>
        <p:spPr bwMode="auto">
          <a:xfrm>
            <a:off x="981075" y="136485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err="1" smtClean="0">
                <a:solidFill>
                  <a:srgbClr val="CC3300"/>
                </a:solidFill>
                <a:latin typeface="Calibri" pitchFamily="34" charset="0"/>
              </a:rPr>
              <a:t>Caractéristiques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34" charset="0"/>
              </a:rPr>
              <a:t>à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34" charset="0"/>
              </a:rPr>
              <a:t>l’inclusion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</a:rPr>
              <a:t> et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34" charset="0"/>
              </a:rPr>
              <a:t>devenir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</a:rPr>
              <a:t> des patients</a:t>
            </a:r>
            <a:endParaRPr lang="en-GB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928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9286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9287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288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11382" y="1221313"/>
            <a:ext cx="3108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 err="1" smtClean="0">
                <a:solidFill>
                  <a:srgbClr val="CC3300"/>
                </a:solidFill>
                <a:latin typeface="Calibri" pitchFamily="34" charset="0"/>
              </a:rPr>
              <a:t>Réponse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</a:rPr>
              <a:t> au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34" charset="0"/>
              </a:rPr>
              <a:t>traitement</a:t>
            </a:r>
            <a:endParaRPr lang="en-GB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1267" name="Text Box 134"/>
          <p:cNvSpPr txBox="1">
            <a:spLocks noChangeArrowheads="1"/>
          </p:cNvSpPr>
          <p:nvPr/>
        </p:nvSpPr>
        <p:spPr bwMode="auto">
          <a:xfrm>
            <a:off x="1928813" y="1783825"/>
            <a:ext cx="5145087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n-GB" sz="2000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ARN VIH &lt; </a:t>
            </a:r>
            <a:r>
              <a:rPr lang="en-GB" sz="2000" b="1" dirty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50 </a:t>
            </a:r>
            <a:r>
              <a:rPr lang="en-GB" sz="2000" b="1" dirty="0" err="1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c</a:t>
            </a:r>
            <a:r>
              <a:rPr lang="en-GB" sz="2000" b="1" dirty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/</a:t>
            </a:r>
            <a:r>
              <a:rPr lang="en-GB" sz="2000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ml, </a:t>
            </a:r>
            <a:r>
              <a:rPr lang="en-GB" sz="2000" b="1" dirty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ITT,</a:t>
            </a:r>
            <a:r>
              <a:rPr lang="en-GB" sz="2000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 analyse snapshot</a:t>
            </a:r>
            <a:endParaRPr lang="en-GB" sz="2000" b="1" dirty="0">
              <a:solidFill>
                <a:srgbClr val="333399"/>
              </a:solidFill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323528" y="2185491"/>
            <a:ext cx="3995737" cy="379413"/>
            <a:chOff x="323528" y="2185491"/>
            <a:chExt cx="3995737" cy="379413"/>
          </a:xfrm>
        </p:grpSpPr>
        <p:sp>
          <p:nvSpPr>
            <p:cNvPr id="11287" name="AutoShape 165"/>
            <p:cNvSpPr>
              <a:spLocks noChangeArrowheads="1"/>
            </p:cNvSpPr>
            <p:nvPr/>
          </p:nvSpPr>
          <p:spPr bwMode="auto">
            <a:xfrm>
              <a:off x="323528" y="2185491"/>
              <a:ext cx="3995737" cy="3794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1288" name="Rectangle 3"/>
            <p:cNvSpPr>
              <a:spLocks noChangeArrowheads="1"/>
            </p:cNvSpPr>
            <p:nvPr/>
          </p:nvSpPr>
          <p:spPr bwMode="auto">
            <a:xfrm>
              <a:off x="2098353" y="2313816"/>
              <a:ext cx="177800" cy="14446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1289" name="Rectangle 4"/>
            <p:cNvSpPr>
              <a:spLocks noChangeArrowheads="1"/>
            </p:cNvSpPr>
            <p:nvPr/>
          </p:nvSpPr>
          <p:spPr bwMode="auto">
            <a:xfrm>
              <a:off x="433065" y="2302241"/>
              <a:ext cx="177800" cy="144463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1290" name="ZoneTexte 84"/>
            <p:cNvSpPr txBox="1">
              <a:spLocks noChangeArrowheads="1"/>
            </p:cNvSpPr>
            <p:nvPr/>
          </p:nvSpPr>
          <p:spPr bwMode="auto">
            <a:xfrm>
              <a:off x="590228" y="2185491"/>
              <a:ext cx="119221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D/C/F/TAF</a:t>
              </a:r>
            </a:p>
          </p:txBody>
        </p:sp>
        <p:sp>
          <p:nvSpPr>
            <p:cNvPr id="11291" name="ZoneTexte 85"/>
            <p:cNvSpPr txBox="1">
              <a:spLocks noChangeArrowheads="1"/>
            </p:cNvSpPr>
            <p:nvPr/>
          </p:nvSpPr>
          <p:spPr bwMode="auto">
            <a:xfrm>
              <a:off x="2255515" y="2185491"/>
              <a:ext cx="20637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DRV + COBI + F/TDF</a:t>
              </a:r>
            </a:p>
          </p:txBody>
        </p:sp>
      </p:grpSp>
      <p:sp>
        <p:nvSpPr>
          <p:cNvPr id="11296" name="TextBox 16"/>
          <p:cNvSpPr txBox="1">
            <a:spLocks noChangeArrowheads="1"/>
          </p:cNvSpPr>
          <p:nvPr/>
        </p:nvSpPr>
        <p:spPr bwMode="auto">
          <a:xfrm>
            <a:off x="4191000" y="5495925"/>
            <a:ext cx="585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  <a:cs typeface="Arial" pitchFamily="34" charset="0"/>
              </a:rPr>
              <a:t>171/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  <a:cs typeface="Arial" pitchFamily="34" charset="0"/>
              </a:rPr>
              <a:t>196</a:t>
            </a:r>
          </a:p>
        </p:txBody>
      </p:sp>
      <p:sp>
        <p:nvSpPr>
          <p:cNvPr id="11297" name="TextBox 17"/>
          <p:cNvSpPr txBox="1">
            <a:spLocks noChangeArrowheads="1"/>
          </p:cNvSpPr>
          <p:nvPr/>
        </p:nvSpPr>
        <p:spPr bwMode="auto">
          <a:xfrm>
            <a:off x="4900613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  <a:cs typeface="Arial" pitchFamily="34" charset="0"/>
              </a:rPr>
              <a:t>174/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  <a:cs typeface="Arial" pitchFamily="34" charset="0"/>
              </a:rPr>
              <a:t>195</a:t>
            </a:r>
          </a:p>
        </p:txBody>
      </p:sp>
      <p:sp>
        <p:nvSpPr>
          <p:cNvPr id="11298" name="TextBox 1"/>
          <p:cNvSpPr txBox="1">
            <a:spLocks noChangeArrowheads="1"/>
          </p:cNvSpPr>
          <p:nvPr/>
        </p:nvSpPr>
        <p:spPr bwMode="auto">
          <a:xfrm>
            <a:off x="6019800" y="5376863"/>
            <a:ext cx="5857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96/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112</a:t>
            </a:r>
          </a:p>
        </p:txBody>
      </p:sp>
      <p:sp>
        <p:nvSpPr>
          <p:cNvPr id="11299" name="TextBox 4"/>
          <p:cNvSpPr txBox="1">
            <a:spLocks noChangeArrowheads="1"/>
          </p:cNvSpPr>
          <p:nvPr/>
        </p:nvSpPr>
        <p:spPr bwMode="auto">
          <a:xfrm>
            <a:off x="6605588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104/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117</a:t>
            </a:r>
          </a:p>
        </p:txBody>
      </p:sp>
      <p:sp>
        <p:nvSpPr>
          <p:cNvPr id="11300" name="TextBox 4"/>
          <p:cNvSpPr txBox="1">
            <a:spLocks noChangeArrowheads="1"/>
          </p:cNvSpPr>
          <p:nvPr/>
        </p:nvSpPr>
        <p:spPr bwMode="auto">
          <a:xfrm>
            <a:off x="7491413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703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/753</a:t>
            </a:r>
          </a:p>
        </p:txBody>
      </p:sp>
      <p:sp>
        <p:nvSpPr>
          <p:cNvPr id="11301" name="TextBox 4"/>
          <p:cNvSpPr txBox="1">
            <a:spLocks noChangeArrowheads="1"/>
          </p:cNvSpPr>
          <p:nvPr/>
        </p:nvSpPr>
        <p:spPr bwMode="auto">
          <a:xfrm>
            <a:off x="8101013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680/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750</a:t>
            </a:r>
          </a:p>
        </p:txBody>
      </p:sp>
      <p:grpSp>
        <p:nvGrpSpPr>
          <p:cNvPr id="49" name="Groupe 48"/>
          <p:cNvGrpSpPr/>
          <p:nvPr/>
        </p:nvGrpSpPr>
        <p:grpSpPr>
          <a:xfrm>
            <a:off x="193966" y="2650925"/>
            <a:ext cx="4104984" cy="3936959"/>
            <a:chOff x="193966" y="2650925"/>
            <a:chExt cx="4104984" cy="3936959"/>
          </a:xfrm>
        </p:grpSpPr>
        <p:sp>
          <p:nvSpPr>
            <p:cNvPr id="11268" name="Rectangle 133"/>
            <p:cNvSpPr>
              <a:spLocks noChangeArrowheads="1"/>
            </p:cNvSpPr>
            <p:nvPr/>
          </p:nvSpPr>
          <p:spPr bwMode="auto">
            <a:xfrm>
              <a:off x="941388" y="3819646"/>
              <a:ext cx="615950" cy="2038229"/>
            </a:xfrm>
            <a:prstGeom prst="rect">
              <a:avLst/>
            </a:prstGeom>
            <a:solidFill>
              <a:srgbClr val="00B0F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269" name="Rectangle 135"/>
            <p:cNvSpPr>
              <a:spLocks noChangeArrowheads="1"/>
            </p:cNvSpPr>
            <p:nvPr/>
          </p:nvSpPr>
          <p:spPr bwMode="auto">
            <a:xfrm>
              <a:off x="293353" y="50691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 smtClean="0">
                  <a:solidFill>
                    <a:srgbClr val="333399"/>
                  </a:solidFill>
                  <a:cs typeface="Arial" pitchFamily="34" charset="0"/>
                </a:rPr>
                <a:t>25</a:t>
              </a:r>
              <a:endParaRPr lang="en-US" sz="1400" b="1">
                <a:solidFill>
                  <a:srgbClr val="333399"/>
                </a:solidFill>
                <a:cs typeface="Arial" pitchFamily="34" charset="0"/>
              </a:endParaRPr>
            </a:p>
          </p:txBody>
        </p:sp>
        <p:sp>
          <p:nvSpPr>
            <p:cNvPr id="11270" name="Rectangle 136"/>
            <p:cNvSpPr>
              <a:spLocks noChangeArrowheads="1"/>
            </p:cNvSpPr>
            <p:nvPr/>
          </p:nvSpPr>
          <p:spPr bwMode="auto">
            <a:xfrm>
              <a:off x="293353" y="437696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 smtClean="0">
                  <a:solidFill>
                    <a:srgbClr val="333399"/>
                  </a:solidFill>
                  <a:cs typeface="Arial" pitchFamily="34" charset="0"/>
                </a:rPr>
                <a:t>50</a:t>
              </a:r>
              <a:endParaRPr lang="en-US" sz="1400" b="1">
                <a:solidFill>
                  <a:srgbClr val="333399"/>
                </a:solidFill>
                <a:cs typeface="Arial" pitchFamily="34" charset="0"/>
              </a:endParaRPr>
            </a:p>
          </p:txBody>
        </p:sp>
        <p:sp>
          <p:nvSpPr>
            <p:cNvPr id="11271" name="Rectangle 137"/>
            <p:cNvSpPr>
              <a:spLocks noChangeArrowheads="1"/>
            </p:cNvSpPr>
            <p:nvPr/>
          </p:nvSpPr>
          <p:spPr bwMode="auto">
            <a:xfrm>
              <a:off x="193966" y="2995841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 smtClean="0">
                  <a:solidFill>
                    <a:srgbClr val="333399"/>
                  </a:solidFill>
                  <a:cs typeface="Arial" pitchFamily="34" charset="0"/>
                </a:rPr>
                <a:t>100</a:t>
              </a:r>
              <a:endParaRPr lang="en-US" sz="1400" b="1">
                <a:solidFill>
                  <a:srgbClr val="333399"/>
                </a:solidFill>
                <a:cs typeface="Arial" pitchFamily="34" charset="0"/>
              </a:endParaRPr>
            </a:p>
          </p:txBody>
        </p:sp>
        <p:sp>
          <p:nvSpPr>
            <p:cNvPr id="11272" name="Rectangle 138"/>
            <p:cNvSpPr>
              <a:spLocks noChangeArrowheads="1"/>
            </p:cNvSpPr>
            <p:nvPr/>
          </p:nvSpPr>
          <p:spPr bwMode="auto">
            <a:xfrm>
              <a:off x="293353" y="368640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 smtClean="0">
                  <a:solidFill>
                    <a:srgbClr val="333399"/>
                  </a:solidFill>
                  <a:cs typeface="Arial" pitchFamily="34" charset="0"/>
                </a:rPr>
                <a:t>75</a:t>
              </a:r>
              <a:endParaRPr lang="en-US" sz="1400" b="1">
                <a:solidFill>
                  <a:srgbClr val="333399"/>
                </a:solidFill>
                <a:cs typeface="Arial" pitchFamily="34" charset="0"/>
              </a:endParaRPr>
            </a:p>
          </p:txBody>
        </p:sp>
        <p:sp>
          <p:nvSpPr>
            <p:cNvPr id="11273" name="Line 139"/>
            <p:cNvSpPr>
              <a:spLocks noChangeShapeType="1"/>
            </p:cNvSpPr>
            <p:nvPr/>
          </p:nvSpPr>
          <p:spPr bwMode="auto">
            <a:xfrm>
              <a:off x="581025" y="5176838"/>
              <a:ext cx="12065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274" name="Line 140"/>
            <p:cNvSpPr>
              <a:spLocks noChangeShapeType="1"/>
            </p:cNvSpPr>
            <p:nvPr/>
          </p:nvSpPr>
          <p:spPr bwMode="auto">
            <a:xfrm>
              <a:off x="581025" y="4486275"/>
              <a:ext cx="12065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275" name="Line 141"/>
            <p:cNvSpPr>
              <a:spLocks noChangeShapeType="1"/>
            </p:cNvSpPr>
            <p:nvPr/>
          </p:nvSpPr>
          <p:spPr bwMode="auto">
            <a:xfrm>
              <a:off x="581025" y="3101975"/>
              <a:ext cx="12065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276" name="Line 142"/>
            <p:cNvSpPr>
              <a:spLocks noChangeShapeType="1"/>
            </p:cNvSpPr>
            <p:nvPr/>
          </p:nvSpPr>
          <p:spPr bwMode="auto">
            <a:xfrm>
              <a:off x="581025" y="3792538"/>
              <a:ext cx="12065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277" name="Line 143"/>
            <p:cNvSpPr>
              <a:spLocks noChangeShapeType="1"/>
            </p:cNvSpPr>
            <p:nvPr/>
          </p:nvSpPr>
          <p:spPr bwMode="auto">
            <a:xfrm>
              <a:off x="690563" y="3092450"/>
              <a:ext cx="1587" cy="2860675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11278" name="Rectangle 144"/>
            <p:cNvSpPr>
              <a:spLocks noChangeArrowheads="1"/>
            </p:cNvSpPr>
            <p:nvPr/>
          </p:nvSpPr>
          <p:spPr bwMode="auto">
            <a:xfrm>
              <a:off x="989213" y="3494150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US" sz="1400" b="1" dirty="0" smtClean="0">
                  <a:solidFill>
                    <a:srgbClr val="00B0F0"/>
                  </a:solidFill>
                  <a:cs typeface="Arial" pitchFamily="34" charset="0"/>
                </a:rPr>
                <a:t>74</a:t>
              </a:r>
              <a:r>
                <a:rPr lang="fr-FR" sz="1400" b="1" dirty="0" smtClean="0">
                  <a:solidFill>
                    <a:srgbClr val="00B0F0"/>
                  </a:solidFill>
                  <a:cs typeface="Arial" pitchFamily="34" charset="0"/>
                </a:rPr>
                <a:t>,</a:t>
              </a:r>
              <a:r>
                <a:rPr lang="en-US" sz="1400" b="1" dirty="0" smtClean="0">
                  <a:solidFill>
                    <a:srgbClr val="00B0F0"/>
                  </a:solidFill>
                  <a:cs typeface="Arial" pitchFamily="34" charset="0"/>
                </a:rPr>
                <a:t>8</a:t>
              </a:r>
              <a:endParaRPr lang="en-US" sz="1400" b="1" dirty="0">
                <a:solidFill>
                  <a:srgbClr val="00B0F0"/>
                </a:solidFill>
                <a:cs typeface="Arial" pitchFamily="34" charset="0"/>
              </a:endParaRPr>
            </a:p>
          </p:txBody>
        </p:sp>
        <p:sp>
          <p:nvSpPr>
            <p:cNvPr id="11279" name="Rectangle 145"/>
            <p:cNvSpPr>
              <a:spLocks noChangeArrowheads="1"/>
            </p:cNvSpPr>
            <p:nvPr/>
          </p:nvSpPr>
          <p:spPr bwMode="auto">
            <a:xfrm>
              <a:off x="1681625" y="3570067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US" sz="1400" b="1" dirty="0" smtClean="0">
                  <a:solidFill>
                    <a:srgbClr val="00B050"/>
                  </a:solidFill>
                  <a:cs typeface="Arial" pitchFamily="34" charset="0"/>
                </a:rPr>
                <a:t>74</a:t>
              </a:r>
              <a:r>
                <a:rPr lang="fr-FR" sz="1400" b="1" dirty="0" smtClean="0">
                  <a:solidFill>
                    <a:srgbClr val="00B050"/>
                  </a:solidFill>
                  <a:cs typeface="Arial" pitchFamily="34" charset="0"/>
                </a:rPr>
                <a:t>,</a:t>
              </a:r>
              <a:r>
                <a:rPr lang="en-US" sz="1400" b="1" dirty="0" smtClean="0">
                  <a:solidFill>
                    <a:srgbClr val="00B050"/>
                  </a:solidFill>
                  <a:cs typeface="Arial" pitchFamily="34" charset="0"/>
                </a:rPr>
                <a:t>0</a:t>
              </a:r>
              <a:endParaRPr lang="en-US" sz="1400" b="1" dirty="0">
                <a:solidFill>
                  <a:srgbClr val="00B050"/>
                </a:solidFill>
                <a:cs typeface="Arial" pitchFamily="34" charset="0"/>
              </a:endParaRPr>
            </a:p>
          </p:txBody>
        </p:sp>
        <p:sp>
          <p:nvSpPr>
            <p:cNvPr id="11280" name="Text Box 148"/>
            <p:cNvSpPr txBox="1">
              <a:spLocks noChangeArrowheads="1"/>
            </p:cNvSpPr>
            <p:nvPr/>
          </p:nvSpPr>
          <p:spPr bwMode="auto">
            <a:xfrm>
              <a:off x="209255" y="2650925"/>
              <a:ext cx="3674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US" sz="1600" b="1" smtClean="0">
                  <a:solidFill>
                    <a:srgbClr val="333399"/>
                  </a:solidFill>
                </a:rPr>
                <a:t>%</a:t>
              </a:r>
              <a:endParaRPr lang="en-US" sz="1600" b="1">
                <a:solidFill>
                  <a:srgbClr val="333399"/>
                </a:solidFill>
              </a:endParaRPr>
            </a:p>
          </p:txBody>
        </p:sp>
        <p:sp>
          <p:nvSpPr>
            <p:cNvPr id="11281" name="Rectangle 151"/>
            <p:cNvSpPr>
              <a:spLocks noChangeArrowheads="1"/>
            </p:cNvSpPr>
            <p:nvPr/>
          </p:nvSpPr>
          <p:spPr bwMode="auto">
            <a:xfrm>
              <a:off x="1623750" y="3894201"/>
              <a:ext cx="615950" cy="1963674"/>
            </a:xfrm>
            <a:prstGeom prst="rect">
              <a:avLst/>
            </a:prstGeom>
            <a:solidFill>
              <a:srgbClr val="00B05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282" name="ZoneTexte 86"/>
            <p:cNvSpPr txBox="1">
              <a:spLocks noChangeArrowheads="1"/>
            </p:cNvSpPr>
            <p:nvPr/>
          </p:nvSpPr>
          <p:spPr bwMode="auto">
            <a:xfrm>
              <a:off x="741828" y="5910263"/>
              <a:ext cx="1721507" cy="677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US" sz="1400" b="1" dirty="0" err="1" smtClean="0">
                  <a:solidFill>
                    <a:srgbClr val="333399"/>
                  </a:solidFill>
                </a:rPr>
                <a:t>Différence</a:t>
              </a:r>
              <a:r>
                <a:rPr lang="en-US" sz="1400" b="1" dirty="0" smtClean="0">
                  <a:solidFill>
                    <a:srgbClr val="333399"/>
                  </a:solidFill>
                </a:rPr>
                <a:t> </a:t>
              </a:r>
              <a:r>
                <a:rPr lang="en-US" sz="1400" b="1" dirty="0" err="1" smtClean="0">
                  <a:solidFill>
                    <a:srgbClr val="333399"/>
                  </a:solidFill>
                </a:rPr>
                <a:t>ajustée</a:t>
              </a:r>
              <a:endParaRPr lang="en-US" sz="1400" b="1" dirty="0" smtClean="0">
                <a:solidFill>
                  <a:srgbClr val="333399"/>
                </a:solidFill>
                <a:cs typeface="Arial" pitchFamily="34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333399"/>
                  </a:solidFill>
                  <a:cs typeface="Arial" pitchFamily="34" charset="0"/>
                  <a:sym typeface="Symbol" pitchFamily="18" charset="2"/>
                </a:rPr>
                <a:t>(IC 95%) </a:t>
              </a:r>
              <a:r>
                <a:rPr lang="en-US" sz="1400" b="1" dirty="0" smtClean="0">
                  <a:solidFill>
                    <a:srgbClr val="333399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333399"/>
                  </a:solidFill>
                </a:rPr>
                <a:t>3</a:t>
              </a:r>
              <a:r>
                <a:rPr lang="fr-FR" sz="1400" b="1" dirty="0" smtClean="0">
                  <a:solidFill>
                    <a:srgbClr val="333399"/>
                  </a:solidFill>
                </a:rPr>
                <a:t>,</a:t>
              </a:r>
              <a:r>
                <a:rPr lang="en-US" sz="1400" b="1" dirty="0" smtClean="0">
                  <a:solidFill>
                    <a:srgbClr val="333399"/>
                  </a:solidFill>
                </a:rPr>
                <a:t>3% (- 11</a:t>
              </a:r>
              <a:r>
                <a:rPr lang="fr-FR" sz="1400" b="1" dirty="0" smtClean="0">
                  <a:solidFill>
                    <a:srgbClr val="333399"/>
                  </a:solidFill>
                </a:rPr>
                <a:t>,</a:t>
              </a:r>
              <a:r>
                <a:rPr lang="en-US" sz="1400" b="1" dirty="0" smtClean="0">
                  <a:solidFill>
                    <a:srgbClr val="333399"/>
                  </a:solidFill>
                </a:rPr>
                <a:t>4 ; 18</a:t>
              </a:r>
              <a:r>
                <a:rPr lang="fr-FR" sz="1400" b="1" dirty="0" smtClean="0">
                  <a:solidFill>
                    <a:srgbClr val="333399"/>
                  </a:solidFill>
                </a:rPr>
                <a:t>,</a:t>
              </a:r>
              <a:r>
                <a:rPr lang="en-US" sz="1400" b="1" dirty="0" smtClean="0">
                  <a:solidFill>
                    <a:srgbClr val="333399"/>
                  </a:solidFill>
                </a:rPr>
                <a:t>1)</a:t>
              </a:r>
              <a:endParaRPr lang="en-US" sz="1400" b="1" dirty="0">
                <a:solidFill>
                  <a:srgbClr val="333399"/>
                </a:solidFill>
              </a:endParaRPr>
            </a:p>
          </p:txBody>
        </p:sp>
        <p:sp>
          <p:nvSpPr>
            <p:cNvPr id="11283" name="Rectangle 144"/>
            <p:cNvSpPr>
              <a:spLocks noChangeArrowheads="1"/>
            </p:cNvSpPr>
            <p:nvPr/>
          </p:nvSpPr>
          <p:spPr bwMode="auto">
            <a:xfrm>
              <a:off x="2767013" y="3378400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91440" bIns="91440">
              <a:spAutoFit/>
            </a:bodyPr>
            <a:lstStyle/>
            <a:p>
              <a:pPr algn="ctr" defTabSz="914400"/>
              <a:r>
                <a:rPr lang="en-US" sz="1400" b="1" dirty="0" smtClean="0">
                  <a:solidFill>
                    <a:srgbClr val="00B0F0"/>
                  </a:solidFill>
                  <a:cs typeface="Arial" pitchFamily="34" charset="0"/>
                </a:rPr>
                <a:t>76</a:t>
              </a:r>
              <a:r>
                <a:rPr lang="fr-FR" sz="1400" b="1" dirty="0" smtClean="0">
                  <a:solidFill>
                    <a:srgbClr val="00B0F0"/>
                  </a:solidFill>
                  <a:cs typeface="Arial" pitchFamily="34" charset="0"/>
                </a:rPr>
                <a:t>,</a:t>
              </a:r>
              <a:r>
                <a:rPr lang="en-US" sz="1400" b="1" dirty="0" smtClean="0">
                  <a:solidFill>
                    <a:srgbClr val="00B0F0"/>
                  </a:solidFill>
                  <a:cs typeface="Arial" pitchFamily="34" charset="0"/>
                </a:rPr>
                <a:t>7</a:t>
              </a:r>
              <a:endParaRPr lang="en-US" sz="1400" b="1" dirty="0">
                <a:solidFill>
                  <a:srgbClr val="00B0F0"/>
                </a:solidFill>
                <a:cs typeface="Arial" pitchFamily="34" charset="0"/>
              </a:endParaRPr>
            </a:p>
          </p:txBody>
        </p:sp>
        <p:sp>
          <p:nvSpPr>
            <p:cNvPr id="11284" name="Rectangle 145"/>
            <p:cNvSpPr>
              <a:spLocks noChangeArrowheads="1"/>
            </p:cNvSpPr>
            <p:nvPr/>
          </p:nvSpPr>
          <p:spPr bwMode="auto">
            <a:xfrm>
              <a:off x="3468950" y="3161900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US" sz="1400" b="1" dirty="0" smtClean="0">
                  <a:solidFill>
                    <a:srgbClr val="00B050"/>
                  </a:solidFill>
                  <a:cs typeface="Arial" pitchFamily="34" charset="0"/>
                </a:rPr>
                <a:t>84</a:t>
              </a:r>
              <a:r>
                <a:rPr lang="fr-FR" sz="1400" b="1" dirty="0" smtClean="0">
                  <a:solidFill>
                    <a:srgbClr val="00B050"/>
                  </a:solidFill>
                  <a:cs typeface="Arial" pitchFamily="34" charset="0"/>
                </a:rPr>
                <a:t>,</a:t>
              </a:r>
              <a:r>
                <a:rPr lang="en-US" sz="1400" b="1" dirty="0" smtClean="0">
                  <a:solidFill>
                    <a:srgbClr val="00B050"/>
                  </a:solidFill>
                  <a:cs typeface="Arial" pitchFamily="34" charset="0"/>
                </a:rPr>
                <a:t>0</a:t>
              </a:r>
              <a:endParaRPr lang="en-US" sz="1400" b="1" dirty="0">
                <a:solidFill>
                  <a:srgbClr val="00B050"/>
                </a:solidFill>
                <a:cs typeface="Arial" pitchFamily="34" charset="0"/>
              </a:endParaRPr>
            </a:p>
          </p:txBody>
        </p:sp>
        <p:sp>
          <p:nvSpPr>
            <p:cNvPr id="11285" name="Rectangle 40"/>
            <p:cNvSpPr>
              <a:spLocks noChangeArrowheads="1"/>
            </p:cNvSpPr>
            <p:nvPr/>
          </p:nvSpPr>
          <p:spPr bwMode="auto">
            <a:xfrm>
              <a:off x="715963" y="2948086"/>
              <a:ext cx="2051050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US" sz="1400" b="1" dirty="0" err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Analyse</a:t>
              </a:r>
              <a:r>
                <a:rPr lang="en-US" sz="1400" b="1" dirty="0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principale</a:t>
              </a:r>
              <a:r>
                <a:rPr lang="en-US" sz="1400" b="1" dirty="0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, S24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US" sz="1400" b="1" dirty="0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(</a:t>
              </a:r>
              <a:r>
                <a:rPr lang="en-US" sz="1400" b="1" dirty="0" err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Globale</a:t>
              </a:r>
              <a:r>
                <a:rPr lang="en-US" sz="1400" b="1" dirty="0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)</a:t>
              </a:r>
              <a:endParaRPr lang="en-US" sz="1600" b="1" dirty="0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286" name="Line 146"/>
            <p:cNvSpPr>
              <a:spLocks noChangeShapeType="1"/>
            </p:cNvSpPr>
            <p:nvPr/>
          </p:nvSpPr>
          <p:spPr bwMode="auto">
            <a:xfrm>
              <a:off x="581025" y="5868988"/>
              <a:ext cx="371792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292" name="Rectangle 135"/>
            <p:cNvSpPr>
              <a:spLocks noChangeArrowheads="1"/>
            </p:cNvSpPr>
            <p:nvPr/>
          </p:nvSpPr>
          <p:spPr bwMode="auto">
            <a:xfrm>
              <a:off x="409575" y="5741988"/>
              <a:ext cx="98425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 smtClean="0">
                  <a:solidFill>
                    <a:srgbClr val="333399"/>
                  </a:solidFill>
                  <a:cs typeface="Arial" pitchFamily="34" charset="0"/>
                </a:rPr>
                <a:t>0</a:t>
              </a:r>
              <a:endParaRPr lang="en-US" sz="1400" b="1">
                <a:solidFill>
                  <a:srgbClr val="333399"/>
                </a:solidFill>
                <a:cs typeface="Arial" pitchFamily="34" charset="0"/>
              </a:endParaRPr>
            </a:p>
          </p:txBody>
        </p:sp>
        <p:sp>
          <p:nvSpPr>
            <p:cNvPr id="11293" name="Rectangle 133"/>
            <p:cNvSpPr>
              <a:spLocks noChangeArrowheads="1"/>
            </p:cNvSpPr>
            <p:nvPr/>
          </p:nvSpPr>
          <p:spPr bwMode="auto">
            <a:xfrm>
              <a:off x="2736850" y="3713424"/>
              <a:ext cx="615950" cy="2144451"/>
            </a:xfrm>
            <a:prstGeom prst="rect">
              <a:avLst/>
            </a:prstGeom>
            <a:solidFill>
              <a:srgbClr val="00B0F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294" name="Rectangle 151"/>
            <p:cNvSpPr>
              <a:spLocks noChangeArrowheads="1"/>
            </p:cNvSpPr>
            <p:nvPr/>
          </p:nvSpPr>
          <p:spPr bwMode="auto">
            <a:xfrm>
              <a:off x="3422650" y="3470355"/>
              <a:ext cx="615950" cy="2387520"/>
            </a:xfrm>
            <a:prstGeom prst="rect">
              <a:avLst/>
            </a:prstGeom>
            <a:solidFill>
              <a:srgbClr val="00B05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295" name="Rectangle 40"/>
            <p:cNvSpPr>
              <a:spLocks noChangeArrowheads="1"/>
            </p:cNvSpPr>
            <p:nvPr/>
          </p:nvSpPr>
          <p:spPr bwMode="auto">
            <a:xfrm>
              <a:off x="2973388" y="2948086"/>
              <a:ext cx="8366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US" sz="1400" b="1" dirty="0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S48</a:t>
              </a:r>
              <a:endParaRPr lang="en-US" sz="1600" b="1" dirty="0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302" name="ZoneTexte 86"/>
            <p:cNvSpPr txBox="1">
              <a:spLocks noChangeArrowheads="1"/>
            </p:cNvSpPr>
            <p:nvPr/>
          </p:nvSpPr>
          <p:spPr bwMode="auto">
            <a:xfrm>
              <a:off x="2490170" y="5910263"/>
              <a:ext cx="1736373" cy="677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US" sz="1400" b="1" dirty="0" err="1" smtClean="0">
                  <a:solidFill>
                    <a:srgbClr val="333399"/>
                  </a:solidFill>
                </a:rPr>
                <a:t>Différence</a:t>
              </a:r>
              <a:r>
                <a:rPr lang="en-US" sz="1400" b="1" dirty="0" smtClean="0">
                  <a:solidFill>
                    <a:srgbClr val="333399"/>
                  </a:solidFill>
                </a:rPr>
                <a:t> </a:t>
              </a:r>
              <a:r>
                <a:rPr lang="en-US" sz="1400" b="1" dirty="0" err="1" smtClean="0">
                  <a:solidFill>
                    <a:srgbClr val="333399"/>
                  </a:solidFill>
                </a:rPr>
                <a:t>ajustée</a:t>
              </a:r>
              <a:endParaRPr lang="en-US" sz="1400" b="1" dirty="0" smtClean="0">
                <a:solidFill>
                  <a:srgbClr val="333399"/>
                </a:solidFill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333399"/>
                  </a:solidFill>
                  <a:cs typeface="Arial" pitchFamily="34" charset="0"/>
                  <a:sym typeface="Symbol" pitchFamily="18" charset="2"/>
                </a:rPr>
                <a:t>(IC 95%) </a:t>
              </a:r>
              <a:r>
                <a:rPr lang="en-US" sz="1400" b="1" dirty="0" smtClean="0">
                  <a:solidFill>
                    <a:srgbClr val="333399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400" b="1" dirty="0" smtClean="0">
                  <a:solidFill>
                    <a:srgbClr val="333399"/>
                  </a:solidFill>
                </a:rPr>
                <a:t>-6</a:t>
              </a:r>
              <a:r>
                <a:rPr lang="fr-FR" sz="1400" b="1" dirty="0" smtClean="0">
                  <a:solidFill>
                    <a:srgbClr val="333399"/>
                  </a:solidFill>
                </a:rPr>
                <a:t>,</a:t>
              </a:r>
              <a:r>
                <a:rPr lang="en-US" sz="1400" b="1" dirty="0" smtClean="0">
                  <a:solidFill>
                    <a:srgbClr val="333399"/>
                  </a:solidFill>
                </a:rPr>
                <a:t>2% (- 19</a:t>
              </a:r>
              <a:r>
                <a:rPr lang="fr-FR" sz="1400" b="1" dirty="0" smtClean="0">
                  <a:solidFill>
                    <a:srgbClr val="333399"/>
                  </a:solidFill>
                </a:rPr>
                <a:t>,</a:t>
              </a:r>
              <a:r>
                <a:rPr lang="en-US" sz="1400" b="1" dirty="0" smtClean="0">
                  <a:solidFill>
                    <a:srgbClr val="333399"/>
                  </a:solidFill>
                </a:rPr>
                <a:t>9 ; 7</a:t>
              </a:r>
              <a:r>
                <a:rPr lang="fr-FR" sz="1400" b="1" dirty="0" smtClean="0">
                  <a:solidFill>
                    <a:srgbClr val="333399"/>
                  </a:solidFill>
                </a:rPr>
                <a:t>,</a:t>
              </a:r>
              <a:r>
                <a:rPr lang="en-US" sz="1400" b="1" dirty="0" smtClean="0">
                  <a:solidFill>
                    <a:srgbClr val="333399"/>
                  </a:solidFill>
                </a:rPr>
                <a:t>4)</a:t>
              </a:r>
              <a:endParaRPr lang="en-US" sz="1400" b="1" dirty="0">
                <a:solidFill>
                  <a:srgbClr val="333399"/>
                </a:solidFill>
              </a:endParaRPr>
            </a:p>
          </p:txBody>
        </p:sp>
      </p:grpSp>
      <p:graphicFrame>
        <p:nvGraphicFramePr>
          <p:cNvPr id="61" name="Tableau 60"/>
          <p:cNvGraphicFramePr>
            <a:graphicFrameLocks noGrp="1"/>
          </p:cNvGraphicFramePr>
          <p:nvPr/>
        </p:nvGraphicFramePr>
        <p:xfrm>
          <a:off x="4648200" y="2709863"/>
          <a:ext cx="4291013" cy="1322070"/>
        </p:xfrm>
        <a:graphic>
          <a:graphicData uri="http://schemas.openxmlformats.org/drawingml/2006/table">
            <a:tbl>
              <a:tblPr/>
              <a:tblGrid>
                <a:gridCol w="1828800"/>
                <a:gridCol w="1143000"/>
                <a:gridCol w="131921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 + COBI</a:t>
                      </a:r>
                      <a:b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+ F/TDF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Echec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virologique</a:t>
                      </a:r>
                      <a:endParaRPr kumimoji="0" lang="en-US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Pas de 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donnée</a:t>
                      </a:r>
                      <a:endParaRPr kumimoji="0" lang="en-US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321" name="ZoneTexte 61"/>
          <p:cNvSpPr txBox="1">
            <a:spLocks noChangeArrowheads="1"/>
          </p:cNvSpPr>
          <p:nvPr/>
        </p:nvSpPr>
        <p:spPr bwMode="auto">
          <a:xfrm>
            <a:off x="6019800" y="2286000"/>
            <a:ext cx="15879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CC3300"/>
                </a:solidFill>
                <a:latin typeface="+mj-lt"/>
              </a:rPr>
              <a:t>Données</a:t>
            </a:r>
            <a:r>
              <a:rPr lang="en-US" b="1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CC3300"/>
                </a:solidFill>
                <a:latin typeface="+mj-lt"/>
              </a:rPr>
              <a:t>à</a:t>
            </a:r>
            <a:r>
              <a:rPr lang="en-US" b="1" dirty="0" smtClean="0">
                <a:solidFill>
                  <a:srgbClr val="CC3300"/>
                </a:solidFill>
                <a:latin typeface="+mj-lt"/>
              </a:rPr>
              <a:t> S48</a:t>
            </a:r>
            <a:endParaRPr lang="en-US" b="1" dirty="0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63" name="Tableau 62"/>
          <p:cNvGraphicFramePr>
            <a:graphicFrameLocks noGrp="1"/>
          </p:cNvGraphicFramePr>
          <p:nvPr/>
        </p:nvGraphicFramePr>
        <p:xfrm>
          <a:off x="4648200" y="4622800"/>
          <a:ext cx="4291013" cy="1322070"/>
        </p:xfrm>
        <a:graphic>
          <a:graphicData uri="http://schemas.openxmlformats.org/drawingml/2006/table">
            <a:tbl>
              <a:tblPr/>
              <a:tblGrid>
                <a:gridCol w="1600200"/>
                <a:gridCol w="1260475"/>
                <a:gridCol w="14303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 + COBI</a:t>
                      </a:r>
                      <a:b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+ F/TDF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340" name="ZoneTexte 63"/>
          <p:cNvSpPr txBox="1">
            <a:spLocks noChangeArrowheads="1"/>
          </p:cNvSpPr>
          <p:nvPr/>
        </p:nvSpPr>
        <p:spPr bwMode="auto">
          <a:xfrm>
            <a:off x="4648200" y="5986463"/>
            <a:ext cx="15718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rgbClr val="333399"/>
                </a:solidFill>
              </a:rPr>
              <a:t>p</a:t>
            </a:r>
            <a:r>
              <a:rPr lang="en-US" sz="1400" dirty="0" smtClean="0">
                <a:solidFill>
                  <a:srgbClr val="333399"/>
                </a:solidFill>
              </a:rPr>
              <a:t> : non </a:t>
            </a:r>
            <a:r>
              <a:rPr lang="en-US" sz="1400" dirty="0" err="1" smtClean="0">
                <a:solidFill>
                  <a:srgbClr val="333399"/>
                </a:solidFill>
              </a:rPr>
              <a:t>significatif</a:t>
            </a:r>
            <a:endParaRPr lang="en-US" sz="1400" dirty="0">
              <a:solidFill>
                <a:srgbClr val="333399"/>
              </a:solidFill>
            </a:endParaRPr>
          </a:p>
        </p:txBody>
      </p:sp>
      <p:sp>
        <p:nvSpPr>
          <p:cNvPr id="11341" name="ZoneTexte 64"/>
          <p:cNvSpPr txBox="1">
            <a:spLocks noChangeArrowheads="1"/>
          </p:cNvSpPr>
          <p:nvPr/>
        </p:nvSpPr>
        <p:spPr bwMode="auto">
          <a:xfrm>
            <a:off x="6019800" y="4252913"/>
            <a:ext cx="19971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CC3300"/>
                </a:solidFill>
                <a:latin typeface="+mj-lt"/>
              </a:rPr>
              <a:t>Réponse</a:t>
            </a:r>
            <a:r>
              <a:rPr lang="en-US" b="1" dirty="0" smtClean="0">
                <a:solidFill>
                  <a:srgbClr val="CC3300"/>
                </a:solidFill>
                <a:latin typeface="+mj-lt"/>
              </a:rPr>
              <a:t> CD4/mm</a:t>
            </a:r>
            <a:r>
              <a:rPr lang="en-US" b="1" baseline="30000" dirty="0" smtClean="0">
                <a:solidFill>
                  <a:srgbClr val="CC3300"/>
                </a:solidFill>
                <a:latin typeface="+mj-lt"/>
              </a:rPr>
              <a:t>3</a:t>
            </a:r>
            <a:r>
              <a:rPr lang="en-US" b="1" dirty="0" smtClean="0">
                <a:solidFill>
                  <a:srgbClr val="CC3300"/>
                </a:solidFill>
                <a:latin typeface="+mj-lt"/>
              </a:rPr>
              <a:t> </a:t>
            </a:r>
            <a:endParaRPr lang="en-US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134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11343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1344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345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1"/>
          </p:nvPr>
        </p:nvGraphicFramePr>
        <p:xfrm>
          <a:off x="683570" y="3859560"/>
          <a:ext cx="8014344" cy="2160240"/>
        </p:xfrm>
        <a:graphic>
          <a:graphicData uri="http://schemas.openxmlformats.org/drawingml/2006/table">
            <a:tbl>
              <a:tblPr/>
              <a:tblGrid>
                <a:gridCol w="1986771"/>
                <a:gridCol w="3145720"/>
                <a:gridCol w="2881853"/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D/C/F/TAF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103</a:t>
                      </a: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 + COBI + F/TDF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N = 50</a:t>
                      </a: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Echec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virologique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 (5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8%)</a:t>
                      </a: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 (4%)</a:t>
                      </a: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Pas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d’émergence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de résistance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à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TDF, FTC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ou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DRV</a:t>
                      </a: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1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5087" y="1276350"/>
            <a:ext cx="8697913" cy="1466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 err="1" smtClean="0">
                <a:latin typeface="Calibri" pitchFamily="34" charset="0"/>
                <a:ea typeface="ＭＳ Ｐゴシック" pitchFamily="34" charset="-128"/>
              </a:rPr>
              <a:t>Critères</a:t>
            </a:r>
            <a:r>
              <a:rPr lang="en-US" sz="2400" b="1" dirty="0" smtClean="0">
                <a:latin typeface="Calibri" pitchFamily="34" charset="0"/>
                <a:ea typeface="ＭＳ Ｐゴシック" pitchFamily="34" charset="-128"/>
              </a:rPr>
              <a:t> pour </a:t>
            </a:r>
            <a:r>
              <a:rPr lang="en-US" sz="2400" b="1" dirty="0" err="1" smtClean="0">
                <a:latin typeface="Calibri" pitchFamily="34" charset="0"/>
                <a:ea typeface="ＭＳ Ｐゴシック" pitchFamily="34" charset="-128"/>
              </a:rPr>
              <a:t>réalisation</a:t>
            </a:r>
            <a:r>
              <a:rPr lang="en-US" sz="2400" b="1" dirty="0" smtClean="0">
                <a:latin typeface="Calibri" pitchFamily="34" charset="0"/>
                <a:ea typeface="ＭＳ Ｐゴシック" pitchFamily="34" charset="-128"/>
              </a:rPr>
              <a:t> d’un test de résistance</a:t>
            </a:r>
          </a:p>
          <a:p>
            <a:pPr lvl="1">
              <a:spcBef>
                <a:spcPct val="0"/>
              </a:spcBef>
            </a:pPr>
            <a:r>
              <a:rPr lang="en-US" sz="1800" dirty="0" err="1" smtClean="0">
                <a:ea typeface="ＭＳ Ｐゴシック" pitchFamily="34" charset="-128"/>
              </a:rPr>
              <a:t>Echec</a:t>
            </a:r>
            <a:r>
              <a:rPr lang="en-US" sz="1800" dirty="0" smtClean="0">
                <a:ea typeface="ＭＳ Ｐゴシック" pitchFamily="34" charset="-128"/>
              </a:rPr>
              <a:t> </a:t>
            </a:r>
            <a:r>
              <a:rPr lang="en-US" sz="1800" dirty="0" err="1" smtClean="0">
                <a:ea typeface="ＭＳ Ｐゴシック" pitchFamily="34" charset="-128"/>
              </a:rPr>
              <a:t>virologique</a:t>
            </a:r>
            <a:r>
              <a:rPr lang="en-US" sz="1800" dirty="0" smtClean="0">
                <a:ea typeface="ＭＳ Ｐゴシック" pitchFamily="34" charset="-128"/>
              </a:rPr>
              <a:t> </a:t>
            </a:r>
            <a:r>
              <a:rPr lang="en-US" sz="1800" dirty="0" err="1" smtClean="0">
                <a:ea typeface="ＭＳ Ｐゴシック" pitchFamily="34" charset="-128"/>
              </a:rPr>
              <a:t>confirmé</a:t>
            </a:r>
            <a:r>
              <a:rPr lang="en-US" sz="1800" dirty="0" smtClean="0">
                <a:ea typeface="ＭＳ Ｐゴシック" pitchFamily="34" charset="-128"/>
              </a:rPr>
              <a:t>: 2 ARN VIH </a:t>
            </a:r>
            <a:r>
              <a:rPr lang="en-US" sz="1800" dirty="0" err="1" smtClean="0">
                <a:ea typeface="ＭＳ Ｐゴシック" pitchFamily="34" charset="-128"/>
              </a:rPr>
              <a:t>consécutifs</a:t>
            </a:r>
            <a:r>
              <a:rPr lang="en-US" sz="1800" dirty="0" smtClean="0">
                <a:ea typeface="ＭＳ Ｐゴシック" pitchFamily="34" charset="-128"/>
              </a:rPr>
              <a:t> &gt; 50 </a:t>
            </a:r>
            <a:r>
              <a:rPr lang="en-US" sz="1800" dirty="0" err="1" smtClean="0">
                <a:ea typeface="ＭＳ Ｐゴシック" pitchFamily="34" charset="-128"/>
              </a:rPr>
              <a:t>c</a:t>
            </a:r>
            <a:r>
              <a:rPr lang="en-US" sz="1800" dirty="0" smtClean="0">
                <a:ea typeface="ＭＳ Ｐゴシック" pitchFamily="34" charset="-128"/>
              </a:rPr>
              <a:t>/ml avec 1 ARN VIH &gt; 400 </a:t>
            </a:r>
            <a:r>
              <a:rPr lang="en-US" sz="1800" dirty="0" err="1" smtClean="0">
                <a:ea typeface="ＭＳ Ｐゴシック" pitchFamily="34" charset="-128"/>
              </a:rPr>
              <a:t>c</a:t>
            </a:r>
            <a:r>
              <a:rPr lang="en-US" sz="1800" dirty="0" smtClean="0">
                <a:ea typeface="ＭＳ Ｐゴシック" pitchFamily="34" charset="-128"/>
              </a:rPr>
              <a:t>/ml, </a:t>
            </a:r>
            <a:r>
              <a:rPr lang="en-US" sz="1800" dirty="0" err="1" smtClean="0">
                <a:ea typeface="ＭＳ Ｐゴシック" pitchFamily="34" charset="-128"/>
              </a:rPr>
              <a:t>à</a:t>
            </a:r>
            <a:r>
              <a:rPr lang="en-US" sz="1800" dirty="0" smtClean="0">
                <a:ea typeface="ＭＳ Ｐゴシック" pitchFamily="34" charset="-128"/>
              </a:rPr>
              <a:t> </a:t>
            </a:r>
            <a:r>
              <a:rPr lang="en-US" sz="1800" dirty="0" err="1" smtClean="0">
                <a:ea typeface="ＭＳ Ｐゴシック" pitchFamily="34" charset="-128"/>
              </a:rPr>
              <a:t>partir</a:t>
            </a:r>
            <a:r>
              <a:rPr lang="en-US" sz="1800" dirty="0" smtClean="0">
                <a:ea typeface="ＭＳ Ｐゴシック" pitchFamily="34" charset="-128"/>
              </a:rPr>
              <a:t> de S8</a:t>
            </a:r>
          </a:p>
          <a:p>
            <a:pPr lvl="1">
              <a:spcBef>
                <a:spcPct val="0"/>
              </a:spcBef>
            </a:pPr>
            <a:r>
              <a:rPr lang="en-US" sz="1800" dirty="0" smtClean="0">
                <a:ea typeface="ＭＳ Ｐゴシック" pitchFamily="34" charset="-128"/>
              </a:rPr>
              <a:t>Le second </a:t>
            </a:r>
            <a:r>
              <a:rPr lang="en-US" sz="1800" dirty="0" err="1" smtClean="0">
                <a:ea typeface="ＭＳ Ｐゴシック" pitchFamily="34" charset="-128"/>
              </a:rPr>
              <a:t>échantillon</a:t>
            </a:r>
            <a:r>
              <a:rPr lang="en-US" sz="1800" dirty="0" smtClean="0">
                <a:ea typeface="ＭＳ Ｐゴシック" pitchFamily="34" charset="-128"/>
              </a:rPr>
              <a:t>, </a:t>
            </a:r>
            <a:r>
              <a:rPr lang="en-US" sz="1800" dirty="0" err="1" smtClean="0">
                <a:ea typeface="ＭＳ Ｐゴシック" pitchFamily="34" charset="-128"/>
              </a:rPr>
              <a:t>celui</a:t>
            </a:r>
            <a:r>
              <a:rPr lang="en-US" sz="1800" dirty="0" smtClean="0">
                <a:ea typeface="ＭＳ Ｐゴシック" pitchFamily="34" charset="-128"/>
              </a:rPr>
              <a:t> de la confirmation de </a:t>
            </a:r>
            <a:r>
              <a:rPr lang="en-US" sz="1800" dirty="0" err="1" smtClean="0">
                <a:ea typeface="ＭＳ Ｐゴシック" pitchFamily="34" charset="-128"/>
              </a:rPr>
              <a:t>l’échec</a:t>
            </a:r>
            <a:r>
              <a:rPr lang="en-US" sz="1800" dirty="0" smtClean="0">
                <a:ea typeface="ＭＳ Ｐゴシック" pitchFamily="34" charset="-128"/>
              </a:rPr>
              <a:t>, </a:t>
            </a:r>
            <a:r>
              <a:rPr lang="en-US" sz="1800" dirty="0" err="1" smtClean="0">
                <a:ea typeface="ＭＳ Ｐゴシック" pitchFamily="34" charset="-128"/>
              </a:rPr>
              <a:t>testé</a:t>
            </a:r>
            <a:r>
              <a:rPr lang="en-US" sz="1800" dirty="0" smtClean="0">
                <a:ea typeface="ＭＳ Ｐゴシック" pitchFamily="34" charset="-128"/>
              </a:rPr>
              <a:t> pour la résistance</a:t>
            </a:r>
          </a:p>
        </p:txBody>
      </p:sp>
      <p:sp>
        <p:nvSpPr>
          <p:cNvPr id="13332" name="Rectangle 10"/>
          <p:cNvSpPr>
            <a:spLocks noChangeArrowheads="1"/>
          </p:cNvSpPr>
          <p:nvPr/>
        </p:nvSpPr>
        <p:spPr bwMode="auto">
          <a:xfrm>
            <a:off x="2937305" y="3384129"/>
            <a:ext cx="3198311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sz="2000" b="1" dirty="0" err="1" smtClean="0">
                <a:solidFill>
                  <a:srgbClr val="CC3300"/>
                </a:solidFill>
                <a:latin typeface="Calibri" pitchFamily="34" charset="0"/>
              </a:rPr>
              <a:t>Données</a:t>
            </a:r>
            <a:r>
              <a:rPr lang="en-US" sz="2000" b="1" dirty="0" smtClean="0">
                <a:solidFill>
                  <a:srgbClr val="CC3300"/>
                </a:solidFill>
                <a:latin typeface="Calibri" pitchFamily="34" charset="0"/>
              </a:rPr>
              <a:t> de résistance </a:t>
            </a:r>
            <a:r>
              <a:rPr lang="en-US" sz="2000" b="1" dirty="0" err="1" smtClean="0">
                <a:solidFill>
                  <a:srgbClr val="CC3300"/>
                </a:solidFill>
                <a:latin typeface="Calibri" pitchFamily="34" charset="0"/>
              </a:rPr>
              <a:t>à</a:t>
            </a:r>
            <a:r>
              <a:rPr lang="en-US" sz="2000" b="1" dirty="0" smtClean="0">
                <a:solidFill>
                  <a:srgbClr val="CC3300"/>
                </a:solidFill>
                <a:latin typeface="Calibri" pitchFamily="34" charset="0"/>
              </a:rPr>
              <a:t> S48</a:t>
            </a:r>
            <a:endParaRPr lang="en-US" sz="20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3334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3335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36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493713" y="1752600"/>
          <a:ext cx="8193087" cy="4604452"/>
        </p:xfrm>
        <a:graphic>
          <a:graphicData uri="http://schemas.openxmlformats.org/drawingml/2006/table">
            <a:tbl>
              <a:tblPr/>
              <a:tblGrid>
                <a:gridCol w="3697287"/>
                <a:gridCol w="1828800"/>
                <a:gridCol w="2667000"/>
              </a:tblGrid>
              <a:tr h="294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 + COBI + 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EI de grade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EIs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(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tous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grades) chez ≥ 10% des patients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dans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un des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groupes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Diarrhée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21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Infection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voies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aériennes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supérieures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Nausées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Flatulence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Douleurs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des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extrémités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Déficit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en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vitamine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Vomissements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EI graves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EI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conduisant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à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l’arrêt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de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l’étude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 =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Rash;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Dépendance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toxique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 =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Aggravation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diarrhée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Tubulopathie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rénale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proximale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2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15424" name="Espace réservé du contenu 2"/>
          <p:cNvSpPr>
            <a:spLocks noGrp="1"/>
          </p:cNvSpPr>
          <p:nvPr>
            <p:ph idx="1"/>
          </p:nvPr>
        </p:nvSpPr>
        <p:spPr>
          <a:xfrm>
            <a:off x="1835696" y="1212925"/>
            <a:ext cx="5184576" cy="4953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en-GB" sz="2400" b="1" dirty="0" err="1" smtClean="0">
                <a:latin typeface="Calibri" pitchFamily="34" charset="0"/>
                <a:ea typeface="ＭＳ Ｐゴシック" pitchFamily="34" charset="-128"/>
              </a:rPr>
              <a:t>Evénements</a:t>
            </a:r>
            <a:r>
              <a:rPr lang="en-GB" sz="2400" b="1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GB" sz="2400" b="1" dirty="0" err="1" smtClean="0">
                <a:latin typeface="Calibri" pitchFamily="34" charset="0"/>
                <a:ea typeface="ＭＳ Ｐゴシック" pitchFamily="34" charset="-128"/>
              </a:rPr>
              <a:t>indésirables</a:t>
            </a:r>
            <a:r>
              <a:rPr lang="en-GB" sz="2400" b="1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GB" sz="2400" b="1" dirty="0" err="1" smtClean="0">
                <a:latin typeface="Calibri" pitchFamily="34" charset="0"/>
                <a:ea typeface="ＭＳ Ｐゴシック" pitchFamily="34" charset="-128"/>
              </a:rPr>
              <a:t>à</a:t>
            </a:r>
            <a:r>
              <a:rPr lang="en-GB" sz="2400" b="1" dirty="0" smtClean="0">
                <a:latin typeface="Calibri" pitchFamily="34" charset="0"/>
                <a:ea typeface="ＭＳ Ｐゴシック" pitchFamily="34" charset="-128"/>
              </a:rPr>
              <a:t> S48</a:t>
            </a: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15426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5427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5428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2"/>
          <p:cNvSpPr txBox="1">
            <a:spLocks noChangeArrowheads="1"/>
          </p:cNvSpPr>
          <p:nvPr/>
        </p:nvSpPr>
        <p:spPr bwMode="auto">
          <a:xfrm>
            <a:off x="3059832" y="1219200"/>
            <a:ext cx="3345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Paramètres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rénaux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à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 S48</a:t>
            </a:r>
            <a:endParaRPr lang="en-US" sz="2400" b="1" dirty="0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04800" y="1772815"/>
          <a:ext cx="8610600" cy="4469451"/>
        </p:xfrm>
        <a:graphic>
          <a:graphicData uri="http://schemas.openxmlformats.org/drawingml/2006/table">
            <a:tbl>
              <a:tblPr/>
              <a:tblGrid>
                <a:gridCol w="3657600"/>
                <a:gridCol w="1905000"/>
                <a:gridCol w="2209800"/>
                <a:gridCol w="838200"/>
              </a:tblGrid>
              <a:tr h="2388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 + COBI + F/TDF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Modification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moyenne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(IC 95%) de la 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créatinine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06 (0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04 - 0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09 (0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05 - 0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Modification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médiane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du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DFGe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Cockroft-Gault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), ml/min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-2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-10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Modification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médiane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du rapport retinol binding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protéine/créatinine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urinaire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mg/g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+ 54%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Modification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médiane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du rapport beta-2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microglobuline/créatinine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urinaire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mg/g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-42%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+2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Modification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médiane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du rapport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albumine/créatinine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urinaire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mg/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-13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-22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Modification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médiane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du rapport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protéine/créatinine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urinaire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mg/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-8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22%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-27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52%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Modification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médiane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de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l’excrétion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fractionnée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du phosphate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Apparition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protéinurie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à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la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bandelette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746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17464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7465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7466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01090" y="1213435"/>
            <a:ext cx="894291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fr-FR" altLang="fr-FR" sz="2200" b="1" dirty="0" smtClean="0">
                <a:solidFill>
                  <a:srgbClr val="CC3300"/>
                </a:solidFill>
                <a:latin typeface="+mj-lt"/>
                <a:ea typeface="+mn-ea"/>
                <a:cs typeface="Arial" charset="0"/>
              </a:rPr>
              <a:t>Pourcentage moyen de modification de la densité minérale osseuse (</a:t>
            </a:r>
            <a:r>
              <a:rPr lang="fr-FR" altLang="fr-FR" sz="2200" b="1" dirty="0">
                <a:solidFill>
                  <a:srgbClr val="CC3300"/>
                </a:solidFill>
                <a:latin typeface="+mj-lt"/>
                <a:ea typeface="+mn-ea"/>
                <a:cs typeface="Arial" charset="0"/>
              </a:rPr>
              <a:t>DEXA)</a:t>
            </a:r>
          </a:p>
        </p:txBody>
      </p:sp>
      <p:sp>
        <p:nvSpPr>
          <p:cNvPr id="38" name="ZoneTexte 79"/>
          <p:cNvSpPr txBox="1">
            <a:spLocks noChangeArrowheads="1"/>
          </p:cNvSpPr>
          <p:nvPr/>
        </p:nvSpPr>
        <p:spPr bwMode="auto">
          <a:xfrm>
            <a:off x="1311991" y="1556792"/>
            <a:ext cx="15430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US" altLang="fr-FR" sz="2000" b="1" dirty="0" err="1" smtClean="0">
                <a:solidFill>
                  <a:srgbClr val="333399"/>
                </a:solidFill>
                <a:latin typeface="+mj-lt"/>
                <a:ea typeface="+mn-ea"/>
                <a:cs typeface="Arial" charset="0"/>
              </a:rPr>
              <a:t>Hanche</a:t>
            </a:r>
            <a:r>
              <a:rPr lang="en-US" altLang="fr-FR" sz="2000" b="1" dirty="0" smtClean="0">
                <a:solidFill>
                  <a:srgbClr val="333399"/>
                </a:solidFill>
                <a:latin typeface="+mj-lt"/>
                <a:ea typeface="+mn-ea"/>
                <a:cs typeface="Arial" charset="0"/>
              </a:rPr>
              <a:t> total</a:t>
            </a:r>
            <a:endParaRPr lang="en-US" altLang="fr-FR" sz="2000" b="1" dirty="0">
              <a:solidFill>
                <a:srgbClr val="333399"/>
              </a:solidFill>
              <a:latin typeface="+mj-lt"/>
              <a:ea typeface="+mn-ea"/>
              <a:cs typeface="Arial" charset="0"/>
            </a:endParaRPr>
          </a:p>
        </p:txBody>
      </p:sp>
      <p:sp>
        <p:nvSpPr>
          <p:cNvPr id="69" name="ZoneTexte 80"/>
          <p:cNvSpPr txBox="1">
            <a:spLocks noChangeArrowheads="1"/>
          </p:cNvSpPr>
          <p:nvPr/>
        </p:nvSpPr>
        <p:spPr bwMode="auto">
          <a:xfrm>
            <a:off x="6445156" y="1556792"/>
            <a:ext cx="1878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US" altLang="fr-FR" sz="2000" b="1" dirty="0" smtClean="0">
                <a:solidFill>
                  <a:srgbClr val="333399"/>
                </a:solidFill>
                <a:latin typeface="+mj-lt"/>
                <a:ea typeface="+mn-ea"/>
                <a:cs typeface="Arial" charset="0"/>
              </a:rPr>
              <a:t>Rachis </a:t>
            </a:r>
            <a:r>
              <a:rPr lang="en-US" altLang="fr-FR" sz="2000" b="1" dirty="0" err="1" smtClean="0">
                <a:solidFill>
                  <a:srgbClr val="333399"/>
                </a:solidFill>
                <a:latin typeface="+mj-lt"/>
                <a:ea typeface="+mn-ea"/>
                <a:cs typeface="Arial" charset="0"/>
              </a:rPr>
              <a:t>lombaire</a:t>
            </a:r>
            <a:endParaRPr lang="en-US" altLang="fr-FR" sz="2000" b="1" dirty="0">
              <a:solidFill>
                <a:srgbClr val="333399"/>
              </a:solidFill>
              <a:latin typeface="+mj-lt"/>
              <a:ea typeface="+mn-ea"/>
              <a:cs typeface="Arial" charset="0"/>
            </a:endParaRPr>
          </a:p>
        </p:txBody>
      </p:sp>
      <p:sp>
        <p:nvSpPr>
          <p:cNvPr id="18492" name="ZoneTexte 120"/>
          <p:cNvSpPr txBox="1">
            <a:spLocks noChangeArrowheads="1"/>
          </p:cNvSpPr>
          <p:nvPr/>
        </p:nvSpPr>
        <p:spPr bwMode="auto">
          <a:xfrm>
            <a:off x="2362200" y="4218530"/>
            <a:ext cx="5124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Evolution des </a:t>
            </a:r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paramètres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osseux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à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 S48</a:t>
            </a:r>
            <a:endParaRPr lang="en-US" sz="2400" b="1" dirty="0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122" name="Tableau 121"/>
          <p:cNvGraphicFramePr>
            <a:graphicFrameLocks noGrp="1"/>
          </p:cNvGraphicFramePr>
          <p:nvPr/>
        </p:nvGraphicFramePr>
        <p:xfrm>
          <a:off x="304800" y="4693921"/>
          <a:ext cx="8610600" cy="1554480"/>
        </p:xfrm>
        <a:graphic>
          <a:graphicData uri="http://schemas.openxmlformats.org/drawingml/2006/table">
            <a:tbl>
              <a:tblPr/>
              <a:tblGrid>
                <a:gridCol w="4267200"/>
                <a:gridCol w="1219200"/>
                <a:gridCol w="2211388"/>
                <a:gridCol w="912812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 + COBI + F/TDF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Diminution DMO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hanche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&gt; 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61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Diminution DMO rachis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lombaire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&gt; </a:t>
                      </a:r>
                      <a:r>
                        <a:rPr kumimoji="0" lang="en-US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3%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32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55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Augmentation P1NP (formation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osseuse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+ 4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+ 52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Augmentation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CTx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(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résorption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osseuse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+ 23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+ 74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0</a:t>
                      </a:r>
                      <a:r>
                        <a:rPr kumimoji="0" lang="fr-F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8525" name="ZoneTexte 122"/>
          <p:cNvSpPr txBox="1">
            <a:spLocks noChangeArrowheads="1"/>
          </p:cNvSpPr>
          <p:nvPr/>
        </p:nvSpPr>
        <p:spPr bwMode="auto">
          <a:xfrm>
            <a:off x="212200" y="6240016"/>
            <a:ext cx="653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rgbClr val="333399"/>
                </a:solidFill>
              </a:rPr>
              <a:t>P1NP : pro-collagen Type 1 N-terminal propeptide ; CTx : C-terminal telopeptide</a:t>
            </a:r>
            <a:endParaRPr lang="en-US" sz="1400">
              <a:solidFill>
                <a:srgbClr val="333399"/>
              </a:solidFill>
            </a:endParaRPr>
          </a:p>
        </p:txBody>
      </p:sp>
      <p:sp>
        <p:nvSpPr>
          <p:cNvPr id="1852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18527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8528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8529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  <p:grpSp>
        <p:nvGrpSpPr>
          <p:cNvPr id="18530" name="Grouper 73"/>
          <p:cNvGrpSpPr>
            <a:grpSpLocks/>
          </p:cNvGrpSpPr>
          <p:nvPr/>
        </p:nvGrpSpPr>
        <p:grpSpPr bwMode="auto">
          <a:xfrm>
            <a:off x="3410719" y="2844425"/>
            <a:ext cx="2126631" cy="622716"/>
            <a:chOff x="3581400" y="1796387"/>
            <a:chExt cx="2126629" cy="622717"/>
          </a:xfrm>
        </p:grpSpPr>
        <p:sp>
          <p:nvSpPr>
            <p:cNvPr id="18531" name="AutoShape 165"/>
            <p:cNvSpPr>
              <a:spLocks noChangeArrowheads="1"/>
            </p:cNvSpPr>
            <p:nvPr/>
          </p:nvSpPr>
          <p:spPr bwMode="auto">
            <a:xfrm>
              <a:off x="3581400" y="1808163"/>
              <a:ext cx="2126629" cy="5877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8532" name="Rectangle 3"/>
            <p:cNvSpPr>
              <a:spLocks noChangeArrowheads="1"/>
            </p:cNvSpPr>
            <p:nvPr/>
          </p:nvSpPr>
          <p:spPr bwMode="auto">
            <a:xfrm>
              <a:off x="3690936" y="2193263"/>
              <a:ext cx="177800" cy="14446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8533" name="Rectangle 4"/>
            <p:cNvSpPr>
              <a:spLocks noChangeArrowheads="1"/>
            </p:cNvSpPr>
            <p:nvPr/>
          </p:nvSpPr>
          <p:spPr bwMode="auto">
            <a:xfrm>
              <a:off x="3690936" y="1909100"/>
              <a:ext cx="177800" cy="144463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8534" name="ZoneTexte 84"/>
            <p:cNvSpPr txBox="1">
              <a:spLocks noChangeArrowheads="1"/>
            </p:cNvSpPr>
            <p:nvPr/>
          </p:nvSpPr>
          <p:spPr bwMode="auto">
            <a:xfrm>
              <a:off x="3886200" y="1796387"/>
              <a:ext cx="108151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600" b="1" dirty="0">
                  <a:solidFill>
                    <a:srgbClr val="333399"/>
                  </a:solidFill>
                  <a:latin typeface="Calibri" pitchFamily="34" charset="0"/>
                </a:rPr>
                <a:t>D/C/F/TAF</a:t>
              </a:r>
            </a:p>
          </p:txBody>
        </p:sp>
        <p:sp>
          <p:nvSpPr>
            <p:cNvPr id="18535" name="ZoneTexte 85"/>
            <p:cNvSpPr txBox="1">
              <a:spLocks noChangeArrowheads="1"/>
            </p:cNvSpPr>
            <p:nvPr/>
          </p:nvSpPr>
          <p:spPr bwMode="auto">
            <a:xfrm>
              <a:off x="3848098" y="2080550"/>
              <a:ext cx="18599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600" b="1" dirty="0">
                  <a:solidFill>
                    <a:srgbClr val="333399"/>
                  </a:solidFill>
                  <a:latin typeface="Calibri" pitchFamily="34" charset="0"/>
                </a:rPr>
                <a:t>DRV + COBI + F/TDF</a:t>
              </a:r>
            </a:p>
          </p:txBody>
        </p:sp>
      </p:grpSp>
      <p:graphicFrame>
        <p:nvGraphicFramePr>
          <p:cNvPr id="75" name="Graphique 74"/>
          <p:cNvGraphicFramePr/>
          <p:nvPr>
            <p:extLst>
              <p:ext uri="{D42A27DB-BD31-4B8C-83A1-F6EECF244321}">
                <p14:modId xmlns:p14="http://schemas.microsoft.com/office/powerpoint/2010/main" val="2723333252"/>
              </p:ext>
            </p:extLst>
          </p:nvPr>
        </p:nvGraphicFramePr>
        <p:xfrm>
          <a:off x="311434" y="1825683"/>
          <a:ext cx="3208821" cy="2417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0" name="Graphique 79"/>
          <p:cNvGraphicFramePr/>
          <p:nvPr>
            <p:extLst>
              <p:ext uri="{D42A27DB-BD31-4B8C-83A1-F6EECF244321}">
                <p14:modId xmlns:p14="http://schemas.microsoft.com/office/powerpoint/2010/main" val="1762290936"/>
              </p:ext>
            </p:extLst>
          </p:nvPr>
        </p:nvGraphicFramePr>
        <p:xfrm>
          <a:off x="5779789" y="1849867"/>
          <a:ext cx="3208821" cy="2392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" name="ZoneTexte 118"/>
          <p:cNvSpPr txBox="1">
            <a:spLocks noChangeArrowheads="1"/>
          </p:cNvSpPr>
          <p:nvPr/>
        </p:nvSpPr>
        <p:spPr bwMode="auto">
          <a:xfrm>
            <a:off x="1094844" y="3851756"/>
            <a:ext cx="5277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+mj-lt"/>
              </a:rPr>
              <a:t>S</a:t>
            </a:r>
            <a:r>
              <a:rPr lang="fr-FR" b="1" dirty="0" smtClean="0">
                <a:solidFill>
                  <a:srgbClr val="333399"/>
                </a:solidFill>
                <a:latin typeface="+mj-lt"/>
              </a:rPr>
              <a:t>24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82" name="ZoneTexte 119"/>
          <p:cNvSpPr txBox="1">
            <a:spLocks noChangeArrowheads="1"/>
          </p:cNvSpPr>
          <p:nvPr/>
        </p:nvSpPr>
        <p:spPr bwMode="auto">
          <a:xfrm>
            <a:off x="2437869" y="3851756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+mj-lt"/>
              </a:rPr>
              <a:t>S</a:t>
            </a:r>
            <a:r>
              <a:rPr lang="fr-FR" b="1" dirty="0" smtClean="0">
                <a:solidFill>
                  <a:srgbClr val="333399"/>
                </a:solidFill>
                <a:latin typeface="+mj-lt"/>
              </a:rPr>
              <a:t>48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83" name="ZoneTexte 118"/>
          <p:cNvSpPr txBox="1">
            <a:spLocks noChangeArrowheads="1"/>
          </p:cNvSpPr>
          <p:nvPr/>
        </p:nvSpPr>
        <p:spPr bwMode="auto">
          <a:xfrm>
            <a:off x="6584323" y="3851756"/>
            <a:ext cx="5277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+mj-lt"/>
              </a:rPr>
              <a:t>S</a:t>
            </a:r>
            <a:r>
              <a:rPr lang="fr-FR" b="1" dirty="0" smtClean="0">
                <a:solidFill>
                  <a:srgbClr val="333399"/>
                </a:solidFill>
                <a:latin typeface="+mj-lt"/>
              </a:rPr>
              <a:t>24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84" name="ZoneTexte 119"/>
          <p:cNvSpPr txBox="1">
            <a:spLocks noChangeArrowheads="1"/>
          </p:cNvSpPr>
          <p:nvPr/>
        </p:nvSpPr>
        <p:spPr bwMode="auto">
          <a:xfrm>
            <a:off x="7927348" y="3851756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+mj-lt"/>
              </a:rPr>
              <a:t>S</a:t>
            </a:r>
            <a:r>
              <a:rPr lang="fr-FR" b="1" dirty="0" smtClean="0">
                <a:solidFill>
                  <a:srgbClr val="333399"/>
                </a:solidFill>
                <a:latin typeface="+mj-lt"/>
              </a:rPr>
              <a:t>48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85" name="Rectangle 48"/>
          <p:cNvSpPr>
            <a:spLocks noChangeArrowheads="1"/>
          </p:cNvSpPr>
          <p:nvPr/>
        </p:nvSpPr>
        <p:spPr bwMode="auto">
          <a:xfrm>
            <a:off x="1007876" y="2020781"/>
            <a:ext cx="323807" cy="20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-</a:t>
            </a:r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0,53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6" name="Rectangle 49"/>
          <p:cNvSpPr>
            <a:spLocks noChangeArrowheads="1"/>
          </p:cNvSpPr>
          <p:nvPr/>
        </p:nvSpPr>
        <p:spPr bwMode="auto">
          <a:xfrm>
            <a:off x="2365188" y="2075706"/>
            <a:ext cx="323807" cy="20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-</a:t>
            </a:r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0,84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7" name="Rectangle 50"/>
          <p:cNvSpPr>
            <a:spLocks noChangeArrowheads="1"/>
          </p:cNvSpPr>
          <p:nvPr/>
        </p:nvSpPr>
        <p:spPr bwMode="auto">
          <a:xfrm>
            <a:off x="1394696" y="2601905"/>
            <a:ext cx="323807" cy="20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-</a:t>
            </a:r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2,09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8" name="Rectangle 51"/>
          <p:cNvSpPr>
            <a:spLocks noChangeArrowheads="1"/>
          </p:cNvSpPr>
          <p:nvPr/>
        </p:nvSpPr>
        <p:spPr bwMode="auto">
          <a:xfrm>
            <a:off x="2740368" y="3299341"/>
            <a:ext cx="3238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-</a:t>
            </a:r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3,82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9" name="Rectangle 48"/>
          <p:cNvSpPr>
            <a:spLocks noChangeArrowheads="1"/>
          </p:cNvSpPr>
          <p:nvPr/>
        </p:nvSpPr>
        <p:spPr bwMode="auto">
          <a:xfrm>
            <a:off x="6474807" y="2038900"/>
            <a:ext cx="3222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-1,09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0" name="Rectangle 49"/>
          <p:cNvSpPr>
            <a:spLocks noChangeArrowheads="1"/>
          </p:cNvSpPr>
          <p:nvPr/>
        </p:nvSpPr>
        <p:spPr bwMode="auto">
          <a:xfrm>
            <a:off x="7832119" y="2420888"/>
            <a:ext cx="3222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-1,57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1" name="Rectangle 50"/>
          <p:cNvSpPr>
            <a:spLocks noChangeArrowheads="1"/>
          </p:cNvSpPr>
          <p:nvPr/>
        </p:nvSpPr>
        <p:spPr bwMode="auto">
          <a:xfrm>
            <a:off x="6870094" y="3317460"/>
            <a:ext cx="3222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-3,82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" name="Rectangle 51"/>
          <p:cNvSpPr>
            <a:spLocks noChangeArrowheads="1"/>
          </p:cNvSpPr>
          <p:nvPr/>
        </p:nvSpPr>
        <p:spPr bwMode="auto">
          <a:xfrm>
            <a:off x="8198832" y="3222501"/>
            <a:ext cx="3238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-</a:t>
            </a:r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3,62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3" name="ZoneTexte 84"/>
          <p:cNvSpPr txBox="1">
            <a:spLocks noChangeArrowheads="1"/>
          </p:cNvSpPr>
          <p:nvPr/>
        </p:nvSpPr>
        <p:spPr bwMode="auto">
          <a:xfrm>
            <a:off x="6464488" y="3558362"/>
            <a:ext cx="735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000" dirty="0">
                <a:solidFill>
                  <a:srgbClr val="000066"/>
                </a:solidFill>
                <a:cs typeface="Arial" pitchFamily="34" charset="0"/>
              </a:rPr>
              <a:t>P &lt; </a:t>
            </a:r>
            <a:r>
              <a:rPr lang="fr-FR" sz="1000" dirty="0" smtClean="0">
                <a:solidFill>
                  <a:srgbClr val="000066"/>
                </a:solidFill>
                <a:cs typeface="Arial" pitchFamily="34" charset="0"/>
              </a:rPr>
              <a:t>0,001</a:t>
            </a:r>
            <a:endParaRPr lang="fr-FR" sz="1000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4" name="ZoneTexte 85"/>
          <p:cNvSpPr txBox="1">
            <a:spLocks noChangeArrowheads="1"/>
          </p:cNvSpPr>
          <p:nvPr/>
        </p:nvSpPr>
        <p:spPr bwMode="auto">
          <a:xfrm>
            <a:off x="7829738" y="3558362"/>
            <a:ext cx="735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000" dirty="0">
                <a:solidFill>
                  <a:srgbClr val="000066"/>
                </a:solidFill>
                <a:cs typeface="Arial" pitchFamily="34" charset="0"/>
              </a:rPr>
              <a:t>P = </a:t>
            </a:r>
            <a:r>
              <a:rPr lang="fr-FR" sz="1000" dirty="0" smtClean="0">
                <a:solidFill>
                  <a:srgbClr val="000066"/>
                </a:solidFill>
                <a:cs typeface="Arial" pitchFamily="34" charset="0"/>
              </a:rPr>
              <a:t>0,003</a:t>
            </a:r>
            <a:endParaRPr lang="fr-FR" sz="1000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5" name="ZoneTexte 84"/>
          <p:cNvSpPr txBox="1">
            <a:spLocks noChangeArrowheads="1"/>
          </p:cNvSpPr>
          <p:nvPr/>
        </p:nvSpPr>
        <p:spPr bwMode="auto">
          <a:xfrm>
            <a:off x="980888" y="3578132"/>
            <a:ext cx="735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000" dirty="0">
                <a:solidFill>
                  <a:srgbClr val="000066"/>
                </a:solidFill>
                <a:cs typeface="Arial" pitchFamily="34" charset="0"/>
              </a:rPr>
              <a:t>P &lt; </a:t>
            </a:r>
            <a:r>
              <a:rPr lang="fr-FR" sz="1000" dirty="0" smtClean="0">
                <a:solidFill>
                  <a:srgbClr val="000066"/>
                </a:solidFill>
                <a:cs typeface="Arial" pitchFamily="34" charset="0"/>
              </a:rPr>
              <a:t>0,001</a:t>
            </a:r>
            <a:endParaRPr lang="fr-FR" sz="1000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96" name="ZoneTexte 85"/>
          <p:cNvSpPr txBox="1">
            <a:spLocks noChangeArrowheads="1"/>
          </p:cNvSpPr>
          <p:nvPr/>
        </p:nvSpPr>
        <p:spPr bwMode="auto">
          <a:xfrm>
            <a:off x="2346138" y="3578132"/>
            <a:ext cx="735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000" dirty="0">
                <a:solidFill>
                  <a:srgbClr val="000066"/>
                </a:solidFill>
                <a:cs typeface="Arial" pitchFamily="34" charset="0"/>
              </a:rPr>
              <a:t>P &lt; 0,001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oneTexte 2"/>
          <p:cNvSpPr txBox="1">
            <a:spLocks noChangeArrowheads="1"/>
          </p:cNvSpPr>
          <p:nvPr/>
        </p:nvSpPr>
        <p:spPr bwMode="auto">
          <a:xfrm>
            <a:off x="381000" y="1290935"/>
            <a:ext cx="8558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Modification </a:t>
            </a:r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médiane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 des </a:t>
            </a:r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paramètres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métaboliques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à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jeun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, </a:t>
            </a:r>
            <a:r>
              <a:rPr lang="en-US" sz="2400" b="1" dirty="0" err="1" smtClean="0">
                <a:solidFill>
                  <a:srgbClr val="CC3300"/>
                </a:solidFill>
                <a:latin typeface="+mj-lt"/>
              </a:rPr>
              <a:t>à</a:t>
            </a: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 S48</a:t>
            </a:r>
            <a:endParaRPr lang="en-US" sz="2400" b="1" dirty="0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04800" y="2060848"/>
          <a:ext cx="8610600" cy="2736307"/>
        </p:xfrm>
        <a:graphic>
          <a:graphicData uri="http://schemas.openxmlformats.org/drawingml/2006/table">
            <a:tbl>
              <a:tblPr/>
              <a:tblGrid>
                <a:gridCol w="4191000"/>
                <a:gridCol w="1295400"/>
                <a:gridCol w="2211388"/>
                <a:gridCol w="912812"/>
              </a:tblGrid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DRV + COBI + F/TDF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Cholestérol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total,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0</a:t>
                      </a:r>
                      <a: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LDL-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cholestérol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0</a:t>
                      </a:r>
                      <a: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HDL-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cholestérol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mg/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dL</a:t>
                      </a:r>
                      <a:endParaRPr kumimoji="0" lang="en-US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Rapport 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cholestérol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total:HDL-cholestérol</a:t>
                      </a:r>
                      <a:endParaRPr kumimoji="0" lang="en-US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-0</a:t>
                      </a:r>
                      <a: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Triglycérides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mg/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dL</a:t>
                      </a:r>
                      <a:endParaRPr kumimoji="0" lang="en-US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Glycémie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mg/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dL</a:t>
                      </a:r>
                      <a:endParaRPr kumimoji="0" lang="en-US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1762" y="5032648"/>
          <a:ext cx="7945438" cy="335280"/>
        </p:xfrm>
        <a:graphic>
          <a:graphicData uri="http://schemas.openxmlformats.org/drawingml/2006/table">
            <a:tbl>
              <a:tblPr/>
              <a:tblGrid>
                <a:gridCol w="4324939"/>
                <a:gridCol w="1392541"/>
                <a:gridCol w="2227958"/>
              </a:tblGrid>
              <a:tr h="217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Initiation d’un </a:t>
                      </a:r>
                      <a:r>
                        <a:rPr kumimoji="0" lang="en-US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hypolipidémiant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entre J0 et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  <a:r>
                        <a:rPr kumimoji="0" 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95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19512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9513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9514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1388</Words>
  <Application>Microsoft Office PowerPoint</Application>
  <PresentationFormat>Affichage à l'écran (4:3)</PresentationFormat>
  <Paragraphs>354</Paragraphs>
  <Slides>10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ARV_trials_2015</vt:lpstr>
      <vt:lpstr>Phases 2 des nouveaux ARV</vt:lpstr>
      <vt:lpstr>Etude GS-US-299-0102: D/C/F/TAF QD STR   vs DRV + COBI + F/TDF QD</vt:lpstr>
      <vt:lpstr>Etude GS-US-299-0102: D/C/F/TAF QD  vs DRV + COBI + F/TDF QD</vt:lpstr>
      <vt:lpstr>Etude GS-US-299-0102: D/C/F/TAF QD  vs DRV + COBI + F/TDF QD</vt:lpstr>
      <vt:lpstr>Etude GS-US-299-0102: D/C/F/TAF QD  vs DRV + COBI + F/TDF QD</vt:lpstr>
      <vt:lpstr>Etude GS-US-299-0102: D/C/F/TAF QD  vs DRV + COBI + F/TDF QD</vt:lpstr>
      <vt:lpstr>Etude GS-US-299-0102: D/C/F/TAF QD  vs DRV + COBI + F/TDF QD</vt:lpstr>
      <vt:lpstr>Etude GS-US-299-0102: D/C/F/TAF QD  vs DRV + COBI + F/TDF QD</vt:lpstr>
      <vt:lpstr>Etude GS-US-299-0102: D/C/F/TAF QD  vs DRV + COBI + F/TDF QD</vt:lpstr>
      <vt:lpstr>Etude GS-US-299-0102: D/C/F/TAF QD  vs DRV + COBI + F/TDF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creator>www.arv-trial.com</dc:creator>
  <cp:lastModifiedBy>Utilisateur</cp:lastModifiedBy>
  <cp:revision>174</cp:revision>
  <dcterms:created xsi:type="dcterms:W3CDTF">2015-05-12T14:00:05Z</dcterms:created>
  <dcterms:modified xsi:type="dcterms:W3CDTF">2015-10-01T19:57:14Z</dcterms:modified>
</cp:coreProperties>
</file>