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99" r:id="rId2"/>
    <p:sldId id="269" r:id="rId3"/>
    <p:sldId id="270" r:id="rId4"/>
    <p:sldId id="271" r:id="rId5"/>
    <p:sldId id="292" r:id="rId6"/>
    <p:sldId id="293" r:id="rId7"/>
    <p:sldId id="274" r:id="rId8"/>
    <p:sldId id="275" r:id="rId9"/>
    <p:sldId id="281" r:id="rId10"/>
    <p:sldId id="276" r:id="rId11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4" clrIdx="0"/>
  <p:cmAuthor id="1" name="anto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CC3300"/>
    <a:srgbClr val="333399"/>
    <a:srgbClr val="DDDDDD"/>
    <a:srgbClr val="FFC000"/>
    <a:srgbClr val="000000"/>
    <a:srgbClr val="FF00FF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4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2064" y="-3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270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E3E7004D-95C5-4447-B048-6ADC84AB6FA7}" type="datetime1">
              <a:rPr lang="fr-FR"/>
              <a:pPr/>
              <a:t>12/10/2015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DA9CEDD6-96EE-474A-AC57-8B9C70964F7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Phases 2 des nouveaux ARV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-FR" sz="2200" b="1" dirty="0" err="1">
                <a:latin typeface="+mj-lt"/>
                <a:ea typeface="ＭＳ Ｐゴシック" pitchFamily="34" charset="-128"/>
              </a:rPr>
              <a:t>Fostemsavir</a:t>
            </a:r>
            <a:r>
              <a:rPr lang="fr-FR" sz="2200" b="1" dirty="0">
                <a:latin typeface="+mj-lt"/>
                <a:ea typeface="ＭＳ Ｐゴシック" pitchFamily="34" charset="-128"/>
              </a:rPr>
              <a:t>, </a:t>
            </a: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 de </a:t>
            </a: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temsavir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 (inhibiteur d’attachement)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Etude AI438011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(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TFV)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292-0102 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299-0102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non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nucléosidique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réverse transcriptase)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MK1439007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d’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intégrase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</a:t>
            </a:r>
            <a:endParaRPr lang="fr-FR" sz="2200" b="1" dirty="0" smtClean="0">
              <a:solidFill>
                <a:srgbClr val="C0C0C0"/>
              </a:solidFill>
              <a:latin typeface="Calibri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LATTE</a:t>
            </a:r>
            <a:endParaRPr lang="fr-FR" sz="2200" b="1" dirty="0">
              <a:solidFill>
                <a:srgbClr val="C0C0C0"/>
              </a:solidFill>
              <a:ea typeface="ＭＳ Ｐゴシック" pitchFamily="34" charset="-12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200" b="1" dirty="0">
                <a:solidFill>
                  <a:srgbClr val="C0C0C0"/>
                </a:solidFill>
                <a:ea typeface="ＭＳ Ｐゴシック" pitchFamily="34" charset="-128"/>
              </a:rPr>
              <a:t> </a:t>
            </a:r>
            <a:endParaRPr lang="fr-FR" sz="1400" b="1" dirty="0">
              <a:solidFill>
                <a:srgbClr val="C0C0C0"/>
              </a:solidFill>
              <a:ea typeface="ＭＳ Ｐゴシック" pitchFamily="34" charset="-128"/>
            </a:endParaRPr>
          </a:p>
          <a:p>
            <a:pPr lvl="0">
              <a:spcBef>
                <a:spcPts val="0"/>
              </a:spcBef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BMS-955176 (inhibiteur de maturation)</a:t>
            </a:r>
          </a:p>
          <a:p>
            <a:pPr lvl="1">
              <a:spcBef>
                <a:spcPts val="0"/>
              </a:spcBef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AI468002</a:t>
            </a:r>
          </a:p>
        </p:txBody>
      </p:sp>
    </p:spTree>
    <p:extLst>
      <p:ext uri="{BB962C8B-B14F-4D97-AF65-F5344CB8AC3E}">
        <p14:creationId xmlns:p14="http://schemas.microsoft.com/office/powerpoint/2010/main" val="191483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788400" cy="4914900"/>
          </a:xfrm>
        </p:spPr>
        <p:txBody>
          <a:bodyPr/>
          <a:lstStyle/>
          <a:p>
            <a:r>
              <a:rPr lang="en-US" sz="2800" b="1" dirty="0" smtClean="0">
                <a:latin typeface="+mj-lt"/>
                <a:ea typeface="ＭＳ Ｐゴシック" pitchFamily="-84" charset="-128"/>
              </a:rPr>
              <a:t>Conclusion</a:t>
            </a:r>
          </a:p>
          <a:p>
            <a:pPr lvl="1"/>
            <a:r>
              <a:rPr lang="en-US" sz="2000" dirty="0" smtClean="0">
                <a:ea typeface="ＭＳ Ｐゴシック" pitchFamily="-84" charset="-128"/>
              </a:rPr>
              <a:t>Les </a:t>
            </a:r>
            <a:r>
              <a:rPr lang="en-US" sz="2000" dirty="0" err="1" smtClean="0">
                <a:ea typeface="ＭＳ Ｐゴシック" pitchFamily="-84" charset="-128"/>
              </a:rPr>
              <a:t>taux</a:t>
            </a:r>
            <a:r>
              <a:rPr lang="en-US" sz="2000" dirty="0" smtClean="0">
                <a:ea typeface="ＭＳ Ｐゴシック" pitchFamily="-84" charset="-128"/>
              </a:rPr>
              <a:t> de </a:t>
            </a:r>
            <a:r>
              <a:rPr lang="en-US" sz="2000" dirty="0" err="1" smtClean="0">
                <a:ea typeface="ＭＳ Ｐゴシック" pitchFamily="-84" charset="-128"/>
              </a:rPr>
              <a:t>réponse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virologique</a:t>
            </a:r>
            <a:r>
              <a:rPr lang="en-US" sz="2000" dirty="0" smtClean="0">
                <a:ea typeface="ＭＳ Ｐゴシック" pitchFamily="-84" charset="-128"/>
              </a:rPr>
              <a:t> (</a:t>
            </a:r>
            <a:r>
              <a:rPr lang="en-US" sz="2000" dirty="0" err="1" smtClean="0">
                <a:ea typeface="ＭＳ Ｐゴシック" pitchFamily="-84" charset="-128"/>
              </a:rPr>
              <a:t>ITTm</a:t>
            </a:r>
            <a:r>
              <a:rPr lang="en-US" sz="2000" dirty="0" smtClean="0">
                <a:ea typeface="ＭＳ Ｐゴシック" pitchFamily="-84" charset="-128"/>
              </a:rPr>
              <a:t> et </a:t>
            </a:r>
            <a:r>
              <a:rPr lang="en-US" sz="2000" dirty="0" err="1" smtClean="0">
                <a:ea typeface="ＭＳ Ｐゴシック" pitchFamily="-84" charset="-128"/>
              </a:rPr>
              <a:t>observé</a:t>
            </a:r>
            <a:r>
              <a:rPr lang="en-US" sz="2000" dirty="0" smtClean="0">
                <a:ea typeface="ＭＳ Ｐゴシック" pitchFamily="-84" charset="-128"/>
              </a:rPr>
              <a:t>) et </a:t>
            </a:r>
            <a:r>
              <a:rPr lang="en-US" sz="2000" dirty="0" err="1" smtClean="0">
                <a:ea typeface="ＭＳ Ｐゴシック" pitchFamily="-84" charset="-128"/>
              </a:rPr>
              <a:t>immunologique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étaient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similaires</a:t>
            </a:r>
            <a:r>
              <a:rPr lang="en-US" sz="2000" dirty="0" smtClean="0">
                <a:ea typeface="ＭＳ Ｐゴシック" pitchFamily="-84" charset="-128"/>
              </a:rPr>
              <a:t> entre les bras </a:t>
            </a:r>
            <a:r>
              <a:rPr lang="en-US" sz="2000" dirty="0" err="1">
                <a:ea typeface="ＭＳ Ｐゴシック" pitchFamily="-84" charset="-128"/>
              </a:rPr>
              <a:t>fostemsavir</a:t>
            </a:r>
            <a:r>
              <a:rPr lang="en-US" sz="2000" dirty="0">
                <a:ea typeface="ＭＳ Ｐゴシック" pitchFamily="-84" charset="-128"/>
              </a:rPr>
              <a:t> et </a:t>
            </a:r>
            <a:r>
              <a:rPr lang="en-US" sz="2000" dirty="0" smtClean="0">
                <a:ea typeface="ＭＳ Ｐゴシック" pitchFamily="-84" charset="-128"/>
              </a:rPr>
              <a:t>le bras ATV/r à S48</a:t>
            </a:r>
          </a:p>
          <a:p>
            <a:pPr lvl="1"/>
            <a:r>
              <a:rPr lang="en-US" sz="2000" dirty="0" err="1" smtClean="0">
                <a:ea typeface="ＭＳ Ｐゴシック" pitchFamily="-84" charset="-128"/>
              </a:rPr>
              <a:t>Toutes</a:t>
            </a:r>
            <a:r>
              <a:rPr lang="en-US" sz="2000" dirty="0" smtClean="0">
                <a:ea typeface="ＭＳ Ｐゴシック" pitchFamily="-84" charset="-128"/>
              </a:rPr>
              <a:t> les doses de </a:t>
            </a:r>
            <a:r>
              <a:rPr lang="en-US" sz="2000" dirty="0" err="1">
                <a:ea typeface="ＭＳ Ｐゴシック" pitchFamily="-84" charset="-128"/>
              </a:rPr>
              <a:t>fostemsavir</a:t>
            </a:r>
            <a:r>
              <a:rPr lang="en-US" sz="2000" dirty="0">
                <a:ea typeface="ＭＳ Ｐゴシック" pitchFamily="-84" charset="-128"/>
              </a:rPr>
              <a:t> </a:t>
            </a:r>
            <a:r>
              <a:rPr lang="en-US" sz="2000" dirty="0" err="1">
                <a:ea typeface="ＭＳ Ｐゴシック" pitchFamily="-84" charset="-128"/>
              </a:rPr>
              <a:t>étaient</a:t>
            </a:r>
            <a:r>
              <a:rPr lang="en-US" sz="2000" dirty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généralement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bien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tolérées</a:t>
            </a:r>
            <a:r>
              <a:rPr lang="en-US" sz="2000" dirty="0" smtClean="0">
                <a:ea typeface="ＭＳ Ｐゴシック" pitchFamily="-84" charset="-128"/>
              </a:rPr>
              <a:t> sans signal de </a:t>
            </a:r>
            <a:r>
              <a:rPr lang="en-US" sz="2000" dirty="0" err="1" smtClean="0">
                <a:ea typeface="ＭＳ Ｐゴシック" pitchFamily="-84" charset="-128"/>
              </a:rPr>
              <a:t>toxicité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liée</a:t>
            </a:r>
            <a:r>
              <a:rPr lang="en-US" sz="2000" dirty="0" smtClean="0">
                <a:ea typeface="ＭＳ Ｐゴシック" pitchFamily="-84" charset="-128"/>
              </a:rPr>
              <a:t> à la dose </a:t>
            </a:r>
          </a:p>
          <a:p>
            <a:pPr lvl="1"/>
            <a:r>
              <a:rPr lang="en-US" sz="2000" dirty="0" smtClean="0">
                <a:ea typeface="ＭＳ Ｐゴシック" pitchFamily="-84" charset="-128"/>
              </a:rPr>
              <a:t>La dose de </a:t>
            </a:r>
            <a:r>
              <a:rPr lang="en-US" sz="2000" dirty="0" err="1">
                <a:ea typeface="ＭＳ Ｐゴシック" pitchFamily="-84" charset="-128"/>
              </a:rPr>
              <a:t>fostemsavir</a:t>
            </a:r>
            <a:r>
              <a:rPr lang="en-US" sz="2000" dirty="0">
                <a:ea typeface="ＭＳ Ｐゴシック" pitchFamily="-84" charset="-128"/>
              </a:rPr>
              <a:t> 1200 </a:t>
            </a:r>
            <a:r>
              <a:rPr lang="en-US" sz="2000" dirty="0" smtClean="0">
                <a:ea typeface="ＭＳ Ｐゴシック" pitchFamily="-84" charset="-128"/>
              </a:rPr>
              <a:t>mg QD </a:t>
            </a:r>
            <a:r>
              <a:rPr lang="en-US" sz="2000" dirty="0" err="1" smtClean="0">
                <a:ea typeface="ＭＳ Ｐゴシック" pitchFamily="-84" charset="-128"/>
              </a:rPr>
              <a:t>est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poursuivie</a:t>
            </a:r>
            <a:r>
              <a:rPr lang="en-US" sz="2000" dirty="0" smtClean="0">
                <a:ea typeface="ＭＳ Ｐゴシック" pitchFamily="-84" charset="-128"/>
              </a:rPr>
              <a:t> pour le long </a:t>
            </a:r>
            <a:r>
              <a:rPr lang="en-US" sz="2000" dirty="0" err="1" smtClean="0">
                <a:ea typeface="ＭＳ Ｐゴシック" pitchFamily="-84" charset="-128"/>
              </a:rPr>
              <a:t>terme</a:t>
            </a:r>
            <a:r>
              <a:rPr lang="en-US" sz="2000" dirty="0" smtClean="0">
                <a:ea typeface="ＭＳ Ｐゴシック" pitchFamily="-84" charset="-128"/>
              </a:rPr>
              <a:t> de la Phase </a:t>
            </a:r>
            <a:r>
              <a:rPr lang="en-US" sz="2000" dirty="0" err="1" smtClean="0">
                <a:ea typeface="ＭＳ Ｐゴシック" pitchFamily="-84" charset="-128"/>
              </a:rPr>
              <a:t>IIb</a:t>
            </a:r>
            <a:endParaRPr lang="en-US" sz="2000" dirty="0" smtClean="0">
              <a:ea typeface="ＭＳ Ｐゴシック" pitchFamily="-84" charset="-128"/>
            </a:endParaRPr>
          </a:p>
          <a:p>
            <a:pPr lvl="1"/>
            <a:r>
              <a:rPr lang="en-US" sz="2000" dirty="0" err="1" smtClean="0">
                <a:ea typeface="ＭＳ Ｐゴシック" pitchFamily="-84" charset="-128"/>
              </a:rPr>
              <a:t>Poursuite</a:t>
            </a:r>
            <a:r>
              <a:rPr lang="en-US" sz="2000" dirty="0" smtClean="0">
                <a:ea typeface="ＭＳ Ｐゴシック" pitchFamily="-84" charset="-128"/>
              </a:rPr>
              <a:t> par </a:t>
            </a:r>
            <a:r>
              <a:rPr lang="en-US" sz="2000" dirty="0" err="1" smtClean="0">
                <a:ea typeface="ＭＳ Ｐゴシック" pitchFamily="-84" charset="-128"/>
              </a:rPr>
              <a:t>une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étude</a:t>
            </a:r>
            <a:r>
              <a:rPr lang="en-US" sz="2000" dirty="0" smtClean="0">
                <a:ea typeface="ＭＳ Ｐゴシック" pitchFamily="-84" charset="-128"/>
              </a:rPr>
              <a:t> de Phase III chez des patients </a:t>
            </a:r>
            <a:r>
              <a:rPr lang="en-US" sz="2000" dirty="0" err="1" smtClean="0">
                <a:ea typeface="ＭＳ Ｐゴシック" pitchFamily="-84" charset="-128"/>
              </a:rPr>
              <a:t>lourdement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prétraités</a:t>
            </a:r>
            <a:r>
              <a:rPr lang="en-US" sz="2000" dirty="0" smtClean="0">
                <a:ea typeface="ＭＳ Ｐゴシック" pitchFamily="-84" charset="-128"/>
              </a:rPr>
              <a:t> avec options </a:t>
            </a:r>
            <a:r>
              <a:rPr lang="en-US" sz="2000" dirty="0" err="1" smtClean="0">
                <a:ea typeface="ＭＳ Ｐゴシック" pitchFamily="-84" charset="-128"/>
              </a:rPr>
              <a:t>thérapeutiques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limitées</a:t>
            </a:r>
            <a:endParaRPr lang="en-US" sz="2000" dirty="0" smtClean="0">
              <a:ea typeface="ＭＳ Ｐゴシック" pitchFamily="-84" charset="-128"/>
            </a:endParaRPr>
          </a:p>
          <a:p>
            <a:pPr lvl="2"/>
            <a:r>
              <a:rPr lang="en-US" sz="1800" dirty="0" smtClean="0">
                <a:ea typeface="ＭＳ Ｐゴシック" pitchFamily="-84" charset="-128"/>
              </a:rPr>
              <a:t>Dose pour la phase III  : 600 mg BID</a:t>
            </a:r>
          </a:p>
          <a:p>
            <a:pPr lvl="2"/>
            <a:r>
              <a:rPr lang="en-US" sz="1800" dirty="0" err="1" smtClean="0">
                <a:ea typeface="ＭＳ Ｐゴシック" pitchFamily="-84" charset="-128"/>
              </a:rPr>
              <a:t>Sujets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inclus</a:t>
            </a:r>
            <a:r>
              <a:rPr lang="en-US" sz="1800" dirty="0" smtClean="0">
                <a:ea typeface="ＭＳ Ｐゴシック" pitchFamily="-84" charset="-128"/>
              </a:rPr>
              <a:t> sans </a:t>
            </a:r>
            <a:r>
              <a:rPr lang="en-US" sz="1800" dirty="0" err="1" smtClean="0">
                <a:ea typeface="ＭＳ Ｐゴシック" pitchFamily="-84" charset="-128"/>
              </a:rPr>
              <a:t>réalisation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d’uné</a:t>
            </a:r>
            <a:r>
              <a:rPr lang="en-US" sz="1800" dirty="0" smtClean="0">
                <a:ea typeface="ＭＳ Ｐゴシック" pitchFamily="-84" charset="-128"/>
              </a:rPr>
              <a:t> etude de </a:t>
            </a:r>
            <a:r>
              <a:rPr lang="en-US" sz="1800" dirty="0" err="1" smtClean="0">
                <a:ea typeface="ＭＳ Ｐゴシック" pitchFamily="-84" charset="-128"/>
              </a:rPr>
              <a:t>sensibilité</a:t>
            </a:r>
            <a:r>
              <a:rPr lang="en-US" sz="1800" dirty="0" smtClean="0">
                <a:ea typeface="ＭＳ Ｐゴシック" pitchFamily="-84" charset="-128"/>
              </a:rPr>
              <a:t> à </a:t>
            </a:r>
            <a:r>
              <a:rPr lang="en-US" sz="1800" dirty="0" err="1" smtClean="0">
                <a:ea typeface="ＭＳ Ｐゴシック" pitchFamily="-84" charset="-128"/>
              </a:rPr>
              <a:t>temsavir</a:t>
            </a:r>
            <a:endParaRPr lang="en-US" sz="1800" dirty="0" smtClean="0">
              <a:ea typeface="ＭＳ Ｐゴシック" pitchFamily="-84" charset="-128"/>
            </a:endParaRPr>
          </a:p>
          <a:p>
            <a:pPr lvl="2"/>
            <a:r>
              <a:rPr lang="en-US" sz="1800" dirty="0" err="1" smtClean="0">
                <a:ea typeface="ＭＳ Ｐゴシック" pitchFamily="-84" charset="-128"/>
              </a:rPr>
              <a:t>Analyse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rétrospective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planifiée</a:t>
            </a:r>
            <a:r>
              <a:rPr lang="en-US" sz="1800" dirty="0" smtClean="0">
                <a:ea typeface="ＭＳ Ｐゴシック" pitchFamily="-84" charset="-128"/>
              </a:rPr>
              <a:t> pour </a:t>
            </a:r>
            <a:r>
              <a:rPr lang="en-US" sz="1800" dirty="0" err="1" smtClean="0">
                <a:ea typeface="ＭＳ Ｐゴシック" pitchFamily="-84" charset="-128"/>
              </a:rPr>
              <a:t>déterminer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si</a:t>
            </a:r>
            <a:r>
              <a:rPr lang="en-US" sz="1800" dirty="0" smtClean="0">
                <a:ea typeface="ＭＳ Ｐゴシック" pitchFamily="-84" charset="-128"/>
              </a:rPr>
              <a:t> un test </a:t>
            </a:r>
            <a:r>
              <a:rPr lang="en-US" sz="1800" dirty="0" err="1" smtClean="0">
                <a:ea typeface="ＭＳ Ｐゴシック" pitchFamily="-84" charset="-128"/>
              </a:rPr>
              <a:t>phénotypique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à</a:t>
            </a:r>
            <a:r>
              <a:rPr lang="en-US" sz="1800" dirty="0" smtClean="0">
                <a:ea typeface="ＭＳ Ｐゴシック" pitchFamily="-84" charset="-128"/>
              </a:rPr>
              <a:t> J0 </a:t>
            </a:r>
            <a:r>
              <a:rPr lang="en-US" sz="1800" dirty="0" err="1" smtClean="0">
                <a:ea typeface="ＭＳ Ｐゴシック" pitchFamily="-84" charset="-128"/>
              </a:rPr>
              <a:t>serait</a:t>
            </a:r>
            <a:r>
              <a:rPr lang="en-US" sz="1800" dirty="0" smtClean="0">
                <a:ea typeface="ＭＳ Ｐゴシック" pitchFamily="-84" charset="-128"/>
              </a:rPr>
              <a:t> </a:t>
            </a:r>
            <a:r>
              <a:rPr lang="en-US" sz="1800" dirty="0" err="1" smtClean="0">
                <a:ea typeface="ＭＳ Ｐゴシック" pitchFamily="-84" charset="-128"/>
              </a:rPr>
              <a:t>nécessaire</a:t>
            </a:r>
            <a:endParaRPr lang="en-US" sz="1800" dirty="0" smtClean="0">
              <a:ea typeface="ＭＳ Ｐゴシック" pitchFamily="-84" charset="-128"/>
            </a:endParaRP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32"/>
          <p:cNvSpPr txBox="1">
            <a:spLocks noChangeArrowheads="1"/>
          </p:cNvSpPr>
          <p:nvPr/>
        </p:nvSpPr>
        <p:spPr bwMode="auto">
          <a:xfrm>
            <a:off x="1641103" y="4501778"/>
            <a:ext cx="6891337" cy="36988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b="1" dirty="0" smtClean="0">
                <a:solidFill>
                  <a:srgbClr val="000066"/>
                </a:solidFill>
                <a:latin typeface="+mj-lt"/>
              </a:rPr>
              <a:t>Début de la trithérapie</a:t>
            </a:r>
            <a:endParaRPr lang="fr-FR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 smtClean="0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  <p:sp>
        <p:nvSpPr>
          <p:cNvPr id="11268" name="ZoneTexte 2"/>
          <p:cNvSpPr txBox="1">
            <a:spLocks noChangeArrowheads="1"/>
          </p:cNvSpPr>
          <p:nvPr/>
        </p:nvSpPr>
        <p:spPr bwMode="auto">
          <a:xfrm>
            <a:off x="1887165" y="2780928"/>
            <a:ext cx="1233488" cy="941388"/>
          </a:xfrm>
          <a:prstGeom prst="rect">
            <a:avLst/>
          </a:prstGeom>
          <a:solidFill>
            <a:srgbClr val="FF3399"/>
          </a:solidFill>
          <a:ln w="19050">
            <a:solidFill>
              <a:srgbClr val="FF3399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 </a:t>
            </a:r>
            <a:endParaRPr lang="fr-FR" sz="1400" b="1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400 mg </a:t>
            </a:r>
            <a:r>
              <a:rPr lang="fr-FR" sz="1400" b="1" dirty="0" err="1">
                <a:solidFill>
                  <a:srgbClr val="000066"/>
                </a:solidFill>
                <a:latin typeface="+mj-lt"/>
              </a:rPr>
              <a:t>bid</a:t>
            </a:r>
            <a:r>
              <a:rPr lang="fr-FR" sz="1400" b="1" dirty="0">
                <a:solidFill>
                  <a:srgbClr val="000066"/>
                </a:solidFill>
                <a:latin typeface="+mj-lt"/>
              </a:rPr>
              <a:t/>
            </a:r>
            <a:br>
              <a:rPr lang="fr-FR" sz="1400" b="1" dirty="0">
                <a:solidFill>
                  <a:srgbClr val="000066"/>
                </a:solidFill>
                <a:latin typeface="+mj-lt"/>
              </a:rPr>
            </a:br>
            <a:r>
              <a:rPr lang="fr-FR" sz="1400" b="1" dirty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N=50</a:t>
            </a:r>
            <a:endParaRPr lang="fr-F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69" name="ZoneTexte 3"/>
          <p:cNvSpPr txBox="1">
            <a:spLocks noChangeArrowheads="1"/>
          </p:cNvSpPr>
          <p:nvPr/>
        </p:nvSpPr>
        <p:spPr bwMode="auto">
          <a:xfrm>
            <a:off x="3203203" y="2780928"/>
            <a:ext cx="1233487" cy="941388"/>
          </a:xfrm>
          <a:prstGeom prst="rect">
            <a:avLst/>
          </a:prstGeom>
          <a:solidFill>
            <a:srgbClr val="00FFCC"/>
          </a:solidFill>
          <a:ln w="19050">
            <a:solidFill>
              <a:srgbClr val="00FFCC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 </a:t>
            </a:r>
            <a:endParaRPr lang="fr-FR" sz="1400" b="1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800 mg </a:t>
            </a:r>
            <a:r>
              <a:rPr lang="fr-FR" sz="1400" b="1" dirty="0" err="1">
                <a:solidFill>
                  <a:srgbClr val="000066"/>
                </a:solidFill>
                <a:latin typeface="+mj-lt"/>
              </a:rPr>
              <a:t>bid</a:t>
            </a:r>
            <a:r>
              <a:rPr lang="fr-FR" sz="1400" b="1" dirty="0">
                <a:solidFill>
                  <a:srgbClr val="000066"/>
                </a:solidFill>
                <a:latin typeface="+mj-lt"/>
              </a:rPr>
              <a:t/>
            </a:r>
            <a:br>
              <a:rPr lang="fr-FR" sz="1400" b="1" dirty="0">
                <a:solidFill>
                  <a:srgbClr val="000066"/>
                </a:solidFill>
                <a:latin typeface="+mj-lt"/>
              </a:rPr>
            </a:br>
            <a:r>
              <a:rPr lang="fr-FR" sz="1400" b="1" dirty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n = 49</a:t>
            </a:r>
          </a:p>
        </p:txBody>
      </p:sp>
      <p:sp>
        <p:nvSpPr>
          <p:cNvPr id="11270" name="ZoneTexte 4"/>
          <p:cNvSpPr txBox="1">
            <a:spLocks noChangeArrowheads="1"/>
          </p:cNvSpPr>
          <p:nvPr/>
        </p:nvSpPr>
        <p:spPr bwMode="auto">
          <a:xfrm>
            <a:off x="4520828" y="2780928"/>
            <a:ext cx="1231900" cy="941388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 </a:t>
            </a:r>
            <a:endParaRPr lang="fr-FR" sz="1400" b="1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600 mg </a:t>
            </a:r>
            <a:r>
              <a:rPr lang="fr-FR" sz="1400" b="1" dirty="0" err="1">
                <a:solidFill>
                  <a:srgbClr val="000066"/>
                </a:solidFill>
                <a:latin typeface="+mj-lt"/>
              </a:rPr>
              <a:t>qd</a:t>
            </a:r>
            <a:r>
              <a:rPr lang="fr-FR" sz="1400" b="1" dirty="0">
                <a:solidFill>
                  <a:srgbClr val="000066"/>
                </a:solidFill>
                <a:latin typeface="+mj-lt"/>
              </a:rPr>
              <a:t/>
            </a:r>
            <a:br>
              <a:rPr lang="fr-FR" sz="1400" b="1" dirty="0">
                <a:solidFill>
                  <a:srgbClr val="000066"/>
                </a:solidFill>
                <a:latin typeface="+mj-lt"/>
              </a:rPr>
            </a:br>
            <a:r>
              <a:rPr lang="fr-FR" sz="1400" b="1" dirty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n = 51</a:t>
            </a:r>
          </a:p>
        </p:txBody>
      </p:sp>
      <p:sp>
        <p:nvSpPr>
          <p:cNvPr id="11271" name="ZoneTexte 5"/>
          <p:cNvSpPr txBox="1">
            <a:spLocks noChangeArrowheads="1"/>
          </p:cNvSpPr>
          <p:nvPr/>
        </p:nvSpPr>
        <p:spPr bwMode="auto">
          <a:xfrm>
            <a:off x="5836865" y="2780928"/>
            <a:ext cx="1233488" cy="941388"/>
          </a:xfrm>
          <a:prstGeom prst="rect">
            <a:avLst/>
          </a:prstGeom>
          <a:solidFill>
            <a:srgbClr val="00FF00"/>
          </a:solidFill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 dirty="0" err="1" smtClean="0">
                <a:solidFill>
                  <a:srgbClr val="000066"/>
                </a:solidFill>
                <a:latin typeface="+mj-lt"/>
              </a:rPr>
              <a:t>Fostemsavir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 </a:t>
            </a:r>
            <a:endParaRPr lang="fr-FR" sz="1400" b="1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1 200 mg </a:t>
            </a:r>
            <a:r>
              <a:rPr lang="fr-FR" sz="1400" b="1" dirty="0" err="1">
                <a:solidFill>
                  <a:srgbClr val="000066"/>
                </a:solidFill>
                <a:latin typeface="+mj-lt"/>
              </a:rPr>
              <a:t>qd</a:t>
            </a:r>
            <a:r>
              <a:rPr lang="fr-FR" sz="1400" b="1" dirty="0">
                <a:solidFill>
                  <a:srgbClr val="000066"/>
                </a:solidFill>
                <a:latin typeface="+mj-lt"/>
              </a:rPr>
              <a:t/>
            </a:r>
            <a:br>
              <a:rPr lang="fr-FR" sz="1400" b="1" dirty="0">
                <a:solidFill>
                  <a:srgbClr val="000066"/>
                </a:solidFill>
                <a:latin typeface="+mj-lt"/>
              </a:rPr>
            </a:br>
            <a:r>
              <a:rPr lang="fr-FR" sz="1400" b="1" dirty="0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n = 50</a:t>
            </a:r>
          </a:p>
        </p:txBody>
      </p:sp>
      <p:sp>
        <p:nvSpPr>
          <p:cNvPr id="11272" name="ZoneTexte 6"/>
          <p:cNvSpPr txBox="1">
            <a:spLocks noChangeArrowheads="1"/>
          </p:cNvSpPr>
          <p:nvPr/>
        </p:nvSpPr>
        <p:spPr bwMode="auto">
          <a:xfrm>
            <a:off x="7152903" y="2780928"/>
            <a:ext cx="1379537" cy="9413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>
                <a:solidFill>
                  <a:srgbClr val="000066"/>
                </a:solidFill>
                <a:latin typeface="+mj-lt"/>
              </a:rPr>
              <a:t>ATV/r</a:t>
            </a:r>
          </a:p>
          <a:p>
            <a:pPr algn="ctr"/>
            <a:r>
              <a:rPr lang="fr-FR" sz="1400" b="1">
                <a:solidFill>
                  <a:srgbClr val="000066"/>
                </a:solidFill>
                <a:latin typeface="+mj-lt"/>
              </a:rPr>
              <a:t>300/100 mg qd</a:t>
            </a:r>
            <a:br>
              <a:rPr lang="fr-FR" sz="1400" b="1">
                <a:solidFill>
                  <a:srgbClr val="000066"/>
                </a:solidFill>
                <a:latin typeface="+mj-lt"/>
              </a:rPr>
            </a:br>
            <a:r>
              <a:rPr lang="fr-FR" sz="1400" b="1">
                <a:solidFill>
                  <a:srgbClr val="000066"/>
                </a:solidFill>
                <a:latin typeface="+mj-lt"/>
              </a:rPr>
              <a:t>+ RAL + TDF</a:t>
            </a:r>
          </a:p>
          <a:p>
            <a:pPr algn="ctr"/>
            <a:r>
              <a:rPr lang="fr-FR" sz="1400" b="1">
                <a:solidFill>
                  <a:srgbClr val="000066"/>
                </a:solidFill>
                <a:latin typeface="+mj-lt"/>
              </a:rPr>
              <a:t>n = 51</a:t>
            </a:r>
          </a:p>
        </p:txBody>
      </p:sp>
      <p:sp>
        <p:nvSpPr>
          <p:cNvPr id="11273" name="ZoneTexte 7"/>
          <p:cNvSpPr txBox="1">
            <a:spLocks noChangeArrowheads="1"/>
          </p:cNvSpPr>
          <p:nvPr/>
        </p:nvSpPr>
        <p:spPr bwMode="auto">
          <a:xfrm>
            <a:off x="688603" y="4501778"/>
            <a:ext cx="944562" cy="36988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sz="1600" b="1">
                <a:solidFill>
                  <a:srgbClr val="000066"/>
                </a:solidFill>
              </a:rPr>
              <a:t>J</a:t>
            </a:r>
            <a:r>
              <a:rPr lang="fr-FR" sz="1600" b="1" smtClean="0">
                <a:solidFill>
                  <a:srgbClr val="000066"/>
                </a:solidFill>
              </a:rPr>
              <a:t>1</a:t>
            </a:r>
            <a:endParaRPr lang="fr-FR" sz="1600" b="1">
              <a:solidFill>
                <a:srgbClr val="000066"/>
              </a:solidFill>
            </a:endParaRPr>
          </a:p>
        </p:txBody>
      </p:sp>
      <p:sp>
        <p:nvSpPr>
          <p:cNvPr id="11274" name="ZoneTexte 10"/>
          <p:cNvSpPr txBox="1">
            <a:spLocks noChangeArrowheads="1"/>
          </p:cNvSpPr>
          <p:nvPr/>
        </p:nvSpPr>
        <p:spPr bwMode="auto">
          <a:xfrm>
            <a:off x="688603" y="4979616"/>
            <a:ext cx="944562" cy="36988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sz="1600" b="1" dirty="0">
                <a:solidFill>
                  <a:srgbClr val="000066"/>
                </a:solidFill>
              </a:rPr>
              <a:t>S</a:t>
            </a:r>
            <a:r>
              <a:rPr lang="fr-FR" sz="1600" b="1" dirty="0" smtClean="0">
                <a:solidFill>
                  <a:srgbClr val="000066"/>
                </a:solidFill>
              </a:rPr>
              <a:t>24</a:t>
            </a:r>
            <a:endParaRPr lang="fr-FR" sz="1600" b="1" dirty="0">
              <a:solidFill>
                <a:srgbClr val="000066"/>
              </a:solidFill>
            </a:endParaRPr>
          </a:p>
        </p:txBody>
      </p:sp>
      <p:sp>
        <p:nvSpPr>
          <p:cNvPr id="11275" name="ZoneTexte 11"/>
          <p:cNvSpPr txBox="1">
            <a:spLocks noChangeArrowheads="1"/>
          </p:cNvSpPr>
          <p:nvPr/>
        </p:nvSpPr>
        <p:spPr bwMode="auto">
          <a:xfrm>
            <a:off x="688603" y="5465391"/>
            <a:ext cx="944562" cy="36988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sz="1600" b="1" dirty="0">
                <a:solidFill>
                  <a:srgbClr val="000066"/>
                </a:solidFill>
              </a:rPr>
              <a:t>S</a:t>
            </a:r>
            <a:r>
              <a:rPr lang="fr-FR" sz="1600" b="1" dirty="0" smtClean="0">
                <a:solidFill>
                  <a:srgbClr val="000066"/>
                </a:solidFill>
              </a:rPr>
              <a:t>48</a:t>
            </a:r>
            <a:endParaRPr lang="fr-FR" sz="1600" b="1" dirty="0">
              <a:solidFill>
                <a:srgbClr val="000066"/>
              </a:solidFill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641103" y="4979616"/>
            <a:ext cx="6891337" cy="36988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b="1" dirty="0" smtClean="0">
                <a:solidFill>
                  <a:srgbClr val="000066"/>
                </a:solidFill>
                <a:latin typeface="+mj-lt"/>
              </a:rPr>
              <a:t>Critères principaux</a:t>
            </a:r>
            <a:endParaRPr lang="fr-FR" sz="20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77" name="ZoneTexte 13"/>
          <p:cNvSpPr txBox="1">
            <a:spLocks noChangeArrowheads="1"/>
          </p:cNvSpPr>
          <p:nvPr/>
        </p:nvSpPr>
        <p:spPr bwMode="auto">
          <a:xfrm>
            <a:off x="1641103" y="5465391"/>
            <a:ext cx="6891337" cy="36988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b="1" dirty="0" smtClean="0">
                <a:solidFill>
                  <a:srgbClr val="000066"/>
                </a:solidFill>
                <a:latin typeface="+mj-lt"/>
              </a:rPr>
              <a:t>Critères secondaires</a:t>
            </a:r>
            <a:endParaRPr lang="fr-FR" b="1" dirty="0">
              <a:solidFill>
                <a:srgbClr val="000066"/>
              </a:solidFill>
              <a:latin typeface="+mj-lt"/>
            </a:endParaRPr>
          </a:p>
        </p:txBody>
      </p:sp>
      <p:cxnSp>
        <p:nvCxnSpPr>
          <p:cNvPr id="15" name="Connecteur droit avec flèche 14"/>
          <p:cNvCxnSpPr/>
          <p:nvPr/>
        </p:nvCxnSpPr>
        <p:spPr bwMode="auto">
          <a:xfrm rot="5400000">
            <a:off x="2107034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 bwMode="auto">
          <a:xfrm rot="5400000">
            <a:off x="2426915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 bwMode="auto">
          <a:xfrm rot="5400000">
            <a:off x="2426915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 bwMode="auto">
          <a:xfrm rot="5400000">
            <a:off x="2426915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 bwMode="auto">
          <a:xfrm rot="5400000">
            <a:off x="3437359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 bwMode="auto">
          <a:xfrm rot="5400000">
            <a:off x="3757240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 bwMode="auto">
          <a:xfrm rot="5400000">
            <a:off x="3757240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 bwMode="auto">
          <a:xfrm rot="5400000">
            <a:off x="3757240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 bwMode="auto">
          <a:xfrm rot="5400000">
            <a:off x="4740696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 bwMode="auto">
          <a:xfrm rot="5400000">
            <a:off x="5060577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 bwMode="auto">
          <a:xfrm rot="5400000">
            <a:off x="5060577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 bwMode="auto">
          <a:xfrm rot="5400000">
            <a:off x="5060577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 bwMode="auto">
          <a:xfrm rot="5400000">
            <a:off x="6053559" y="4158085"/>
            <a:ext cx="795337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 bwMode="auto">
          <a:xfrm rot="5400000">
            <a:off x="6373440" y="49224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 bwMode="auto">
          <a:xfrm rot="5400000">
            <a:off x="6373440" y="5392366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 bwMode="auto">
          <a:xfrm rot="5400000">
            <a:off x="6373440" y="59289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1272" idx="2"/>
          </p:cNvCxnSpPr>
          <p:nvPr/>
        </p:nvCxnSpPr>
        <p:spPr bwMode="auto">
          <a:xfrm rot="5400000">
            <a:off x="7202115" y="4358904"/>
            <a:ext cx="1277937" cy="4762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95" name="ZoneTexte 34"/>
          <p:cNvSpPr txBox="1">
            <a:spLocks noChangeArrowheads="1"/>
          </p:cNvSpPr>
          <p:nvPr/>
        </p:nvSpPr>
        <p:spPr bwMode="auto">
          <a:xfrm>
            <a:off x="2000554" y="3954091"/>
            <a:ext cx="4950073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 algn="ctr"/>
            <a:r>
              <a:rPr lang="fr-FR" sz="1400" b="1" dirty="0">
                <a:solidFill>
                  <a:srgbClr val="000066"/>
                </a:solidFill>
                <a:latin typeface="+mj-lt"/>
              </a:rPr>
              <a:t> 7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 jours de monothérapie de </a:t>
            </a:r>
            <a:r>
              <a:rPr lang="fr-FR" sz="1400" b="1" dirty="0" err="1">
                <a:solidFill>
                  <a:srgbClr val="000066"/>
                </a:solidFill>
                <a:latin typeface="+mj-lt"/>
              </a:rPr>
              <a:t>fostemsavir</a:t>
            </a:r>
            <a:r>
              <a:rPr lang="fr-FR" sz="14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: </a:t>
            </a:r>
            <a:r>
              <a:rPr lang="fr-FR" sz="1400" b="1" dirty="0">
                <a:solidFill>
                  <a:srgbClr val="000066"/>
                </a:solidFill>
                <a:latin typeface="+mj-lt"/>
              </a:rPr>
              <a:t>10 patients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</a:rPr>
              <a:t> par groupe</a:t>
            </a:r>
            <a:endParaRPr lang="fr-FR" sz="1400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1296" name="ZoneTexte 11"/>
          <p:cNvSpPr txBox="1">
            <a:spLocks noChangeArrowheads="1"/>
          </p:cNvSpPr>
          <p:nvPr/>
        </p:nvSpPr>
        <p:spPr bwMode="auto">
          <a:xfrm>
            <a:off x="656853" y="6014666"/>
            <a:ext cx="944562" cy="36988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sz="1600" b="1" dirty="0">
                <a:solidFill>
                  <a:srgbClr val="000066"/>
                </a:solidFill>
              </a:rPr>
              <a:t>S</a:t>
            </a:r>
            <a:r>
              <a:rPr lang="fr-FR" sz="1600" b="1" dirty="0" smtClean="0">
                <a:solidFill>
                  <a:srgbClr val="000066"/>
                </a:solidFill>
              </a:rPr>
              <a:t>96</a:t>
            </a:r>
            <a:endParaRPr lang="fr-FR" sz="1600" b="1" dirty="0">
              <a:solidFill>
                <a:srgbClr val="000066"/>
              </a:solidFill>
            </a:endParaRPr>
          </a:p>
        </p:txBody>
      </p:sp>
      <p:sp>
        <p:nvSpPr>
          <p:cNvPr id="11297" name="ZoneTexte 13"/>
          <p:cNvSpPr txBox="1">
            <a:spLocks noChangeArrowheads="1"/>
          </p:cNvSpPr>
          <p:nvPr/>
        </p:nvSpPr>
        <p:spPr bwMode="auto">
          <a:xfrm>
            <a:off x="1609353" y="6014666"/>
            <a:ext cx="6891337" cy="36988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b="1" dirty="0" smtClean="0">
                <a:solidFill>
                  <a:srgbClr val="000066"/>
                </a:solidFill>
                <a:latin typeface="+mj-lt"/>
              </a:rPr>
              <a:t>Suivi long terme avec la dose sélectionnée</a:t>
            </a:r>
            <a:endParaRPr lang="fr-FR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4" y="1125538"/>
            <a:ext cx="9080501" cy="165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n-GB" sz="1600" dirty="0">
                <a:solidFill>
                  <a:srgbClr val="000066"/>
                </a:solidFill>
                <a:cs typeface="Arial" charset="0"/>
              </a:rPr>
              <a:t>Phase </a:t>
            </a:r>
            <a:r>
              <a:rPr lang="en-GB" sz="1600" dirty="0" err="1">
                <a:solidFill>
                  <a:srgbClr val="000066"/>
                </a:solidFill>
                <a:cs typeface="Arial" charset="0"/>
              </a:rPr>
              <a:t>IIb</a:t>
            </a:r>
            <a:r>
              <a:rPr lang="en-GB" sz="1600" dirty="0">
                <a:solidFill>
                  <a:srgbClr val="000066"/>
                </a:solidFill>
                <a:cs typeface="Arial" charset="0"/>
              </a:rPr>
              <a:t>, </a:t>
            </a: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randomisée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, </a:t>
            </a: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contrôlée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, en </a:t>
            </a: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aveugle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sur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la dose de </a:t>
            </a:r>
            <a:r>
              <a:rPr lang="fr-FR" sz="1600" dirty="0" err="1">
                <a:solidFill>
                  <a:srgbClr val="000066"/>
                </a:solidFill>
                <a:cs typeface="Arial" charset="0"/>
              </a:rPr>
              <a:t>fostemsavir</a:t>
            </a:r>
            <a:endParaRPr lang="fr-FR" sz="1600" dirty="0" smtClean="0">
              <a:solidFill>
                <a:srgbClr val="000066"/>
              </a:solidFill>
              <a:cs typeface="Arial" charset="0"/>
            </a:endParaRP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Patients </a:t>
            </a:r>
            <a:r>
              <a:rPr lang="en-GB" sz="1600" u="sng" dirty="0" smtClean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18 </a:t>
            </a: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ans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, </a:t>
            </a: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prétraités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par ARV, ARN VIH </a:t>
            </a:r>
            <a:r>
              <a:rPr lang="en-GB" sz="1600" u="sng" dirty="0" smtClean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1000 </a:t>
            </a:r>
            <a:r>
              <a:rPr lang="en-GB" sz="1600" dirty="0" err="1">
                <a:solidFill>
                  <a:srgbClr val="000066"/>
                </a:solidFill>
                <a:cs typeface="Arial" charset="0"/>
              </a:rPr>
              <a:t>c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/ml, CD4 </a:t>
            </a:r>
            <a:r>
              <a:rPr lang="en-GB" sz="1600" dirty="0">
                <a:solidFill>
                  <a:srgbClr val="000066"/>
                </a:solidFill>
                <a:cs typeface="Arial" charset="0"/>
              </a:rPr>
              <a:t>&gt; 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50/mm</a:t>
            </a:r>
            <a:r>
              <a:rPr lang="en-GB" sz="1600" baseline="30000" dirty="0" smtClean="0">
                <a:solidFill>
                  <a:srgbClr val="000066"/>
                </a:solidFill>
                <a:cs typeface="Arial" charset="0"/>
              </a:rPr>
              <a:t>3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Sensibilité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</a:t>
            </a:r>
            <a:r>
              <a:rPr lang="en-GB" sz="1600" dirty="0" err="1" smtClean="0">
                <a:solidFill>
                  <a:srgbClr val="000066"/>
                </a:solidFill>
                <a:cs typeface="Arial" charset="0"/>
              </a:rPr>
              <a:t>à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RAL</a:t>
            </a:r>
            <a:r>
              <a:rPr lang="en-GB" sz="1600" dirty="0">
                <a:solidFill>
                  <a:srgbClr val="000066"/>
                </a:solidFill>
                <a:cs typeface="Arial" charset="0"/>
              </a:rPr>
              <a:t>, TDF</a:t>
            </a:r>
            <a:r>
              <a:rPr lang="en-GB" sz="1600" dirty="0" smtClean="0">
                <a:solidFill>
                  <a:srgbClr val="000066"/>
                </a:solidFill>
                <a:cs typeface="Arial" charset="0"/>
              </a:rPr>
              <a:t> et ATV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cs typeface="Arial" charset="0"/>
              </a:rPr>
              <a:t>CI</a:t>
            </a:r>
            <a:r>
              <a:rPr lang="fr-FR" sz="1600" baseline="-25000" dirty="0" smtClean="0">
                <a:solidFill>
                  <a:srgbClr val="000066"/>
                </a:solidFill>
                <a:cs typeface="Arial" charset="0"/>
              </a:rPr>
              <a:t>50 </a:t>
            </a:r>
            <a:r>
              <a:rPr lang="fr-FR" sz="1600" dirty="0" err="1" smtClean="0">
                <a:solidFill>
                  <a:srgbClr val="000066"/>
                </a:solidFill>
                <a:cs typeface="Arial" charset="0"/>
              </a:rPr>
              <a:t>temsavir</a:t>
            </a:r>
            <a:r>
              <a:rPr lang="fr-FR" sz="1600" dirty="0" smtClean="0">
                <a:solidFill>
                  <a:srgbClr val="000066"/>
                </a:solidFill>
                <a:cs typeface="Arial" charset="0"/>
              </a:rPr>
              <a:t> &lt; 0,1 </a:t>
            </a:r>
            <a:r>
              <a:rPr lang="fr-FR" sz="1600" dirty="0">
                <a:solidFill>
                  <a:srgbClr val="000066"/>
                </a:solidFill>
                <a:cs typeface="Arial" charset="0"/>
              </a:rPr>
              <a:t>μM (100 </a:t>
            </a:r>
            <a:r>
              <a:rPr lang="fr-FR" sz="1600" dirty="0" err="1">
                <a:solidFill>
                  <a:srgbClr val="000066"/>
                </a:solidFill>
                <a:cs typeface="Arial" charset="0"/>
              </a:rPr>
              <a:t>nM</a:t>
            </a:r>
            <a:r>
              <a:rPr lang="fr-FR" sz="1600" dirty="0">
                <a:solidFill>
                  <a:srgbClr val="000066"/>
                </a:solidFill>
                <a:cs typeface="Arial" charset="0"/>
              </a:rPr>
              <a:t>)</a:t>
            </a:r>
            <a:r>
              <a:rPr lang="fr-FR" sz="1600" dirty="0" smtClean="0">
                <a:solidFill>
                  <a:srgbClr val="000066"/>
                </a:solidFill>
                <a:cs typeface="Arial" charset="0"/>
              </a:rPr>
              <a:t> par test </a:t>
            </a:r>
            <a:r>
              <a:rPr lang="fr-FR" sz="1600" dirty="0" err="1" smtClean="0">
                <a:solidFill>
                  <a:srgbClr val="000066"/>
                </a:solidFill>
                <a:cs typeface="Arial" charset="0"/>
              </a:rPr>
              <a:t>Phenosense</a:t>
            </a:r>
            <a:r>
              <a:rPr lang="fr-FR" sz="1600" baseline="30000" dirty="0">
                <a:solidFill>
                  <a:srgbClr val="000066"/>
                </a:solidFill>
                <a:cs typeface="Arial" charset="0"/>
              </a:rPr>
              <a:t>®</a:t>
            </a:r>
            <a:r>
              <a:rPr lang="fr-FR" sz="1600" dirty="0" smtClean="0">
                <a:solidFill>
                  <a:srgbClr val="000066"/>
                </a:solidFill>
                <a:cs typeface="Arial" charset="0"/>
              </a:rPr>
              <a:t> à la pré-inclusion</a:t>
            </a:r>
            <a:endParaRPr lang="fr-FR" sz="1600" dirty="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40" name="Connecteur droit avec flèche 39"/>
          <p:cNvCxnSpPr/>
          <p:nvPr/>
        </p:nvCxnSpPr>
        <p:spPr bwMode="auto">
          <a:xfrm rot="5400000">
            <a:off x="7762502" y="5395541"/>
            <a:ext cx="155575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 bwMode="auto">
          <a:xfrm rot="5400000">
            <a:off x="7763296" y="5931322"/>
            <a:ext cx="153988" cy="0"/>
          </a:xfrm>
          <a:prstGeom prst="straightConnector1">
            <a:avLst/>
          </a:prstGeom>
          <a:ln w="19050">
            <a:solidFill>
              <a:srgbClr val="333399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302" name="Grouper 45"/>
          <p:cNvGrpSpPr>
            <a:grpSpLocks/>
          </p:cNvGrpSpPr>
          <p:nvPr/>
        </p:nvGrpSpPr>
        <p:grpSpPr bwMode="auto">
          <a:xfrm>
            <a:off x="148931" y="3869953"/>
            <a:ext cx="771447" cy="1522413"/>
            <a:chOff x="233023" y="4085143"/>
            <a:chExt cx="771187" cy="1522801"/>
          </a:xfrm>
        </p:grpSpPr>
        <p:sp>
          <p:nvSpPr>
            <p:cNvPr id="11303" name="ZoneTexte 8"/>
            <p:cNvSpPr txBox="1">
              <a:spLocks noChangeArrowheads="1"/>
            </p:cNvSpPr>
            <p:nvPr/>
          </p:nvSpPr>
          <p:spPr bwMode="auto">
            <a:xfrm rot="16200000">
              <a:off x="-297622" y="4615789"/>
              <a:ext cx="1522800" cy="461509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lIns="72000" rIns="7200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000066"/>
                  </a:solidFill>
                  <a:latin typeface="+mj-lt"/>
                </a:rPr>
                <a:t>Aveugle partiel</a:t>
              </a:r>
            </a:p>
            <a:p>
              <a:pPr algn="ctr"/>
              <a:r>
                <a:rPr lang="fr-FR" sz="1200" b="1" dirty="0" smtClean="0">
                  <a:solidFill>
                    <a:srgbClr val="000066"/>
                  </a:solidFill>
                  <a:latin typeface="+mj-lt"/>
                </a:rPr>
                <a:t>(Dose </a:t>
              </a:r>
              <a:r>
                <a:rPr lang="fr-FR" sz="1200" b="1" dirty="0" err="1">
                  <a:solidFill>
                    <a:srgbClr val="000066"/>
                  </a:solidFill>
                  <a:latin typeface="+mj-lt"/>
                </a:rPr>
                <a:t>fostemsavir</a:t>
              </a:r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)</a:t>
              </a:r>
            </a:p>
          </p:txBody>
        </p:sp>
        <p:cxnSp>
          <p:nvCxnSpPr>
            <p:cNvPr id="43" name="Connecteur droit 42"/>
            <p:cNvCxnSpPr/>
            <p:nvPr/>
          </p:nvCxnSpPr>
          <p:spPr bwMode="auto">
            <a:xfrm>
              <a:off x="694751" y="4085143"/>
              <a:ext cx="309459" cy="1588"/>
            </a:xfrm>
            <a:prstGeom prst="line">
              <a:avLst/>
            </a:prstGeom>
            <a:ln w="12700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 bwMode="auto">
            <a:xfrm>
              <a:off x="694751" y="5606356"/>
              <a:ext cx="309459" cy="1588"/>
            </a:xfrm>
            <a:prstGeom prst="line">
              <a:avLst/>
            </a:prstGeom>
            <a:ln w="12700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3419872" y="6581775"/>
            <a:ext cx="5695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</a:t>
            </a:r>
            <a:r>
              <a:rPr lang="it-IT" sz="1200" i="1" dirty="0" smtClean="0">
                <a:solidFill>
                  <a:srgbClr val="CC3300"/>
                </a:solidFill>
                <a:cs typeface="Arial" charset="0"/>
              </a:rPr>
              <a:t>2:e427-37</a:t>
            </a:r>
            <a:r>
              <a:rPr lang="en-GB" sz="1200" i="1" dirty="0" smtClean="0">
                <a:solidFill>
                  <a:srgbClr val="CC3300"/>
                </a:solidFill>
                <a:cs typeface="Arial" charset="0"/>
              </a:rPr>
              <a:t>;  </a:t>
            </a:r>
            <a:r>
              <a:rPr lang="fr-FR" sz="1200" i="1" dirty="0" smtClean="0">
                <a:solidFill>
                  <a:srgbClr val="CC0000"/>
                </a:solidFill>
              </a:rPr>
              <a:t>Thompson </a:t>
            </a:r>
            <a:r>
              <a:rPr lang="fr-FR" sz="1200" i="1" dirty="0">
                <a:solidFill>
                  <a:srgbClr val="CC0000"/>
                </a:solidFill>
              </a:rPr>
              <a:t>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contenu 2"/>
          <p:cNvSpPr>
            <a:spLocks/>
          </p:cNvSpPr>
          <p:nvPr/>
        </p:nvSpPr>
        <p:spPr bwMode="auto">
          <a:xfrm>
            <a:off x="180975" y="1371600"/>
            <a:ext cx="88106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Objectifs</a:t>
            </a:r>
            <a:endParaRPr lang="en-GB" sz="2800" b="1" dirty="0" smtClean="0">
              <a:solidFill>
                <a:srgbClr val="CC330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 err="1" smtClean="0">
                <a:solidFill>
                  <a:srgbClr val="000066"/>
                </a:solidFill>
              </a:rPr>
              <a:t>Critères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principaux</a:t>
            </a:r>
            <a:r>
              <a:rPr lang="en-GB" dirty="0" smtClean="0">
                <a:solidFill>
                  <a:srgbClr val="000066"/>
                </a:solidFill>
              </a:rPr>
              <a:t> (</a:t>
            </a:r>
            <a:r>
              <a:rPr lang="en-GB" dirty="0">
                <a:solidFill>
                  <a:srgbClr val="000066"/>
                </a:solidFill>
              </a:rPr>
              <a:t>S</a:t>
            </a:r>
            <a:r>
              <a:rPr lang="en-GB" dirty="0" smtClean="0">
                <a:solidFill>
                  <a:srgbClr val="000066"/>
                </a:solidFill>
              </a:rPr>
              <a:t>24</a:t>
            </a:r>
            <a:r>
              <a:rPr lang="en-GB" dirty="0">
                <a:solidFill>
                  <a:srgbClr val="000066"/>
                </a:solidFill>
              </a:rPr>
              <a:t>) :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%</a:t>
            </a:r>
            <a:r>
              <a:rPr lang="fr-FR" dirty="0" smtClean="0">
                <a:solidFill>
                  <a:srgbClr val="000066"/>
                </a:solidFill>
              </a:rPr>
              <a:t> ARN VIH &lt; 50 </a:t>
            </a:r>
            <a:r>
              <a:rPr lang="fr-FR" dirty="0">
                <a:solidFill>
                  <a:srgbClr val="000066"/>
                </a:solidFill>
              </a:rPr>
              <a:t>c/</a:t>
            </a:r>
            <a:r>
              <a:rPr lang="fr-FR" dirty="0" smtClean="0">
                <a:solidFill>
                  <a:srgbClr val="000066"/>
                </a:solidFill>
              </a:rPr>
              <a:t>ml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%</a:t>
            </a:r>
            <a:r>
              <a:rPr lang="fr-FR" dirty="0" smtClean="0">
                <a:solidFill>
                  <a:srgbClr val="000066"/>
                </a:solidFill>
              </a:rPr>
              <a:t> événements indésirables sévères et EI conduisant à l’arrêt du traitement </a:t>
            </a:r>
            <a:br>
              <a:rPr lang="fr-FR" dirty="0" smtClean="0">
                <a:solidFill>
                  <a:srgbClr val="000066"/>
                </a:solidFill>
              </a:rPr>
            </a:br>
            <a:endParaRPr lang="fr-FR" dirty="0" smtClean="0">
              <a:solidFill>
                <a:srgbClr val="000066"/>
              </a:solidFill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Critères secondaires (</a:t>
            </a:r>
            <a:r>
              <a:rPr lang="fr-FR" dirty="0">
                <a:solidFill>
                  <a:srgbClr val="000066"/>
                </a:solidFill>
              </a:rPr>
              <a:t>S</a:t>
            </a:r>
            <a:r>
              <a:rPr lang="fr-FR" dirty="0" smtClean="0">
                <a:solidFill>
                  <a:srgbClr val="000066"/>
                </a:solidFill>
              </a:rPr>
              <a:t>48</a:t>
            </a:r>
            <a:r>
              <a:rPr lang="fr-FR" dirty="0">
                <a:solidFill>
                  <a:srgbClr val="000066"/>
                </a:solidFill>
              </a:rPr>
              <a:t>) :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% ARN VIH &lt; 50 </a:t>
            </a:r>
            <a:r>
              <a:rPr lang="fr-FR" dirty="0">
                <a:solidFill>
                  <a:srgbClr val="000066"/>
                </a:solidFill>
              </a:rPr>
              <a:t>c/</a:t>
            </a:r>
            <a:r>
              <a:rPr lang="fr-FR" dirty="0" smtClean="0">
                <a:solidFill>
                  <a:srgbClr val="000066"/>
                </a:solidFill>
              </a:rPr>
              <a:t>ml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Modification des CD4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% événements indésirables sévères et EI conduisant à l’arrêt du traitement </a:t>
            </a:r>
            <a:endParaRPr lang="en-GB" b="1" dirty="0">
              <a:solidFill>
                <a:srgbClr val="000066"/>
              </a:solidFill>
            </a:endParaRPr>
          </a:p>
        </p:txBody>
      </p:sp>
      <p:grpSp>
        <p:nvGrpSpPr>
          <p:cNvPr id="4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636432"/>
              </p:ext>
            </p:extLst>
          </p:nvPr>
        </p:nvGraphicFramePr>
        <p:xfrm>
          <a:off x="76200" y="1611084"/>
          <a:ext cx="8926513" cy="4908551"/>
        </p:xfrm>
        <a:graphic>
          <a:graphicData uri="http://schemas.openxmlformats.org/drawingml/2006/table">
            <a:tbl>
              <a:tblPr/>
              <a:tblGrid>
                <a:gridCol w="265113"/>
                <a:gridCol w="2417762"/>
                <a:gridCol w="1270000"/>
                <a:gridCol w="1268413"/>
                <a:gridCol w="1268412"/>
                <a:gridCol w="1268413"/>
                <a:gridCol w="1168400"/>
              </a:tblGrid>
              <a:tr h="347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TDF + RAL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60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400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800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600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1200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médian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années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en-GB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/ml),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médiane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100 000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médiane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en-GB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Sous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type B / 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70 % / 16 %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59 % / 25 %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69 % / 22 %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64 % / 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67 % / 18 %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Interruption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avant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(12 %)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 (35 %)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(18 %)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 (32 %)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(28 %)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manque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d’efficacité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événement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indésirable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Perdu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de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vue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 observance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Retrait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de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consentement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Autre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438" name="Rectangle 6"/>
          <p:cNvSpPr>
            <a:spLocks noChangeArrowheads="1"/>
          </p:cNvSpPr>
          <p:nvPr/>
        </p:nvSpPr>
        <p:spPr bwMode="auto">
          <a:xfrm>
            <a:off x="762000" y="1295400"/>
            <a:ext cx="7381875" cy="32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Caractéristiques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initiales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84" charset="0"/>
              </a:rPr>
              <a:t> et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devenir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84" charset="0"/>
              </a:rPr>
              <a:t> des patients</a:t>
            </a:r>
            <a:endParaRPr lang="en-GB" sz="28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16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419872" y="6581775"/>
            <a:ext cx="5695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</a:t>
            </a:r>
            <a:r>
              <a:rPr lang="it-IT" sz="1200" i="1" dirty="0" smtClean="0">
                <a:solidFill>
                  <a:srgbClr val="CC3300"/>
                </a:solidFill>
                <a:cs typeface="Arial" charset="0"/>
              </a:rPr>
              <a:t>2:e427-37</a:t>
            </a:r>
            <a:r>
              <a:rPr lang="en-GB" sz="1200" i="1" dirty="0" smtClean="0">
                <a:solidFill>
                  <a:srgbClr val="CC3300"/>
                </a:solidFill>
                <a:cs typeface="Arial" charset="0"/>
              </a:rPr>
              <a:t>;  </a:t>
            </a:r>
            <a:r>
              <a:rPr lang="fr-FR" sz="1200" i="1" dirty="0" smtClean="0">
                <a:solidFill>
                  <a:srgbClr val="CC0000"/>
                </a:solidFill>
              </a:rPr>
              <a:t>Thompson </a:t>
            </a:r>
            <a:r>
              <a:rPr lang="fr-FR" sz="1200" i="1" dirty="0">
                <a:solidFill>
                  <a:srgbClr val="CC0000"/>
                </a:solidFill>
              </a:rPr>
              <a:t>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2"/>
          <p:cNvSpPr txBox="1">
            <a:spLocks noChangeArrowheads="1"/>
          </p:cNvSpPr>
          <p:nvPr/>
        </p:nvSpPr>
        <p:spPr bwMode="auto">
          <a:xfrm>
            <a:off x="2106117" y="1233488"/>
            <a:ext cx="49111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7 jours de monothérapie de </a:t>
            </a:r>
            <a:r>
              <a:rPr lang="fr-FR" sz="2000" b="1" dirty="0" err="1">
                <a:solidFill>
                  <a:srgbClr val="CC3300"/>
                </a:solidFill>
                <a:latin typeface="+mj-lt"/>
                <a:cs typeface="Arial" charset="0"/>
              </a:rPr>
              <a:t>fostemsavir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/>
            </a:r>
            <a:b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</a:b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Modification moyenne ARN VIH </a:t>
            </a:r>
            <a:r>
              <a:rPr lang="fr-FR" sz="2000" b="1" dirty="0">
                <a:solidFill>
                  <a:srgbClr val="CC3300"/>
                </a:solidFill>
                <a:latin typeface="+mj-lt"/>
                <a:cs typeface="Arial" charset="0"/>
              </a:rPr>
              <a:t>(log</a:t>
            </a:r>
            <a:r>
              <a:rPr lang="fr-FR" sz="2000" b="1" baseline="-25000" dirty="0">
                <a:solidFill>
                  <a:srgbClr val="CC3300"/>
                </a:solidFill>
                <a:latin typeface="+mj-lt"/>
                <a:cs typeface="Arial" charset="0"/>
              </a:rPr>
              <a:t>10</a:t>
            </a:r>
            <a:r>
              <a:rPr lang="fr-FR" sz="2000" b="1" dirty="0">
                <a:solidFill>
                  <a:srgbClr val="CC3300"/>
                </a:solidFill>
                <a:latin typeface="+mj-lt"/>
                <a:cs typeface="Arial" charset="0"/>
              </a:rPr>
              <a:t> c/ml)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12161" y="6583363"/>
            <a:ext cx="31318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2:e427-37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73" name="Groupe 72"/>
          <p:cNvGrpSpPr/>
          <p:nvPr/>
        </p:nvGrpSpPr>
        <p:grpSpPr>
          <a:xfrm>
            <a:off x="6655391" y="2867025"/>
            <a:ext cx="2235993" cy="1376779"/>
            <a:chOff x="6655391" y="2867025"/>
            <a:chExt cx="2235993" cy="1376779"/>
          </a:xfrm>
        </p:grpSpPr>
        <p:sp>
          <p:nvSpPr>
            <p:cNvPr id="68" name="AutoShape 165"/>
            <p:cNvSpPr>
              <a:spLocks noChangeArrowheads="1"/>
            </p:cNvSpPr>
            <p:nvPr/>
          </p:nvSpPr>
          <p:spPr bwMode="auto">
            <a:xfrm>
              <a:off x="6655391" y="2917118"/>
              <a:ext cx="2226468" cy="132459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7" name="Connecteur droit 4"/>
            <p:cNvCxnSpPr>
              <a:cxnSpLocks noChangeShapeType="1"/>
            </p:cNvCxnSpPr>
            <p:nvPr/>
          </p:nvCxnSpPr>
          <p:spPr bwMode="auto">
            <a:xfrm>
              <a:off x="6889750" y="3021013"/>
              <a:ext cx="114300" cy="0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/>
            </a:ln>
          </p:spPr>
        </p:cxnSp>
        <p:cxnSp>
          <p:nvCxnSpPr>
            <p:cNvPr id="8" name="Connecteur droit 5"/>
            <p:cNvCxnSpPr>
              <a:cxnSpLocks noChangeShapeType="1"/>
            </p:cNvCxnSpPr>
            <p:nvPr/>
          </p:nvCxnSpPr>
          <p:spPr bwMode="auto">
            <a:xfrm>
              <a:off x="6889750" y="3367088"/>
              <a:ext cx="114300" cy="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</p:cxnSp>
        <p:cxnSp>
          <p:nvCxnSpPr>
            <p:cNvPr id="9" name="Connecteur droit 6"/>
            <p:cNvCxnSpPr>
              <a:cxnSpLocks noChangeShapeType="1"/>
            </p:cNvCxnSpPr>
            <p:nvPr/>
          </p:nvCxnSpPr>
          <p:spPr bwMode="auto">
            <a:xfrm>
              <a:off x="6889750" y="3713163"/>
              <a:ext cx="1143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" name="Connecteur droit 7"/>
            <p:cNvCxnSpPr>
              <a:cxnSpLocks noChangeShapeType="1"/>
            </p:cNvCxnSpPr>
            <p:nvPr/>
          </p:nvCxnSpPr>
          <p:spPr bwMode="auto">
            <a:xfrm>
              <a:off x="6889750" y="4059238"/>
              <a:ext cx="11430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</p:cxnSp>
        <p:sp>
          <p:nvSpPr>
            <p:cNvPr id="11" name="ZoneTexte 8"/>
            <p:cNvSpPr txBox="1">
              <a:spLocks noChangeArrowheads="1"/>
            </p:cNvSpPr>
            <p:nvPr/>
          </p:nvSpPr>
          <p:spPr bwMode="auto">
            <a:xfrm>
              <a:off x="6975475" y="2867025"/>
              <a:ext cx="1710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400 mg </a:t>
              </a:r>
              <a:r>
                <a:rPr lang="fr-FR" sz="1600" b="1" dirty="0" err="1">
                  <a:solidFill>
                    <a:srgbClr val="333399"/>
                  </a:solidFill>
                  <a:latin typeface="+mj-lt"/>
                  <a:cs typeface="Arial" charset="0"/>
                </a:rPr>
                <a:t>bid</a:t>
              </a:r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 (n = 7)</a:t>
              </a:r>
            </a:p>
          </p:txBody>
        </p:sp>
        <p:sp>
          <p:nvSpPr>
            <p:cNvPr id="12" name="ZoneTexte 9"/>
            <p:cNvSpPr txBox="1">
              <a:spLocks noChangeArrowheads="1"/>
            </p:cNvSpPr>
            <p:nvPr/>
          </p:nvSpPr>
          <p:spPr bwMode="auto">
            <a:xfrm>
              <a:off x="6975475" y="3213100"/>
              <a:ext cx="1710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>
                  <a:solidFill>
                    <a:srgbClr val="333399"/>
                  </a:solidFill>
                  <a:latin typeface="+mj-lt"/>
                  <a:cs typeface="Arial" charset="0"/>
                </a:rPr>
                <a:t>800 mg bid (n = 5)</a:t>
              </a:r>
            </a:p>
          </p:txBody>
        </p:sp>
        <p:sp>
          <p:nvSpPr>
            <p:cNvPr id="13" name="ZoneTexte 10"/>
            <p:cNvSpPr txBox="1">
              <a:spLocks noChangeArrowheads="1"/>
            </p:cNvSpPr>
            <p:nvPr/>
          </p:nvSpPr>
          <p:spPr bwMode="auto">
            <a:xfrm>
              <a:off x="6975475" y="3559175"/>
              <a:ext cx="17652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>
                  <a:solidFill>
                    <a:srgbClr val="333399"/>
                  </a:solidFill>
                  <a:latin typeface="+mj-lt"/>
                  <a:cs typeface="Arial" charset="0"/>
                </a:rPr>
                <a:t>600 mg qd (n = 10)</a:t>
              </a:r>
            </a:p>
          </p:txBody>
        </p:sp>
        <p:sp>
          <p:nvSpPr>
            <p:cNvPr id="14" name="ZoneTexte 11"/>
            <p:cNvSpPr txBox="1">
              <a:spLocks noChangeArrowheads="1"/>
            </p:cNvSpPr>
            <p:nvPr/>
          </p:nvSpPr>
          <p:spPr bwMode="auto">
            <a:xfrm>
              <a:off x="6975475" y="3905250"/>
              <a:ext cx="191590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>
                  <a:solidFill>
                    <a:srgbClr val="333399"/>
                  </a:solidFill>
                  <a:latin typeface="+mj-lt"/>
                  <a:cs typeface="Arial" charset="0"/>
                </a:rPr>
                <a:t>1 200 mg qd (n = 10)</a:t>
              </a:r>
            </a:p>
          </p:txBody>
        </p:sp>
      </p:grpSp>
      <p:cxnSp>
        <p:nvCxnSpPr>
          <p:cNvPr id="15" name="Connecteur droit 13"/>
          <p:cNvCxnSpPr>
            <a:cxnSpLocks noChangeShapeType="1"/>
          </p:cNvCxnSpPr>
          <p:nvPr/>
        </p:nvCxnSpPr>
        <p:spPr bwMode="auto">
          <a:xfrm>
            <a:off x="4486276" y="1963599"/>
            <a:ext cx="3757612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ash"/>
            <a:round/>
            <a:headEnd/>
            <a:tailEnd/>
          </a:ln>
        </p:spPr>
      </p:cxnSp>
      <p:cxnSp>
        <p:nvCxnSpPr>
          <p:cNvPr id="16" name="Connecteur droit 15"/>
          <p:cNvCxnSpPr>
            <a:cxnSpLocks noChangeShapeType="1"/>
          </p:cNvCxnSpPr>
          <p:nvPr/>
        </p:nvCxnSpPr>
        <p:spPr bwMode="auto">
          <a:xfrm>
            <a:off x="2027238" y="2482850"/>
            <a:ext cx="0" cy="263525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17" name="Connecteur droit 17"/>
          <p:cNvCxnSpPr>
            <a:cxnSpLocks noChangeShapeType="1"/>
          </p:cNvCxnSpPr>
          <p:nvPr/>
        </p:nvCxnSpPr>
        <p:spPr bwMode="auto">
          <a:xfrm>
            <a:off x="1930400" y="2482850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18" name="Connecteur droit 18"/>
          <p:cNvCxnSpPr>
            <a:cxnSpLocks noChangeShapeType="1"/>
          </p:cNvCxnSpPr>
          <p:nvPr/>
        </p:nvCxnSpPr>
        <p:spPr bwMode="auto">
          <a:xfrm>
            <a:off x="1917700" y="3536950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19" name="Connecteur droit 19"/>
          <p:cNvCxnSpPr>
            <a:cxnSpLocks noChangeShapeType="1"/>
          </p:cNvCxnSpPr>
          <p:nvPr/>
        </p:nvCxnSpPr>
        <p:spPr bwMode="auto">
          <a:xfrm>
            <a:off x="1917700" y="4064000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20" name="Connecteur droit 20"/>
          <p:cNvCxnSpPr>
            <a:cxnSpLocks noChangeShapeType="1"/>
          </p:cNvCxnSpPr>
          <p:nvPr/>
        </p:nvCxnSpPr>
        <p:spPr bwMode="auto">
          <a:xfrm>
            <a:off x="1917700" y="4579938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21" name="Connecteur droit 21"/>
          <p:cNvCxnSpPr>
            <a:cxnSpLocks noChangeShapeType="1"/>
          </p:cNvCxnSpPr>
          <p:nvPr/>
        </p:nvCxnSpPr>
        <p:spPr bwMode="auto">
          <a:xfrm>
            <a:off x="1917700" y="5106988"/>
            <a:ext cx="1095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22" name="ZoneTexte 22"/>
          <p:cNvSpPr txBox="1">
            <a:spLocks noChangeArrowheads="1"/>
          </p:cNvSpPr>
          <p:nvPr/>
        </p:nvSpPr>
        <p:spPr bwMode="auto">
          <a:xfrm>
            <a:off x="3243263" y="5624513"/>
            <a:ext cx="1276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 smtClean="0">
                <a:solidFill>
                  <a:srgbClr val="000066"/>
                </a:solidFill>
                <a:cs typeface="Arial" charset="0"/>
              </a:rPr>
              <a:t>Jour</a:t>
            </a:r>
            <a:endParaRPr lang="fr-FR" sz="1400" b="1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3" name="ZoneTexte 24"/>
          <p:cNvSpPr txBox="1">
            <a:spLocks noChangeArrowheads="1"/>
          </p:cNvSpPr>
          <p:nvPr/>
        </p:nvSpPr>
        <p:spPr bwMode="auto">
          <a:xfrm>
            <a:off x="1546225" y="2319338"/>
            <a:ext cx="415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0,5</a:t>
            </a:r>
          </a:p>
        </p:txBody>
      </p:sp>
      <p:sp>
        <p:nvSpPr>
          <p:cNvPr id="24" name="ZoneTexte 25"/>
          <p:cNvSpPr txBox="1">
            <a:spLocks noChangeArrowheads="1"/>
          </p:cNvSpPr>
          <p:nvPr/>
        </p:nvSpPr>
        <p:spPr bwMode="auto">
          <a:xfrm>
            <a:off x="1546225" y="28416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0,0</a:t>
            </a:r>
          </a:p>
        </p:txBody>
      </p:sp>
      <p:sp>
        <p:nvSpPr>
          <p:cNvPr id="25" name="ZoneTexte 26"/>
          <p:cNvSpPr txBox="1">
            <a:spLocks noChangeArrowheads="1"/>
          </p:cNvSpPr>
          <p:nvPr/>
        </p:nvSpPr>
        <p:spPr bwMode="auto">
          <a:xfrm>
            <a:off x="1492250" y="3373438"/>
            <a:ext cx="4699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-0,5</a:t>
            </a:r>
          </a:p>
        </p:txBody>
      </p:sp>
      <p:sp>
        <p:nvSpPr>
          <p:cNvPr id="26" name="ZoneTexte 27"/>
          <p:cNvSpPr txBox="1">
            <a:spLocks noChangeArrowheads="1"/>
          </p:cNvSpPr>
          <p:nvPr/>
        </p:nvSpPr>
        <p:spPr bwMode="auto">
          <a:xfrm>
            <a:off x="1492250" y="3902075"/>
            <a:ext cx="469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-1,0</a:t>
            </a:r>
          </a:p>
        </p:txBody>
      </p:sp>
      <p:sp>
        <p:nvSpPr>
          <p:cNvPr id="27" name="ZoneTexte 28"/>
          <p:cNvSpPr txBox="1">
            <a:spLocks noChangeArrowheads="1"/>
          </p:cNvSpPr>
          <p:nvPr/>
        </p:nvSpPr>
        <p:spPr bwMode="auto">
          <a:xfrm>
            <a:off x="1492250" y="4416425"/>
            <a:ext cx="469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-1,5</a:t>
            </a:r>
          </a:p>
        </p:txBody>
      </p:sp>
      <p:sp>
        <p:nvSpPr>
          <p:cNvPr id="28" name="ZoneTexte 29"/>
          <p:cNvSpPr txBox="1">
            <a:spLocks noChangeArrowheads="1"/>
          </p:cNvSpPr>
          <p:nvPr/>
        </p:nvSpPr>
        <p:spPr bwMode="auto">
          <a:xfrm>
            <a:off x="1492250" y="4943475"/>
            <a:ext cx="4699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-2,0</a:t>
            </a:r>
          </a:p>
        </p:txBody>
      </p:sp>
      <p:sp>
        <p:nvSpPr>
          <p:cNvPr id="29" name="ZoneTexte 30"/>
          <p:cNvSpPr txBox="1">
            <a:spLocks noChangeArrowheads="1"/>
          </p:cNvSpPr>
          <p:nvPr/>
        </p:nvSpPr>
        <p:spPr bwMode="auto">
          <a:xfrm>
            <a:off x="2803525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2</a:t>
            </a:r>
          </a:p>
        </p:txBody>
      </p:sp>
      <p:sp>
        <p:nvSpPr>
          <p:cNvPr id="30" name="ZoneTexte 31"/>
          <p:cNvSpPr txBox="1">
            <a:spLocks noChangeArrowheads="1"/>
          </p:cNvSpPr>
          <p:nvPr/>
        </p:nvSpPr>
        <p:spPr bwMode="auto">
          <a:xfrm>
            <a:off x="1897063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</a:t>
            </a:r>
          </a:p>
        </p:txBody>
      </p:sp>
      <p:sp>
        <p:nvSpPr>
          <p:cNvPr id="31" name="ZoneTexte 32"/>
          <p:cNvSpPr txBox="1">
            <a:spLocks noChangeArrowheads="1"/>
          </p:cNvSpPr>
          <p:nvPr/>
        </p:nvSpPr>
        <p:spPr bwMode="auto">
          <a:xfrm>
            <a:off x="3757613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4</a:t>
            </a:r>
          </a:p>
        </p:txBody>
      </p:sp>
      <p:sp>
        <p:nvSpPr>
          <p:cNvPr id="32" name="ZoneTexte 33"/>
          <p:cNvSpPr txBox="1">
            <a:spLocks noChangeArrowheads="1"/>
          </p:cNvSpPr>
          <p:nvPr/>
        </p:nvSpPr>
        <p:spPr bwMode="auto">
          <a:xfrm>
            <a:off x="4679950" y="5262563"/>
            <a:ext cx="280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6</a:t>
            </a:r>
          </a:p>
        </p:txBody>
      </p:sp>
      <p:sp>
        <p:nvSpPr>
          <p:cNvPr id="33" name="ZoneTexte 34"/>
          <p:cNvSpPr txBox="1">
            <a:spLocks noChangeArrowheads="1"/>
          </p:cNvSpPr>
          <p:nvPr/>
        </p:nvSpPr>
        <p:spPr bwMode="auto">
          <a:xfrm>
            <a:off x="5586413" y="5262563"/>
            <a:ext cx="282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8</a:t>
            </a:r>
          </a:p>
        </p:txBody>
      </p:sp>
      <p:sp>
        <p:nvSpPr>
          <p:cNvPr id="34" name="ZoneTexte 35"/>
          <p:cNvSpPr txBox="1">
            <a:spLocks noChangeArrowheads="1"/>
          </p:cNvSpPr>
          <p:nvPr/>
        </p:nvSpPr>
        <p:spPr bwMode="auto">
          <a:xfrm>
            <a:off x="5808663" y="3517900"/>
            <a:ext cx="7572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600">
                <a:solidFill>
                  <a:srgbClr val="000066"/>
                </a:solidFill>
                <a:cs typeface="Arial" charset="0"/>
              </a:rPr>
              <a:t>- 0,69</a:t>
            </a:r>
          </a:p>
        </p:txBody>
      </p:sp>
      <p:sp>
        <p:nvSpPr>
          <p:cNvPr id="35" name="ZoneTexte 36"/>
          <p:cNvSpPr txBox="1">
            <a:spLocks noChangeArrowheads="1"/>
          </p:cNvSpPr>
          <p:nvPr/>
        </p:nvSpPr>
        <p:spPr bwMode="auto">
          <a:xfrm>
            <a:off x="5808663" y="4078288"/>
            <a:ext cx="774700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ts val="1000"/>
              </a:lnSpc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- 1,22</a:t>
            </a: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2027238" y="2768600"/>
            <a:ext cx="3697287" cy="954088"/>
          </a:xfrm>
          <a:custGeom>
            <a:avLst/>
            <a:gdLst>
              <a:gd name="T0" fmla="*/ 0 w 2226"/>
              <a:gd name="T1" fmla="*/ 2147483647 h 456"/>
              <a:gd name="T2" fmla="*/ 2147483647 w 2226"/>
              <a:gd name="T3" fmla="*/ 0 h 456"/>
              <a:gd name="T4" fmla="*/ 2147483647 w 2226"/>
              <a:gd name="T5" fmla="*/ 2147483647 h 456"/>
              <a:gd name="T6" fmla="*/ 2147483647 w 2226"/>
              <a:gd name="T7" fmla="*/ 2147483647 h 456"/>
              <a:gd name="T8" fmla="*/ 2147483647 w 2226"/>
              <a:gd name="T9" fmla="*/ 2147483647 h 456"/>
              <a:gd name="T10" fmla="*/ 2147483647 w 2226"/>
              <a:gd name="T11" fmla="*/ 2147483647 h 4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6"/>
              <a:gd name="T19" fmla="*/ 0 h 456"/>
              <a:gd name="T20" fmla="*/ 2226 w 2226"/>
              <a:gd name="T21" fmla="*/ 456 h 4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6" h="456">
                <a:moveTo>
                  <a:pt x="0" y="111"/>
                </a:moveTo>
                <a:lnTo>
                  <a:pt x="549" y="0"/>
                </a:lnTo>
                <a:lnTo>
                  <a:pt x="1392" y="285"/>
                </a:lnTo>
                <a:lnTo>
                  <a:pt x="1674" y="378"/>
                </a:lnTo>
                <a:lnTo>
                  <a:pt x="1956" y="393"/>
                </a:lnTo>
                <a:lnTo>
                  <a:pt x="2226" y="456"/>
                </a:lnTo>
              </a:path>
            </a:pathLst>
          </a:custGeom>
          <a:noFill/>
          <a:ln w="2857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2027238" y="2870200"/>
            <a:ext cx="3727450" cy="1417638"/>
          </a:xfrm>
          <a:custGeom>
            <a:avLst/>
            <a:gdLst>
              <a:gd name="T0" fmla="*/ 0 w 2244"/>
              <a:gd name="T1" fmla="*/ 2147483647 h 678"/>
              <a:gd name="T2" fmla="*/ 2147483647 w 2244"/>
              <a:gd name="T3" fmla="*/ 0 h 678"/>
              <a:gd name="T4" fmla="*/ 2147483647 w 2244"/>
              <a:gd name="T5" fmla="*/ 2147483647 h 678"/>
              <a:gd name="T6" fmla="*/ 2147483647 w 2244"/>
              <a:gd name="T7" fmla="*/ 2147483647 h 678"/>
              <a:gd name="T8" fmla="*/ 2147483647 w 2244"/>
              <a:gd name="T9" fmla="*/ 2147483647 h 678"/>
              <a:gd name="T10" fmla="*/ 2147483647 w 2244"/>
              <a:gd name="T11" fmla="*/ 2147483647 h 6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44"/>
              <a:gd name="T19" fmla="*/ 0 h 678"/>
              <a:gd name="T20" fmla="*/ 2244 w 2244"/>
              <a:gd name="T21" fmla="*/ 678 h 6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44" h="678">
                <a:moveTo>
                  <a:pt x="0" y="63"/>
                </a:moveTo>
                <a:lnTo>
                  <a:pt x="558" y="0"/>
                </a:lnTo>
                <a:lnTo>
                  <a:pt x="1401" y="363"/>
                </a:lnTo>
                <a:lnTo>
                  <a:pt x="1689" y="492"/>
                </a:lnTo>
                <a:lnTo>
                  <a:pt x="1956" y="609"/>
                </a:lnTo>
                <a:lnTo>
                  <a:pt x="2244" y="67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2027238" y="2913063"/>
            <a:ext cx="3727450" cy="1666875"/>
          </a:xfrm>
          <a:custGeom>
            <a:avLst/>
            <a:gdLst>
              <a:gd name="T0" fmla="*/ 0 w 2244"/>
              <a:gd name="T1" fmla="*/ 2147483647 h 796"/>
              <a:gd name="T2" fmla="*/ 2147483647 w 2244"/>
              <a:gd name="T3" fmla="*/ 0 h 796"/>
              <a:gd name="T4" fmla="*/ 2147483647 w 2244"/>
              <a:gd name="T5" fmla="*/ 2147483647 h 796"/>
              <a:gd name="T6" fmla="*/ 2147483647 w 2244"/>
              <a:gd name="T7" fmla="*/ 2147483647 h 796"/>
              <a:gd name="T8" fmla="*/ 2147483647 w 2244"/>
              <a:gd name="T9" fmla="*/ 2147483647 h 796"/>
              <a:gd name="T10" fmla="*/ 2147483647 w 2244"/>
              <a:gd name="T11" fmla="*/ 2147483647 h 7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44"/>
              <a:gd name="T19" fmla="*/ 0 h 796"/>
              <a:gd name="T20" fmla="*/ 2244 w 2244"/>
              <a:gd name="T21" fmla="*/ 796 h 7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44" h="796">
                <a:moveTo>
                  <a:pt x="0" y="42"/>
                </a:moveTo>
                <a:lnTo>
                  <a:pt x="549" y="0"/>
                </a:lnTo>
                <a:lnTo>
                  <a:pt x="1407" y="435"/>
                </a:lnTo>
                <a:lnTo>
                  <a:pt x="1671" y="576"/>
                </a:lnTo>
                <a:lnTo>
                  <a:pt x="1950" y="642"/>
                </a:lnTo>
                <a:lnTo>
                  <a:pt x="2244" y="796"/>
                </a:lnTo>
              </a:path>
            </a:pathLst>
          </a:cu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2027238" y="2825750"/>
            <a:ext cx="3706812" cy="1720850"/>
          </a:xfrm>
          <a:custGeom>
            <a:avLst/>
            <a:gdLst>
              <a:gd name="T0" fmla="*/ 0 w 2232"/>
              <a:gd name="T1" fmla="*/ 2147483647 h 822"/>
              <a:gd name="T2" fmla="*/ 2147483647 w 2232"/>
              <a:gd name="T3" fmla="*/ 0 h 822"/>
              <a:gd name="T4" fmla="*/ 2147483647 w 2232"/>
              <a:gd name="T5" fmla="*/ 2147483647 h 822"/>
              <a:gd name="T6" fmla="*/ 2147483647 w 2232"/>
              <a:gd name="T7" fmla="*/ 2147483647 h 822"/>
              <a:gd name="T8" fmla="*/ 2147483647 w 2232"/>
              <a:gd name="T9" fmla="*/ 2147483647 h 822"/>
              <a:gd name="T10" fmla="*/ 2147483647 w 2232"/>
              <a:gd name="T11" fmla="*/ 2147483647 h 8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32"/>
              <a:gd name="T19" fmla="*/ 0 h 822"/>
              <a:gd name="T20" fmla="*/ 2232 w 2232"/>
              <a:gd name="T21" fmla="*/ 822 h 8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32" h="822">
                <a:moveTo>
                  <a:pt x="0" y="84"/>
                </a:moveTo>
                <a:lnTo>
                  <a:pt x="549" y="0"/>
                </a:lnTo>
                <a:lnTo>
                  <a:pt x="1392" y="486"/>
                </a:lnTo>
                <a:lnTo>
                  <a:pt x="1683" y="642"/>
                </a:lnTo>
                <a:lnTo>
                  <a:pt x="1944" y="822"/>
                </a:lnTo>
                <a:lnTo>
                  <a:pt x="2232" y="756"/>
                </a:lnTo>
              </a:path>
            </a:pathLst>
          </a:custGeom>
          <a:noFill/>
          <a:ln w="28575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0" name="Freeform 68"/>
          <p:cNvSpPr>
            <a:spLocks/>
          </p:cNvSpPr>
          <p:nvPr/>
        </p:nvSpPr>
        <p:spPr bwMode="auto">
          <a:xfrm>
            <a:off x="5675313" y="3624263"/>
            <a:ext cx="157162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1" name="Freeform 68"/>
          <p:cNvSpPr>
            <a:spLocks/>
          </p:cNvSpPr>
          <p:nvPr/>
        </p:nvSpPr>
        <p:spPr bwMode="auto">
          <a:xfrm>
            <a:off x="5195888" y="3524250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2" name="Freeform 68"/>
          <p:cNvSpPr>
            <a:spLocks/>
          </p:cNvSpPr>
          <p:nvPr/>
        </p:nvSpPr>
        <p:spPr bwMode="auto">
          <a:xfrm>
            <a:off x="4251325" y="3255963"/>
            <a:ext cx="157163" cy="200025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3" name="Freeform 68"/>
          <p:cNvSpPr>
            <a:spLocks/>
          </p:cNvSpPr>
          <p:nvPr/>
        </p:nvSpPr>
        <p:spPr bwMode="auto">
          <a:xfrm>
            <a:off x="4735513" y="3455988"/>
            <a:ext cx="157162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4" name="Freeform 68"/>
          <p:cNvSpPr>
            <a:spLocks/>
          </p:cNvSpPr>
          <p:nvPr/>
        </p:nvSpPr>
        <p:spPr bwMode="auto">
          <a:xfrm>
            <a:off x="2897188" y="26273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5" name="Freeform 68"/>
          <p:cNvSpPr>
            <a:spLocks/>
          </p:cNvSpPr>
          <p:nvPr/>
        </p:nvSpPr>
        <p:spPr bwMode="auto">
          <a:xfrm>
            <a:off x="5645150" y="41894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6" name="Freeform 68"/>
          <p:cNvSpPr>
            <a:spLocks/>
          </p:cNvSpPr>
          <p:nvPr/>
        </p:nvSpPr>
        <p:spPr bwMode="auto">
          <a:xfrm>
            <a:off x="5195888" y="3990975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7" name="Freeform 68"/>
          <p:cNvSpPr>
            <a:spLocks/>
          </p:cNvSpPr>
          <p:nvPr/>
        </p:nvSpPr>
        <p:spPr bwMode="auto">
          <a:xfrm>
            <a:off x="4735513" y="3762375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8" name="Freeform 68"/>
          <p:cNvSpPr>
            <a:spLocks/>
          </p:cNvSpPr>
          <p:nvPr/>
        </p:nvSpPr>
        <p:spPr bwMode="auto">
          <a:xfrm>
            <a:off x="4251325" y="3535363"/>
            <a:ext cx="157163" cy="200025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9" name="Freeform 68"/>
          <p:cNvSpPr>
            <a:spLocks/>
          </p:cNvSpPr>
          <p:nvPr/>
        </p:nvSpPr>
        <p:spPr bwMode="auto">
          <a:xfrm>
            <a:off x="2897188" y="2714625"/>
            <a:ext cx="158750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0" name="Freeform 68"/>
          <p:cNvSpPr>
            <a:spLocks/>
          </p:cNvSpPr>
          <p:nvPr/>
        </p:nvSpPr>
        <p:spPr bwMode="auto">
          <a:xfrm>
            <a:off x="5646738" y="42910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1" name="Freeform 68"/>
          <p:cNvSpPr>
            <a:spLocks/>
          </p:cNvSpPr>
          <p:nvPr/>
        </p:nvSpPr>
        <p:spPr bwMode="auto">
          <a:xfrm>
            <a:off x="5195888" y="4446588"/>
            <a:ext cx="157162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2" name="Freeform 68"/>
          <p:cNvSpPr>
            <a:spLocks/>
          </p:cNvSpPr>
          <p:nvPr/>
        </p:nvSpPr>
        <p:spPr bwMode="auto">
          <a:xfrm>
            <a:off x="4735513" y="4089400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3" name="Freeform 68"/>
          <p:cNvSpPr>
            <a:spLocks/>
          </p:cNvSpPr>
          <p:nvPr/>
        </p:nvSpPr>
        <p:spPr bwMode="auto">
          <a:xfrm>
            <a:off x="4251325" y="3738563"/>
            <a:ext cx="157163" cy="200025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4" name="Freeform 68"/>
          <p:cNvSpPr>
            <a:spLocks/>
          </p:cNvSpPr>
          <p:nvPr/>
        </p:nvSpPr>
        <p:spPr bwMode="auto">
          <a:xfrm>
            <a:off x="2897188" y="2781300"/>
            <a:ext cx="158750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5" name="Freeform 68"/>
          <p:cNvSpPr>
            <a:spLocks/>
          </p:cNvSpPr>
          <p:nvPr/>
        </p:nvSpPr>
        <p:spPr bwMode="auto">
          <a:xfrm>
            <a:off x="5654675" y="4446588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6" name="Freeform 68"/>
          <p:cNvSpPr>
            <a:spLocks/>
          </p:cNvSpPr>
          <p:nvPr/>
        </p:nvSpPr>
        <p:spPr bwMode="auto">
          <a:xfrm>
            <a:off x="5195888" y="4168775"/>
            <a:ext cx="157162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7" name="Freeform 68"/>
          <p:cNvSpPr>
            <a:spLocks/>
          </p:cNvSpPr>
          <p:nvPr/>
        </p:nvSpPr>
        <p:spPr bwMode="auto">
          <a:xfrm>
            <a:off x="4251325" y="3635375"/>
            <a:ext cx="157163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8" name="Freeform 68"/>
          <p:cNvSpPr>
            <a:spLocks/>
          </p:cNvSpPr>
          <p:nvPr/>
        </p:nvSpPr>
        <p:spPr bwMode="auto">
          <a:xfrm>
            <a:off x="2897188" y="2870200"/>
            <a:ext cx="158750" cy="198438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9" name="Freeform 68"/>
          <p:cNvSpPr>
            <a:spLocks/>
          </p:cNvSpPr>
          <p:nvPr/>
        </p:nvSpPr>
        <p:spPr bwMode="auto">
          <a:xfrm>
            <a:off x="1946275" y="2881313"/>
            <a:ext cx="158750" cy="198437"/>
          </a:xfrm>
          <a:custGeom>
            <a:avLst/>
            <a:gdLst>
              <a:gd name="T0" fmla="*/ 2147483647 w 667"/>
              <a:gd name="T1" fmla="*/ 2147483647 h 667"/>
              <a:gd name="T2" fmla="*/ 2147483647 w 667"/>
              <a:gd name="T3" fmla="*/ 2147483647 h 667"/>
              <a:gd name="T4" fmla="*/ 2147483647 w 667"/>
              <a:gd name="T5" fmla="*/ 2147483647 h 667"/>
              <a:gd name="T6" fmla="*/ 2147483647 w 667"/>
              <a:gd name="T7" fmla="*/ 2147483647 h 667"/>
              <a:gd name="T8" fmla="*/ 2147483647 w 667"/>
              <a:gd name="T9" fmla="*/ 2147483647 h 667"/>
              <a:gd name="T10" fmla="*/ 2147483647 w 667"/>
              <a:gd name="T11" fmla="*/ 2147483647 h 667"/>
              <a:gd name="T12" fmla="*/ 2147483647 w 667"/>
              <a:gd name="T13" fmla="*/ 2147483647 h 667"/>
              <a:gd name="T14" fmla="*/ 2147483647 w 667"/>
              <a:gd name="T15" fmla="*/ 2147483647 h 667"/>
              <a:gd name="T16" fmla="*/ 2147483647 w 667"/>
              <a:gd name="T17" fmla="*/ 2147483647 h 667"/>
              <a:gd name="T18" fmla="*/ 2147483647 w 667"/>
              <a:gd name="T19" fmla="*/ 2147483647 h 667"/>
              <a:gd name="T20" fmla="*/ 2147483647 w 667"/>
              <a:gd name="T21" fmla="*/ 2147483647 h 667"/>
              <a:gd name="T22" fmla="*/ 2147483647 w 667"/>
              <a:gd name="T23" fmla="*/ 2147483647 h 667"/>
              <a:gd name="T24" fmla="*/ 2147483647 w 667"/>
              <a:gd name="T25" fmla="*/ 2147483647 h 667"/>
              <a:gd name="T26" fmla="*/ 2147483647 w 667"/>
              <a:gd name="T27" fmla="*/ 2147483647 h 667"/>
              <a:gd name="T28" fmla="*/ 2147483647 w 667"/>
              <a:gd name="T29" fmla="*/ 2147483647 h 667"/>
              <a:gd name="T30" fmla="*/ 2147483647 w 667"/>
              <a:gd name="T31" fmla="*/ 2147483647 h 667"/>
              <a:gd name="T32" fmla="*/ 2147483647 w 667"/>
              <a:gd name="T33" fmla="*/ 0 h 667"/>
              <a:gd name="T34" fmla="*/ 2147483647 w 667"/>
              <a:gd name="T35" fmla="*/ 2147483647 h 667"/>
              <a:gd name="T36" fmla="*/ 2147483647 w 667"/>
              <a:gd name="T37" fmla="*/ 2147483647 h 667"/>
              <a:gd name="T38" fmla="*/ 2147483647 w 667"/>
              <a:gd name="T39" fmla="*/ 2147483647 h 667"/>
              <a:gd name="T40" fmla="*/ 2147483647 w 667"/>
              <a:gd name="T41" fmla="*/ 2147483647 h 667"/>
              <a:gd name="T42" fmla="*/ 2147483647 w 667"/>
              <a:gd name="T43" fmla="*/ 2147483647 h 667"/>
              <a:gd name="T44" fmla="*/ 2147483647 w 667"/>
              <a:gd name="T45" fmla="*/ 2147483647 h 667"/>
              <a:gd name="T46" fmla="*/ 2147483647 w 667"/>
              <a:gd name="T47" fmla="*/ 2147483647 h 667"/>
              <a:gd name="T48" fmla="*/ 0 w 667"/>
              <a:gd name="T49" fmla="*/ 2147483647 h 667"/>
              <a:gd name="T50" fmla="*/ 2147483647 w 667"/>
              <a:gd name="T51" fmla="*/ 2147483647 h 667"/>
              <a:gd name="T52" fmla="*/ 2147483647 w 667"/>
              <a:gd name="T53" fmla="*/ 2147483647 h 667"/>
              <a:gd name="T54" fmla="*/ 2147483647 w 667"/>
              <a:gd name="T55" fmla="*/ 2147483647 h 667"/>
              <a:gd name="T56" fmla="*/ 2147483647 w 667"/>
              <a:gd name="T57" fmla="*/ 2147483647 h 667"/>
              <a:gd name="T58" fmla="*/ 2147483647 w 667"/>
              <a:gd name="T59" fmla="*/ 2147483647 h 667"/>
              <a:gd name="T60" fmla="*/ 2147483647 w 667"/>
              <a:gd name="T61" fmla="*/ 2147483647 h 667"/>
              <a:gd name="T62" fmla="*/ 2147483647 w 667"/>
              <a:gd name="T63" fmla="*/ 2147483647 h 667"/>
              <a:gd name="T64" fmla="*/ 2147483647 w 667"/>
              <a:gd name="T65" fmla="*/ 2147483647 h 667"/>
              <a:gd name="T66" fmla="*/ 2147483647 w 667"/>
              <a:gd name="T67" fmla="*/ 2147483647 h 667"/>
              <a:gd name="T68" fmla="*/ 2147483647 w 667"/>
              <a:gd name="T69" fmla="*/ 2147483647 h 667"/>
              <a:gd name="T70" fmla="*/ 2147483647 w 667"/>
              <a:gd name="T71" fmla="*/ 2147483647 h 667"/>
              <a:gd name="T72" fmla="*/ 2147483647 w 667"/>
              <a:gd name="T73" fmla="*/ 2147483647 h 667"/>
              <a:gd name="T74" fmla="*/ 2147483647 w 667"/>
              <a:gd name="T75" fmla="*/ 2147483647 h 667"/>
              <a:gd name="T76" fmla="*/ 2147483647 w 667"/>
              <a:gd name="T77" fmla="*/ 2147483647 h 667"/>
              <a:gd name="T78" fmla="*/ 2147483647 w 667"/>
              <a:gd name="T79" fmla="*/ 2147483647 h 667"/>
              <a:gd name="T80" fmla="*/ 2147483647 w 667"/>
              <a:gd name="T81" fmla="*/ 2147483647 h 66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67"/>
              <a:gd name="T124" fmla="*/ 0 h 667"/>
              <a:gd name="T125" fmla="*/ 667 w 667"/>
              <a:gd name="T126" fmla="*/ 667 h 66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67" h="667">
                <a:moveTo>
                  <a:pt x="568" y="569"/>
                </a:moveTo>
                <a:lnTo>
                  <a:pt x="591" y="544"/>
                </a:lnTo>
                <a:lnTo>
                  <a:pt x="600" y="530"/>
                </a:lnTo>
                <a:lnTo>
                  <a:pt x="604" y="523"/>
                </a:lnTo>
                <a:lnTo>
                  <a:pt x="607" y="519"/>
                </a:lnTo>
                <a:lnTo>
                  <a:pt x="610" y="517"/>
                </a:lnTo>
                <a:lnTo>
                  <a:pt x="626" y="489"/>
                </a:lnTo>
                <a:lnTo>
                  <a:pt x="642" y="461"/>
                </a:lnTo>
                <a:lnTo>
                  <a:pt x="652" y="431"/>
                </a:lnTo>
                <a:lnTo>
                  <a:pt x="655" y="415"/>
                </a:lnTo>
                <a:lnTo>
                  <a:pt x="660" y="400"/>
                </a:lnTo>
                <a:lnTo>
                  <a:pt x="665" y="367"/>
                </a:lnTo>
                <a:lnTo>
                  <a:pt x="665" y="358"/>
                </a:lnTo>
                <a:lnTo>
                  <a:pt x="665" y="354"/>
                </a:lnTo>
                <a:lnTo>
                  <a:pt x="665" y="351"/>
                </a:lnTo>
                <a:lnTo>
                  <a:pt x="666" y="350"/>
                </a:lnTo>
                <a:lnTo>
                  <a:pt x="667" y="334"/>
                </a:lnTo>
                <a:lnTo>
                  <a:pt x="665" y="299"/>
                </a:lnTo>
                <a:lnTo>
                  <a:pt x="660" y="267"/>
                </a:lnTo>
                <a:lnTo>
                  <a:pt x="652" y="234"/>
                </a:lnTo>
                <a:lnTo>
                  <a:pt x="642" y="204"/>
                </a:lnTo>
                <a:lnTo>
                  <a:pt x="626" y="174"/>
                </a:lnTo>
                <a:lnTo>
                  <a:pt x="610" y="147"/>
                </a:lnTo>
                <a:lnTo>
                  <a:pt x="591" y="121"/>
                </a:lnTo>
                <a:lnTo>
                  <a:pt x="568" y="96"/>
                </a:lnTo>
                <a:lnTo>
                  <a:pt x="543" y="73"/>
                </a:lnTo>
                <a:lnTo>
                  <a:pt x="516" y="53"/>
                </a:lnTo>
                <a:lnTo>
                  <a:pt x="488" y="36"/>
                </a:lnTo>
                <a:lnTo>
                  <a:pt x="461" y="23"/>
                </a:lnTo>
                <a:lnTo>
                  <a:pt x="431" y="13"/>
                </a:lnTo>
                <a:lnTo>
                  <a:pt x="414" y="8"/>
                </a:lnTo>
                <a:lnTo>
                  <a:pt x="399" y="6"/>
                </a:lnTo>
                <a:lnTo>
                  <a:pt x="367" y="1"/>
                </a:lnTo>
                <a:lnTo>
                  <a:pt x="333" y="0"/>
                </a:lnTo>
                <a:lnTo>
                  <a:pt x="298" y="1"/>
                </a:lnTo>
                <a:lnTo>
                  <a:pt x="266" y="6"/>
                </a:lnTo>
                <a:lnTo>
                  <a:pt x="233" y="13"/>
                </a:lnTo>
                <a:lnTo>
                  <a:pt x="204" y="23"/>
                </a:lnTo>
                <a:lnTo>
                  <a:pt x="174" y="36"/>
                </a:lnTo>
                <a:lnTo>
                  <a:pt x="148" y="53"/>
                </a:lnTo>
                <a:lnTo>
                  <a:pt x="121" y="73"/>
                </a:lnTo>
                <a:lnTo>
                  <a:pt x="97" y="96"/>
                </a:lnTo>
                <a:lnTo>
                  <a:pt x="73" y="121"/>
                </a:lnTo>
                <a:lnTo>
                  <a:pt x="54" y="147"/>
                </a:lnTo>
                <a:lnTo>
                  <a:pt x="36" y="174"/>
                </a:lnTo>
                <a:lnTo>
                  <a:pt x="24" y="204"/>
                </a:lnTo>
                <a:lnTo>
                  <a:pt x="13" y="234"/>
                </a:lnTo>
                <a:lnTo>
                  <a:pt x="6" y="267"/>
                </a:lnTo>
                <a:lnTo>
                  <a:pt x="1" y="299"/>
                </a:lnTo>
                <a:lnTo>
                  <a:pt x="0" y="334"/>
                </a:lnTo>
                <a:lnTo>
                  <a:pt x="1" y="367"/>
                </a:lnTo>
                <a:lnTo>
                  <a:pt x="6" y="400"/>
                </a:lnTo>
                <a:lnTo>
                  <a:pt x="8" y="415"/>
                </a:lnTo>
                <a:lnTo>
                  <a:pt x="13" y="431"/>
                </a:lnTo>
                <a:lnTo>
                  <a:pt x="24" y="461"/>
                </a:lnTo>
                <a:lnTo>
                  <a:pt x="36" y="489"/>
                </a:lnTo>
                <a:lnTo>
                  <a:pt x="54" y="517"/>
                </a:lnTo>
                <a:lnTo>
                  <a:pt x="73" y="544"/>
                </a:lnTo>
                <a:lnTo>
                  <a:pt x="97" y="569"/>
                </a:lnTo>
                <a:lnTo>
                  <a:pt x="121" y="591"/>
                </a:lnTo>
                <a:lnTo>
                  <a:pt x="148" y="611"/>
                </a:lnTo>
                <a:lnTo>
                  <a:pt x="174" y="627"/>
                </a:lnTo>
                <a:lnTo>
                  <a:pt x="204" y="642"/>
                </a:lnTo>
                <a:lnTo>
                  <a:pt x="233" y="652"/>
                </a:lnTo>
                <a:lnTo>
                  <a:pt x="266" y="660"/>
                </a:lnTo>
                <a:lnTo>
                  <a:pt x="298" y="664"/>
                </a:lnTo>
                <a:lnTo>
                  <a:pt x="333" y="667"/>
                </a:lnTo>
                <a:lnTo>
                  <a:pt x="349" y="665"/>
                </a:lnTo>
                <a:lnTo>
                  <a:pt x="351" y="664"/>
                </a:lnTo>
                <a:lnTo>
                  <a:pt x="353" y="664"/>
                </a:lnTo>
                <a:lnTo>
                  <a:pt x="357" y="664"/>
                </a:lnTo>
                <a:lnTo>
                  <a:pt x="367" y="664"/>
                </a:lnTo>
                <a:lnTo>
                  <a:pt x="399" y="660"/>
                </a:lnTo>
                <a:lnTo>
                  <a:pt x="414" y="655"/>
                </a:lnTo>
                <a:lnTo>
                  <a:pt x="431" y="652"/>
                </a:lnTo>
                <a:lnTo>
                  <a:pt x="461" y="642"/>
                </a:lnTo>
                <a:lnTo>
                  <a:pt x="488" y="627"/>
                </a:lnTo>
                <a:lnTo>
                  <a:pt x="516" y="611"/>
                </a:lnTo>
                <a:lnTo>
                  <a:pt x="519" y="608"/>
                </a:lnTo>
                <a:lnTo>
                  <a:pt x="522" y="605"/>
                </a:lnTo>
                <a:lnTo>
                  <a:pt x="529" y="601"/>
                </a:lnTo>
                <a:lnTo>
                  <a:pt x="543" y="591"/>
                </a:lnTo>
                <a:lnTo>
                  <a:pt x="568" y="569"/>
                </a:lnTo>
                <a:close/>
              </a:path>
            </a:pathLst>
          </a:custGeom>
          <a:solidFill>
            <a:srgbClr val="00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5808663" y="4538663"/>
            <a:ext cx="710451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lnSpc>
                <a:spcPts val="1000"/>
              </a:lnSpc>
            </a:pPr>
            <a:r>
              <a:rPr lang="fr-FR" sz="1600">
                <a:solidFill>
                  <a:srgbClr val="000066"/>
                </a:solidFill>
                <a:cs typeface="Arial" charset="0"/>
              </a:rPr>
              <a:t>- 1,47</a:t>
            </a: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5808663" y="4213225"/>
            <a:ext cx="7096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dirty="0">
                <a:solidFill>
                  <a:srgbClr val="000066"/>
                </a:solidFill>
                <a:cs typeface="Arial" charset="0"/>
              </a:rPr>
              <a:t>- 1,37</a:t>
            </a:r>
          </a:p>
        </p:txBody>
      </p:sp>
      <p:cxnSp>
        <p:nvCxnSpPr>
          <p:cNvPr id="62" name="Connecteur droit 13"/>
          <p:cNvCxnSpPr>
            <a:cxnSpLocks noChangeShapeType="1"/>
          </p:cNvCxnSpPr>
          <p:nvPr/>
        </p:nvCxnSpPr>
        <p:spPr bwMode="auto">
          <a:xfrm>
            <a:off x="2033588" y="5106988"/>
            <a:ext cx="37576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3" name="Connecteur droit 19"/>
          <p:cNvCxnSpPr>
            <a:cxnSpLocks noChangeShapeType="1"/>
          </p:cNvCxnSpPr>
          <p:nvPr/>
        </p:nvCxnSpPr>
        <p:spPr bwMode="auto">
          <a:xfrm rot="5400000">
            <a:off x="2877344" y="5191919"/>
            <a:ext cx="1381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4" name="Connecteur droit 19"/>
          <p:cNvCxnSpPr>
            <a:cxnSpLocks noChangeShapeType="1"/>
          </p:cNvCxnSpPr>
          <p:nvPr/>
        </p:nvCxnSpPr>
        <p:spPr bwMode="auto">
          <a:xfrm rot="5400000">
            <a:off x="3818731" y="5183982"/>
            <a:ext cx="138113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5" name="Connecteur droit 19"/>
          <p:cNvCxnSpPr>
            <a:cxnSpLocks noChangeShapeType="1"/>
          </p:cNvCxnSpPr>
          <p:nvPr/>
        </p:nvCxnSpPr>
        <p:spPr bwMode="auto">
          <a:xfrm rot="5400000">
            <a:off x="4750593" y="5183982"/>
            <a:ext cx="138113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66" name="Connecteur droit 19"/>
          <p:cNvCxnSpPr>
            <a:cxnSpLocks noChangeShapeType="1"/>
          </p:cNvCxnSpPr>
          <p:nvPr/>
        </p:nvCxnSpPr>
        <p:spPr bwMode="auto">
          <a:xfrm rot="5400000">
            <a:off x="5672931" y="5174457"/>
            <a:ext cx="138113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grpSp>
        <p:nvGrpSpPr>
          <p:cNvPr id="74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7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6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7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ZoneTexte 2"/>
          <p:cNvSpPr txBox="1">
            <a:spLocks noChangeArrowheads="1"/>
          </p:cNvSpPr>
          <p:nvPr/>
        </p:nvSpPr>
        <p:spPr bwMode="auto">
          <a:xfrm>
            <a:off x="2245085" y="3486150"/>
            <a:ext cx="6783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ARN VIH&lt; </a:t>
            </a:r>
            <a:r>
              <a:rPr lang="fr-FR" sz="2000" b="1" dirty="0">
                <a:solidFill>
                  <a:srgbClr val="CC3300"/>
                </a:solidFill>
                <a:latin typeface="+mj-lt"/>
                <a:cs typeface="Arial" charset="0"/>
              </a:rPr>
              <a:t>50 c/ml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à S24 selon ARN VIH à l’inclusion (observé)</a:t>
            </a:r>
            <a:endParaRPr lang="fr-F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cxnSp>
        <p:nvCxnSpPr>
          <p:cNvPr id="69" name="Connecteur droit 4"/>
          <p:cNvCxnSpPr>
            <a:cxnSpLocks noChangeShapeType="1"/>
          </p:cNvCxnSpPr>
          <p:nvPr/>
        </p:nvCxnSpPr>
        <p:spPr bwMode="auto">
          <a:xfrm>
            <a:off x="3741738" y="4065587"/>
            <a:ext cx="0" cy="18288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0" name="Connecteur droit 9"/>
          <p:cNvCxnSpPr>
            <a:cxnSpLocks noChangeShapeType="1"/>
          </p:cNvCxnSpPr>
          <p:nvPr/>
        </p:nvCxnSpPr>
        <p:spPr bwMode="auto">
          <a:xfrm>
            <a:off x="3671888" y="5894387"/>
            <a:ext cx="495141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1" name="Connecteur droit 11"/>
          <p:cNvCxnSpPr>
            <a:cxnSpLocks noChangeShapeType="1"/>
          </p:cNvCxnSpPr>
          <p:nvPr/>
        </p:nvCxnSpPr>
        <p:spPr bwMode="auto">
          <a:xfrm>
            <a:off x="3659188" y="4065587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2" name="Connecteur droit 12"/>
          <p:cNvCxnSpPr>
            <a:cxnSpLocks noChangeShapeType="1"/>
          </p:cNvCxnSpPr>
          <p:nvPr/>
        </p:nvCxnSpPr>
        <p:spPr bwMode="auto">
          <a:xfrm>
            <a:off x="3659188" y="4433887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3" name="Connecteur droit 13"/>
          <p:cNvCxnSpPr>
            <a:cxnSpLocks noChangeShapeType="1"/>
          </p:cNvCxnSpPr>
          <p:nvPr/>
        </p:nvCxnSpPr>
        <p:spPr bwMode="auto">
          <a:xfrm>
            <a:off x="3659188" y="4805362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4" name="Connecteur droit 14"/>
          <p:cNvCxnSpPr>
            <a:cxnSpLocks noChangeShapeType="1"/>
          </p:cNvCxnSpPr>
          <p:nvPr/>
        </p:nvCxnSpPr>
        <p:spPr bwMode="auto">
          <a:xfrm>
            <a:off x="3659188" y="5167312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5" name="Connecteur droit 15"/>
          <p:cNvCxnSpPr>
            <a:cxnSpLocks noChangeShapeType="1"/>
          </p:cNvCxnSpPr>
          <p:nvPr/>
        </p:nvCxnSpPr>
        <p:spPr bwMode="auto">
          <a:xfrm>
            <a:off x="3659188" y="5529262"/>
            <a:ext cx="7778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3984625" y="4127499"/>
            <a:ext cx="258763" cy="1766888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7" name="Rectangle 17"/>
          <p:cNvSpPr>
            <a:spLocks noChangeAspect="1"/>
          </p:cNvSpPr>
          <p:nvPr/>
        </p:nvSpPr>
        <p:spPr bwMode="auto">
          <a:xfrm>
            <a:off x="4254500" y="4471987"/>
            <a:ext cx="258763" cy="14224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4948238" y="4327524"/>
            <a:ext cx="258762" cy="1566863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9" name="Rectangle 19"/>
          <p:cNvSpPr>
            <a:spLocks noChangeAspect="1"/>
          </p:cNvSpPr>
          <p:nvPr/>
        </p:nvSpPr>
        <p:spPr bwMode="auto">
          <a:xfrm>
            <a:off x="5218113" y="4543424"/>
            <a:ext cx="258762" cy="13509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0" name="Rectangle 20"/>
          <p:cNvSpPr>
            <a:spLocks noChangeArrowheads="1"/>
          </p:cNvSpPr>
          <p:nvPr/>
        </p:nvSpPr>
        <p:spPr bwMode="auto">
          <a:xfrm>
            <a:off x="5934075" y="4327524"/>
            <a:ext cx="258763" cy="1566863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1" name="Rectangle 21"/>
          <p:cNvSpPr>
            <a:spLocks noChangeAspect="1"/>
          </p:cNvSpPr>
          <p:nvPr/>
        </p:nvSpPr>
        <p:spPr bwMode="auto">
          <a:xfrm>
            <a:off x="6194425" y="4614862"/>
            <a:ext cx="260350" cy="1279525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2" name="Rectangle 22"/>
          <p:cNvSpPr>
            <a:spLocks noChangeArrowheads="1"/>
          </p:cNvSpPr>
          <p:nvPr/>
        </p:nvSpPr>
        <p:spPr bwMode="auto">
          <a:xfrm>
            <a:off x="6923088" y="4398962"/>
            <a:ext cx="258762" cy="149542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3" name="Rectangle 23"/>
          <p:cNvSpPr>
            <a:spLocks noChangeAspect="1"/>
          </p:cNvSpPr>
          <p:nvPr/>
        </p:nvSpPr>
        <p:spPr bwMode="auto">
          <a:xfrm>
            <a:off x="7194550" y="4327524"/>
            <a:ext cx="258763" cy="15668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4" name="Rectangle 24"/>
          <p:cNvSpPr>
            <a:spLocks noChangeArrowheads="1"/>
          </p:cNvSpPr>
          <p:nvPr/>
        </p:nvSpPr>
        <p:spPr bwMode="auto">
          <a:xfrm>
            <a:off x="7900988" y="4183062"/>
            <a:ext cx="258762" cy="1711325"/>
          </a:xfrm>
          <a:prstGeom prst="rect">
            <a:avLst/>
          </a:prstGeom>
          <a:solidFill>
            <a:srgbClr val="FFC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5" name="Rectangle 25"/>
          <p:cNvSpPr>
            <a:spLocks noChangeAspect="1"/>
          </p:cNvSpPr>
          <p:nvPr/>
        </p:nvSpPr>
        <p:spPr bwMode="auto">
          <a:xfrm>
            <a:off x="8170863" y="4543424"/>
            <a:ext cx="258762" cy="13509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6" name="ZoneTexte 28"/>
          <p:cNvSpPr txBox="1">
            <a:spLocks noChangeArrowheads="1"/>
          </p:cNvSpPr>
          <p:nvPr/>
        </p:nvSpPr>
        <p:spPr bwMode="auto">
          <a:xfrm>
            <a:off x="3884613" y="5894387"/>
            <a:ext cx="696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400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bid</a:t>
            </a:r>
          </a:p>
        </p:txBody>
      </p:sp>
      <p:sp>
        <p:nvSpPr>
          <p:cNvPr id="87" name="ZoneTexte 29"/>
          <p:cNvSpPr txBox="1">
            <a:spLocks noChangeArrowheads="1"/>
          </p:cNvSpPr>
          <p:nvPr/>
        </p:nvSpPr>
        <p:spPr bwMode="auto">
          <a:xfrm>
            <a:off x="4903788" y="5894387"/>
            <a:ext cx="696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800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bid</a:t>
            </a:r>
          </a:p>
        </p:txBody>
      </p:sp>
      <p:sp>
        <p:nvSpPr>
          <p:cNvPr id="88" name="ZoneTexte 30"/>
          <p:cNvSpPr txBox="1">
            <a:spLocks noChangeArrowheads="1"/>
          </p:cNvSpPr>
          <p:nvPr/>
        </p:nvSpPr>
        <p:spPr bwMode="auto">
          <a:xfrm>
            <a:off x="5845175" y="5894387"/>
            <a:ext cx="695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600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qd</a:t>
            </a:r>
          </a:p>
        </p:txBody>
      </p:sp>
      <p:sp>
        <p:nvSpPr>
          <p:cNvPr id="89" name="ZoneTexte 31"/>
          <p:cNvSpPr txBox="1">
            <a:spLocks noChangeArrowheads="1"/>
          </p:cNvSpPr>
          <p:nvPr/>
        </p:nvSpPr>
        <p:spPr bwMode="auto">
          <a:xfrm>
            <a:off x="6810375" y="5894387"/>
            <a:ext cx="823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1 200 mg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qd</a:t>
            </a:r>
          </a:p>
        </p:txBody>
      </p:sp>
      <p:sp>
        <p:nvSpPr>
          <p:cNvPr id="90" name="ZoneTexte 32"/>
          <p:cNvSpPr txBox="1">
            <a:spLocks noChangeArrowheads="1"/>
          </p:cNvSpPr>
          <p:nvPr/>
        </p:nvSpPr>
        <p:spPr bwMode="auto">
          <a:xfrm>
            <a:off x="7556500" y="5894387"/>
            <a:ext cx="1206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ATV/r </a:t>
            </a:r>
            <a:br>
              <a:rPr lang="fr-FR" sz="1200">
                <a:solidFill>
                  <a:srgbClr val="000066"/>
                </a:solidFill>
                <a:cs typeface="Arial" charset="0"/>
              </a:rPr>
            </a:br>
            <a:r>
              <a:rPr lang="fr-FR" sz="1200">
                <a:solidFill>
                  <a:srgbClr val="000066"/>
                </a:solidFill>
                <a:cs typeface="Arial" charset="0"/>
              </a:rPr>
              <a:t>300/100 mg qd</a:t>
            </a:r>
          </a:p>
        </p:txBody>
      </p:sp>
      <p:sp>
        <p:nvSpPr>
          <p:cNvPr id="91" name="ZoneTexte 33"/>
          <p:cNvSpPr txBox="1">
            <a:spLocks noChangeArrowheads="1"/>
          </p:cNvSpPr>
          <p:nvPr/>
        </p:nvSpPr>
        <p:spPr bwMode="auto">
          <a:xfrm>
            <a:off x="3297238" y="3927474"/>
            <a:ext cx="4397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100</a:t>
            </a:r>
          </a:p>
        </p:txBody>
      </p:sp>
      <p:sp>
        <p:nvSpPr>
          <p:cNvPr id="92" name="ZoneTexte 34"/>
          <p:cNvSpPr txBox="1">
            <a:spLocks noChangeArrowheads="1"/>
          </p:cNvSpPr>
          <p:nvPr/>
        </p:nvSpPr>
        <p:spPr bwMode="auto">
          <a:xfrm>
            <a:off x="3382963" y="4289424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80</a:t>
            </a:r>
          </a:p>
        </p:txBody>
      </p:sp>
      <p:sp>
        <p:nvSpPr>
          <p:cNvPr id="93" name="ZoneTexte 35"/>
          <p:cNvSpPr txBox="1">
            <a:spLocks noChangeArrowheads="1"/>
          </p:cNvSpPr>
          <p:nvPr/>
        </p:nvSpPr>
        <p:spPr bwMode="auto">
          <a:xfrm>
            <a:off x="3382963" y="4667249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60</a:t>
            </a:r>
          </a:p>
        </p:txBody>
      </p:sp>
      <p:sp>
        <p:nvSpPr>
          <p:cNvPr id="94" name="ZoneTexte 36"/>
          <p:cNvSpPr txBox="1">
            <a:spLocks noChangeArrowheads="1"/>
          </p:cNvSpPr>
          <p:nvPr/>
        </p:nvSpPr>
        <p:spPr bwMode="auto">
          <a:xfrm>
            <a:off x="3382963" y="5029199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40</a:t>
            </a:r>
          </a:p>
        </p:txBody>
      </p:sp>
      <p:sp>
        <p:nvSpPr>
          <p:cNvPr id="95" name="ZoneTexte 37"/>
          <p:cNvSpPr txBox="1">
            <a:spLocks noChangeArrowheads="1"/>
          </p:cNvSpPr>
          <p:nvPr/>
        </p:nvSpPr>
        <p:spPr bwMode="auto">
          <a:xfrm>
            <a:off x="3382963" y="5391149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20</a:t>
            </a:r>
          </a:p>
        </p:txBody>
      </p:sp>
      <p:sp>
        <p:nvSpPr>
          <p:cNvPr id="96" name="ZoneTexte 38"/>
          <p:cNvSpPr txBox="1">
            <a:spLocks noChangeArrowheads="1"/>
          </p:cNvSpPr>
          <p:nvPr/>
        </p:nvSpPr>
        <p:spPr bwMode="auto">
          <a:xfrm>
            <a:off x="3467100" y="5756274"/>
            <a:ext cx="269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0</a:t>
            </a:r>
          </a:p>
        </p:txBody>
      </p:sp>
      <p:sp>
        <p:nvSpPr>
          <p:cNvPr id="97" name="ZoneTexte 39"/>
          <p:cNvSpPr txBox="1">
            <a:spLocks noChangeArrowheads="1"/>
          </p:cNvSpPr>
          <p:nvPr/>
        </p:nvSpPr>
        <p:spPr bwMode="auto">
          <a:xfrm>
            <a:off x="5359558" y="6321425"/>
            <a:ext cx="10999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400" dirty="0" err="1">
                <a:solidFill>
                  <a:srgbClr val="000066"/>
                </a:solidFill>
                <a:cs typeface="Arial" charset="0"/>
              </a:rPr>
              <a:t>fostemsavir</a:t>
            </a:r>
            <a:endParaRPr lang="fr-FR" sz="14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8" name="Parenthèse ouvrante 40"/>
          <p:cNvSpPr>
            <a:spLocks/>
          </p:cNvSpPr>
          <p:nvPr/>
        </p:nvSpPr>
        <p:spPr bwMode="auto">
          <a:xfrm rot="16200000">
            <a:off x="5781675" y="4556124"/>
            <a:ext cx="58738" cy="3551238"/>
          </a:xfrm>
          <a:prstGeom prst="leftBracket">
            <a:avLst>
              <a:gd name="adj" fmla="val 8397"/>
            </a:avLst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 sz="240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52" name="Groupe 51"/>
          <p:cNvGrpSpPr/>
          <p:nvPr/>
        </p:nvGrpSpPr>
        <p:grpSpPr>
          <a:xfrm>
            <a:off x="152400" y="4395788"/>
            <a:ext cx="3438526" cy="919162"/>
            <a:chOff x="220662" y="4395788"/>
            <a:chExt cx="3249043" cy="919162"/>
          </a:xfrm>
        </p:grpSpPr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220662" y="4395788"/>
              <a:ext cx="3059113" cy="919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357188" y="4590049"/>
              <a:ext cx="180000" cy="1800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357188" y="5016888"/>
              <a:ext cx="180000" cy="180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01" name="ZoneTexte 44"/>
            <p:cNvSpPr txBox="1">
              <a:spLocks noChangeArrowheads="1"/>
            </p:cNvSpPr>
            <p:nvPr/>
          </p:nvSpPr>
          <p:spPr bwMode="auto">
            <a:xfrm>
              <a:off x="527874" y="4526161"/>
              <a:ext cx="28582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ARN VIH à l’inclusion &lt; 100 000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c/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ml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02" name="ZoneTexte 45"/>
            <p:cNvSpPr txBox="1">
              <a:spLocks noChangeArrowheads="1"/>
            </p:cNvSpPr>
            <p:nvPr/>
          </p:nvSpPr>
          <p:spPr bwMode="auto">
            <a:xfrm>
              <a:off x="527874" y="4953000"/>
              <a:ext cx="29418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400" b="1" dirty="0" smtClean="0">
                  <a:solidFill>
                    <a:srgbClr val="333399"/>
                  </a:solidFill>
                  <a:latin typeface="Calibri"/>
                  <a:cs typeface="Arial" charset="0"/>
                </a:rPr>
                <a:t>ARN VIH à l’inclusion </a:t>
              </a:r>
              <a:r>
                <a:rPr lang="fr-FR" sz="1400" b="1" u="sng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&gt;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 100 000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c/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ml</a:t>
              </a:r>
              <a:endParaRPr lang="fr-FR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103" name="ZoneTexte 78"/>
          <p:cNvSpPr txBox="1">
            <a:spLocks noChangeArrowheads="1"/>
          </p:cNvSpPr>
          <p:nvPr/>
        </p:nvSpPr>
        <p:spPr bwMode="auto">
          <a:xfrm>
            <a:off x="3541712" y="3732213"/>
            <a:ext cx="34448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400" dirty="0">
                <a:solidFill>
                  <a:srgbClr val="000066"/>
                </a:solidFill>
                <a:cs typeface="Arial" charset="0"/>
              </a:rPr>
              <a:t>%</a:t>
            </a:r>
          </a:p>
        </p:txBody>
      </p:sp>
      <p:graphicFrame>
        <p:nvGraphicFramePr>
          <p:cNvPr id="104" name="Tableau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364734"/>
              </p:ext>
            </p:extLst>
          </p:nvPr>
        </p:nvGraphicFramePr>
        <p:xfrm>
          <a:off x="220663" y="1538288"/>
          <a:ext cx="8705850" cy="1843088"/>
        </p:xfrm>
        <a:graphic>
          <a:graphicData uri="http://schemas.openxmlformats.org/drawingml/2006/table">
            <a:tbl>
              <a:tblPr/>
              <a:tblGrid>
                <a:gridCol w="2827337"/>
                <a:gridCol w="1071563"/>
                <a:gridCol w="1157287"/>
                <a:gridCol w="1168400"/>
                <a:gridCol w="1247775"/>
                <a:gridCol w="1233488"/>
              </a:tblGrid>
              <a:tr h="382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1 200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c/ml (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ITTm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snapshot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69,4%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76,5%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74,5%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400 c/ml (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ITTm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snapshot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92%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82%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&lt; 50 c/ml (observé)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81%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78%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84%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86%</a:t>
                      </a:r>
                    </a:p>
                  </a:txBody>
                  <a:tcPr marL="91442" marR="91442" marT="52163" marB="52163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" name="ZoneTexte 80"/>
          <p:cNvSpPr txBox="1">
            <a:spLocks noChangeArrowheads="1"/>
          </p:cNvSpPr>
          <p:nvPr/>
        </p:nvSpPr>
        <p:spPr bwMode="auto">
          <a:xfrm>
            <a:off x="2362200" y="1123890"/>
            <a:ext cx="44439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ARN VIH &lt; 50 c/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mL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ou  &lt; 400 c/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mL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à S24</a:t>
            </a:r>
            <a:endParaRPr lang="fr-F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grpSp>
        <p:nvGrpSpPr>
          <p:cNvPr id="53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5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5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6012161" y="6583363"/>
            <a:ext cx="31318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it-IT" sz="1200" i="1" dirty="0">
                <a:solidFill>
                  <a:srgbClr val="CC3300"/>
                </a:solidFill>
                <a:cs typeface="Arial" charset="0"/>
              </a:rPr>
              <a:t>Lalezari J. Lancet HIV 2015; 2:e427-37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12106"/>
              </p:ext>
            </p:extLst>
          </p:nvPr>
        </p:nvGraphicFramePr>
        <p:xfrm>
          <a:off x="107504" y="1676400"/>
          <a:ext cx="8928988" cy="3699728"/>
        </p:xfrm>
        <a:graphic>
          <a:graphicData uri="http://schemas.openxmlformats.org/drawingml/2006/table">
            <a:tbl>
              <a:tblPr/>
              <a:tblGrid>
                <a:gridCol w="3245296"/>
                <a:gridCol w="1143000"/>
                <a:gridCol w="1143000"/>
                <a:gridCol w="1143000"/>
                <a:gridCol w="1219200"/>
                <a:gridCol w="1035492"/>
              </a:tblGrid>
              <a:tr h="28840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+ RAL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03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49)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1 200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&lt; 50 c/ml,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61,2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68,6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68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70,6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50 c/ml,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18,4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19,6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9,8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pour manque d’efficacité,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4,1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pour autres raisons,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5,9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5,9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7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Pas de donnée virologique à S48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Arrêt pour EI ou décès,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Arrêt pour autre raison,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Pas de donnée, mais toujours dans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l’étude,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&lt; 400 c/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86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75,5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84,3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74,5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1" name="ZoneTexte 80"/>
          <p:cNvSpPr txBox="1">
            <a:spLocks noChangeArrowheads="1"/>
          </p:cNvSpPr>
          <p:nvPr/>
        </p:nvSpPr>
        <p:spPr bwMode="auto">
          <a:xfrm>
            <a:off x="1981200" y="1219200"/>
            <a:ext cx="6135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ARN VIH &lt; 50 c/ml ou &lt; 400 c/ml à S48, 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ITTm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 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  <a:cs typeface="Arial" charset="0"/>
              </a:rPr>
              <a:t>snapshot</a:t>
            </a:r>
            <a:endParaRPr lang="fr-F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107504" y="5976759"/>
          <a:ext cx="8928988" cy="347841"/>
        </p:xfrm>
        <a:graphic>
          <a:graphicData uri="http://schemas.openxmlformats.org/drawingml/2006/table">
            <a:tbl>
              <a:tblPr/>
              <a:tblGrid>
                <a:gridCol w="3245296"/>
                <a:gridCol w="1143000"/>
                <a:gridCol w="1143000"/>
                <a:gridCol w="1143000"/>
                <a:gridCol w="1219200"/>
                <a:gridCol w="1035492"/>
              </a:tblGrid>
              <a:tr h="34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&lt; 50 c/ml, %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91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73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79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4" name="ZoneTexte 80"/>
          <p:cNvSpPr txBox="1">
            <a:spLocks noChangeArrowheads="1"/>
          </p:cNvSpPr>
          <p:nvPr/>
        </p:nvSpPr>
        <p:spPr bwMode="auto">
          <a:xfrm>
            <a:off x="2509362" y="5543490"/>
            <a:ext cx="3752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ARN VIH &lt; 50 c/ml à S48, observé</a:t>
            </a:r>
            <a:endParaRPr lang="fr-F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70189"/>
              </p:ext>
            </p:extLst>
          </p:nvPr>
        </p:nvGraphicFramePr>
        <p:xfrm>
          <a:off x="107504" y="1732670"/>
          <a:ext cx="8928988" cy="3614190"/>
        </p:xfrm>
        <a:graphic>
          <a:graphicData uri="http://schemas.openxmlformats.org/drawingml/2006/table">
            <a:tbl>
              <a:tblPr/>
              <a:tblGrid>
                <a:gridCol w="2788096"/>
                <a:gridCol w="1143000"/>
                <a:gridCol w="1037456"/>
                <a:gridCol w="1188132"/>
                <a:gridCol w="1188132"/>
                <a:gridCol w="1584172"/>
              </a:tblGrid>
              <a:tr h="3498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(%)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+ RAL</a:t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3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49)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1 200 mg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EIG*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(6,0)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(10,2)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(7,8)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(6,0)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(9,8)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 conduisant à l’arrêt**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(3,9)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 cliniques liés de grade 2-4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(8,0)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(8,2)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(5,9)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(12,0)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 (29,4)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40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Présents chez </a:t>
                      </a:r>
                      <a:r>
                        <a:rPr kumimoji="0" lang="fr-FR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&gt;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 sujets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Douleurs abdominales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Nausées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Hyperbilirubinémie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Ictère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Elévation bilirubine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Céphalées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(3,9)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(3,9)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(7,8)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(3,9)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(5,9)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(3,9)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7504" y="5410200"/>
            <a:ext cx="8903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* Abcès anal, encéphalite herpétique, overdose (3), tuberculose </a:t>
            </a:r>
            <a:r>
              <a:rPr lang="fr-FR" sz="1200" dirty="0" err="1" smtClean="0">
                <a:solidFill>
                  <a:srgbClr val="000066"/>
                </a:solidFill>
              </a:rPr>
              <a:t>extra-pulmonaire</a:t>
            </a:r>
            <a:r>
              <a:rPr lang="fr-FR" sz="1200" dirty="0" smtClean="0">
                <a:solidFill>
                  <a:srgbClr val="000066"/>
                </a:solidFill>
              </a:rPr>
              <a:t> (2), zona, douleur abdominale, myalgies, </a:t>
            </a:r>
            <a:br>
              <a:rPr lang="fr-FR" sz="1200" dirty="0" smtClean="0">
                <a:solidFill>
                  <a:srgbClr val="000066"/>
                </a:solidFill>
              </a:rPr>
            </a:br>
            <a:r>
              <a:rPr lang="fr-FR" sz="1200" dirty="0" smtClean="0">
                <a:solidFill>
                  <a:srgbClr val="000066"/>
                </a:solidFill>
              </a:rPr>
              <a:t>avortement spontané, insuffisance rénale aiguë, cellulite (2), lymphangite, cholécystite, dorsalgie, pneumonie, pyélonéphrite, </a:t>
            </a:r>
            <a:br>
              <a:rPr lang="fr-FR" sz="1200" dirty="0" smtClean="0">
                <a:solidFill>
                  <a:srgbClr val="000066"/>
                </a:solidFill>
              </a:rPr>
            </a:br>
            <a:r>
              <a:rPr lang="fr-FR" sz="1200" dirty="0" smtClean="0">
                <a:solidFill>
                  <a:srgbClr val="000066"/>
                </a:solidFill>
              </a:rPr>
              <a:t>diarrhée, </a:t>
            </a:r>
            <a:r>
              <a:rPr lang="fr-FR" sz="1200" dirty="0" err="1" smtClean="0">
                <a:solidFill>
                  <a:srgbClr val="000066"/>
                </a:solidFill>
              </a:rPr>
              <a:t>cholélithiase</a:t>
            </a:r>
            <a:r>
              <a:rPr lang="fr-FR" sz="1200" dirty="0" smtClean="0">
                <a:solidFill>
                  <a:srgbClr val="000066"/>
                </a:solidFill>
              </a:rPr>
              <a:t>, migraine</a:t>
            </a:r>
          </a:p>
          <a:p>
            <a:r>
              <a:rPr lang="fr-FR" sz="1200" dirty="0" smtClean="0">
                <a:solidFill>
                  <a:srgbClr val="000066"/>
                </a:solidFill>
              </a:rPr>
              <a:t>** usage drogue illégale, tuberculose </a:t>
            </a:r>
            <a:r>
              <a:rPr lang="fr-FR" sz="1200" dirty="0" err="1" smtClean="0">
                <a:solidFill>
                  <a:srgbClr val="000066"/>
                </a:solidFill>
              </a:rPr>
              <a:t>extra-pulmonaire</a:t>
            </a:r>
            <a:r>
              <a:rPr lang="fr-FR" sz="1200" dirty="0" smtClean="0">
                <a:solidFill>
                  <a:srgbClr val="000066"/>
                </a:solidFill>
              </a:rPr>
              <a:t> (3), insuffisance rénale aiguë, distension abdominale, flatulence, nausées, </a:t>
            </a:r>
          </a:p>
          <a:p>
            <a:r>
              <a:rPr lang="fr-FR" sz="1200" dirty="0" smtClean="0">
                <a:solidFill>
                  <a:srgbClr val="000066"/>
                </a:solidFill>
              </a:rPr>
              <a:t>ictère ; 6/7 des EI conduisent à l’arrêt de l’étude dans les 24 premières semaines</a:t>
            </a:r>
            <a:endParaRPr lang="fr-FR" sz="1200" dirty="0">
              <a:solidFill>
                <a:srgbClr val="000066"/>
              </a:solidFill>
            </a:endParaRPr>
          </a:p>
        </p:txBody>
      </p:sp>
      <p:grpSp>
        <p:nvGrpSpPr>
          <p:cNvPr id="6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9" name="ZoneTexte 80"/>
          <p:cNvSpPr txBox="1">
            <a:spLocks noChangeArrowheads="1"/>
          </p:cNvSpPr>
          <p:nvPr/>
        </p:nvSpPr>
        <p:spPr bwMode="auto">
          <a:xfrm>
            <a:off x="2895600" y="1150938"/>
            <a:ext cx="2159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400" b="1" dirty="0" smtClean="0">
                <a:solidFill>
                  <a:srgbClr val="CC3300"/>
                </a:solidFill>
                <a:latin typeface="+mj-lt"/>
                <a:cs typeface="Arial" charset="0"/>
              </a:rPr>
              <a:t>Tolérance à S48</a:t>
            </a:r>
            <a:endParaRPr lang="fr-FR" sz="24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1331640" y="4635691"/>
            <a:ext cx="7704853" cy="545909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latin typeface="+mj-lt"/>
                <a:ea typeface="ＭＳ Ｐゴシック" pitchFamily="-84" charset="-128"/>
              </a:rPr>
              <a:t>Modification moyenne à S48 des lipides à jeun, mg/dl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15017"/>
              </p:ext>
            </p:extLst>
          </p:nvPr>
        </p:nvGraphicFramePr>
        <p:xfrm>
          <a:off x="107504" y="1600200"/>
          <a:ext cx="8928989" cy="2960030"/>
        </p:xfrm>
        <a:graphic>
          <a:graphicData uri="http://schemas.openxmlformats.org/drawingml/2006/table">
            <a:tbl>
              <a:tblPr/>
              <a:tblGrid>
                <a:gridCol w="2376264"/>
                <a:gridCol w="1206134"/>
                <a:gridCol w="1206134"/>
                <a:gridCol w="1206134"/>
                <a:gridCol w="1289230"/>
                <a:gridCol w="1645093"/>
              </a:tblGrid>
              <a:tr h="3213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(%)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 + TDF + RAL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ATV/r + TDF + RAL </a:t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463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bid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49)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600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1 200 mg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qd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/>
                      </a:r>
                      <a:b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</a:b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50)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7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Neutrophiles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(3,9)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(2,1)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Phosphatase alcaline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ALAT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ASAT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Bilirubine totale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 (58,0)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86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Créatine kinase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Glycémie à jeun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Acide urique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(2,0)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(3,9)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(4,2)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(4,0)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1442" marR="91442" marT="52163" marB="52163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331640" cy="288075"/>
            <a:chOff x="-1" y="6570663"/>
            <a:chExt cx="1733878" cy="28885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656000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AI438011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" name="ZoneTexte 80"/>
          <p:cNvSpPr txBox="1">
            <a:spLocks noChangeArrowheads="1"/>
          </p:cNvSpPr>
          <p:nvPr/>
        </p:nvSpPr>
        <p:spPr bwMode="auto">
          <a:xfrm>
            <a:off x="1676400" y="1143000"/>
            <a:ext cx="4880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 charset="0"/>
              </a:rPr>
              <a:t>Anomalies biologiques grade 3-4 (≥ 2 sujets)</a:t>
            </a:r>
            <a:endParaRPr lang="fr-FR" sz="2000" b="1" dirty="0">
              <a:solidFill>
                <a:srgbClr val="CC3300"/>
              </a:solidFill>
              <a:latin typeface="+mj-lt"/>
              <a:cs typeface="Arial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2225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Thompson M, CROI 2015, Abs. 545</a:t>
            </a:r>
            <a:endParaRPr lang="en-GB" sz="1200" i="1" dirty="0">
              <a:solidFill>
                <a:srgbClr val="CC0000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83032"/>
              </p:ext>
            </p:extLst>
          </p:nvPr>
        </p:nvGraphicFramePr>
        <p:xfrm>
          <a:off x="1331640" y="5106138"/>
          <a:ext cx="677392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975"/>
                <a:gridCol w="2891265"/>
                <a:gridCol w="1624684"/>
              </a:tblGrid>
              <a:tr h="228416">
                <a:tc>
                  <a:txBody>
                    <a:bodyPr/>
                    <a:lstStyle/>
                    <a:p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333399"/>
                          </a:solidFill>
                          <a:latin typeface="+mj-lt"/>
                          <a:ea typeface="ＭＳ Ｐゴシック" pitchFamily="-84" charset="-128"/>
                        </a:rPr>
                        <a:t>4 bras </a:t>
                      </a:r>
                      <a:r>
                        <a:rPr lang="en-US" sz="1600" noProof="0" dirty="0" err="1" smtClean="0">
                          <a:solidFill>
                            <a:srgbClr val="333399"/>
                          </a:solidFill>
                          <a:latin typeface="+mj-lt"/>
                          <a:ea typeface="ＭＳ Ｐゴシック" pitchFamily="-84" charset="-128"/>
                        </a:rPr>
                        <a:t>fostemsavir</a:t>
                      </a:r>
                      <a:endParaRPr lang="en-US" sz="16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ATV/r</a:t>
                      </a:r>
                      <a:endParaRPr lang="en-US" sz="16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8416">
                <a:tc>
                  <a:txBody>
                    <a:bodyPr/>
                    <a:lstStyle/>
                    <a:p>
                      <a:r>
                        <a:rPr lang="en-US" sz="1600" noProof="0" dirty="0" err="1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Cholestérol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total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-7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39 </a:t>
                      </a:r>
                      <a:r>
                        <a:rPr lang="en-US" sz="1600" noProof="0" dirty="0" err="1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à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+0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7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+10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48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416"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LDL-</a:t>
                      </a:r>
                      <a:r>
                        <a:rPr lang="en-US" sz="1600" noProof="0" dirty="0" err="1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cholestérol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-0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5 </a:t>
                      </a:r>
                      <a:r>
                        <a:rPr lang="en-US" sz="1600" noProof="0" dirty="0" err="1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à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-9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75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+6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46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8416">
                <a:tc>
                  <a:txBody>
                    <a:bodyPr/>
                    <a:lstStyle/>
                    <a:p>
                      <a:r>
                        <a:rPr lang="en-US" sz="1600" noProof="0" dirty="0" err="1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Triglycérides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-23 </a:t>
                      </a:r>
                      <a:r>
                        <a:rPr lang="en-US" sz="1600" noProof="0" dirty="0" err="1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à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 +0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5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-1</a:t>
                      </a:r>
                      <a:r>
                        <a:rPr lang="fr-FR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,</a:t>
                      </a:r>
                      <a:r>
                        <a:rPr lang="en-US" sz="1600" noProof="0" dirty="0" smtClean="0">
                          <a:solidFill>
                            <a:srgbClr val="002060"/>
                          </a:solidFill>
                          <a:ea typeface="ＭＳ Ｐゴシック" pitchFamily="-84" charset="-128"/>
                        </a:rPr>
                        <a:t>15</a:t>
                      </a:r>
                      <a:endParaRPr lang="en-US" sz="16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AI438011 : Phase II </a:t>
            </a:r>
            <a:r>
              <a:rPr lang="fr-FR" sz="3200" dirty="0" err="1">
                <a:ea typeface="ＭＳ Ｐゴシック" pitchFamily="-84" charset="-128"/>
              </a:rPr>
              <a:t>fostemsavir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1447</Words>
  <Application>Microsoft Office PowerPoint</Application>
  <PresentationFormat>Affichage à l'écran (4:3)</PresentationFormat>
  <Paragraphs>459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ARV_trials_2014</vt:lpstr>
      <vt:lpstr>Phases 2 des nouveaux ARV</vt:lpstr>
      <vt:lpstr>Etude AI438011 : Phase II fostemsavir</vt:lpstr>
      <vt:lpstr>Etude AI438011 : Phase II fostemsavir</vt:lpstr>
      <vt:lpstr>Etude AI438011 : Phase II fostemsavir</vt:lpstr>
      <vt:lpstr>Etude AI438011 : Phase II fostemsavir</vt:lpstr>
      <vt:lpstr>Etude AI438011 : Phase II fostemsavir</vt:lpstr>
      <vt:lpstr>Etude AI438011 : Phase II fostemsavir</vt:lpstr>
      <vt:lpstr>Etude AI438011 : Phase II fostemsavir</vt:lpstr>
      <vt:lpstr>Etude AI438011 : Phase II fostemsavir</vt:lpstr>
      <vt:lpstr>Etude AI438011 : Phase II fostemsavir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162</cp:revision>
  <dcterms:created xsi:type="dcterms:W3CDTF">2015-05-12T15:13:00Z</dcterms:created>
  <dcterms:modified xsi:type="dcterms:W3CDTF">2015-10-12T08:13:50Z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ACD4FA5B-2CF7-4FDA-87A2-AA875B6FCD89</vt:lpwstr>
  </property>
  <property fmtid="{D5CDD505-2E9C-101B-9397-08002B2CF9AE}" pid="3" name="ArticulatePath">
    <vt:lpwstr>BF-Epidémio_ENGLISH_2015</vt:lpwstr>
  </property>
</Properties>
</file>