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03" r:id="rId2"/>
    <p:sldId id="269" r:id="rId3"/>
    <p:sldId id="271" r:id="rId4"/>
    <p:sldId id="299" r:id="rId5"/>
    <p:sldId id="300" r:id="rId6"/>
    <p:sldId id="301" r:id="rId7"/>
    <p:sldId id="276" r:id="rId8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4" clrIdx="0"/>
  <p:cmAuthor id="1" name="anto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0C0C0"/>
    <a:srgbClr val="DDDDDD"/>
    <a:srgbClr val="00FF00"/>
    <a:srgbClr val="00FFCC"/>
    <a:srgbClr val="CC3300"/>
    <a:srgbClr val="FFC000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7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2076" y="-378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E3E7004D-95C5-4447-B048-6ADC84AB6FA7}" type="datetime1">
              <a:rPr lang="fr-FR"/>
              <a:pPr/>
              <a:t>13/10/2015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84" charset="0"/>
              </a:defRPr>
            </a:lvl1pPr>
          </a:lstStyle>
          <a:p>
            <a:fld id="{DA9CEDD6-96EE-474A-AC57-8B9C70964F7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4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Phases 2 des nouveaux ARV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sz="2200" b="1" dirty="0" err="1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Fostemsavir</a:t>
            </a:r>
            <a:r>
              <a:rPr lang="fr-FR" sz="22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, </a:t>
            </a:r>
            <a:r>
              <a:rPr lang="fr-FR" sz="2200" b="1" dirty="0" err="1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</a:t>
            </a:r>
            <a:r>
              <a:rPr lang="fr-FR" sz="2200" b="1" dirty="0" err="1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temsavir</a:t>
            </a:r>
            <a:r>
              <a:rPr lang="fr-FR" sz="22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d’attachement)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AI438011</a:t>
            </a:r>
            <a:b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(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292-0102 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299-0102</a:t>
            </a:r>
            <a:b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fr-FR" sz="2200" b="1" dirty="0" smtClean="0">
              <a:solidFill>
                <a:srgbClr val="333399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Doravirine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non 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nucléosidique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la réverse transcriptase)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MK1439007</a:t>
            </a:r>
            <a:b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fr-FR" sz="2200" b="1" dirty="0" smtClean="0"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(inhibiteur d’</a:t>
            </a:r>
            <a:r>
              <a:rPr lang="fr-FR" sz="22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intégrase</a:t>
            </a: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  <a:r>
              <a:rPr lang="fr-FR" sz="22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Etude LATTE</a:t>
            </a:r>
            <a:br>
              <a:rPr lang="fr-FR" sz="22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fr-FR" sz="22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BMS-955176 (inhibiteur de maturation)</a:t>
            </a:r>
          </a:p>
          <a:p>
            <a:pPr lvl="1">
              <a:spcBef>
                <a:spcPts val="0"/>
              </a:spcBef>
            </a:pPr>
            <a:r>
              <a:rPr lang="fr-FR" sz="2200" b="1" dirty="0" smtClean="0">
                <a:latin typeface="+mj-lt"/>
                <a:ea typeface="ＭＳ Ｐゴシック" pitchFamily="34" charset="-128"/>
              </a:rPr>
              <a:t>Etude AI468002</a:t>
            </a:r>
          </a:p>
        </p:txBody>
      </p:sp>
    </p:spTree>
    <p:extLst>
      <p:ext uri="{BB962C8B-B14F-4D97-AF65-F5344CB8AC3E}">
        <p14:creationId xmlns:p14="http://schemas.microsoft.com/office/powerpoint/2010/main" val="191483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AI468002 : Phase II du BMS-955176</a:t>
            </a:r>
          </a:p>
        </p:txBody>
      </p:sp>
      <p:sp>
        <p:nvSpPr>
          <p:cNvPr id="11268" name="ZoneTexte 2"/>
          <p:cNvSpPr txBox="1">
            <a:spLocks noChangeArrowheads="1"/>
          </p:cNvSpPr>
          <p:nvPr/>
        </p:nvSpPr>
        <p:spPr bwMode="auto">
          <a:xfrm>
            <a:off x="735165" y="4365105"/>
            <a:ext cx="1152000" cy="791999"/>
          </a:xfrm>
          <a:prstGeom prst="rect">
            <a:avLst/>
          </a:prstGeom>
          <a:solidFill>
            <a:srgbClr val="FF00FF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chemeClr val="bg1"/>
                </a:solidFill>
                <a:latin typeface="+mn-lt"/>
              </a:rPr>
              <a:t>BMS</a:t>
            </a:r>
            <a:r>
              <a:rPr lang="fr-FR" sz="1400" b="1" smtClean="0">
                <a:solidFill>
                  <a:schemeClr val="bg1"/>
                </a:solidFill>
                <a:latin typeface="+mn-lt"/>
              </a:rPr>
              <a:t>-176</a:t>
            </a:r>
            <a:endParaRPr lang="fr-FR" sz="1400" b="1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fr-FR" sz="1400" b="1" smtClean="0">
                <a:solidFill>
                  <a:schemeClr val="bg1"/>
                </a:solidFill>
                <a:latin typeface="+mn-lt"/>
              </a:rPr>
              <a:t>5 mg qd</a:t>
            </a:r>
          </a:p>
          <a:p>
            <a:pPr algn="ctr"/>
            <a:r>
              <a:rPr lang="fr-FR" sz="1400" b="1" smtClean="0">
                <a:solidFill>
                  <a:schemeClr val="bg1"/>
                </a:solidFill>
                <a:latin typeface="+mn-lt"/>
              </a:rPr>
              <a:t>o</a:t>
            </a:r>
            <a:r>
              <a:rPr lang="fr-FR" sz="1400" b="1">
                <a:solidFill>
                  <a:schemeClr val="bg1"/>
                </a:solidFill>
                <a:latin typeface="+mn-lt"/>
              </a:rPr>
              <a:t>u</a:t>
            </a:r>
            <a:r>
              <a:rPr lang="fr-FR" sz="1400" b="1" smtClean="0">
                <a:solidFill>
                  <a:schemeClr val="bg1"/>
                </a:solidFill>
                <a:latin typeface="+mn-lt"/>
              </a:rPr>
              <a:t> placebo</a:t>
            </a:r>
            <a:endParaRPr lang="fr-FR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69" name="ZoneTexte 3"/>
          <p:cNvSpPr txBox="1">
            <a:spLocks noChangeArrowheads="1"/>
          </p:cNvSpPr>
          <p:nvPr/>
        </p:nvSpPr>
        <p:spPr bwMode="auto">
          <a:xfrm>
            <a:off x="2051203" y="4365105"/>
            <a:ext cx="1152000" cy="791999"/>
          </a:xfrm>
          <a:prstGeom prst="rect">
            <a:avLst/>
          </a:prstGeom>
          <a:solidFill>
            <a:srgbClr val="00FFCC"/>
          </a:solidFill>
          <a:ln w="1905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rgbClr val="000066"/>
                </a:solidFill>
                <a:latin typeface="+mn-lt"/>
              </a:rPr>
              <a:t>BMS-176</a:t>
            </a:r>
          </a:p>
          <a:p>
            <a:pPr algn="ctr"/>
            <a:r>
              <a:rPr lang="fr-FR" sz="1400" b="1" smtClean="0">
                <a:solidFill>
                  <a:srgbClr val="000066"/>
                </a:solidFill>
                <a:latin typeface="+mn-lt"/>
              </a:rPr>
              <a:t>10 mg </a:t>
            </a:r>
            <a:r>
              <a:rPr lang="fr-FR" sz="1400" b="1">
                <a:solidFill>
                  <a:srgbClr val="000066"/>
                </a:solidFill>
                <a:latin typeface="+mn-lt"/>
              </a:rPr>
              <a:t>qd</a:t>
            </a:r>
          </a:p>
          <a:p>
            <a:pPr algn="ctr"/>
            <a:r>
              <a:rPr lang="fr-FR" sz="1400" b="1" smtClean="0">
                <a:solidFill>
                  <a:srgbClr val="000066"/>
                </a:solidFill>
                <a:latin typeface="+mn-lt"/>
              </a:rPr>
              <a:t>ou </a:t>
            </a:r>
            <a:r>
              <a:rPr lang="fr-FR" sz="1400" b="1">
                <a:solidFill>
                  <a:srgbClr val="000066"/>
                </a:solidFill>
                <a:latin typeface="+mn-lt"/>
              </a:rPr>
              <a:t>placebo</a:t>
            </a:r>
          </a:p>
        </p:txBody>
      </p:sp>
      <p:sp>
        <p:nvSpPr>
          <p:cNvPr id="11270" name="ZoneTexte 4"/>
          <p:cNvSpPr txBox="1">
            <a:spLocks noChangeArrowheads="1"/>
          </p:cNvSpPr>
          <p:nvPr/>
        </p:nvSpPr>
        <p:spPr bwMode="auto">
          <a:xfrm>
            <a:off x="3368828" y="4365105"/>
            <a:ext cx="1152000" cy="791999"/>
          </a:xfrm>
          <a:prstGeom prst="rect">
            <a:avLst/>
          </a:prstGeom>
          <a:solidFill>
            <a:srgbClr val="FF00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chemeClr val="bg1"/>
                </a:solidFill>
                <a:latin typeface="+mn-lt"/>
              </a:rPr>
              <a:t>BMS-176</a:t>
            </a:r>
          </a:p>
          <a:p>
            <a:pPr algn="ctr"/>
            <a:r>
              <a:rPr lang="fr-FR" sz="1400" b="1" smtClean="0">
                <a:solidFill>
                  <a:schemeClr val="bg1"/>
                </a:solidFill>
                <a:latin typeface="+mn-lt"/>
              </a:rPr>
              <a:t>20 mg </a:t>
            </a:r>
            <a:r>
              <a:rPr lang="fr-FR" sz="1400" b="1">
                <a:solidFill>
                  <a:schemeClr val="bg1"/>
                </a:solidFill>
                <a:latin typeface="+mn-lt"/>
              </a:rPr>
              <a:t>qd</a:t>
            </a:r>
          </a:p>
          <a:p>
            <a:pPr algn="ctr"/>
            <a:r>
              <a:rPr lang="fr-FR" sz="1400" b="1" smtClean="0">
                <a:solidFill>
                  <a:schemeClr val="bg1"/>
                </a:solidFill>
                <a:latin typeface="+mn-lt"/>
              </a:rPr>
              <a:t>ou </a:t>
            </a:r>
            <a:r>
              <a:rPr lang="fr-FR" sz="1400" b="1">
                <a:solidFill>
                  <a:schemeClr val="bg1"/>
                </a:solidFill>
                <a:latin typeface="+mn-lt"/>
              </a:rPr>
              <a:t>placebo</a:t>
            </a:r>
          </a:p>
        </p:txBody>
      </p:sp>
      <p:sp>
        <p:nvSpPr>
          <p:cNvPr id="11271" name="ZoneTexte 5"/>
          <p:cNvSpPr txBox="1">
            <a:spLocks noChangeArrowheads="1"/>
          </p:cNvSpPr>
          <p:nvPr/>
        </p:nvSpPr>
        <p:spPr bwMode="auto">
          <a:xfrm>
            <a:off x="4684865" y="4365105"/>
            <a:ext cx="1152000" cy="791999"/>
          </a:xfrm>
          <a:prstGeom prst="rect">
            <a:avLst/>
          </a:prstGeom>
          <a:solidFill>
            <a:srgbClr val="00FF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rgbClr val="000000"/>
                </a:solidFill>
                <a:latin typeface="+mn-lt"/>
              </a:rPr>
              <a:t>BMS-176</a:t>
            </a:r>
          </a:p>
          <a:p>
            <a:pPr algn="ctr"/>
            <a:r>
              <a:rPr lang="fr-FR" sz="1400" b="1" smtClean="0">
                <a:solidFill>
                  <a:srgbClr val="000000"/>
                </a:solidFill>
                <a:latin typeface="+mn-lt"/>
              </a:rPr>
              <a:t>40 mg </a:t>
            </a:r>
            <a:r>
              <a:rPr lang="fr-FR" sz="1400" b="1">
                <a:solidFill>
                  <a:srgbClr val="000000"/>
                </a:solidFill>
                <a:latin typeface="+mn-lt"/>
              </a:rPr>
              <a:t>qd</a:t>
            </a:r>
          </a:p>
          <a:p>
            <a:pPr algn="ctr"/>
            <a:r>
              <a:rPr lang="fr-FR" sz="1400" b="1" smtClean="0">
                <a:solidFill>
                  <a:srgbClr val="000000"/>
                </a:solidFill>
                <a:latin typeface="+mn-lt"/>
              </a:rPr>
              <a:t>ou </a:t>
            </a:r>
            <a:r>
              <a:rPr lang="fr-FR" sz="1400" b="1">
                <a:solidFill>
                  <a:srgbClr val="000000"/>
                </a:solidFill>
                <a:latin typeface="+mn-lt"/>
              </a:rPr>
              <a:t>placebo</a:t>
            </a:r>
          </a:p>
        </p:txBody>
      </p:sp>
      <p:sp>
        <p:nvSpPr>
          <p:cNvPr id="11272" name="ZoneTexte 6"/>
          <p:cNvSpPr txBox="1">
            <a:spLocks noChangeArrowheads="1"/>
          </p:cNvSpPr>
          <p:nvPr/>
        </p:nvSpPr>
        <p:spPr bwMode="auto">
          <a:xfrm>
            <a:off x="6000902" y="4365105"/>
            <a:ext cx="1152000" cy="791999"/>
          </a:xfrm>
          <a:prstGeom prst="rect">
            <a:avLst/>
          </a:prstGeom>
          <a:solidFill>
            <a:srgbClr val="FF66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chemeClr val="bg1"/>
                </a:solidFill>
                <a:latin typeface="+mn-lt"/>
              </a:rPr>
              <a:t>BMS-176</a:t>
            </a:r>
          </a:p>
          <a:p>
            <a:pPr algn="ctr"/>
            <a:r>
              <a:rPr lang="fr-FR" sz="1400" b="1" smtClean="0">
                <a:solidFill>
                  <a:schemeClr val="bg1"/>
                </a:solidFill>
                <a:latin typeface="+mn-lt"/>
              </a:rPr>
              <a:t>80 mg </a:t>
            </a:r>
            <a:r>
              <a:rPr lang="fr-FR" sz="1400" b="1">
                <a:solidFill>
                  <a:schemeClr val="bg1"/>
                </a:solidFill>
                <a:latin typeface="+mn-lt"/>
              </a:rPr>
              <a:t>qd</a:t>
            </a:r>
          </a:p>
          <a:p>
            <a:pPr algn="ctr"/>
            <a:r>
              <a:rPr lang="fr-FR" sz="1400" b="1" smtClean="0">
                <a:solidFill>
                  <a:schemeClr val="bg1"/>
                </a:solidFill>
                <a:latin typeface="+mn-lt"/>
              </a:rPr>
              <a:t>ou </a:t>
            </a:r>
            <a:r>
              <a:rPr lang="fr-FR" sz="1400" b="1">
                <a:solidFill>
                  <a:schemeClr val="bg1"/>
                </a:solidFill>
                <a:latin typeface="+mn-lt"/>
              </a:rPr>
              <a:t>placebo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5" y="1269554"/>
            <a:ext cx="8929564" cy="295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defRPr/>
            </a:pPr>
            <a:endParaRPr lang="fr-FR" sz="2800" b="1" kern="0" dirty="0" smtClea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Phase </a:t>
            </a:r>
            <a:r>
              <a:rPr lang="fr-FR" sz="2000" dirty="0" err="1" smtClean="0">
                <a:solidFill>
                  <a:srgbClr val="000066"/>
                </a:solidFill>
                <a:cs typeface="Arial" charset="0"/>
              </a:rPr>
              <a:t>IIa</a:t>
            </a: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, randomisée, en double-aveugle, de recherche de dose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Patients </a:t>
            </a:r>
            <a:r>
              <a:rPr lang="fr-FR" sz="2000" u="sng" dirty="0" smtClean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 18 ans, naïfs d’ARV (≤ 1 semaine de traitement) </a:t>
            </a:r>
            <a:br>
              <a:rPr lang="fr-FR" sz="2000" dirty="0" smtClean="0">
                <a:solidFill>
                  <a:srgbClr val="000066"/>
                </a:solidFill>
                <a:cs typeface="Arial" charset="0"/>
              </a:rPr>
            </a:b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ou </a:t>
            </a:r>
            <a:r>
              <a:rPr lang="fr-FR" sz="2000" dirty="0" err="1" smtClean="0">
                <a:solidFill>
                  <a:srgbClr val="000066"/>
                </a:solidFill>
                <a:cs typeface="Arial" charset="0"/>
              </a:rPr>
              <a:t>pré-traités</a:t>
            </a: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 (naïfs d’IP et d’inhibiteur de maturation), </a:t>
            </a:r>
            <a:br>
              <a:rPr lang="fr-FR" sz="2000" dirty="0" smtClean="0">
                <a:solidFill>
                  <a:srgbClr val="000066"/>
                </a:solidFill>
                <a:cs typeface="Arial" charset="0"/>
              </a:rPr>
            </a:b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ARN VIH </a:t>
            </a:r>
            <a:r>
              <a:rPr lang="fr-FR" sz="2000" u="sng" dirty="0" smtClean="0">
                <a:solidFill>
                  <a:srgbClr val="000066"/>
                </a:solidFill>
                <a:cs typeface="Arial" charset="0"/>
              </a:rPr>
              <a:t>&gt;</a:t>
            </a: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 5 000 c/ml, CD4 &gt; 200/mm</a:t>
            </a:r>
            <a:r>
              <a:rPr lang="fr-FR" sz="2000" baseline="30000" dirty="0" smtClean="0">
                <a:solidFill>
                  <a:srgbClr val="000066"/>
                </a:solidFill>
                <a:cs typeface="Arial" charset="0"/>
              </a:rPr>
              <a:t>3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Pour toutes les doses : 8 patients sous BMS-176 </a:t>
            </a:r>
            <a:r>
              <a:rPr lang="fr-FR" sz="2000" dirty="0" err="1" smtClean="0">
                <a:solidFill>
                  <a:srgbClr val="000066"/>
                </a:solidFill>
                <a:cs typeface="Arial" charset="0"/>
              </a:rPr>
              <a:t>qd</a:t>
            </a: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 et 2 sous placebo</a:t>
            </a:r>
          </a:p>
          <a:p>
            <a:pPr marL="815975" lvl="1" indent="-358775" defTabSz="914400">
              <a:buClr>
                <a:srgbClr val="CC3300"/>
              </a:buClr>
              <a:buFont typeface="Verdana" pitchFamily="34" charset="0"/>
              <a:buChar char="–"/>
            </a:pPr>
            <a:r>
              <a:rPr lang="fr-FR" sz="2000" dirty="0" smtClean="0">
                <a:solidFill>
                  <a:srgbClr val="000066"/>
                </a:solidFill>
                <a:cs typeface="Arial" charset="0"/>
              </a:rPr>
              <a:t>ARN VIH mesuré de J1 à J14, de J17 à J19 et à J24</a:t>
            </a:r>
          </a:p>
        </p:txBody>
      </p:sp>
      <p:grpSp>
        <p:nvGrpSpPr>
          <p:cNvPr id="60" name="Grouper 27"/>
          <p:cNvGrpSpPr>
            <a:grpSpLocks/>
          </p:cNvGrpSpPr>
          <p:nvPr/>
        </p:nvGrpSpPr>
        <p:grpSpPr bwMode="auto">
          <a:xfrm>
            <a:off x="0" y="6570663"/>
            <a:ext cx="1475656" cy="288075"/>
            <a:chOff x="-1" y="6570663"/>
            <a:chExt cx="1921396" cy="28885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843518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AI468002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46" name="ZoneTexte 6"/>
          <p:cNvSpPr txBox="1">
            <a:spLocks noChangeArrowheads="1"/>
          </p:cNvSpPr>
          <p:nvPr/>
        </p:nvSpPr>
        <p:spPr bwMode="auto">
          <a:xfrm>
            <a:off x="7308560" y="4365104"/>
            <a:ext cx="1152000" cy="791999"/>
          </a:xfrm>
          <a:prstGeom prst="rect">
            <a:avLst/>
          </a:prstGeom>
          <a:solidFill>
            <a:srgbClr val="FFFF00"/>
          </a:solidFill>
          <a:ln w="19050">
            <a:noFill/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fr-FR" sz="1400" b="1">
                <a:solidFill>
                  <a:srgbClr val="000066"/>
                </a:solidFill>
                <a:latin typeface="+mn-lt"/>
              </a:rPr>
              <a:t>BMS-176</a:t>
            </a:r>
          </a:p>
          <a:p>
            <a:pPr algn="ctr"/>
            <a:r>
              <a:rPr lang="fr-FR" sz="1400" b="1" smtClean="0">
                <a:solidFill>
                  <a:srgbClr val="000066"/>
                </a:solidFill>
                <a:latin typeface="+mn-lt"/>
              </a:rPr>
              <a:t>120 mg </a:t>
            </a:r>
            <a:r>
              <a:rPr lang="fr-FR" sz="1400" b="1">
                <a:solidFill>
                  <a:srgbClr val="000066"/>
                </a:solidFill>
                <a:latin typeface="+mn-lt"/>
              </a:rPr>
              <a:t>qd</a:t>
            </a:r>
          </a:p>
          <a:p>
            <a:pPr algn="ctr"/>
            <a:r>
              <a:rPr lang="fr-FR" sz="1400" b="1" smtClean="0">
                <a:solidFill>
                  <a:srgbClr val="000066"/>
                </a:solidFill>
                <a:latin typeface="+mn-lt"/>
              </a:rPr>
              <a:t>ou </a:t>
            </a:r>
            <a:r>
              <a:rPr lang="fr-FR" sz="1400" b="1">
                <a:solidFill>
                  <a:srgbClr val="000066"/>
                </a:solidFill>
                <a:latin typeface="+mn-lt"/>
              </a:rPr>
              <a:t>placebo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8047505"/>
              </p:ext>
            </p:extLst>
          </p:nvPr>
        </p:nvGraphicFramePr>
        <p:xfrm>
          <a:off x="323529" y="1700808"/>
          <a:ext cx="8568951" cy="3775080"/>
        </p:xfrm>
        <a:graphic>
          <a:graphicData uri="http://schemas.openxmlformats.org/drawingml/2006/table">
            <a:tbl>
              <a:tblPr/>
              <a:tblGrid>
                <a:gridCol w="1944216"/>
                <a:gridCol w="864096"/>
                <a:gridCol w="936104"/>
                <a:gridCol w="936104"/>
                <a:gridCol w="1008112"/>
                <a:gridCol w="936104"/>
                <a:gridCol w="936104"/>
                <a:gridCol w="1008111"/>
              </a:tblGrid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31,5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438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 smtClean="0">
                <a:solidFill>
                  <a:srgbClr val="CC3300"/>
                </a:solidFill>
                <a:latin typeface="Calibri" pitchFamily="-84" charset="0"/>
              </a:rPr>
              <a:t>Caractéristiques des patients</a:t>
            </a:r>
            <a:endParaRPr lang="fr-FR" sz="2800" b="1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5661248"/>
            <a:ext cx="1717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Naïfs d’ARV : 92 %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AI468002 : Phase II du BMS-955176</a:t>
            </a:r>
          </a:p>
        </p:txBody>
      </p:sp>
      <p:grpSp>
        <p:nvGrpSpPr>
          <p:cNvPr id="12" name="Grouper 27"/>
          <p:cNvGrpSpPr>
            <a:grpSpLocks/>
          </p:cNvGrpSpPr>
          <p:nvPr/>
        </p:nvGrpSpPr>
        <p:grpSpPr bwMode="auto">
          <a:xfrm>
            <a:off x="0" y="6570663"/>
            <a:ext cx="1475656" cy="288075"/>
            <a:chOff x="-1" y="6570663"/>
            <a:chExt cx="1921396" cy="28885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843518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AI468002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ts val="272"/>
              </a:spcBef>
            </a:pPr>
            <a:r>
              <a:rPr lang="fr-FR" sz="2500" b="1" smtClean="0">
                <a:solidFill>
                  <a:srgbClr val="CC3300"/>
                </a:solidFill>
                <a:latin typeface="Calibri" pitchFamily="-84" charset="0"/>
              </a:rPr>
              <a:t>Réduction médiane maximale de l’ARN VIH depuis J0, log</a:t>
            </a:r>
            <a:r>
              <a:rPr lang="fr-FR" sz="2500" b="1" baseline="-25000" smtClean="0">
                <a:solidFill>
                  <a:srgbClr val="CC3300"/>
                </a:solidFill>
                <a:latin typeface="Calibri" pitchFamily="-84" charset="0"/>
              </a:rPr>
              <a:t>10</a:t>
            </a:r>
            <a:r>
              <a:rPr lang="fr-FR" sz="2500" b="1" smtClean="0">
                <a:solidFill>
                  <a:srgbClr val="CC3300"/>
                </a:solidFill>
                <a:latin typeface="Calibri" pitchFamily="-84" charset="0"/>
              </a:rPr>
              <a:t> c/ml </a:t>
            </a:r>
            <a:endParaRPr lang="fr-FR" sz="2500" b="1">
              <a:solidFill>
                <a:srgbClr val="CC3300"/>
              </a:solidFill>
              <a:latin typeface="Calibri" pitchFamily="-84" charset="0"/>
            </a:endParaRPr>
          </a:p>
        </p:txBody>
      </p:sp>
      <p:grpSp>
        <p:nvGrpSpPr>
          <p:cNvPr id="71" name="Groupe 70"/>
          <p:cNvGrpSpPr/>
          <p:nvPr/>
        </p:nvGrpSpPr>
        <p:grpSpPr>
          <a:xfrm>
            <a:off x="661985" y="1844824"/>
            <a:ext cx="7582423" cy="3867992"/>
            <a:chOff x="661985" y="1844824"/>
            <a:chExt cx="7582423" cy="3867992"/>
          </a:xfrm>
        </p:grpSpPr>
        <p:cxnSp>
          <p:nvCxnSpPr>
            <p:cNvPr id="4" name="Connecteur droit 4"/>
            <p:cNvCxnSpPr>
              <a:cxnSpLocks noChangeShapeType="1"/>
              <a:endCxn id="52" idx="1"/>
            </p:cNvCxnSpPr>
            <p:nvPr/>
          </p:nvCxnSpPr>
          <p:spPr bwMode="auto">
            <a:xfrm>
              <a:off x="1118174" y="2397738"/>
              <a:ext cx="14951" cy="317657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5" name="Connecteur droit 9"/>
            <p:cNvCxnSpPr>
              <a:cxnSpLocks noChangeShapeType="1"/>
            </p:cNvCxnSpPr>
            <p:nvPr/>
          </p:nvCxnSpPr>
          <p:spPr bwMode="auto">
            <a:xfrm flipH="1">
              <a:off x="1065591" y="2395567"/>
              <a:ext cx="689026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7" name="Connecteur droit 12"/>
            <p:cNvCxnSpPr>
              <a:cxnSpLocks noChangeShapeType="1"/>
            </p:cNvCxnSpPr>
            <p:nvPr/>
          </p:nvCxnSpPr>
          <p:spPr bwMode="auto">
            <a:xfrm rot="10800000" flipV="1">
              <a:off x="1048036" y="2695779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8" name="Connecteur droit 13"/>
            <p:cNvCxnSpPr>
              <a:cxnSpLocks noChangeShapeType="1"/>
            </p:cNvCxnSpPr>
            <p:nvPr/>
          </p:nvCxnSpPr>
          <p:spPr bwMode="auto">
            <a:xfrm rot="10800000" flipV="1">
              <a:off x="1048036" y="3067254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9" name="Connecteur droit 14"/>
            <p:cNvCxnSpPr>
              <a:cxnSpLocks noChangeShapeType="1"/>
            </p:cNvCxnSpPr>
            <p:nvPr/>
          </p:nvCxnSpPr>
          <p:spPr bwMode="auto">
            <a:xfrm rot="10800000" flipV="1">
              <a:off x="1048036" y="3429204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cxnSp>
          <p:nvCxnSpPr>
            <p:cNvPr id="10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48036" y="3791154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21" name="ZoneTexte 28"/>
            <p:cNvSpPr txBox="1">
              <a:spLocks noChangeArrowheads="1"/>
            </p:cNvSpPr>
            <p:nvPr/>
          </p:nvSpPr>
          <p:spPr bwMode="auto">
            <a:xfrm rot="10800000" flipV="1">
              <a:off x="1323703" y="1844824"/>
              <a:ext cx="7407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Placebo</a:t>
              </a: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= 12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2" name="ZoneTexte 29"/>
            <p:cNvSpPr txBox="1">
              <a:spLocks noChangeArrowheads="1"/>
            </p:cNvSpPr>
            <p:nvPr/>
          </p:nvSpPr>
          <p:spPr bwMode="auto">
            <a:xfrm rot="10800000" flipV="1">
              <a:off x="2268180" y="1844824"/>
              <a:ext cx="7407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5 mg </a:t>
              </a:r>
              <a:r>
                <a:rPr lang="fr-FR" sz="1200" dirty="0" err="1" smtClean="0">
                  <a:solidFill>
                    <a:srgbClr val="000066"/>
                  </a:solidFill>
                  <a:cs typeface="Arial" charset="0"/>
                </a:rPr>
                <a:t>qd</a:t>
              </a:r>
              <a:endParaRPr lang="fr-FR" sz="1200" dirty="0" smtClean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3" name="ZoneTexte 30"/>
            <p:cNvSpPr txBox="1">
              <a:spLocks noChangeArrowheads="1"/>
            </p:cNvSpPr>
            <p:nvPr/>
          </p:nvSpPr>
          <p:spPr bwMode="auto">
            <a:xfrm rot="10800000" flipV="1">
              <a:off x="3212582" y="1844824"/>
              <a:ext cx="8262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10 mg </a:t>
              </a:r>
              <a:r>
                <a:rPr lang="fr-FR" sz="1200" dirty="0" err="1">
                  <a:solidFill>
                    <a:srgbClr val="000066"/>
                  </a:solidFill>
                  <a:cs typeface="Arial" charset="0"/>
                </a:rPr>
                <a:t>qd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</a:t>
              </a:r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= 8</a:t>
              </a:r>
            </a:p>
          </p:txBody>
        </p:sp>
        <p:sp>
          <p:nvSpPr>
            <p:cNvPr id="24" name="ZoneTexte 31"/>
            <p:cNvSpPr txBox="1">
              <a:spLocks noChangeArrowheads="1"/>
            </p:cNvSpPr>
            <p:nvPr/>
          </p:nvSpPr>
          <p:spPr bwMode="auto">
            <a:xfrm rot="10800000" flipV="1">
              <a:off x="4242569" y="1844824"/>
              <a:ext cx="8262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20 mg </a:t>
              </a:r>
              <a:r>
                <a:rPr lang="fr-FR" sz="1200" dirty="0" err="1">
                  <a:solidFill>
                    <a:srgbClr val="000066"/>
                  </a:solidFill>
                  <a:cs typeface="Arial" charset="0"/>
                </a:rPr>
                <a:t>qd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</a:t>
              </a:r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= 8</a:t>
              </a:r>
            </a:p>
          </p:txBody>
        </p:sp>
        <p:sp>
          <p:nvSpPr>
            <p:cNvPr id="26" name="ZoneTexte 33"/>
            <p:cNvSpPr txBox="1">
              <a:spLocks noChangeArrowheads="1"/>
            </p:cNvSpPr>
            <p:nvPr/>
          </p:nvSpPr>
          <p:spPr bwMode="auto">
            <a:xfrm rot="10800000" flipV="1">
              <a:off x="747375" y="2251709"/>
              <a:ext cx="27025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7" name="ZoneTexte 34"/>
            <p:cNvSpPr txBox="1">
              <a:spLocks noChangeArrowheads="1"/>
            </p:cNvSpPr>
            <p:nvPr/>
          </p:nvSpPr>
          <p:spPr bwMode="auto">
            <a:xfrm rot="10800000" flipV="1">
              <a:off x="661985" y="2540148"/>
              <a:ext cx="4924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-0,2 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8" name="ZoneTexte 35"/>
            <p:cNvSpPr txBox="1">
              <a:spLocks noChangeArrowheads="1"/>
            </p:cNvSpPr>
            <p:nvPr/>
          </p:nvSpPr>
          <p:spPr bwMode="auto">
            <a:xfrm rot="10800000" flipV="1">
              <a:off x="683287" y="2917179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>
                  <a:solidFill>
                    <a:srgbClr val="000066"/>
                  </a:solidFill>
                  <a:cs typeface="Arial" charset="0"/>
                </a:rPr>
                <a:t>-</a:t>
              </a:r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0,4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29" name="ZoneTexte 36"/>
            <p:cNvSpPr txBox="1">
              <a:spLocks noChangeArrowheads="1"/>
            </p:cNvSpPr>
            <p:nvPr/>
          </p:nvSpPr>
          <p:spPr bwMode="auto">
            <a:xfrm rot="10800000" flipV="1">
              <a:off x="683287" y="3279129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-0,6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0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683287" y="3641873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-0,8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39" name="ZoneTexte 29"/>
            <p:cNvSpPr txBox="1">
              <a:spLocks noChangeArrowheads="1"/>
            </p:cNvSpPr>
            <p:nvPr/>
          </p:nvSpPr>
          <p:spPr bwMode="auto">
            <a:xfrm rot="10800000" flipV="1">
              <a:off x="5272556" y="1844824"/>
              <a:ext cx="8262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40 mg </a:t>
              </a:r>
              <a:r>
                <a:rPr lang="fr-FR" sz="1200" dirty="0" err="1" smtClean="0">
                  <a:solidFill>
                    <a:srgbClr val="000066"/>
                  </a:solidFill>
                  <a:cs typeface="Arial" charset="0"/>
                </a:rPr>
                <a:t>qd</a:t>
              </a:r>
              <a:endParaRPr lang="fr-FR" sz="1200" dirty="0" smtClean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= 8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0" name="ZoneTexte 30"/>
            <p:cNvSpPr txBox="1">
              <a:spLocks noChangeArrowheads="1"/>
            </p:cNvSpPr>
            <p:nvPr/>
          </p:nvSpPr>
          <p:spPr bwMode="auto">
            <a:xfrm rot="10800000" flipV="1">
              <a:off x="6302543" y="1844824"/>
              <a:ext cx="82629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8</a:t>
              </a:r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0 mg </a:t>
              </a:r>
              <a:r>
                <a:rPr lang="fr-FR" sz="1200" dirty="0" err="1">
                  <a:solidFill>
                    <a:srgbClr val="000066"/>
                  </a:solidFill>
                  <a:cs typeface="Arial" charset="0"/>
                </a:rPr>
                <a:t>qd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</a:t>
              </a:r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= 8</a:t>
              </a:r>
            </a:p>
          </p:txBody>
        </p:sp>
        <p:sp>
          <p:nvSpPr>
            <p:cNvPr id="41" name="ZoneTexte 31"/>
            <p:cNvSpPr txBox="1">
              <a:spLocks noChangeArrowheads="1"/>
            </p:cNvSpPr>
            <p:nvPr/>
          </p:nvSpPr>
          <p:spPr bwMode="auto">
            <a:xfrm rot="10800000" flipV="1">
              <a:off x="7332530" y="1844824"/>
              <a:ext cx="9118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120 mg </a:t>
              </a:r>
              <a:r>
                <a:rPr lang="fr-FR" sz="1200" dirty="0" err="1">
                  <a:solidFill>
                    <a:srgbClr val="000066"/>
                  </a:solidFill>
                  <a:cs typeface="Arial" charset="0"/>
                </a:rPr>
                <a:t>qd</a:t>
              </a:r>
              <a:endParaRPr lang="fr-FR" sz="1200" dirty="0">
                <a:solidFill>
                  <a:srgbClr val="000066"/>
                </a:solidFill>
                <a:cs typeface="Arial" charset="0"/>
              </a:endParaRPr>
            </a:p>
            <a:p>
              <a:pPr algn="ctr" defTabSz="914400"/>
              <a:r>
                <a:rPr lang="fr-FR" sz="1200" dirty="0" smtClean="0">
                  <a:solidFill>
                    <a:srgbClr val="000066"/>
                  </a:solidFill>
                  <a:cs typeface="Arial" charset="0"/>
                </a:rPr>
                <a:t>n </a:t>
              </a:r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= 8</a:t>
              </a:r>
            </a:p>
          </p:txBody>
        </p:sp>
        <p:cxnSp>
          <p:nvCxnSpPr>
            <p:cNvPr id="43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69084" y="4458426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4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683287" y="4309145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-1,2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45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69084" y="4818466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46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683287" y="4669185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-1,4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49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75111" y="5220335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0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683287" y="5071054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-1,6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51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75111" y="5580375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2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683287" y="5435817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-1,8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53" name="Connecteur droit 15"/>
            <p:cNvCxnSpPr>
              <a:cxnSpLocks noChangeShapeType="1"/>
            </p:cNvCxnSpPr>
            <p:nvPr/>
          </p:nvCxnSpPr>
          <p:spPr bwMode="auto">
            <a:xfrm rot="10800000" flipV="1">
              <a:off x="1030866" y="4129182"/>
              <a:ext cx="77787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</p:cxnSp>
        <p:sp>
          <p:nvSpPr>
            <p:cNvPr id="54" name="ZoneTexte 37"/>
            <p:cNvSpPr txBox="1">
              <a:spLocks noChangeArrowheads="1"/>
            </p:cNvSpPr>
            <p:nvPr/>
          </p:nvSpPr>
          <p:spPr bwMode="auto">
            <a:xfrm rot="10800000" flipV="1">
              <a:off x="683287" y="3979901"/>
              <a:ext cx="4498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sz="1200" smtClean="0">
                  <a:solidFill>
                    <a:srgbClr val="000066"/>
                  </a:solidFill>
                  <a:cs typeface="Arial" charset="0"/>
                </a:rPr>
                <a:t>-1,0</a:t>
              </a:r>
              <a:endParaRPr lang="fr-FR" sz="120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478348" y="5694347"/>
            <a:ext cx="7766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Réduction médiane moyenne de l’ARN VIH entre J0 et J11 :  – 1,4 log</a:t>
            </a:r>
            <a:r>
              <a:rPr lang="fr-FR" sz="1600" baseline="-25000" dirty="0" smtClean="0">
                <a:solidFill>
                  <a:srgbClr val="000066"/>
                </a:solidFill>
              </a:rPr>
              <a:t>10</a:t>
            </a:r>
            <a:r>
              <a:rPr lang="fr-FR" sz="1600" dirty="0" smtClean="0">
                <a:solidFill>
                  <a:srgbClr val="000066"/>
                </a:solidFill>
              </a:rPr>
              <a:t> c/ml</a:t>
            </a:r>
          </a:p>
          <a:p>
            <a:pPr marL="358775" indent="-358775"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Relation exposition du BMS-955176 – réponse en faveur d’une activité antivirale dose-dépendante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6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AI468002 : Phase II du BMS-955176</a:t>
            </a:r>
          </a:p>
        </p:txBody>
      </p:sp>
      <p:grpSp>
        <p:nvGrpSpPr>
          <p:cNvPr id="68" name="Grouper 27"/>
          <p:cNvGrpSpPr>
            <a:grpSpLocks/>
          </p:cNvGrpSpPr>
          <p:nvPr/>
        </p:nvGrpSpPr>
        <p:grpSpPr bwMode="auto">
          <a:xfrm>
            <a:off x="0" y="6570663"/>
            <a:ext cx="1475656" cy="288075"/>
            <a:chOff x="-1" y="6570663"/>
            <a:chExt cx="1921396" cy="288851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843518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AI468002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1267832" y="2405586"/>
            <a:ext cx="764953" cy="966878"/>
            <a:chOff x="1305932" y="3184411"/>
            <a:chExt cx="764953" cy="966878"/>
          </a:xfrm>
        </p:grpSpPr>
        <p:sp>
          <p:nvSpPr>
            <p:cNvPr id="65" name="Rectangle 17"/>
            <p:cNvSpPr>
              <a:spLocks/>
            </p:cNvSpPr>
            <p:nvPr/>
          </p:nvSpPr>
          <p:spPr bwMode="auto">
            <a:xfrm rot="10800000" flipV="1">
              <a:off x="1403648" y="3184411"/>
              <a:ext cx="611182" cy="6696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305932" y="3812735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0,381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2332677" y="2405586"/>
            <a:ext cx="764953" cy="1186807"/>
            <a:chOff x="2370777" y="3120073"/>
            <a:chExt cx="764953" cy="1186807"/>
          </a:xfrm>
        </p:grpSpPr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 rot="10800000" flipV="1">
              <a:off x="2417910" y="3120073"/>
              <a:ext cx="611179" cy="878400"/>
            </a:xfrm>
            <a:prstGeom prst="rect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370777" y="3968326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0,498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3343548" y="2405586"/>
            <a:ext cx="764953" cy="2024984"/>
            <a:chOff x="3381648" y="2277674"/>
            <a:chExt cx="764953" cy="2024984"/>
          </a:xfrm>
        </p:grpSpPr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 rot="10800000" flipV="1">
              <a:off x="3432169" y="2277674"/>
              <a:ext cx="611182" cy="1720800"/>
            </a:xfrm>
            <a:prstGeom prst="rect">
              <a:avLst/>
            </a:pr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381648" y="3964104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0,976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4365994" y="2405586"/>
            <a:ext cx="764953" cy="2277486"/>
            <a:chOff x="4404094" y="2032874"/>
            <a:chExt cx="764953" cy="2277486"/>
          </a:xfrm>
        </p:grpSpPr>
        <p:sp>
          <p:nvSpPr>
            <p:cNvPr id="80" name="Rectangle 23"/>
            <p:cNvSpPr>
              <a:spLocks/>
            </p:cNvSpPr>
            <p:nvPr/>
          </p:nvSpPr>
          <p:spPr bwMode="auto">
            <a:xfrm rot="10800000" flipV="1">
              <a:off x="4446431" y="2032874"/>
              <a:ext cx="611182" cy="19656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404094" y="3971806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1,115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6376161" y="2405586"/>
            <a:ext cx="764953" cy="3054037"/>
            <a:chOff x="6414261" y="1956409"/>
            <a:chExt cx="764953" cy="3054037"/>
          </a:xfrm>
        </p:grpSpPr>
        <p:sp>
          <p:nvSpPr>
            <p:cNvPr id="83" name="Rectangle 24"/>
            <p:cNvSpPr>
              <a:spLocks noChangeArrowheads="1"/>
            </p:cNvSpPr>
            <p:nvPr/>
          </p:nvSpPr>
          <p:spPr bwMode="auto">
            <a:xfrm rot="10800000" flipV="1">
              <a:off x="6474952" y="1956409"/>
              <a:ext cx="611179" cy="27432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6414261" y="4671892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1,555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7398605" y="2405586"/>
            <a:ext cx="764953" cy="3226837"/>
            <a:chOff x="7436705" y="1783609"/>
            <a:chExt cx="764953" cy="3226837"/>
          </a:xfrm>
        </p:grpSpPr>
        <p:sp>
          <p:nvSpPr>
            <p:cNvPr id="86" name="Rectangle 24"/>
            <p:cNvSpPr>
              <a:spLocks noChangeArrowheads="1"/>
            </p:cNvSpPr>
            <p:nvPr/>
          </p:nvSpPr>
          <p:spPr bwMode="auto">
            <a:xfrm rot="10800000" flipV="1">
              <a:off x="7489213" y="1783609"/>
              <a:ext cx="611179" cy="29160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7436705" y="4671892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1,654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5342140" y="2405586"/>
            <a:ext cx="763351" cy="3306129"/>
            <a:chOff x="5380240" y="1700809"/>
            <a:chExt cx="763351" cy="3306129"/>
          </a:xfrm>
        </p:grpSpPr>
        <p:sp>
          <p:nvSpPr>
            <p:cNvPr id="89" name="Rectangle 24"/>
            <p:cNvSpPr>
              <a:spLocks noChangeArrowheads="1"/>
            </p:cNvSpPr>
            <p:nvPr/>
          </p:nvSpPr>
          <p:spPr bwMode="auto">
            <a:xfrm rot="10800000" flipV="1">
              <a:off x="5460693" y="1700809"/>
              <a:ext cx="611179" cy="2998800"/>
            </a:xfrm>
            <a:prstGeom prst="rect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380240" y="4668384"/>
              <a:ext cx="763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- </a:t>
              </a:r>
              <a:r>
                <a:rPr lang="fr-FR" sz="1600" b="1" dirty="0" smtClean="0">
                  <a:solidFill>
                    <a:srgbClr val="333399"/>
                  </a:solidFill>
                  <a:latin typeface="+mj-lt"/>
                </a:rPr>
                <a:t>1,701</a:t>
              </a:r>
              <a:endParaRPr lang="fr-FR" sz="1600" b="1" dirty="0">
                <a:solidFill>
                  <a:srgbClr val="333399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5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0" y="1196752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ts val="272"/>
              </a:spcBef>
            </a:pPr>
            <a:r>
              <a:rPr lang="fr-FR" sz="2500" b="1" dirty="0" smtClean="0">
                <a:solidFill>
                  <a:srgbClr val="CC3300"/>
                </a:solidFill>
                <a:latin typeface="Calibri" pitchFamily="-84" charset="0"/>
              </a:rPr>
              <a:t>Réduction médiane maximale de l’ARN VIH </a:t>
            </a:r>
            <a:br>
              <a:rPr lang="fr-FR" sz="2500" b="1" dirty="0" smtClean="0">
                <a:solidFill>
                  <a:srgbClr val="CC3300"/>
                </a:solidFill>
                <a:latin typeface="Calibri" pitchFamily="-84" charset="0"/>
              </a:rPr>
            </a:br>
            <a:r>
              <a:rPr lang="fr-FR" sz="2500" b="1" dirty="0" smtClean="0">
                <a:solidFill>
                  <a:srgbClr val="CC3300"/>
                </a:solidFill>
                <a:latin typeface="Calibri" pitchFamily="-84" charset="0"/>
              </a:rPr>
              <a:t>en fonction du polymorphisme Gag à J0, log</a:t>
            </a:r>
            <a:r>
              <a:rPr lang="fr-FR" sz="2500" b="1" baseline="-25000" dirty="0" smtClean="0">
                <a:solidFill>
                  <a:srgbClr val="CC3300"/>
                </a:solidFill>
                <a:latin typeface="Calibri" pitchFamily="-84" charset="0"/>
              </a:rPr>
              <a:t>10</a:t>
            </a:r>
            <a:r>
              <a:rPr lang="fr-FR" sz="2500" b="1" dirty="0" smtClean="0">
                <a:solidFill>
                  <a:srgbClr val="CC3300"/>
                </a:solidFill>
                <a:latin typeface="Calibri" pitchFamily="-84" charset="0"/>
              </a:rPr>
              <a:t> c/ml</a:t>
            </a:r>
            <a:endParaRPr lang="fr-FR" sz="25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cxnSp>
        <p:nvCxnSpPr>
          <p:cNvPr id="4" name="Connecteur droit 4"/>
          <p:cNvCxnSpPr>
            <a:cxnSpLocks noChangeShapeType="1"/>
          </p:cNvCxnSpPr>
          <p:nvPr/>
        </p:nvCxnSpPr>
        <p:spPr bwMode="auto">
          <a:xfrm>
            <a:off x="1540132" y="2845755"/>
            <a:ext cx="0" cy="311211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5" name="Connecteur droit 9"/>
          <p:cNvCxnSpPr>
            <a:cxnSpLocks noChangeShapeType="1"/>
          </p:cNvCxnSpPr>
          <p:nvPr/>
        </p:nvCxnSpPr>
        <p:spPr bwMode="auto">
          <a:xfrm flipH="1">
            <a:off x="1473392" y="2845755"/>
            <a:ext cx="6554992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7" name="Connecteur droit 12"/>
          <p:cNvCxnSpPr>
            <a:cxnSpLocks noChangeShapeType="1"/>
          </p:cNvCxnSpPr>
          <p:nvPr/>
        </p:nvCxnSpPr>
        <p:spPr bwMode="auto">
          <a:xfrm rot="10800000" flipV="1">
            <a:off x="1461257" y="3115150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8" name="Connecteur droit 13"/>
          <p:cNvCxnSpPr>
            <a:cxnSpLocks noChangeShapeType="1"/>
          </p:cNvCxnSpPr>
          <p:nvPr/>
        </p:nvCxnSpPr>
        <p:spPr bwMode="auto">
          <a:xfrm rot="10800000" flipV="1">
            <a:off x="1461257" y="3448493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9" name="Connecteur droit 14"/>
          <p:cNvCxnSpPr>
            <a:cxnSpLocks noChangeShapeType="1"/>
          </p:cNvCxnSpPr>
          <p:nvPr/>
        </p:nvCxnSpPr>
        <p:spPr bwMode="auto">
          <a:xfrm rot="10800000" flipV="1">
            <a:off x="1461257" y="3773288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cxnSp>
        <p:nvCxnSpPr>
          <p:cNvPr id="10" name="Connecteur droit 15"/>
          <p:cNvCxnSpPr>
            <a:cxnSpLocks noChangeShapeType="1"/>
          </p:cNvCxnSpPr>
          <p:nvPr/>
        </p:nvCxnSpPr>
        <p:spPr bwMode="auto">
          <a:xfrm rot="10800000" flipV="1">
            <a:off x="1461257" y="4098084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21" name="ZoneTexte 28"/>
          <p:cNvSpPr txBox="1">
            <a:spLocks noChangeArrowheads="1"/>
          </p:cNvSpPr>
          <p:nvPr/>
        </p:nvSpPr>
        <p:spPr bwMode="auto">
          <a:xfrm rot="10800000" flipV="1">
            <a:off x="1676525" y="2126934"/>
            <a:ext cx="737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Placebo</a:t>
            </a: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= 12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2" name="ZoneTexte 29"/>
          <p:cNvSpPr txBox="1">
            <a:spLocks noChangeArrowheads="1"/>
          </p:cNvSpPr>
          <p:nvPr/>
        </p:nvSpPr>
        <p:spPr bwMode="auto">
          <a:xfrm rot="10800000" flipV="1">
            <a:off x="2649528" y="2126934"/>
            <a:ext cx="7393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5 mg </a:t>
            </a:r>
            <a:r>
              <a:rPr lang="fr-FR" sz="1200" dirty="0" err="1" smtClean="0">
                <a:solidFill>
                  <a:srgbClr val="000066"/>
                </a:solidFill>
                <a:cs typeface="Arial" charset="0"/>
              </a:rPr>
              <a:t>qd</a:t>
            </a:r>
            <a:endParaRPr lang="fr-FR" sz="1200" dirty="0" smtClean="0">
              <a:solidFill>
                <a:srgbClr val="000066"/>
              </a:solidFill>
              <a:cs typeface="Arial" charset="0"/>
            </a:endParaRP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= 8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3" name="ZoneTexte 30"/>
          <p:cNvSpPr txBox="1">
            <a:spLocks noChangeArrowheads="1"/>
          </p:cNvSpPr>
          <p:nvPr/>
        </p:nvSpPr>
        <p:spPr bwMode="auto">
          <a:xfrm rot="10800000" flipV="1">
            <a:off x="3505770" y="2126934"/>
            <a:ext cx="824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10 mg </a:t>
            </a:r>
            <a:r>
              <a:rPr lang="fr-FR" sz="1200" dirty="0" err="1">
                <a:solidFill>
                  <a:srgbClr val="000066"/>
                </a:solidFill>
                <a:cs typeface="Arial" charset="0"/>
              </a:rPr>
              <a:t>qd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</a:t>
            </a:r>
            <a:r>
              <a:rPr lang="fr-FR" sz="1200" dirty="0">
                <a:solidFill>
                  <a:srgbClr val="000066"/>
                </a:solidFill>
                <a:cs typeface="Arial" charset="0"/>
              </a:rPr>
              <a:t>= 8</a:t>
            </a:r>
          </a:p>
        </p:txBody>
      </p:sp>
      <p:sp>
        <p:nvSpPr>
          <p:cNvPr id="24" name="ZoneTexte 31"/>
          <p:cNvSpPr txBox="1">
            <a:spLocks noChangeArrowheads="1"/>
          </p:cNvSpPr>
          <p:nvPr/>
        </p:nvSpPr>
        <p:spPr bwMode="auto">
          <a:xfrm rot="10800000" flipV="1">
            <a:off x="4364974" y="2126934"/>
            <a:ext cx="824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20 mg </a:t>
            </a:r>
            <a:r>
              <a:rPr lang="fr-FR" sz="1200" dirty="0" err="1">
                <a:solidFill>
                  <a:srgbClr val="000066"/>
                </a:solidFill>
                <a:cs typeface="Arial" charset="0"/>
              </a:rPr>
              <a:t>qd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</a:t>
            </a:r>
            <a:r>
              <a:rPr lang="fr-FR" sz="1200" dirty="0">
                <a:solidFill>
                  <a:srgbClr val="000066"/>
                </a:solidFill>
                <a:cs typeface="Arial" charset="0"/>
              </a:rPr>
              <a:t>= 8</a:t>
            </a:r>
          </a:p>
        </p:txBody>
      </p:sp>
      <p:sp>
        <p:nvSpPr>
          <p:cNvPr id="26" name="ZoneTexte 33"/>
          <p:cNvSpPr txBox="1">
            <a:spLocks noChangeArrowheads="1"/>
          </p:cNvSpPr>
          <p:nvPr/>
        </p:nvSpPr>
        <p:spPr bwMode="auto">
          <a:xfrm rot="10800000" flipV="1">
            <a:off x="1107415" y="2715118"/>
            <a:ext cx="2702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0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7" name="ZoneTexte 34"/>
          <p:cNvSpPr txBox="1">
            <a:spLocks noChangeArrowheads="1"/>
          </p:cNvSpPr>
          <p:nvPr/>
        </p:nvSpPr>
        <p:spPr bwMode="auto">
          <a:xfrm rot="10800000" flipV="1">
            <a:off x="990654" y="3039453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-0,2 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8" name="ZoneTexte 35"/>
          <p:cNvSpPr txBox="1">
            <a:spLocks noChangeArrowheads="1"/>
          </p:cNvSpPr>
          <p:nvPr/>
        </p:nvSpPr>
        <p:spPr bwMode="auto">
          <a:xfrm rot="10800000" flipV="1">
            <a:off x="1033935" y="3349571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>
                <a:solidFill>
                  <a:srgbClr val="000066"/>
                </a:solidFill>
                <a:cs typeface="Arial" charset="0"/>
              </a:rPr>
              <a:t>-</a:t>
            </a:r>
            <a:r>
              <a:rPr lang="fr-FR" sz="1200" smtClean="0">
                <a:solidFill>
                  <a:srgbClr val="000066"/>
                </a:solidFill>
                <a:cs typeface="Arial" charset="0"/>
              </a:rPr>
              <a:t>0,4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9" name="ZoneTexte 36"/>
          <p:cNvSpPr txBox="1">
            <a:spLocks noChangeArrowheads="1"/>
          </p:cNvSpPr>
          <p:nvPr/>
        </p:nvSpPr>
        <p:spPr bwMode="auto">
          <a:xfrm rot="10800000" flipV="1">
            <a:off x="1033935" y="3659689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-0,6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0" name="ZoneTexte 37"/>
          <p:cNvSpPr txBox="1">
            <a:spLocks noChangeArrowheads="1"/>
          </p:cNvSpPr>
          <p:nvPr/>
        </p:nvSpPr>
        <p:spPr bwMode="auto">
          <a:xfrm rot="10800000" flipV="1">
            <a:off x="1033935" y="3969807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-0,8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9" name="ZoneTexte 29"/>
          <p:cNvSpPr txBox="1">
            <a:spLocks noChangeArrowheads="1"/>
          </p:cNvSpPr>
          <p:nvPr/>
        </p:nvSpPr>
        <p:spPr bwMode="auto">
          <a:xfrm rot="10800000" flipV="1">
            <a:off x="5287321" y="2126934"/>
            <a:ext cx="824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40 mg </a:t>
            </a:r>
            <a:r>
              <a:rPr lang="fr-FR" sz="1200" dirty="0" err="1" smtClean="0">
                <a:solidFill>
                  <a:srgbClr val="000066"/>
                </a:solidFill>
                <a:cs typeface="Arial" charset="0"/>
              </a:rPr>
              <a:t>qd</a:t>
            </a:r>
            <a:endParaRPr lang="fr-FR" sz="1200" dirty="0" smtClean="0">
              <a:solidFill>
                <a:srgbClr val="000066"/>
              </a:solidFill>
              <a:cs typeface="Arial" charset="0"/>
            </a:endParaRP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= 8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40" name="ZoneTexte 30"/>
          <p:cNvSpPr txBox="1">
            <a:spLocks noChangeArrowheads="1"/>
          </p:cNvSpPr>
          <p:nvPr/>
        </p:nvSpPr>
        <p:spPr bwMode="auto">
          <a:xfrm rot="10800000" flipV="1">
            <a:off x="6186043" y="2126934"/>
            <a:ext cx="824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>
                <a:solidFill>
                  <a:srgbClr val="000066"/>
                </a:solidFill>
                <a:cs typeface="Arial" charset="0"/>
              </a:rPr>
              <a:t>8</a:t>
            </a:r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0 mg </a:t>
            </a:r>
            <a:r>
              <a:rPr lang="fr-FR" sz="1200" dirty="0" err="1">
                <a:solidFill>
                  <a:srgbClr val="000066"/>
                </a:solidFill>
                <a:cs typeface="Arial" charset="0"/>
              </a:rPr>
              <a:t>qd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</a:t>
            </a:r>
            <a:r>
              <a:rPr lang="fr-FR" sz="1200" dirty="0">
                <a:solidFill>
                  <a:srgbClr val="000066"/>
                </a:solidFill>
                <a:cs typeface="Arial" charset="0"/>
              </a:rPr>
              <a:t>= 8</a:t>
            </a:r>
          </a:p>
        </p:txBody>
      </p:sp>
      <p:sp>
        <p:nvSpPr>
          <p:cNvPr id="41" name="ZoneTexte 31"/>
          <p:cNvSpPr txBox="1">
            <a:spLocks noChangeArrowheads="1"/>
          </p:cNvSpPr>
          <p:nvPr/>
        </p:nvSpPr>
        <p:spPr bwMode="auto">
          <a:xfrm rot="10800000" flipV="1">
            <a:off x="7002768" y="2126934"/>
            <a:ext cx="909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120 mg </a:t>
            </a:r>
            <a:r>
              <a:rPr lang="fr-FR" sz="1200" dirty="0" err="1">
                <a:solidFill>
                  <a:srgbClr val="000066"/>
                </a:solidFill>
                <a:cs typeface="Arial" charset="0"/>
              </a:rPr>
              <a:t>qd</a:t>
            </a:r>
            <a:endParaRPr lang="fr-FR" sz="1200" dirty="0">
              <a:solidFill>
                <a:srgbClr val="000066"/>
              </a:solidFill>
              <a:cs typeface="Arial" charset="0"/>
            </a:endParaRPr>
          </a:p>
          <a:p>
            <a:pPr algn="ctr" defTabSz="914400"/>
            <a:r>
              <a:rPr lang="fr-FR" sz="1200" dirty="0" smtClean="0">
                <a:solidFill>
                  <a:srgbClr val="000066"/>
                </a:solidFill>
                <a:cs typeface="Arial" charset="0"/>
              </a:rPr>
              <a:t>n </a:t>
            </a:r>
            <a:r>
              <a:rPr lang="fr-FR" sz="1200" dirty="0">
                <a:solidFill>
                  <a:srgbClr val="000066"/>
                </a:solidFill>
                <a:cs typeface="Arial" charset="0"/>
              </a:rPr>
              <a:t>= 8</a:t>
            </a:r>
          </a:p>
        </p:txBody>
      </p:sp>
      <p:cxnSp>
        <p:nvCxnSpPr>
          <p:cNvPr id="43" name="Connecteur droit 15"/>
          <p:cNvCxnSpPr>
            <a:cxnSpLocks noChangeShapeType="1"/>
          </p:cNvCxnSpPr>
          <p:nvPr/>
        </p:nvCxnSpPr>
        <p:spPr bwMode="auto">
          <a:xfrm rot="10800000" flipV="1">
            <a:off x="1481368" y="4696859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44" name="ZoneTexte 37"/>
          <p:cNvSpPr txBox="1">
            <a:spLocks noChangeArrowheads="1"/>
          </p:cNvSpPr>
          <p:nvPr/>
        </p:nvSpPr>
        <p:spPr bwMode="auto">
          <a:xfrm rot="10800000" flipV="1">
            <a:off x="1033935" y="4590043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-1,2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45" name="Connecteur droit 15"/>
          <p:cNvCxnSpPr>
            <a:cxnSpLocks noChangeShapeType="1"/>
          </p:cNvCxnSpPr>
          <p:nvPr/>
        </p:nvCxnSpPr>
        <p:spPr bwMode="auto">
          <a:xfrm rot="10800000" flipV="1">
            <a:off x="1481368" y="5019941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46" name="ZoneTexte 37"/>
          <p:cNvSpPr txBox="1">
            <a:spLocks noChangeArrowheads="1"/>
          </p:cNvSpPr>
          <p:nvPr/>
        </p:nvSpPr>
        <p:spPr bwMode="auto">
          <a:xfrm rot="10800000" flipV="1">
            <a:off x="1033934" y="4900161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-1,4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49" name="Connecteur droit 15"/>
          <p:cNvCxnSpPr>
            <a:cxnSpLocks noChangeShapeType="1"/>
          </p:cNvCxnSpPr>
          <p:nvPr/>
        </p:nvCxnSpPr>
        <p:spPr bwMode="auto">
          <a:xfrm rot="10800000" flipV="1">
            <a:off x="1487127" y="5380557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50" name="ZoneTexte 37"/>
          <p:cNvSpPr txBox="1">
            <a:spLocks noChangeArrowheads="1"/>
          </p:cNvSpPr>
          <p:nvPr/>
        </p:nvSpPr>
        <p:spPr bwMode="auto">
          <a:xfrm rot="10800000" flipV="1">
            <a:off x="1033934" y="5210279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-1,6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51" name="Connecteur droit 15"/>
          <p:cNvCxnSpPr>
            <a:cxnSpLocks noChangeShapeType="1"/>
          </p:cNvCxnSpPr>
          <p:nvPr/>
        </p:nvCxnSpPr>
        <p:spPr bwMode="auto">
          <a:xfrm rot="10800000" flipV="1">
            <a:off x="1487127" y="5703639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52" name="ZoneTexte 37"/>
          <p:cNvSpPr txBox="1">
            <a:spLocks noChangeArrowheads="1"/>
          </p:cNvSpPr>
          <p:nvPr/>
        </p:nvSpPr>
        <p:spPr bwMode="auto">
          <a:xfrm rot="10800000" flipV="1">
            <a:off x="1033934" y="5520397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-1,8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53" name="Connecteur droit 15"/>
          <p:cNvCxnSpPr>
            <a:cxnSpLocks noChangeShapeType="1"/>
          </p:cNvCxnSpPr>
          <p:nvPr/>
        </p:nvCxnSpPr>
        <p:spPr bwMode="auto">
          <a:xfrm rot="10800000" flipV="1">
            <a:off x="1444852" y="4401412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54" name="ZoneTexte 37"/>
          <p:cNvSpPr txBox="1">
            <a:spLocks noChangeArrowheads="1"/>
          </p:cNvSpPr>
          <p:nvPr/>
        </p:nvSpPr>
        <p:spPr bwMode="auto">
          <a:xfrm rot="10800000" flipV="1">
            <a:off x="1033935" y="4279925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-1,0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607752" y="2854647"/>
            <a:ext cx="561372" cy="1178395"/>
            <a:chOff x="1607752" y="3578069"/>
            <a:chExt cx="561372" cy="1178395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 rot="10800000" flipV="1">
              <a:off x="1772207" y="3578069"/>
              <a:ext cx="247244" cy="8532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607752" y="4448687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-0,55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2450835" y="2854647"/>
            <a:ext cx="561372" cy="1052751"/>
            <a:chOff x="2450835" y="3502977"/>
            <a:chExt cx="561372" cy="1052751"/>
          </a:xfrm>
        </p:grpSpPr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 rot="10800000" flipV="1">
              <a:off x="2692923" y="3502977"/>
              <a:ext cx="247243" cy="748800"/>
            </a:xfrm>
            <a:prstGeom prst="rect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2450835" y="4247951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-0,48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3347864" y="2854647"/>
            <a:ext cx="561372" cy="1963751"/>
            <a:chOff x="3347864" y="2617377"/>
            <a:chExt cx="561372" cy="1963751"/>
          </a:xfrm>
        </p:grpSpPr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 rot="10800000" flipV="1">
              <a:off x="3634874" y="2617377"/>
              <a:ext cx="247244" cy="1634400"/>
            </a:xfrm>
            <a:prstGeom prst="rect">
              <a:avLst/>
            </a:prstGeom>
            <a:solidFill>
              <a:srgbClr val="00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347864" y="4273351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-1,05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4301642" y="2854647"/>
            <a:ext cx="601447" cy="3151883"/>
            <a:chOff x="4301642" y="2596316"/>
            <a:chExt cx="601447" cy="1940487"/>
          </a:xfrm>
        </p:grpSpPr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 rot="10800000" flipV="1">
              <a:off x="4579859" y="2596316"/>
              <a:ext cx="247243" cy="1591357"/>
            </a:xfrm>
            <a:prstGeom prst="rect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4301642" y="4229026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- 1,66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6186043" y="2854647"/>
            <a:ext cx="601447" cy="2732924"/>
            <a:chOff x="6186043" y="2468940"/>
            <a:chExt cx="601447" cy="2732924"/>
          </a:xfrm>
        </p:grpSpPr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 rot="10800000" flipV="1">
              <a:off x="6458523" y="2468940"/>
              <a:ext cx="247243" cy="24120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186043" y="4894087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- 1,55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97" name="Groupe 96"/>
          <p:cNvGrpSpPr/>
          <p:nvPr/>
        </p:nvGrpSpPr>
        <p:grpSpPr>
          <a:xfrm>
            <a:off x="6855933" y="2854647"/>
            <a:ext cx="615881" cy="2785886"/>
            <a:chOff x="6855933" y="2436540"/>
            <a:chExt cx="615881" cy="2785886"/>
          </a:xfrm>
        </p:grpSpPr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 rot="10800000" flipV="1">
              <a:off x="7224571" y="2436540"/>
              <a:ext cx="247243" cy="24444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855933" y="4914649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- 1,57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7" name="Groupe 86"/>
          <p:cNvGrpSpPr/>
          <p:nvPr/>
        </p:nvGrpSpPr>
        <p:grpSpPr>
          <a:xfrm>
            <a:off x="5179534" y="2854647"/>
            <a:ext cx="601447" cy="3040701"/>
            <a:chOff x="5179534" y="2155740"/>
            <a:chExt cx="601447" cy="3040701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 rot="10800000" flipV="1">
              <a:off x="5514226" y="2155740"/>
              <a:ext cx="247243" cy="2725200"/>
            </a:xfrm>
            <a:prstGeom prst="rect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179534" y="4888664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- 1,75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1957241" y="2854647"/>
            <a:ext cx="561372" cy="779594"/>
            <a:chOff x="1957241" y="3607343"/>
            <a:chExt cx="561372" cy="779594"/>
          </a:xfrm>
        </p:grpSpPr>
        <p:sp>
          <p:nvSpPr>
            <p:cNvPr id="12" name="Rectangle 17"/>
            <p:cNvSpPr>
              <a:spLocks/>
            </p:cNvSpPr>
            <p:nvPr/>
          </p:nvSpPr>
          <p:spPr bwMode="auto">
            <a:xfrm rot="10800000" flipV="1">
              <a:off x="2030068" y="3607343"/>
              <a:ext cx="247244" cy="514800"/>
            </a:xfrm>
            <a:prstGeom prst="rect">
              <a:avLst/>
            </a:prstGeom>
            <a:pattFill prst="wdUpDiag">
              <a:fgClr>
                <a:prstClr val="black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957241" y="4079160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-0,33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2851673" y="2854647"/>
            <a:ext cx="561372" cy="984850"/>
            <a:chOff x="2851673" y="2512026"/>
            <a:chExt cx="561372" cy="1879744"/>
          </a:xfrm>
        </p:grpSpPr>
        <p:sp>
          <p:nvSpPr>
            <p:cNvPr id="14" name="Rectangle 19"/>
            <p:cNvSpPr>
              <a:spLocks/>
            </p:cNvSpPr>
            <p:nvPr/>
          </p:nvSpPr>
          <p:spPr bwMode="auto">
            <a:xfrm rot="10800000" flipV="1">
              <a:off x="2950784" y="2512026"/>
              <a:ext cx="247243" cy="1546015"/>
            </a:xfrm>
            <a:prstGeom prst="rect">
              <a:avLst/>
            </a:prstGeom>
            <a:pattFill prst="wdUpDiag">
              <a:fgClr>
                <a:srgbClr val="FF00FF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851673" y="4083993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-0,52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814907" y="2854647"/>
            <a:ext cx="561372" cy="1845219"/>
            <a:chOff x="3814907" y="2481935"/>
            <a:chExt cx="561372" cy="1845219"/>
          </a:xfrm>
        </p:grpSpPr>
        <p:sp>
          <p:nvSpPr>
            <p:cNvPr id="16" name="Rectangle 21"/>
            <p:cNvSpPr>
              <a:spLocks/>
            </p:cNvSpPr>
            <p:nvPr/>
          </p:nvSpPr>
          <p:spPr bwMode="auto">
            <a:xfrm rot="10800000" flipV="1">
              <a:off x="3883634" y="2481935"/>
              <a:ext cx="248760" cy="1512000"/>
            </a:xfrm>
            <a:prstGeom prst="rect">
              <a:avLst/>
            </a:prstGeom>
            <a:pattFill prst="wdUpDiag">
              <a:fgClr>
                <a:srgbClr val="00FFCC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3814907" y="4019377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-0,97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4762641" y="2854647"/>
            <a:ext cx="601447" cy="1724288"/>
            <a:chOff x="4762641" y="2804577"/>
            <a:chExt cx="601447" cy="1724288"/>
          </a:xfrm>
        </p:grpSpPr>
        <p:sp>
          <p:nvSpPr>
            <p:cNvPr id="18" name="Rectangle 23"/>
            <p:cNvSpPr>
              <a:spLocks/>
            </p:cNvSpPr>
            <p:nvPr/>
          </p:nvSpPr>
          <p:spPr bwMode="auto">
            <a:xfrm rot="10800000" flipV="1">
              <a:off x="4839236" y="2804577"/>
              <a:ext cx="247244" cy="14472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4762641" y="4221088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- 0,93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96" name="Groupe 95"/>
          <p:cNvGrpSpPr/>
          <p:nvPr/>
        </p:nvGrpSpPr>
        <p:grpSpPr>
          <a:xfrm>
            <a:off x="6660557" y="2854647"/>
            <a:ext cx="601447" cy="2531495"/>
            <a:chOff x="6660557" y="1833240"/>
            <a:chExt cx="601447" cy="2531495"/>
          </a:xfrm>
        </p:grpSpPr>
        <p:sp>
          <p:nvSpPr>
            <p:cNvPr id="36" name="Rectangle 25"/>
            <p:cNvSpPr>
              <a:spLocks/>
            </p:cNvSpPr>
            <p:nvPr/>
          </p:nvSpPr>
          <p:spPr bwMode="auto">
            <a:xfrm rot="10800000" flipV="1">
              <a:off x="6716384" y="1833240"/>
              <a:ext cx="247243" cy="222480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6660557" y="4056958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- 1,43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88" name="Groupe 87"/>
          <p:cNvGrpSpPr/>
          <p:nvPr/>
        </p:nvGrpSpPr>
        <p:grpSpPr>
          <a:xfrm>
            <a:off x="5693715" y="2854647"/>
            <a:ext cx="601447" cy="2997730"/>
            <a:chOff x="5693715" y="1394040"/>
            <a:chExt cx="601447" cy="2997730"/>
          </a:xfrm>
        </p:grpSpPr>
        <p:sp>
          <p:nvSpPr>
            <p:cNvPr id="20" name="Rectangle 25"/>
            <p:cNvSpPr>
              <a:spLocks/>
            </p:cNvSpPr>
            <p:nvPr/>
          </p:nvSpPr>
          <p:spPr bwMode="auto">
            <a:xfrm rot="10800000" flipV="1">
              <a:off x="5772087" y="1394040"/>
              <a:ext cx="247243" cy="2664000"/>
            </a:xfrm>
            <a:prstGeom prst="rect">
              <a:avLst/>
            </a:prstGeom>
            <a:pattFill prst="wdUpDiag">
              <a:fgClr>
                <a:srgbClr val="00FF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693715" y="4083993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- 1,71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7411504" y="2854647"/>
            <a:ext cx="601447" cy="3389210"/>
            <a:chOff x="7411504" y="991011"/>
            <a:chExt cx="601447" cy="3389210"/>
          </a:xfrm>
        </p:grpSpPr>
        <p:sp>
          <p:nvSpPr>
            <p:cNvPr id="65" name="ZoneTexte 64"/>
            <p:cNvSpPr txBox="1"/>
            <p:nvPr/>
          </p:nvSpPr>
          <p:spPr>
            <a:xfrm>
              <a:off x="7411504" y="4072444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- 1,98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7" name="Rectangle 25"/>
            <p:cNvSpPr>
              <a:spLocks/>
            </p:cNvSpPr>
            <p:nvPr/>
          </p:nvSpPr>
          <p:spPr bwMode="auto">
            <a:xfrm rot="10800000" flipV="1">
              <a:off x="7471814" y="991011"/>
              <a:ext cx="247243" cy="3081600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prstClr val="white"/>
              </a:bgClr>
            </a:patt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pPr defTabSz="914400"/>
              <a:endParaRPr lang="fr-FR" sz="2400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765362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6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038228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728596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3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001462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5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623028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3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895894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5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602366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3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875232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4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535138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4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808004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3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29570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6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702436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2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200755" y="2628609"/>
            <a:ext cx="263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 smtClean="0">
                <a:solidFill>
                  <a:srgbClr val="333399"/>
                </a:solidFill>
                <a:cs typeface="Arial" charset="0"/>
              </a:rPr>
              <a:t>5</a:t>
            </a:r>
            <a:endParaRPr lang="fr-FR" sz="1100" b="1">
              <a:solidFill>
                <a:srgbClr val="333399"/>
              </a:solidFill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473620" y="2628609"/>
            <a:ext cx="26321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fr-FR" sz="1100" b="1">
                <a:solidFill>
                  <a:srgbClr val="333399"/>
                </a:solidFill>
                <a:cs typeface="Arial" charset="0"/>
              </a:rPr>
              <a:t>3</a:t>
            </a:r>
          </a:p>
        </p:txBody>
      </p:sp>
      <p:cxnSp>
        <p:nvCxnSpPr>
          <p:cNvPr id="82" name="Connecteur droit 15"/>
          <p:cNvCxnSpPr>
            <a:cxnSpLocks noChangeShapeType="1"/>
          </p:cNvCxnSpPr>
          <p:nvPr/>
        </p:nvCxnSpPr>
        <p:spPr bwMode="auto">
          <a:xfrm rot="10800000" flipV="1">
            <a:off x="1487127" y="5962104"/>
            <a:ext cx="7432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cxnSp>
      <p:sp>
        <p:nvSpPr>
          <p:cNvPr id="83" name="ZoneTexte 37"/>
          <p:cNvSpPr txBox="1">
            <a:spLocks noChangeArrowheads="1"/>
          </p:cNvSpPr>
          <p:nvPr/>
        </p:nvSpPr>
        <p:spPr bwMode="auto">
          <a:xfrm rot="10800000" flipV="1">
            <a:off x="1033934" y="5830514"/>
            <a:ext cx="449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smtClean="0">
                <a:solidFill>
                  <a:srgbClr val="000066"/>
                </a:solidFill>
                <a:cs typeface="Arial" charset="0"/>
              </a:rPr>
              <a:t>-2,0</a:t>
            </a:r>
            <a:endParaRPr lang="fr-FR" sz="12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69802" y="5410589"/>
            <a:ext cx="251999" cy="182224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76820" y="5764704"/>
            <a:ext cx="251999" cy="182224"/>
          </a:xfrm>
          <a:prstGeom prst="rect">
            <a:avLst/>
          </a:prstGeom>
          <a:pattFill prst="wdUpDiag">
            <a:fgClr>
              <a:prstClr val="black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424525" y="5351119"/>
            <a:ext cx="1877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Pas de polymorphisme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424525" y="5649604"/>
            <a:ext cx="1751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smtClean="0">
                <a:solidFill>
                  <a:srgbClr val="333399"/>
                </a:solidFill>
                <a:latin typeface="+mj-lt"/>
              </a:rPr>
              <a:t>Avec polymorphisme</a:t>
            </a:r>
          </a:p>
          <a:p>
            <a:r>
              <a:rPr lang="fr-FR" sz="1400" b="1" smtClean="0">
                <a:solidFill>
                  <a:srgbClr val="333399"/>
                </a:solidFill>
                <a:latin typeface="+mj-lt"/>
              </a:rPr>
              <a:t>(V362, Q369, V370)</a:t>
            </a:r>
            <a:endParaRPr lang="fr-F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90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smtClean="0">
                <a:solidFill>
                  <a:srgbClr val="CC3300"/>
                </a:solidFill>
                <a:cs typeface="Arial" charset="0"/>
              </a:rPr>
              <a:t>Hwang C. CROI 2015, Abs. 114LB</a:t>
            </a:r>
            <a:endParaRPr lang="fr-FR" sz="1200" i="1">
              <a:solidFill>
                <a:srgbClr val="CC0000"/>
              </a:solidFill>
            </a:endParaRPr>
          </a:p>
        </p:txBody>
      </p:sp>
      <p:sp>
        <p:nvSpPr>
          <p:cNvPr id="9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AI468002 : Phase II du BMS-955176</a:t>
            </a:r>
          </a:p>
        </p:txBody>
      </p:sp>
      <p:grpSp>
        <p:nvGrpSpPr>
          <p:cNvPr id="93" name="Grouper 27"/>
          <p:cNvGrpSpPr>
            <a:grpSpLocks/>
          </p:cNvGrpSpPr>
          <p:nvPr/>
        </p:nvGrpSpPr>
        <p:grpSpPr bwMode="auto">
          <a:xfrm>
            <a:off x="0" y="6570663"/>
            <a:ext cx="1475656" cy="288075"/>
            <a:chOff x="-1" y="6570663"/>
            <a:chExt cx="1921396" cy="288851"/>
          </a:xfrm>
        </p:grpSpPr>
        <p:sp>
          <p:nvSpPr>
            <p:cNvPr id="9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5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843518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fr-F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AI468002</a:t>
              </a:r>
              <a:endParaRPr lang="fr-F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8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55740846"/>
              </p:ext>
            </p:extLst>
          </p:nvPr>
        </p:nvGraphicFramePr>
        <p:xfrm>
          <a:off x="323528" y="1951062"/>
          <a:ext cx="8568951" cy="3610112"/>
        </p:xfrm>
        <a:graphic>
          <a:graphicData uri="http://schemas.openxmlformats.org/drawingml/2006/table">
            <a:tbl>
              <a:tblPr/>
              <a:tblGrid>
                <a:gridCol w="2016224"/>
                <a:gridCol w="792088"/>
                <a:gridCol w="936104"/>
                <a:gridCol w="936104"/>
                <a:gridCol w="1008112"/>
                <a:gridCol w="936104"/>
                <a:gridCol w="936104"/>
                <a:gridCol w="1008111"/>
              </a:tblGrid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40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80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BMS-176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pour EI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EI reliés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Décès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6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Anomalies biologiques</a:t>
                      </a:r>
                      <a:b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(grade 2-4)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438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 dirty="0" smtClean="0">
                <a:solidFill>
                  <a:srgbClr val="CC3300"/>
                </a:solidFill>
                <a:latin typeface="Calibri" pitchFamily="-84" charset="0"/>
              </a:rPr>
              <a:t>Evénements indésirables</a:t>
            </a:r>
            <a:endParaRPr lang="fr-FR" sz="2800" b="1" dirty="0">
              <a:solidFill>
                <a:srgbClr val="CC3300"/>
              </a:solidFill>
              <a:latin typeface="Calibri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5677797"/>
            <a:ext cx="5188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2060"/>
                </a:solidFill>
              </a:rPr>
              <a:t>* Neutropénie transitoire de grade 3, considérée comme liée au traitement</a:t>
            </a:r>
            <a:endParaRPr lang="fr-FR" sz="1200" dirty="0">
              <a:solidFill>
                <a:srgbClr val="002060"/>
              </a:solidFill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AI468002 : Phase II du BMS-955176</a:t>
            </a:r>
          </a:p>
        </p:txBody>
      </p:sp>
      <p:grpSp>
        <p:nvGrpSpPr>
          <p:cNvPr id="12" name="Grouper 27"/>
          <p:cNvGrpSpPr>
            <a:grpSpLocks/>
          </p:cNvGrpSpPr>
          <p:nvPr/>
        </p:nvGrpSpPr>
        <p:grpSpPr bwMode="auto">
          <a:xfrm>
            <a:off x="0" y="6570663"/>
            <a:ext cx="1475656" cy="288075"/>
            <a:chOff x="-1" y="6570663"/>
            <a:chExt cx="1921396" cy="28885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843518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AI468002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97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752"/>
            <a:ext cx="8697664" cy="55900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800" b="1" dirty="0" smtClean="0">
                <a:latin typeface="+mj-lt"/>
                <a:ea typeface="ＭＳ Ｐゴシック" pitchFamily="-84" charset="-128"/>
              </a:rPr>
              <a:t>Conclusion</a:t>
            </a:r>
          </a:p>
          <a:p>
            <a:pPr lvl="1">
              <a:spcBef>
                <a:spcPts val="0"/>
              </a:spcBef>
            </a:pPr>
            <a:r>
              <a:rPr lang="fr-FR" sz="2000" dirty="0" smtClean="0">
                <a:ea typeface="ＭＳ Ｐゴシック" pitchFamily="-84" charset="-128"/>
              </a:rPr>
              <a:t>BMS-955176 est un inhibiteur de maturation de seconde génération par voie orale, avec une réduction médiane maximale de l’ARN VIH plasmatique de 1,7 log</a:t>
            </a:r>
            <a:r>
              <a:rPr lang="fr-FR" sz="2000" baseline="-25000" dirty="0" smtClean="0">
                <a:ea typeface="ＭＳ Ｐゴシック" pitchFamily="-84" charset="-128"/>
              </a:rPr>
              <a:t>10</a:t>
            </a:r>
            <a:r>
              <a:rPr lang="fr-FR" sz="2000" dirty="0" smtClean="0">
                <a:ea typeface="ＭＳ Ｐゴシック" pitchFamily="-84" charset="-128"/>
              </a:rPr>
              <a:t> copies/ml après 10 jours de monothérapie </a:t>
            </a:r>
            <a:br>
              <a:rPr lang="fr-FR" sz="2000" dirty="0" smtClean="0">
                <a:ea typeface="ＭＳ Ｐゴシック" pitchFamily="-84" charset="-128"/>
              </a:rPr>
            </a:br>
            <a:r>
              <a:rPr lang="fr-FR" sz="2000" dirty="0" smtClean="0">
                <a:ea typeface="ＭＳ Ｐゴシック" pitchFamily="-84" charset="-128"/>
              </a:rPr>
              <a:t>à la dose de 40 mg </a:t>
            </a:r>
            <a:r>
              <a:rPr lang="fr-FR" sz="2000" dirty="0" err="1" smtClean="0">
                <a:ea typeface="ＭＳ Ｐゴシック" pitchFamily="-84" charset="-128"/>
              </a:rPr>
              <a:t>qd</a:t>
            </a:r>
            <a:endParaRPr lang="fr-FR" sz="2000" dirty="0" smtClean="0">
              <a:ea typeface="ＭＳ Ｐゴシック" pitchFamily="-84" charset="-128"/>
            </a:endParaRPr>
          </a:p>
          <a:p>
            <a:pPr lvl="2">
              <a:spcBef>
                <a:spcPts val="0"/>
              </a:spcBef>
            </a:pPr>
            <a:r>
              <a:rPr lang="fr-FR" sz="1800" dirty="0" smtClean="0">
                <a:ea typeface="ＭＳ Ｐゴシック" pitchFamily="-84" charset="-128"/>
              </a:rPr>
              <a:t>Les doses de 20 à 120 mg </a:t>
            </a:r>
            <a:r>
              <a:rPr lang="fr-FR" sz="1800" dirty="0" err="1" smtClean="0">
                <a:ea typeface="ＭＳ Ｐゴシック" pitchFamily="-84" charset="-128"/>
              </a:rPr>
              <a:t>qd</a:t>
            </a:r>
            <a:r>
              <a:rPr lang="fr-FR" sz="1800" dirty="0" smtClean="0">
                <a:ea typeface="ＭＳ Ｐゴシック" pitchFamily="-84" charset="-128"/>
              </a:rPr>
              <a:t> ont entrainé une baisse de </a:t>
            </a:r>
            <a:br>
              <a:rPr lang="fr-FR" sz="1800" dirty="0" smtClean="0">
                <a:ea typeface="ＭＳ Ｐゴシック" pitchFamily="-84" charset="-128"/>
              </a:rPr>
            </a:br>
            <a:r>
              <a:rPr lang="fr-FR" sz="1800" dirty="0" smtClean="0">
                <a:ea typeface="ＭＳ Ｐゴシック" pitchFamily="-84" charset="-128"/>
              </a:rPr>
              <a:t>l’ARN VIH &gt; 1 log</a:t>
            </a:r>
            <a:r>
              <a:rPr lang="fr-FR" sz="1800" baseline="-25000" dirty="0" smtClean="0">
                <a:ea typeface="ＭＳ Ｐゴシック" pitchFamily="-84" charset="-128"/>
              </a:rPr>
              <a:t>10</a:t>
            </a:r>
            <a:r>
              <a:rPr lang="fr-FR" sz="1800" dirty="0" smtClean="0">
                <a:ea typeface="ＭＳ Ｐゴシック" pitchFamily="-84" charset="-128"/>
              </a:rPr>
              <a:t> c/ml</a:t>
            </a:r>
          </a:p>
          <a:p>
            <a:pPr lvl="2">
              <a:spcBef>
                <a:spcPts val="0"/>
              </a:spcBef>
            </a:pPr>
            <a:r>
              <a:rPr lang="fr-FR" sz="1800" dirty="0" smtClean="0">
                <a:ea typeface="ＭＳ Ｐゴシック" pitchFamily="-84" charset="-128"/>
              </a:rPr>
              <a:t>Baisse maximale d’environ - 1,6 log</a:t>
            </a:r>
            <a:r>
              <a:rPr lang="fr-FR" sz="1800" baseline="-25000" dirty="0" smtClean="0">
                <a:ea typeface="ＭＳ Ｐゴシック" pitchFamily="-84" charset="-128"/>
              </a:rPr>
              <a:t>10</a:t>
            </a:r>
            <a:r>
              <a:rPr lang="fr-FR" sz="1800" dirty="0" smtClean="0">
                <a:ea typeface="ＭＳ Ｐゴシック" pitchFamily="-84" charset="-128"/>
              </a:rPr>
              <a:t> c/ml avec les doses de </a:t>
            </a:r>
            <a:br>
              <a:rPr lang="fr-FR" sz="1800" dirty="0" smtClean="0">
                <a:ea typeface="ＭＳ Ｐゴシック" pitchFamily="-84" charset="-128"/>
              </a:rPr>
            </a:br>
            <a:r>
              <a:rPr lang="fr-FR" sz="1800" dirty="0" smtClean="0">
                <a:ea typeface="ＭＳ Ｐゴシック" pitchFamily="-84" charset="-128"/>
              </a:rPr>
              <a:t>40 à 120 mg </a:t>
            </a:r>
            <a:r>
              <a:rPr lang="fr-FR" sz="1800" dirty="0" err="1" smtClean="0">
                <a:ea typeface="ＭＳ Ｐゴシック" pitchFamily="-84" charset="-128"/>
              </a:rPr>
              <a:t>qd</a:t>
            </a:r>
            <a:endParaRPr lang="fr-FR" sz="1800" dirty="0" smtClean="0">
              <a:ea typeface="ＭＳ Ｐゴシック" pitchFamily="-84" charset="-128"/>
            </a:endParaRPr>
          </a:p>
          <a:p>
            <a:pPr lvl="1">
              <a:spcBef>
                <a:spcPts val="0"/>
              </a:spcBef>
            </a:pPr>
            <a:r>
              <a:rPr lang="fr-FR" sz="2000" dirty="0" smtClean="0">
                <a:ea typeface="ＭＳ Ｐゴシック" pitchFamily="-84" charset="-128"/>
              </a:rPr>
              <a:t>L’activité antivirale était similaire pour les VIH-1 sauvages sans </a:t>
            </a:r>
            <a:br>
              <a:rPr lang="fr-FR" sz="2000" dirty="0" smtClean="0">
                <a:ea typeface="ＭＳ Ｐゴシック" pitchFamily="-84" charset="-128"/>
              </a:rPr>
            </a:br>
            <a:r>
              <a:rPr lang="fr-FR" sz="2000" dirty="0" smtClean="0">
                <a:ea typeface="ＭＳ Ｐゴシック" pitchFamily="-84" charset="-128"/>
              </a:rPr>
              <a:t>ou avec polymorphismes Gag, ces derniers étant non répondeurs </a:t>
            </a:r>
            <a:br>
              <a:rPr lang="fr-FR" sz="2000" dirty="0" smtClean="0">
                <a:ea typeface="ＭＳ Ｐゴシック" pitchFamily="-84" charset="-128"/>
              </a:rPr>
            </a:br>
            <a:r>
              <a:rPr lang="fr-FR" sz="2000" dirty="0" smtClean="0">
                <a:ea typeface="ＭＳ Ｐゴシック" pitchFamily="-84" charset="-128"/>
              </a:rPr>
              <a:t>à l’inhibiteur de maturation de 1</a:t>
            </a:r>
            <a:r>
              <a:rPr lang="fr-FR" sz="2000" baseline="30000" dirty="0" smtClean="0">
                <a:ea typeface="ＭＳ Ｐゴシック" pitchFamily="-84" charset="-128"/>
              </a:rPr>
              <a:t>ère</a:t>
            </a:r>
            <a:r>
              <a:rPr lang="fr-FR" sz="2000" dirty="0" smtClean="0">
                <a:ea typeface="ＭＳ Ｐゴシック" pitchFamily="-84" charset="-128"/>
              </a:rPr>
              <a:t> génération</a:t>
            </a:r>
          </a:p>
          <a:p>
            <a:pPr lvl="1">
              <a:spcBef>
                <a:spcPts val="0"/>
              </a:spcBef>
            </a:pPr>
            <a:r>
              <a:rPr lang="fr-FR" sz="2000" dirty="0" smtClean="0">
                <a:ea typeface="ＭＳ Ｐゴシック" pitchFamily="-84" charset="-128"/>
              </a:rPr>
              <a:t>Bonne tolérance</a:t>
            </a:r>
          </a:p>
          <a:p>
            <a:pPr lvl="2">
              <a:spcBef>
                <a:spcPts val="0"/>
              </a:spcBef>
            </a:pPr>
            <a:r>
              <a:rPr lang="fr-FR" sz="1800" dirty="0" smtClean="0">
                <a:ea typeface="ＭＳ Ｐゴシック" pitchFamily="-84" charset="-128"/>
              </a:rPr>
              <a:t>Pas d’EIG</a:t>
            </a:r>
          </a:p>
          <a:p>
            <a:pPr lvl="2">
              <a:spcBef>
                <a:spcPts val="0"/>
              </a:spcBef>
            </a:pPr>
            <a:r>
              <a:rPr lang="fr-FR" sz="1800" dirty="0" smtClean="0">
                <a:ea typeface="ＭＳ Ｐゴシック" pitchFamily="-84" charset="-128"/>
              </a:rPr>
              <a:t>Pas d’EI entrainant l’arrêt </a:t>
            </a:r>
          </a:p>
          <a:p>
            <a:pPr lvl="2">
              <a:spcBef>
                <a:spcPts val="0"/>
              </a:spcBef>
            </a:pPr>
            <a:r>
              <a:rPr lang="fr-FR" sz="1800" dirty="0" smtClean="0">
                <a:ea typeface="ＭＳ Ｐゴシック" pitchFamily="-84" charset="-128"/>
              </a:rPr>
              <a:t>Pas d’EI de grade 3-4</a:t>
            </a:r>
          </a:p>
          <a:p>
            <a:pPr lvl="2">
              <a:spcBef>
                <a:spcPts val="0"/>
              </a:spcBef>
            </a:pPr>
            <a:r>
              <a:rPr lang="fr-FR" sz="1800" dirty="0" smtClean="0">
                <a:ea typeface="ＭＳ Ｐゴシック" pitchFamily="-84" charset="-128"/>
              </a:rPr>
              <a:t>Pas d’anomalies biologiques significatives</a:t>
            </a:r>
          </a:p>
          <a:p>
            <a:pPr lvl="1">
              <a:spcBef>
                <a:spcPts val="0"/>
              </a:spcBef>
            </a:pPr>
            <a:endParaRPr lang="fr-FR" sz="3000" dirty="0" smtClean="0">
              <a:ea typeface="ＭＳ Ｐゴシック" pitchFamily="-84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191000" y="6581775"/>
            <a:ext cx="4924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CC3300"/>
                </a:solidFill>
                <a:cs typeface="Arial" charset="0"/>
              </a:rPr>
              <a:t>Hwang</a:t>
            </a:r>
            <a:r>
              <a:rPr lang="fr-FR" sz="1200" i="1" dirty="0" smtClean="0">
                <a:solidFill>
                  <a:srgbClr val="CC3300"/>
                </a:solidFill>
                <a:cs typeface="Arial" charset="0"/>
              </a:rPr>
              <a:t> C. CROI 2015, Abs. 114LB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Etude AI468002 : Phase II du BMS-955176</a:t>
            </a:r>
          </a:p>
        </p:txBody>
      </p:sp>
      <p:grpSp>
        <p:nvGrpSpPr>
          <p:cNvPr id="10" name="Grouper 27"/>
          <p:cNvGrpSpPr>
            <a:grpSpLocks/>
          </p:cNvGrpSpPr>
          <p:nvPr/>
        </p:nvGrpSpPr>
        <p:grpSpPr bwMode="auto">
          <a:xfrm>
            <a:off x="0" y="6570663"/>
            <a:ext cx="1475656" cy="288075"/>
            <a:chOff x="-1" y="6570663"/>
            <a:chExt cx="1921396" cy="28885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733878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69"/>
              <a:ext cx="1843518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Etude AI468002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649</Words>
  <Application>Microsoft Office PowerPoint</Application>
  <PresentationFormat>Affichage à l'écran (4:3)</PresentationFormat>
  <Paragraphs>275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ARV_trials_2015</vt:lpstr>
      <vt:lpstr>Phases 2 des nouveaux ARV</vt:lpstr>
      <vt:lpstr>Etude AI468002 : Phase II du BMS-955176</vt:lpstr>
      <vt:lpstr>Etude AI468002 : Phase II du BMS-955176</vt:lpstr>
      <vt:lpstr>Etude AI468002 : Phase II du BMS-955176</vt:lpstr>
      <vt:lpstr>Etude AI468002 : Phase II du BMS-955176</vt:lpstr>
      <vt:lpstr>Etude AI468002 : Phase II du BMS-955176</vt:lpstr>
      <vt:lpstr>Etude AI468002 : Phase II du BMS-955176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184</cp:revision>
  <dcterms:created xsi:type="dcterms:W3CDTF">2015-05-10T19:25:06Z</dcterms:created>
  <dcterms:modified xsi:type="dcterms:W3CDTF">2015-10-13T15:20:04Z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ACD4FA5B-2CF7-4FDA-87A2-AA875B6FCD89</vt:lpwstr>
  </property>
  <property fmtid="{D5CDD505-2E9C-101B-9397-08002B2CF9AE}" pid="3" name="ArticulatePath">
    <vt:lpwstr>BF-Epidémio_ENGLISH_2015</vt:lpwstr>
  </property>
</Properties>
</file>