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00" r:id="rId2"/>
    <p:sldId id="282" r:id="rId3"/>
    <p:sldId id="283" r:id="rId4"/>
    <p:sldId id="294" r:id="rId5"/>
    <p:sldId id="288" r:id="rId6"/>
    <p:sldId id="285" r:id="rId7"/>
    <p:sldId id="289" r:id="rId8"/>
    <p:sldId id="295" r:id="rId9"/>
    <p:sldId id="291" r:id="rId10"/>
  </p:sldIdLst>
  <p:sldSz cx="9144000" cy="6858000" type="screen4x3"/>
  <p:notesSz cx="6858000" cy="9144000"/>
  <p:custDataLst>
    <p:tags r:id="rId12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4" clrIdx="0"/>
  <p:cmAuthor id="1" name="anto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CC3300"/>
    <a:srgbClr val="DDDDDD"/>
    <a:srgbClr val="FFC000"/>
    <a:srgbClr val="000000"/>
    <a:srgbClr val="FF00FF"/>
    <a:srgbClr val="0000CC"/>
    <a:srgbClr val="0066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4" autoAdjust="0"/>
    <p:restoredTop sz="97063" autoAdjust="0"/>
  </p:normalViewPr>
  <p:slideViewPr>
    <p:cSldViewPr snapToObjects="1" showGuides="1">
      <p:cViewPr>
        <p:scale>
          <a:sx n="100" d="100"/>
          <a:sy n="100" d="100"/>
        </p:scale>
        <p:origin x="-2064" y="-3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64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E3E7004D-95C5-4447-B048-6ADC84AB6FA7}" type="datetime1">
              <a:rPr lang="fr-FR"/>
              <a:pPr/>
              <a:t>08/10/2015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DA9CEDD6-96EE-474A-AC57-8B9C70964F7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337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84" charset="0"/>
            </a:endParaRPr>
          </a:p>
        </p:txBody>
      </p:sp>
      <p:sp>
        <p:nvSpPr>
          <p:cNvPr id="3379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D79FE2B-B191-40CF-BC33-9FA585FAD00A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Phases 2 des nouveaux ARV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-FR" sz="2200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Fostemsavir</a:t>
            </a: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, </a:t>
            </a:r>
            <a:r>
              <a:rPr lang="fr-FR" sz="2200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prodrogue</a:t>
            </a: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de </a:t>
            </a:r>
            <a:r>
              <a:rPr lang="fr-FR" sz="2200" b="1" dirty="0" err="1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temsavir</a:t>
            </a:r>
            <a:r>
              <a:rPr lang="fr-FR" sz="2200" b="1" dirty="0" smtClean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(inhibiteur d’attachement)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AI438011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(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TFV)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292-0102 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299-0102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non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nucléosidique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réverse transcriptase)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MK1439007</a:t>
            </a:r>
          </a:p>
          <a:p>
            <a:pPr lvl="1">
              <a:spcBef>
                <a:spcPts val="0"/>
              </a:spcBef>
            </a:pPr>
            <a:endParaRPr lang="fr-FR" sz="2200" b="1" dirty="0" smtClean="0"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Cabotegravir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 (inhibiteur d’</a:t>
            </a:r>
            <a:r>
              <a:rPr lang="fr-FR" sz="2200" b="1" dirty="0" err="1" smtClean="0">
                <a:latin typeface="+mj-lt"/>
                <a:ea typeface="ＭＳ Ｐゴシック" pitchFamily="34" charset="-128"/>
              </a:rPr>
              <a:t>intégrase</a:t>
            </a:r>
            <a:r>
              <a:rPr lang="fr-FR" sz="2200" b="1" dirty="0" smtClean="0">
                <a:latin typeface="+mj-lt"/>
                <a:ea typeface="ＭＳ Ｐゴシック" pitchFamily="34" charset="-128"/>
              </a:rPr>
              <a:t>)</a:t>
            </a:r>
            <a:r>
              <a:rPr lang="fr-FR" sz="2200" b="1" dirty="0">
                <a:latin typeface="Calibri"/>
                <a:ea typeface="ＭＳ Ｐゴシック" pitchFamily="34" charset="-128"/>
              </a:rPr>
              <a:t> </a:t>
            </a:r>
            <a:endParaRPr lang="fr-FR" sz="2200" b="1" dirty="0" smtClean="0">
              <a:latin typeface="Calibri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latin typeface="Calibri"/>
                <a:ea typeface="ＭＳ Ｐゴシック" pitchFamily="34" charset="-128"/>
              </a:rPr>
              <a:t>Etude LATTE</a:t>
            </a:r>
            <a:endParaRPr lang="fr-FR" sz="2200" b="1" dirty="0">
              <a:solidFill>
                <a:srgbClr val="C0C0C0"/>
              </a:solidFill>
              <a:ea typeface="ＭＳ Ｐゴシック" pitchFamily="34" charset="-128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fr-FR" sz="2200" b="1" dirty="0">
                <a:solidFill>
                  <a:srgbClr val="C0C0C0"/>
                </a:solidFill>
                <a:ea typeface="ＭＳ Ｐゴシック" pitchFamily="34" charset="-128"/>
              </a:rPr>
              <a:t> </a:t>
            </a:r>
            <a:endParaRPr lang="fr-FR" sz="1400" b="1" dirty="0">
              <a:solidFill>
                <a:srgbClr val="C0C0C0"/>
              </a:solidFill>
              <a:ea typeface="ＭＳ Ｐゴシック" pitchFamily="34" charset="-128"/>
            </a:endParaRPr>
          </a:p>
          <a:p>
            <a:pPr lvl="0">
              <a:spcBef>
                <a:spcPts val="0"/>
              </a:spcBef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BMS-955176 (inhibiteur de maturation)</a:t>
            </a:r>
          </a:p>
          <a:p>
            <a:pPr lvl="1">
              <a:spcBef>
                <a:spcPts val="0"/>
              </a:spcBef>
            </a:pPr>
            <a:r>
              <a:rPr lang="fr-FR" sz="22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Etude AI468002</a:t>
            </a:r>
          </a:p>
        </p:txBody>
      </p:sp>
    </p:spTree>
    <p:extLst>
      <p:ext uri="{BB962C8B-B14F-4D97-AF65-F5344CB8AC3E}">
        <p14:creationId xmlns:p14="http://schemas.microsoft.com/office/powerpoint/2010/main" val="191483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  <p:sp>
        <p:nvSpPr>
          <p:cNvPr id="26627" name="Espace réservé du contenu 3"/>
          <p:cNvSpPr>
            <a:spLocks noGrp="1"/>
          </p:cNvSpPr>
          <p:nvPr>
            <p:ph idx="1"/>
          </p:nvPr>
        </p:nvSpPr>
        <p:spPr>
          <a:xfrm>
            <a:off x="228600" y="2133600"/>
            <a:ext cx="2051050" cy="477838"/>
          </a:xfrm>
        </p:spPr>
        <p:txBody>
          <a:bodyPr/>
          <a:lstStyle/>
          <a:p>
            <a:pPr eaLnBrk="1" hangingPunct="1"/>
            <a:r>
              <a:rPr lang="fr-FR" sz="2800" b="1" dirty="0" smtClean="0">
                <a:latin typeface="+mj-lt"/>
                <a:ea typeface="ＭＳ Ｐゴシック" pitchFamily="-84" charset="-128"/>
              </a:rPr>
              <a:t>Phase </a:t>
            </a:r>
            <a:r>
              <a:rPr lang="fr-FR" sz="2800" b="1" dirty="0" err="1" smtClean="0">
                <a:latin typeface="+mj-lt"/>
                <a:ea typeface="ＭＳ Ｐゴシック" pitchFamily="-84" charset="-128"/>
              </a:rPr>
              <a:t>IIb</a:t>
            </a:r>
            <a:r>
              <a:rPr lang="fr-FR" sz="2800" b="1" dirty="0" smtClean="0">
                <a:latin typeface="+mj-lt"/>
                <a:ea typeface="ＭＳ Ｐゴシック" pitchFamily="-84" charset="-128"/>
              </a:rPr>
              <a:t> 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335713" y="6583363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FFFFFF"/>
                </a:solidFill>
                <a:cs typeface="Arial" charset="0"/>
              </a:rPr>
              <a:t>Margolis D, CROI 2014, Abs. 91LB </a:t>
            </a:r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3314700" y="4306888"/>
            <a:ext cx="922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-84" charset="2"/>
              <a:buNone/>
            </a:pPr>
            <a:endParaRPr lang="fr-FR" sz="1600" b="1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38745" y="4163976"/>
            <a:ext cx="1076789" cy="56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fr-FR" sz="1600" b="1" dirty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S</a:t>
            </a:r>
            <a:r>
              <a:rPr lang="fr-FR" sz="1600" b="1" dirty="0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24</a:t>
            </a:r>
            <a:endParaRPr lang="fr-FR" sz="1600" b="1" dirty="0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26631" name="Straight Arrow Connector 36"/>
          <p:cNvCxnSpPr>
            <a:cxnSpLocks noChangeShapeType="1"/>
          </p:cNvCxnSpPr>
          <p:nvPr/>
        </p:nvCxnSpPr>
        <p:spPr bwMode="auto">
          <a:xfrm flipV="1">
            <a:off x="3354388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26632" name="Straight Arrow Connector 38"/>
          <p:cNvCxnSpPr>
            <a:cxnSpLocks noChangeShapeType="1"/>
          </p:cNvCxnSpPr>
          <p:nvPr/>
        </p:nvCxnSpPr>
        <p:spPr bwMode="auto">
          <a:xfrm flipV="1">
            <a:off x="5983288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26633" name="Straight Arrow Connector 38"/>
          <p:cNvCxnSpPr>
            <a:cxnSpLocks noChangeShapeType="1"/>
          </p:cNvCxnSpPr>
          <p:nvPr/>
        </p:nvCxnSpPr>
        <p:spPr bwMode="auto">
          <a:xfrm flipV="1">
            <a:off x="7150100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26634" name="Straight Arrow Connector 38"/>
          <p:cNvCxnSpPr>
            <a:cxnSpLocks noChangeShapeType="1"/>
          </p:cNvCxnSpPr>
          <p:nvPr/>
        </p:nvCxnSpPr>
        <p:spPr bwMode="auto">
          <a:xfrm flipV="1">
            <a:off x="8956675" y="4114800"/>
            <a:ext cx="0" cy="215900"/>
          </a:xfrm>
          <a:prstGeom prst="straightConnector1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619411" y="4163976"/>
            <a:ext cx="1076789" cy="56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fr-FR" sz="1600" b="1" dirty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S</a:t>
            </a:r>
            <a:r>
              <a:rPr lang="fr-FR" sz="1600" b="1" dirty="0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48</a:t>
            </a:r>
            <a:endParaRPr lang="fr-FR" sz="1600" b="1" dirty="0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8469546" y="4163976"/>
            <a:ext cx="725752" cy="560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fr-FR" sz="1600" b="1" dirty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S</a:t>
            </a:r>
            <a:r>
              <a:rPr lang="fr-FR" sz="1600" b="1" dirty="0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96</a:t>
            </a:r>
            <a:endParaRPr lang="fr-FR" sz="1600" b="1" dirty="0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330575" y="2752725"/>
            <a:ext cx="2587625" cy="3889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fr-FR" sz="1600" b="1" dirty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1600" b="1" dirty="0" smtClean="0">
                <a:solidFill>
                  <a:schemeClr val="bg1"/>
                </a:solidFill>
                <a:latin typeface="+mj-lt"/>
              </a:rPr>
              <a:t> INTI</a:t>
            </a:r>
            <a:r>
              <a:rPr lang="fr-FR" sz="1600" b="1" dirty="0">
                <a:solidFill>
                  <a:schemeClr val="bg1"/>
                </a:solidFill>
                <a:latin typeface="+mj-lt"/>
              </a:rPr>
              <a:t>** + CAB 30 mg QD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330575" y="2260600"/>
            <a:ext cx="2587625" cy="388938"/>
          </a:xfrm>
          <a:prstGeom prst="rect">
            <a:avLst/>
          </a:prstGeom>
          <a:solidFill>
            <a:srgbClr val="0000CC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fr-FR" sz="1600" b="1" dirty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1600" b="1" dirty="0" smtClean="0">
                <a:solidFill>
                  <a:schemeClr val="bg1"/>
                </a:solidFill>
                <a:latin typeface="+mj-lt"/>
              </a:rPr>
              <a:t> INTI</a:t>
            </a:r>
            <a:r>
              <a:rPr lang="fr-FR" sz="1600" b="1" dirty="0">
                <a:solidFill>
                  <a:schemeClr val="bg1"/>
                </a:solidFill>
                <a:latin typeface="+mj-lt"/>
              </a:rPr>
              <a:t>** + CAB 10 mg QD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522663" y="1752600"/>
            <a:ext cx="2027237" cy="5207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fr-FR" b="1" dirty="0" smtClean="0">
                <a:solidFill>
                  <a:srgbClr val="002060"/>
                </a:solidFill>
              </a:rPr>
              <a:t>Induction per os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333750" y="3244850"/>
            <a:ext cx="2590800" cy="388938"/>
          </a:xfrm>
          <a:prstGeom prst="rect">
            <a:avLst/>
          </a:prstGeom>
          <a:solidFill>
            <a:srgbClr val="00B05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fr-FR" sz="1600" b="1" dirty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1600" b="1" dirty="0" smtClean="0">
                <a:solidFill>
                  <a:schemeClr val="bg1"/>
                </a:solidFill>
                <a:latin typeface="+mj-lt"/>
              </a:rPr>
              <a:t> INTI</a:t>
            </a:r>
            <a:r>
              <a:rPr lang="fr-FR" sz="1600" b="1" dirty="0">
                <a:solidFill>
                  <a:schemeClr val="bg1"/>
                </a:solidFill>
                <a:latin typeface="+mj-lt"/>
              </a:rPr>
              <a:t>** + CAB 60 mg QD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599113" y="1676400"/>
            <a:ext cx="3773487" cy="5175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fr-FR" b="1" dirty="0" smtClean="0">
                <a:solidFill>
                  <a:srgbClr val="002060"/>
                </a:solidFill>
              </a:rPr>
              <a:t>Maintenance per os</a:t>
            </a:r>
          </a:p>
          <a:p>
            <a:pPr marL="284163" indent="-284163" algn="ctr" defTabSz="796925" eaLnBrk="0" hangingPunct="0">
              <a:spcBef>
                <a:spcPts val="0"/>
              </a:spcBef>
              <a:buClr>
                <a:srgbClr val="FF6623"/>
              </a:buClr>
              <a:buSzPct val="125000"/>
              <a:defRPr/>
            </a:pPr>
            <a:r>
              <a:rPr lang="fr-FR" sz="1400" b="1" dirty="0" smtClean="0">
                <a:solidFill>
                  <a:srgbClr val="002060"/>
                </a:solidFill>
              </a:rPr>
              <a:t>(si ARN VIH &lt; </a:t>
            </a:r>
            <a:r>
              <a:rPr lang="fr-FR" sz="1400" b="1" dirty="0">
                <a:solidFill>
                  <a:srgbClr val="002060"/>
                </a:solidFill>
              </a:rPr>
              <a:t>50 c/</a:t>
            </a:r>
            <a:r>
              <a:rPr lang="fr-FR" sz="1400" b="1" dirty="0" smtClean="0">
                <a:solidFill>
                  <a:srgbClr val="002060"/>
                </a:solidFill>
              </a:rPr>
              <a:t>ml à S20</a:t>
            </a:r>
            <a:r>
              <a:rPr lang="fr-FR" sz="14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6037263" y="2260600"/>
            <a:ext cx="2962275" cy="388938"/>
          </a:xfrm>
          <a:prstGeom prst="rect">
            <a:avLst/>
          </a:prstGeom>
          <a:solidFill>
            <a:srgbClr val="0000CC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fr-FR" sz="1600" b="1">
                <a:solidFill>
                  <a:schemeClr val="bg1"/>
                </a:solidFill>
                <a:latin typeface="+mj-lt"/>
              </a:rPr>
              <a:t>RPV 25 mg + CAB 10 mg QD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333750" y="3736975"/>
            <a:ext cx="5651500" cy="388938"/>
          </a:xfrm>
          <a:prstGeom prst="rect">
            <a:avLst/>
          </a:prstGeom>
          <a:solidFill>
            <a:srgbClr val="FF00FF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buFont typeface="Symbol" pitchFamily="-84" charset="2"/>
              <a:buNone/>
              <a:defRPr/>
            </a:pPr>
            <a:r>
              <a:rPr lang="fr-FR" sz="1600" b="1" dirty="0">
                <a:solidFill>
                  <a:srgbClr val="000066"/>
                </a:solidFill>
                <a:latin typeface="+mj-lt"/>
              </a:rPr>
              <a:t>2</a:t>
            </a:r>
            <a:r>
              <a:rPr lang="fr-FR" sz="1600" b="1" dirty="0" smtClean="0">
                <a:solidFill>
                  <a:srgbClr val="000066"/>
                </a:solidFill>
                <a:latin typeface="+mj-lt"/>
              </a:rPr>
              <a:t> INTI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** + EFV 600 mg QD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037263" y="2752725"/>
            <a:ext cx="2962275" cy="3889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fr-FR" sz="1600" b="1" dirty="0">
                <a:solidFill>
                  <a:schemeClr val="bg1"/>
                </a:solidFill>
                <a:latin typeface="+mj-lt"/>
              </a:rPr>
              <a:t>RPV 25 mg +</a:t>
            </a:r>
            <a:r>
              <a:rPr lang="fr-FR" sz="1600" b="1" dirty="0" smtClean="0">
                <a:solidFill>
                  <a:schemeClr val="bg1"/>
                </a:solidFill>
                <a:latin typeface="+mj-lt"/>
              </a:rPr>
              <a:t> CAB 30 </a:t>
            </a:r>
            <a:r>
              <a:rPr lang="fr-FR" sz="1600" b="1" dirty="0">
                <a:solidFill>
                  <a:schemeClr val="bg1"/>
                </a:solidFill>
                <a:latin typeface="+mj-lt"/>
              </a:rPr>
              <a:t>mg QD</a:t>
            </a: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037263" y="3244850"/>
            <a:ext cx="2962275" cy="388938"/>
          </a:xfrm>
          <a:prstGeom prst="rect">
            <a:avLst/>
          </a:prstGeom>
          <a:solidFill>
            <a:srgbClr val="00B05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 marL="284163" indent="-284163" algn="ctr" defTabSz="796925" eaLnBrk="0" hangingPunct="0">
              <a:spcBef>
                <a:spcPct val="50000"/>
              </a:spcBef>
              <a:buClr>
                <a:srgbClr val="FF6623"/>
              </a:buClr>
              <a:buSzPct val="125000"/>
              <a:defRPr/>
            </a:pPr>
            <a:r>
              <a:rPr lang="fr-FR" sz="1600" b="1">
                <a:solidFill>
                  <a:schemeClr val="bg1"/>
                </a:solidFill>
                <a:latin typeface="+mj-lt"/>
              </a:rPr>
              <a:t>RPV 25 mg + CAB 60 mg QD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2885597" y="4329881"/>
            <a:ext cx="848203" cy="2286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0" tIns="0" rIns="0" bIns="0" anchor="ctr"/>
          <a:lstStyle/>
          <a:p>
            <a:pPr marL="284163" indent="-284163" algn="ctr" defTabSz="796925" eaLnBrk="0" hangingPunct="0">
              <a:spcBef>
                <a:spcPct val="25000"/>
              </a:spcBef>
              <a:buClr>
                <a:srgbClr val="FF6623"/>
              </a:buClr>
              <a:buSzPct val="125000"/>
              <a:buFont typeface="Symbol" pitchFamily="18" charset="2"/>
              <a:buNone/>
              <a:defRPr/>
            </a:pPr>
            <a:r>
              <a:rPr lang="fr-FR" sz="1600" b="1" dirty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J</a:t>
            </a:r>
            <a:r>
              <a:rPr lang="fr-FR" sz="1600" b="1" dirty="0" smtClean="0">
                <a:solidFill>
                  <a:srgbClr val="002060"/>
                </a:solidFill>
                <a:latin typeface="Arial"/>
                <a:ea typeface="ＭＳ Ｐゴシック" pitchFamily="34" charset="-128"/>
                <a:cs typeface="Arial" charset="0"/>
              </a:rPr>
              <a:t>1</a:t>
            </a:r>
            <a:endParaRPr lang="fr-FR" sz="1600" b="1" dirty="0">
              <a:solidFill>
                <a:srgbClr val="002060"/>
              </a:solidFill>
              <a:latin typeface="Arial"/>
              <a:ea typeface="ＭＳ Ｐゴシック" pitchFamily="34" charset="-128"/>
              <a:cs typeface="Arial" charset="0"/>
            </a:endParaRPr>
          </a:p>
        </p:txBody>
      </p:sp>
      <p:sp>
        <p:nvSpPr>
          <p:cNvPr id="26647" name="ZoneTexte 37"/>
          <p:cNvSpPr txBox="1">
            <a:spLocks noChangeArrowheads="1"/>
          </p:cNvSpPr>
          <p:nvPr/>
        </p:nvSpPr>
        <p:spPr bwMode="auto">
          <a:xfrm>
            <a:off x="228600" y="4648200"/>
            <a:ext cx="79416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400" dirty="0">
                <a:solidFill>
                  <a:srgbClr val="000066"/>
                </a:solidFill>
                <a:cs typeface="Arial" charset="0"/>
              </a:rPr>
              <a:t>* Randomisation</a:t>
            </a:r>
            <a:r>
              <a:rPr lang="fr-FR" sz="1400" dirty="0" smtClean="0">
                <a:solidFill>
                  <a:srgbClr val="000066"/>
                </a:solidFill>
                <a:cs typeface="Arial" charset="0"/>
              </a:rPr>
              <a:t> stratifiée sur ARN VIH </a:t>
            </a:r>
            <a:r>
              <a:rPr lang="fr-FR" sz="1400" dirty="0" smtClean="0">
                <a:solidFill>
                  <a:srgbClr val="000066"/>
                </a:solidFill>
              </a:rPr>
              <a:t>(</a:t>
            </a:r>
            <a:r>
              <a:rPr lang="fr-FR" sz="1400" dirty="0">
                <a:solidFill>
                  <a:srgbClr val="000066"/>
                </a:solidFill>
              </a:rPr>
              <a:t>≤ </a:t>
            </a:r>
            <a:r>
              <a:rPr lang="fr-FR" sz="1400" dirty="0" smtClean="0">
                <a:solidFill>
                  <a:srgbClr val="000066"/>
                </a:solidFill>
              </a:rPr>
              <a:t>ou </a:t>
            </a:r>
            <a:r>
              <a:rPr lang="fr-FR" sz="1400" dirty="0">
                <a:solidFill>
                  <a:srgbClr val="000066"/>
                </a:solidFill>
              </a:rPr>
              <a:t>&gt; </a:t>
            </a:r>
            <a:r>
              <a:rPr lang="fr-FR" sz="1400" dirty="0" smtClean="0">
                <a:solidFill>
                  <a:srgbClr val="000066"/>
                </a:solidFill>
              </a:rPr>
              <a:t>100 000 </a:t>
            </a:r>
            <a:r>
              <a:rPr lang="fr-FR" sz="1400" dirty="0">
                <a:solidFill>
                  <a:srgbClr val="000066"/>
                </a:solidFill>
              </a:rPr>
              <a:t>c/</a:t>
            </a:r>
            <a:r>
              <a:rPr lang="fr-FR" sz="1400" dirty="0" smtClean="0">
                <a:solidFill>
                  <a:srgbClr val="000066"/>
                </a:solidFill>
              </a:rPr>
              <a:t>ml) à l’inclusion et sur les INTI associés</a:t>
            </a:r>
          </a:p>
          <a:p>
            <a:pPr defTabSz="914400"/>
            <a:r>
              <a:rPr lang="fr-FR" sz="1400" dirty="0">
                <a:solidFill>
                  <a:srgbClr val="000066"/>
                </a:solidFill>
              </a:rPr>
              <a:t>**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</a:rPr>
              <a:t>INTIs</a:t>
            </a:r>
            <a:r>
              <a:rPr lang="fr-FR" sz="1400" dirty="0" smtClean="0">
                <a:solidFill>
                  <a:srgbClr val="000066"/>
                </a:solidFill>
              </a:rPr>
              <a:t> (</a:t>
            </a:r>
            <a:r>
              <a:rPr lang="fr-FR" sz="1400" dirty="0">
                <a:solidFill>
                  <a:srgbClr val="000066"/>
                </a:solidFill>
              </a:rPr>
              <a:t>TDF/FTC </a:t>
            </a:r>
            <a:r>
              <a:rPr lang="fr-FR" sz="1400" dirty="0" smtClean="0">
                <a:solidFill>
                  <a:srgbClr val="000066"/>
                </a:solidFill>
              </a:rPr>
              <a:t>ou </a:t>
            </a:r>
            <a:r>
              <a:rPr lang="fr-FR" sz="1400" dirty="0">
                <a:solidFill>
                  <a:srgbClr val="000066"/>
                </a:solidFill>
              </a:rPr>
              <a:t>ABC/3TC</a:t>
            </a:r>
            <a:r>
              <a:rPr lang="fr-FR" sz="1400" dirty="0" smtClean="0">
                <a:solidFill>
                  <a:srgbClr val="000066"/>
                </a:solidFill>
              </a:rPr>
              <a:t> si HLA</a:t>
            </a:r>
            <a:r>
              <a:rPr lang="fr-FR" sz="1400" dirty="0">
                <a:solidFill>
                  <a:srgbClr val="000066"/>
                </a:solidFill>
              </a:rPr>
              <a:t>-B*5701</a:t>
            </a:r>
            <a:r>
              <a:rPr lang="fr-FR" sz="1400" dirty="0" smtClean="0">
                <a:solidFill>
                  <a:srgbClr val="000066"/>
                </a:solidFill>
              </a:rPr>
              <a:t> négatif) sélectionnés par l’investigateur</a:t>
            </a:r>
            <a:r>
              <a:rPr lang="fr-FR" sz="1400" dirty="0" smtClean="0">
                <a:solidFill>
                  <a:srgbClr val="000066"/>
                </a:solidFill>
                <a:cs typeface="Arial" charset="0"/>
              </a:rPr>
              <a:t> </a:t>
            </a:r>
            <a:endParaRPr lang="fr-FR" sz="14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6648" name="Text Box 3"/>
          <p:cNvSpPr txBox="1">
            <a:spLocks noChangeArrowheads="1"/>
          </p:cNvSpPr>
          <p:nvPr/>
        </p:nvSpPr>
        <p:spPr bwMode="auto">
          <a:xfrm>
            <a:off x="4283968" y="6580188"/>
            <a:ext cx="48600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152400" y="10668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6650" name="Connecteur droit 66"/>
          <p:cNvCxnSpPr>
            <a:cxnSpLocks noChangeShapeType="1"/>
          </p:cNvCxnSpPr>
          <p:nvPr/>
        </p:nvCxnSpPr>
        <p:spPr bwMode="auto">
          <a:xfrm rot="5400000">
            <a:off x="2399507" y="24217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6651" name="Espace réservé du contenu 2"/>
          <p:cNvSpPr>
            <a:spLocks/>
          </p:cNvSpPr>
          <p:nvPr/>
        </p:nvSpPr>
        <p:spPr bwMode="auto">
          <a:xfrm>
            <a:off x="0" y="51816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Objectif</a:t>
            </a:r>
            <a:endParaRPr lang="en-GB" sz="2800" b="1" dirty="0" smtClean="0">
              <a:solidFill>
                <a:srgbClr val="CC330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 err="1" smtClean="0">
                <a:solidFill>
                  <a:srgbClr val="000066"/>
                </a:solidFill>
              </a:rPr>
              <a:t>Critère</a:t>
            </a:r>
            <a:r>
              <a:rPr lang="en-GB" dirty="0" smtClean="0">
                <a:solidFill>
                  <a:srgbClr val="000066"/>
                </a:solidFill>
              </a:rPr>
              <a:t> principal : % ARN VIH &lt; </a:t>
            </a:r>
            <a:r>
              <a:rPr lang="en-GB" dirty="0">
                <a:solidFill>
                  <a:srgbClr val="000066"/>
                </a:solidFill>
              </a:rPr>
              <a:t>50 </a:t>
            </a:r>
            <a:r>
              <a:rPr lang="en-GB" dirty="0" err="1">
                <a:solidFill>
                  <a:srgbClr val="000066"/>
                </a:solidFill>
              </a:rPr>
              <a:t>c</a:t>
            </a:r>
            <a:r>
              <a:rPr lang="en-GB" dirty="0">
                <a:solidFill>
                  <a:srgbClr val="000066"/>
                </a:solidFill>
              </a:rPr>
              <a:t>/</a:t>
            </a:r>
            <a:r>
              <a:rPr lang="en-GB" dirty="0" smtClean="0">
                <a:solidFill>
                  <a:srgbClr val="000066"/>
                </a:solidFill>
              </a:rPr>
              <a:t>ml </a:t>
            </a:r>
            <a:r>
              <a:rPr lang="en-GB" dirty="0" err="1" smtClean="0">
                <a:solidFill>
                  <a:srgbClr val="000066"/>
                </a:solidFill>
              </a:rPr>
              <a:t>à</a:t>
            </a:r>
            <a:r>
              <a:rPr lang="en-GB" dirty="0" smtClean="0">
                <a:solidFill>
                  <a:srgbClr val="000066"/>
                </a:solidFill>
              </a:rPr>
              <a:t> S48 </a:t>
            </a:r>
            <a:r>
              <a:rPr lang="en-GB" dirty="0">
                <a:solidFill>
                  <a:srgbClr val="000066"/>
                </a:solidFill>
              </a:rPr>
              <a:t>(FDA snapshot)</a:t>
            </a:r>
            <a:endParaRPr lang="en-GB" dirty="0" smtClean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 smtClean="0">
                <a:solidFill>
                  <a:srgbClr val="000066"/>
                </a:solidFill>
              </a:rPr>
              <a:t>Intention de </a:t>
            </a:r>
            <a:r>
              <a:rPr lang="en-GB" sz="1600" dirty="0" err="1" smtClean="0">
                <a:solidFill>
                  <a:srgbClr val="000066"/>
                </a:solidFill>
              </a:rPr>
              <a:t>traiter</a:t>
            </a:r>
            <a:r>
              <a:rPr lang="en-GB" sz="1600" dirty="0" smtClean="0">
                <a:solidFill>
                  <a:srgbClr val="000066"/>
                </a:solidFill>
              </a:rPr>
              <a:t> exposé (</a:t>
            </a:r>
            <a:r>
              <a:rPr lang="en-GB" sz="1600" dirty="0">
                <a:solidFill>
                  <a:srgbClr val="000066"/>
                </a:solidFill>
              </a:rPr>
              <a:t>ITT-E)</a:t>
            </a:r>
            <a:r>
              <a:rPr lang="en-GB" sz="1600" dirty="0" smtClean="0">
                <a:solidFill>
                  <a:srgbClr val="000066"/>
                </a:solidFill>
              </a:rPr>
              <a:t> : </a:t>
            </a:r>
            <a:r>
              <a:rPr lang="en-GB" sz="1600" dirty="0" err="1" smtClean="0">
                <a:solidFill>
                  <a:srgbClr val="000066"/>
                </a:solidFill>
              </a:rPr>
              <a:t>ayant</a:t>
            </a:r>
            <a:r>
              <a:rPr lang="en-GB" sz="1600" dirty="0" smtClean="0">
                <a:solidFill>
                  <a:srgbClr val="000066"/>
                </a:solidFill>
              </a:rPr>
              <a:t> </a:t>
            </a:r>
            <a:r>
              <a:rPr lang="en-GB" sz="1600" dirty="0" err="1" smtClean="0">
                <a:solidFill>
                  <a:srgbClr val="000066"/>
                </a:solidFill>
              </a:rPr>
              <a:t>reçu</a:t>
            </a:r>
            <a:r>
              <a:rPr lang="en-GB" sz="1600" dirty="0" smtClean="0">
                <a:solidFill>
                  <a:srgbClr val="000066"/>
                </a:solidFill>
              </a:rPr>
              <a:t> ≥ </a:t>
            </a:r>
            <a:r>
              <a:rPr lang="en-GB" sz="1600" dirty="0">
                <a:solidFill>
                  <a:srgbClr val="000066"/>
                </a:solidFill>
              </a:rPr>
              <a:t>1 dose</a:t>
            </a:r>
            <a:r>
              <a:rPr lang="en-GB" sz="1600" dirty="0" smtClean="0">
                <a:solidFill>
                  <a:srgbClr val="000066"/>
                </a:solidFill>
              </a:rPr>
              <a:t> du </a:t>
            </a:r>
            <a:r>
              <a:rPr lang="en-GB" sz="1600" dirty="0" err="1" smtClean="0">
                <a:solidFill>
                  <a:srgbClr val="000066"/>
                </a:solidFill>
              </a:rPr>
              <a:t>traitement</a:t>
            </a:r>
            <a:r>
              <a:rPr lang="en-GB" sz="1600" dirty="0" smtClean="0">
                <a:solidFill>
                  <a:srgbClr val="000066"/>
                </a:solidFill>
              </a:rPr>
              <a:t> </a:t>
            </a:r>
            <a:r>
              <a:rPr lang="en-GB" sz="1600" dirty="0" err="1" smtClean="0">
                <a:solidFill>
                  <a:srgbClr val="000066"/>
                </a:solidFill>
              </a:rPr>
              <a:t>à</a:t>
            </a:r>
            <a:r>
              <a:rPr lang="en-GB" sz="1600" dirty="0" smtClean="0">
                <a:solidFill>
                  <a:srgbClr val="000066"/>
                </a:solidFill>
              </a:rPr>
              <a:t> </a:t>
            </a:r>
            <a:r>
              <a:rPr lang="en-GB" sz="1600" dirty="0" err="1" smtClean="0">
                <a:solidFill>
                  <a:srgbClr val="000066"/>
                </a:solidFill>
              </a:rPr>
              <a:t>l’essai</a:t>
            </a:r>
            <a:endParaRPr lang="en-GB" sz="1600" dirty="0" smtClean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 smtClean="0">
                <a:solidFill>
                  <a:srgbClr val="000066"/>
                </a:solidFill>
              </a:rPr>
              <a:t>Intention de </a:t>
            </a:r>
            <a:r>
              <a:rPr lang="en-GB" sz="1600" dirty="0" err="1" smtClean="0">
                <a:solidFill>
                  <a:srgbClr val="000066"/>
                </a:solidFill>
              </a:rPr>
              <a:t>traiter</a:t>
            </a:r>
            <a:r>
              <a:rPr lang="en-GB" sz="1600" dirty="0" smtClean="0">
                <a:solidFill>
                  <a:srgbClr val="000066"/>
                </a:solidFill>
              </a:rPr>
              <a:t> exposé en maintenance (</a:t>
            </a:r>
            <a:r>
              <a:rPr lang="en-GB" sz="1600" dirty="0">
                <a:solidFill>
                  <a:srgbClr val="000066"/>
                </a:solidFill>
              </a:rPr>
              <a:t>ITT-ME) :</a:t>
            </a:r>
            <a:r>
              <a:rPr lang="en-GB" sz="1600" dirty="0" smtClean="0">
                <a:solidFill>
                  <a:srgbClr val="000066"/>
                </a:solidFill>
              </a:rPr>
              <a:t>  </a:t>
            </a:r>
            <a:r>
              <a:rPr lang="en-GB" sz="1600" dirty="0">
                <a:solidFill>
                  <a:srgbClr val="000066"/>
                </a:solidFill>
              </a:rPr>
              <a:t>≥ 1</a:t>
            </a:r>
            <a:r>
              <a:rPr lang="en-GB" sz="1600" dirty="0" smtClean="0">
                <a:solidFill>
                  <a:srgbClr val="000066"/>
                </a:solidFill>
              </a:rPr>
              <a:t> dose en maintenance</a:t>
            </a:r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26652" name="Oval 170"/>
          <p:cNvSpPr>
            <a:spLocks noChangeArrowheads="1"/>
          </p:cNvSpPr>
          <p:nvPr/>
        </p:nvSpPr>
        <p:spPr bwMode="auto">
          <a:xfrm>
            <a:off x="1828800" y="1208088"/>
            <a:ext cx="1539875" cy="119538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 : 1 : 1</a:t>
            </a:r>
            <a:endParaRPr lang="en-GB" sz="14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400" b="1" dirty="0" err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Aveugle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partiel</a:t>
            </a:r>
            <a:endParaRPr lang="en-GB" sz="14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(Dose CAB )</a:t>
            </a:r>
            <a:endParaRPr lang="en-GB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26653" name="AutoShape 162"/>
          <p:cNvSpPr>
            <a:spLocks noChangeArrowheads="1"/>
          </p:cNvSpPr>
          <p:nvPr/>
        </p:nvSpPr>
        <p:spPr bwMode="auto">
          <a:xfrm>
            <a:off x="150081" y="2697044"/>
            <a:ext cx="2049342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Naïfs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d’ARV</a:t>
            </a:r>
            <a:endParaRPr lang="en-GB" sz="1600" b="1" dirty="0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ARN VIH </a:t>
            </a:r>
            <a:r>
              <a:rPr lang="en-GB" sz="1600" b="1" u="sng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1000 </a:t>
            </a:r>
            <a:r>
              <a:rPr lang="en-GB" sz="16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/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CD4 ≥ 200/mm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3</a:t>
            </a:r>
          </a:p>
        </p:txBody>
      </p:sp>
      <p:cxnSp>
        <p:nvCxnSpPr>
          <p:cNvPr id="26654" name="AutoShape 60"/>
          <p:cNvCxnSpPr>
            <a:cxnSpLocks noChangeShapeType="1"/>
          </p:cNvCxnSpPr>
          <p:nvPr/>
        </p:nvCxnSpPr>
        <p:spPr bwMode="auto">
          <a:xfrm rot="10800000" flipH="1" flipV="1">
            <a:off x="3505200" y="27432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6655" name="Line 63"/>
          <p:cNvSpPr>
            <a:spLocks noChangeShapeType="1"/>
          </p:cNvSpPr>
          <p:nvPr/>
        </p:nvSpPr>
        <p:spPr bwMode="auto">
          <a:xfrm>
            <a:off x="2279650" y="3152775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4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3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</p:nvPr>
        </p:nvGraphicFramePr>
        <p:xfrm>
          <a:off x="381000" y="1600200"/>
          <a:ext cx="8458200" cy="4709121"/>
        </p:xfrm>
        <a:graphic>
          <a:graphicData uri="http://schemas.openxmlformats.org/drawingml/2006/table">
            <a:tbl>
              <a:tblPr/>
              <a:tblGrid>
                <a:gridCol w="293688"/>
                <a:gridCol w="3135312"/>
                <a:gridCol w="1219200"/>
                <a:gridCol w="1295400"/>
                <a:gridCol w="1225550"/>
                <a:gridCol w="1289050"/>
              </a:tblGrid>
              <a:tr h="5625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10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30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60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EFV 600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(N = 62)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médian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années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c/mL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médiane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100 000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médiane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Anticorps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VHC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positifs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INTI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à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J1 : TDF/FTC ;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62 % ; 38 %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62 % ; 38 %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61 % ; 39 %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61 % ; 39 %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Interruption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avant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(17 %)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(17 %)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(11 %)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 (29 %)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réponse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virologique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insuffisante</a:t>
                      </a:r>
                      <a:r>
                        <a:rPr kumimoji="0" lang="en-GB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ＭＳ ゴシック"/>
                          <a:ea typeface="ＭＳ ゴシック"/>
                          <a:cs typeface="ＭＳ ゴシック"/>
                        </a:rPr>
                        <a:t>♯</a:t>
                      </a:r>
                      <a:endParaRPr kumimoji="0" lang="en-GB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1***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échec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virologique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événement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indésirable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Perdu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de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vue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Retrait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de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consentement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/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Autre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4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Interruption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avant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 (23 %)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 (20 %)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 (34 %)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6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manque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d’efficacité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/ pour EI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83" name="Rectangle 6"/>
          <p:cNvSpPr>
            <a:spLocks noChangeArrowheads="1"/>
          </p:cNvSpPr>
          <p:nvPr/>
        </p:nvSpPr>
        <p:spPr bwMode="auto">
          <a:xfrm>
            <a:off x="981074" y="1219200"/>
            <a:ext cx="7858125" cy="32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Caractéristiques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à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l’inclusion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84" charset="0"/>
              </a:rPr>
              <a:t> et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84" charset="0"/>
              </a:rPr>
              <a:t>devenir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84" charset="0"/>
              </a:rPr>
              <a:t> des patients</a:t>
            </a:r>
            <a:endParaRPr lang="en-GB" sz="28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28784" name="ZoneTexte 36"/>
          <p:cNvSpPr txBox="1">
            <a:spLocks noChangeArrowheads="1"/>
          </p:cNvSpPr>
          <p:nvPr/>
        </p:nvSpPr>
        <p:spPr bwMode="auto">
          <a:xfrm>
            <a:off x="381000" y="6291590"/>
            <a:ext cx="461462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en-GB" sz="1100" b="1" baseline="30000" dirty="0" smtClean="0">
                <a:solidFill>
                  <a:srgbClr val="000066"/>
                </a:solidFill>
                <a:latin typeface="ＭＳ ゴシック"/>
                <a:ea typeface="ＭＳ ゴシック"/>
                <a:cs typeface="ＭＳ ゴシック"/>
              </a:rPr>
              <a:t>♯ </a:t>
            </a:r>
            <a:r>
              <a:rPr lang="fr-FR" sz="1100" dirty="0" smtClean="0">
                <a:solidFill>
                  <a:srgbClr val="000066"/>
                </a:solidFill>
              </a:rPr>
              <a:t>ARN VIH à S20 </a:t>
            </a:r>
            <a:r>
              <a:rPr lang="fr-FR" sz="1100" dirty="0">
                <a:solidFill>
                  <a:srgbClr val="000066"/>
                </a:solidFill>
              </a:rPr>
              <a:t>: *</a:t>
            </a:r>
            <a:r>
              <a:rPr lang="en-US" sz="1100" dirty="0">
                <a:solidFill>
                  <a:srgbClr val="000066"/>
                </a:solidFill>
              </a:rPr>
              <a:t> : 51, 107, 189 c/</a:t>
            </a:r>
            <a:r>
              <a:rPr lang="en-US" sz="1100" dirty="0" err="1">
                <a:solidFill>
                  <a:srgbClr val="000066"/>
                </a:solidFill>
              </a:rPr>
              <a:t>mL</a:t>
            </a:r>
            <a:r>
              <a:rPr lang="en-US" sz="1100" dirty="0">
                <a:solidFill>
                  <a:srgbClr val="000066"/>
                </a:solidFill>
              </a:rPr>
              <a:t> ; ** : 108 c/</a:t>
            </a:r>
            <a:r>
              <a:rPr lang="en-US" sz="1100" dirty="0" err="1">
                <a:solidFill>
                  <a:srgbClr val="000066"/>
                </a:solidFill>
              </a:rPr>
              <a:t>mL</a:t>
            </a:r>
            <a:r>
              <a:rPr lang="en-US" sz="1100" dirty="0">
                <a:solidFill>
                  <a:srgbClr val="000066"/>
                </a:solidFill>
              </a:rPr>
              <a:t> ; *** : 146 c/</a:t>
            </a:r>
            <a:r>
              <a:rPr lang="en-US" sz="1100" dirty="0" err="1">
                <a:solidFill>
                  <a:srgbClr val="000066"/>
                </a:solidFill>
              </a:rPr>
              <a:t>mL</a:t>
            </a:r>
            <a:endParaRPr lang="fr-FR" sz="1100" dirty="0">
              <a:solidFill>
                <a:srgbClr val="000066"/>
              </a:solidFill>
            </a:endParaRPr>
          </a:p>
        </p:txBody>
      </p:sp>
      <p:sp>
        <p:nvSpPr>
          <p:cNvPr id="28785" name="Text Box 3"/>
          <p:cNvSpPr txBox="1">
            <a:spLocks noChangeArrowheads="1"/>
          </p:cNvSpPr>
          <p:nvPr/>
        </p:nvSpPr>
        <p:spPr bwMode="auto">
          <a:xfrm>
            <a:off x="3657600" y="6567487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2047"/>
          <p:cNvSpPr txBox="1">
            <a:spLocks noChangeArrowheads="1"/>
          </p:cNvSpPr>
          <p:nvPr/>
        </p:nvSpPr>
        <p:spPr bwMode="auto">
          <a:xfrm>
            <a:off x="980930" y="5512971"/>
            <a:ext cx="2987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dirty="0" smtClean="0">
                <a:solidFill>
                  <a:srgbClr val="000066"/>
                </a:solidFill>
              </a:rPr>
              <a:t>0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5" name="ZoneTexte 47"/>
          <p:cNvSpPr txBox="1">
            <a:spLocks noChangeArrowheads="1"/>
          </p:cNvSpPr>
          <p:nvPr/>
        </p:nvSpPr>
        <p:spPr bwMode="auto">
          <a:xfrm>
            <a:off x="415152" y="2541171"/>
            <a:ext cx="527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024752" y="2657059"/>
            <a:ext cx="6924675" cy="2754312"/>
          </a:xfrm>
          <a:custGeom>
            <a:avLst/>
            <a:gdLst>
              <a:gd name="T0" fmla="*/ 2147483647 w 2960"/>
              <a:gd name="T1" fmla="*/ 2147483647 h 1177"/>
              <a:gd name="T2" fmla="*/ 0 w 2960"/>
              <a:gd name="T3" fmla="*/ 2147483647 h 1177"/>
              <a:gd name="T4" fmla="*/ 0 w 2960"/>
              <a:gd name="T5" fmla="*/ 0 h 1177"/>
              <a:gd name="T6" fmla="*/ 0 60000 65536"/>
              <a:gd name="T7" fmla="*/ 0 60000 65536"/>
              <a:gd name="T8" fmla="*/ 0 60000 65536"/>
              <a:gd name="T9" fmla="*/ 0 w 2960"/>
              <a:gd name="T10" fmla="*/ 0 h 1177"/>
              <a:gd name="T11" fmla="*/ 2960 w 2960"/>
              <a:gd name="T12" fmla="*/ 1177 h 1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0" h="1177">
                <a:moveTo>
                  <a:pt x="2960" y="1177"/>
                </a:moveTo>
                <a:lnTo>
                  <a:pt x="0" y="1177"/>
                </a:lnTo>
                <a:lnTo>
                  <a:pt x="0" y="0"/>
                </a:lnTo>
              </a:path>
            </a:pathLst>
          </a:cu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5258614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6104752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6957239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7736702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V="1">
            <a:off x="2270939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V="1">
            <a:off x="3353614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V="1">
            <a:off x="3020239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V="1">
            <a:off x="2883714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3901302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3642539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flipV="1">
            <a:off x="4458514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2729727" y="2728495"/>
            <a:ext cx="0" cy="2771775"/>
          </a:xfrm>
          <a:prstGeom prst="line">
            <a:avLst/>
          </a:prstGeom>
          <a:noFill/>
          <a:ln w="4763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V="1">
            <a:off x="1137464" y="5411371"/>
            <a:ext cx="0" cy="88900"/>
          </a:xfrm>
          <a:prstGeom prst="line">
            <a:avLst/>
          </a:prstGeom>
          <a:noFill/>
          <a:ln w="4763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 flipV="1">
            <a:off x="2012177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V="1">
            <a:off x="1707377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V="1">
            <a:off x="1448614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V="1">
            <a:off x="1300977" y="5411371"/>
            <a:ext cx="0" cy="8890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942202" y="3214271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942202" y="3763546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942202" y="4311234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942202" y="4862096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942202" y="5411371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942202" y="2664996"/>
            <a:ext cx="82550" cy="0"/>
          </a:xfrm>
          <a:prstGeom prst="line">
            <a:avLst/>
          </a:prstGeom>
          <a:noFill/>
          <a:ln w="4763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6919139" y="3563521"/>
            <a:ext cx="0" cy="3079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1" name="Freeform 37"/>
          <p:cNvSpPr>
            <a:spLocks/>
          </p:cNvSpPr>
          <p:nvPr/>
        </p:nvSpPr>
        <p:spPr bwMode="auto">
          <a:xfrm>
            <a:off x="6919139" y="3563521"/>
            <a:ext cx="795338" cy="130175"/>
          </a:xfrm>
          <a:custGeom>
            <a:avLst/>
            <a:gdLst>
              <a:gd name="T0" fmla="*/ 1860571611 w 340"/>
              <a:gd name="T1" fmla="*/ 304523492 h 56"/>
              <a:gd name="T2" fmla="*/ 5471458 w 340"/>
              <a:gd name="T3" fmla="*/ 0 h 56"/>
              <a:gd name="T4" fmla="*/ 0 w 340"/>
              <a:gd name="T5" fmla="*/ 0 h 56"/>
              <a:gd name="T6" fmla="*/ 0 60000 65536"/>
              <a:gd name="T7" fmla="*/ 0 60000 65536"/>
              <a:gd name="T8" fmla="*/ 0 60000 65536"/>
              <a:gd name="T9" fmla="*/ 0 w 340"/>
              <a:gd name="T10" fmla="*/ 0 h 56"/>
              <a:gd name="T11" fmla="*/ 340 w 340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0" h="56">
                <a:moveTo>
                  <a:pt x="340" y="56"/>
                </a:moveTo>
                <a:lnTo>
                  <a:pt x="1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7714477" y="3693696"/>
            <a:ext cx="0" cy="3095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6919139" y="3253959"/>
            <a:ext cx="0" cy="3095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7714477" y="3371434"/>
            <a:ext cx="0" cy="3222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>
            <a:off x="5263377" y="3563521"/>
            <a:ext cx="0" cy="3175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6" name="Freeform 42"/>
          <p:cNvSpPr>
            <a:spLocks/>
          </p:cNvSpPr>
          <p:nvPr/>
        </p:nvSpPr>
        <p:spPr bwMode="auto">
          <a:xfrm>
            <a:off x="5263377" y="3563521"/>
            <a:ext cx="823912" cy="0"/>
          </a:xfrm>
          <a:custGeom>
            <a:avLst/>
            <a:gdLst>
              <a:gd name="T0" fmla="*/ 1927415728 w 352"/>
              <a:gd name="T1" fmla="*/ 21901547 w 352"/>
              <a:gd name="T2" fmla="*/ 0 w 352"/>
              <a:gd name="T3" fmla="*/ 0 60000 65536"/>
              <a:gd name="T4" fmla="*/ 0 60000 65536"/>
              <a:gd name="T5" fmla="*/ 0 60000 65536"/>
              <a:gd name="T6" fmla="*/ 0 w 352"/>
              <a:gd name="T7" fmla="*/ 352 w 352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52">
                <a:moveTo>
                  <a:pt x="352" y="0"/>
                </a:moveTo>
                <a:lnTo>
                  <a:pt x="4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6087289" y="3563521"/>
            <a:ext cx="0" cy="30321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>
            <a:off x="5263377" y="3271421"/>
            <a:ext cx="0" cy="2921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87289" y="3242846"/>
            <a:ext cx="0" cy="3206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 flipH="1">
            <a:off x="6087289" y="3563521"/>
            <a:ext cx="831850" cy="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>
            <a:off x="4458514" y="3155534"/>
            <a:ext cx="0" cy="3048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2" name="Freeform 48"/>
          <p:cNvSpPr>
            <a:spLocks/>
          </p:cNvSpPr>
          <p:nvPr/>
        </p:nvSpPr>
        <p:spPr bwMode="auto">
          <a:xfrm>
            <a:off x="4458514" y="3457159"/>
            <a:ext cx="804863" cy="106362"/>
          </a:xfrm>
          <a:custGeom>
            <a:avLst/>
            <a:gdLst>
              <a:gd name="T0" fmla="*/ 1882852983 w 344"/>
              <a:gd name="T1" fmla="*/ 248818536 h 45"/>
              <a:gd name="T2" fmla="*/ 16420141 w 344"/>
              <a:gd name="T3" fmla="*/ 0 h 45"/>
              <a:gd name="T4" fmla="*/ 0 w 344"/>
              <a:gd name="T5" fmla="*/ 5528460 h 45"/>
              <a:gd name="T6" fmla="*/ 0 60000 65536"/>
              <a:gd name="T7" fmla="*/ 0 60000 65536"/>
              <a:gd name="T8" fmla="*/ 0 60000 65536"/>
              <a:gd name="T9" fmla="*/ 0 w 344"/>
              <a:gd name="T10" fmla="*/ 0 h 45"/>
              <a:gd name="T11" fmla="*/ 344 w 344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45">
                <a:moveTo>
                  <a:pt x="344" y="45"/>
                </a:moveTo>
                <a:lnTo>
                  <a:pt x="3" y="0"/>
                </a:lnTo>
                <a:lnTo>
                  <a:pt x="0" y="1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43" name="Line 49"/>
          <p:cNvSpPr>
            <a:spLocks noChangeShapeType="1"/>
          </p:cNvSpPr>
          <p:nvPr/>
        </p:nvSpPr>
        <p:spPr bwMode="auto">
          <a:xfrm>
            <a:off x="3648889" y="3174584"/>
            <a:ext cx="0" cy="27463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4" name="Freeform 50"/>
          <p:cNvSpPr>
            <a:spLocks/>
          </p:cNvSpPr>
          <p:nvPr/>
        </p:nvSpPr>
        <p:spPr bwMode="auto">
          <a:xfrm>
            <a:off x="3648889" y="3449221"/>
            <a:ext cx="255588" cy="106363"/>
          </a:xfrm>
          <a:custGeom>
            <a:avLst/>
            <a:gdLst>
              <a:gd name="T0" fmla="*/ 597911781 w 109"/>
              <a:gd name="T1" fmla="*/ 248820053 h 46"/>
              <a:gd name="T2" fmla="*/ 10971525 w 109"/>
              <a:gd name="T3" fmla="*/ 0 h 46"/>
              <a:gd name="T4" fmla="*/ 0 w 109"/>
              <a:gd name="T5" fmla="*/ 0 h 46"/>
              <a:gd name="T6" fmla="*/ 0 60000 65536"/>
              <a:gd name="T7" fmla="*/ 0 60000 65536"/>
              <a:gd name="T8" fmla="*/ 0 60000 65536"/>
              <a:gd name="T9" fmla="*/ 0 w 109"/>
              <a:gd name="T10" fmla="*/ 0 h 46"/>
              <a:gd name="T11" fmla="*/ 109 w 109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9" h="46">
                <a:moveTo>
                  <a:pt x="109" y="46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>
            <a:off x="3904477" y="3555584"/>
            <a:ext cx="0" cy="3302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6" name="Freeform 52"/>
          <p:cNvSpPr>
            <a:spLocks/>
          </p:cNvSpPr>
          <p:nvPr/>
        </p:nvSpPr>
        <p:spPr bwMode="auto">
          <a:xfrm>
            <a:off x="3904477" y="3460334"/>
            <a:ext cx="554037" cy="100012"/>
          </a:xfrm>
          <a:custGeom>
            <a:avLst/>
            <a:gdLst>
              <a:gd name="T0" fmla="*/ 1296086573 w 237"/>
              <a:gd name="T1" fmla="*/ 0 h 43"/>
              <a:gd name="T2" fmla="*/ 27344181 w 237"/>
              <a:gd name="T3" fmla="*/ 233965282 h 43"/>
              <a:gd name="T4" fmla="*/ 0 w 237"/>
              <a:gd name="T5" fmla="*/ 223082581 h 43"/>
              <a:gd name="T6" fmla="*/ 0 60000 65536"/>
              <a:gd name="T7" fmla="*/ 0 60000 65536"/>
              <a:gd name="T8" fmla="*/ 0 60000 65536"/>
              <a:gd name="T9" fmla="*/ 0 w 237"/>
              <a:gd name="T10" fmla="*/ 0 h 43"/>
              <a:gd name="T11" fmla="*/ 237 w 237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7" h="43">
                <a:moveTo>
                  <a:pt x="237" y="0"/>
                </a:moveTo>
                <a:lnTo>
                  <a:pt x="5" y="43"/>
                </a:lnTo>
                <a:lnTo>
                  <a:pt x="0" y="41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3648889" y="3449221"/>
            <a:ext cx="0" cy="33178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8" name="Line 54"/>
          <p:cNvSpPr>
            <a:spLocks noChangeShapeType="1"/>
          </p:cNvSpPr>
          <p:nvPr/>
        </p:nvSpPr>
        <p:spPr bwMode="auto">
          <a:xfrm>
            <a:off x="3904477" y="3252371"/>
            <a:ext cx="0" cy="30321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9" name="Line 55"/>
          <p:cNvSpPr>
            <a:spLocks noChangeShapeType="1"/>
          </p:cNvSpPr>
          <p:nvPr/>
        </p:nvSpPr>
        <p:spPr bwMode="auto">
          <a:xfrm>
            <a:off x="4458514" y="3460334"/>
            <a:ext cx="0" cy="31273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0" name="Line 56"/>
          <p:cNvSpPr>
            <a:spLocks noChangeShapeType="1"/>
          </p:cNvSpPr>
          <p:nvPr/>
        </p:nvSpPr>
        <p:spPr bwMode="auto">
          <a:xfrm>
            <a:off x="2799577" y="3128546"/>
            <a:ext cx="0" cy="2333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1" name="Freeform 57"/>
          <p:cNvSpPr>
            <a:spLocks/>
          </p:cNvSpPr>
          <p:nvPr/>
        </p:nvSpPr>
        <p:spPr bwMode="auto">
          <a:xfrm>
            <a:off x="2799577" y="3361909"/>
            <a:ext cx="142875" cy="241300"/>
          </a:xfrm>
          <a:custGeom>
            <a:avLst/>
            <a:gdLst>
              <a:gd name="T0" fmla="*/ 334236154 w 61"/>
              <a:gd name="T1" fmla="*/ 564485038 h 103"/>
              <a:gd name="T2" fmla="*/ 21916088 w 61"/>
              <a:gd name="T3" fmla="*/ 0 h 103"/>
              <a:gd name="T4" fmla="*/ 0 w 61"/>
              <a:gd name="T5" fmla="*/ 0 h 103"/>
              <a:gd name="T6" fmla="*/ 0 60000 65536"/>
              <a:gd name="T7" fmla="*/ 0 60000 65536"/>
              <a:gd name="T8" fmla="*/ 0 60000 65536"/>
              <a:gd name="T9" fmla="*/ 0 w 61"/>
              <a:gd name="T10" fmla="*/ 0 h 103"/>
              <a:gd name="T11" fmla="*/ 61 w 61"/>
              <a:gd name="T12" fmla="*/ 103 h 1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103">
                <a:moveTo>
                  <a:pt x="61" y="103"/>
                </a:moveTo>
                <a:lnTo>
                  <a:pt x="4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2" name="Line 58"/>
          <p:cNvSpPr>
            <a:spLocks noChangeShapeType="1"/>
          </p:cNvSpPr>
          <p:nvPr/>
        </p:nvSpPr>
        <p:spPr bwMode="auto">
          <a:xfrm>
            <a:off x="2270939" y="3138071"/>
            <a:ext cx="0" cy="22383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3" name="Freeform 59"/>
          <p:cNvSpPr>
            <a:spLocks/>
          </p:cNvSpPr>
          <p:nvPr/>
        </p:nvSpPr>
        <p:spPr bwMode="auto">
          <a:xfrm>
            <a:off x="2007414" y="3361909"/>
            <a:ext cx="263525" cy="346075"/>
          </a:xfrm>
          <a:custGeom>
            <a:avLst/>
            <a:gdLst>
              <a:gd name="T0" fmla="*/ 616478258 w 113"/>
              <a:gd name="T1" fmla="*/ 0 h 148"/>
              <a:gd name="T2" fmla="*/ 611023524 w 113"/>
              <a:gd name="T3" fmla="*/ 0 h 148"/>
              <a:gd name="T4" fmla="*/ 0 w 113"/>
              <a:gd name="T5" fmla="*/ 809588681 h 148"/>
              <a:gd name="T6" fmla="*/ 0 60000 65536"/>
              <a:gd name="T7" fmla="*/ 0 60000 65536"/>
              <a:gd name="T8" fmla="*/ 0 60000 65536"/>
              <a:gd name="T9" fmla="*/ 0 w 113"/>
              <a:gd name="T10" fmla="*/ 0 h 148"/>
              <a:gd name="T11" fmla="*/ 113 w 113"/>
              <a:gd name="T12" fmla="*/ 148 h 1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148">
                <a:moveTo>
                  <a:pt x="113" y="0"/>
                </a:moveTo>
                <a:lnTo>
                  <a:pt x="112" y="0"/>
                </a:lnTo>
                <a:lnTo>
                  <a:pt x="0" y="148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4" name="Line 60"/>
          <p:cNvSpPr>
            <a:spLocks noChangeShapeType="1"/>
          </p:cNvSpPr>
          <p:nvPr/>
        </p:nvSpPr>
        <p:spPr bwMode="auto">
          <a:xfrm>
            <a:off x="3363139" y="3495259"/>
            <a:ext cx="0" cy="3397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5" name="Freeform 61"/>
          <p:cNvSpPr>
            <a:spLocks/>
          </p:cNvSpPr>
          <p:nvPr/>
        </p:nvSpPr>
        <p:spPr bwMode="auto">
          <a:xfrm>
            <a:off x="3363139" y="3449221"/>
            <a:ext cx="285750" cy="46038"/>
          </a:xfrm>
          <a:custGeom>
            <a:avLst/>
            <a:gdLst>
              <a:gd name="T0" fmla="*/ 668467623 w 122"/>
              <a:gd name="T1" fmla="*/ 0 h 20"/>
              <a:gd name="T2" fmla="*/ 5478436 w 122"/>
              <a:gd name="T3" fmla="*/ 107698995 h 20"/>
              <a:gd name="T4" fmla="*/ 0 w 122"/>
              <a:gd name="T5" fmla="*/ 107698995 h 20"/>
              <a:gd name="T6" fmla="*/ 0 60000 65536"/>
              <a:gd name="T7" fmla="*/ 0 60000 65536"/>
              <a:gd name="T8" fmla="*/ 0 60000 65536"/>
              <a:gd name="T9" fmla="*/ 0 w 122"/>
              <a:gd name="T10" fmla="*/ 0 h 20"/>
              <a:gd name="T11" fmla="*/ 122 w 12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" h="20">
                <a:moveTo>
                  <a:pt x="122" y="0"/>
                </a:moveTo>
                <a:lnTo>
                  <a:pt x="1" y="20"/>
                </a:lnTo>
                <a:lnTo>
                  <a:pt x="0" y="2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6" name="Line 62"/>
          <p:cNvSpPr>
            <a:spLocks noChangeShapeType="1"/>
          </p:cNvSpPr>
          <p:nvPr/>
        </p:nvSpPr>
        <p:spPr bwMode="auto">
          <a:xfrm>
            <a:off x="2942452" y="3603209"/>
            <a:ext cx="0" cy="3270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7" name="Freeform 63"/>
          <p:cNvSpPr>
            <a:spLocks/>
          </p:cNvSpPr>
          <p:nvPr/>
        </p:nvSpPr>
        <p:spPr bwMode="auto">
          <a:xfrm>
            <a:off x="2942452" y="3511134"/>
            <a:ext cx="138112" cy="111125"/>
          </a:xfrm>
          <a:custGeom>
            <a:avLst/>
            <a:gdLst>
              <a:gd name="T0" fmla="*/ 323093127 w 59"/>
              <a:gd name="T1" fmla="*/ 0 h 47"/>
              <a:gd name="T2" fmla="*/ 21903627 w 59"/>
              <a:gd name="T3" fmla="*/ 259961569 h 47"/>
              <a:gd name="T4" fmla="*/ 0 w 59"/>
              <a:gd name="T5" fmla="*/ 215712540 h 47"/>
              <a:gd name="T6" fmla="*/ 0 60000 65536"/>
              <a:gd name="T7" fmla="*/ 0 60000 65536"/>
              <a:gd name="T8" fmla="*/ 0 60000 65536"/>
              <a:gd name="T9" fmla="*/ 0 w 59"/>
              <a:gd name="T10" fmla="*/ 0 h 47"/>
              <a:gd name="T11" fmla="*/ 59 w 59"/>
              <a:gd name="T12" fmla="*/ 47 h 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" h="47">
                <a:moveTo>
                  <a:pt x="59" y="0"/>
                </a:moveTo>
                <a:lnTo>
                  <a:pt x="4" y="47"/>
                </a:lnTo>
                <a:lnTo>
                  <a:pt x="0" y="39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58" name="Line 64"/>
          <p:cNvSpPr>
            <a:spLocks noChangeShapeType="1"/>
          </p:cNvSpPr>
          <p:nvPr/>
        </p:nvSpPr>
        <p:spPr bwMode="auto">
          <a:xfrm>
            <a:off x="3080564" y="3511134"/>
            <a:ext cx="0" cy="31908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9" name="Freeform 65"/>
          <p:cNvSpPr>
            <a:spLocks/>
          </p:cNvSpPr>
          <p:nvPr/>
        </p:nvSpPr>
        <p:spPr bwMode="auto">
          <a:xfrm>
            <a:off x="3080564" y="3495259"/>
            <a:ext cx="282575" cy="15875"/>
          </a:xfrm>
          <a:custGeom>
            <a:avLst/>
            <a:gdLst>
              <a:gd name="T0" fmla="*/ 661043344 w 121"/>
              <a:gd name="T1" fmla="*/ 0 h 7"/>
              <a:gd name="T2" fmla="*/ 43705712 w 121"/>
              <a:gd name="T3" fmla="*/ 0 h 7"/>
              <a:gd name="T4" fmla="*/ 0 w 121"/>
              <a:gd name="T5" fmla="*/ 37138429 h 7"/>
              <a:gd name="T6" fmla="*/ 0 60000 65536"/>
              <a:gd name="T7" fmla="*/ 0 60000 65536"/>
              <a:gd name="T8" fmla="*/ 0 60000 65536"/>
              <a:gd name="T9" fmla="*/ 0 w 121"/>
              <a:gd name="T10" fmla="*/ 0 h 7"/>
              <a:gd name="T11" fmla="*/ 121 w 121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" h="7">
                <a:moveTo>
                  <a:pt x="121" y="0"/>
                </a:moveTo>
                <a:lnTo>
                  <a:pt x="8" y="0"/>
                </a:lnTo>
                <a:lnTo>
                  <a:pt x="0" y="7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60" name="Line 66"/>
          <p:cNvSpPr>
            <a:spLocks noChangeShapeType="1"/>
          </p:cNvSpPr>
          <p:nvPr/>
        </p:nvSpPr>
        <p:spPr bwMode="auto">
          <a:xfrm>
            <a:off x="2799577" y="3361909"/>
            <a:ext cx="0" cy="3016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1" name="Line 67"/>
          <p:cNvSpPr>
            <a:spLocks noChangeShapeType="1"/>
          </p:cNvSpPr>
          <p:nvPr/>
        </p:nvSpPr>
        <p:spPr bwMode="auto">
          <a:xfrm flipH="1">
            <a:off x="2270939" y="3361909"/>
            <a:ext cx="528638" cy="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2" name="Line 68"/>
          <p:cNvSpPr>
            <a:spLocks noChangeShapeType="1"/>
          </p:cNvSpPr>
          <p:nvPr/>
        </p:nvSpPr>
        <p:spPr bwMode="auto">
          <a:xfrm>
            <a:off x="2270939" y="3361909"/>
            <a:ext cx="0" cy="3175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>
            <a:off x="2942452" y="3331746"/>
            <a:ext cx="0" cy="2714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4" name="Line 70"/>
          <p:cNvSpPr>
            <a:spLocks noChangeShapeType="1"/>
          </p:cNvSpPr>
          <p:nvPr/>
        </p:nvSpPr>
        <p:spPr bwMode="auto">
          <a:xfrm>
            <a:off x="3080564" y="3273009"/>
            <a:ext cx="0" cy="23812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5" name="Line 71"/>
          <p:cNvSpPr>
            <a:spLocks noChangeShapeType="1"/>
          </p:cNvSpPr>
          <p:nvPr/>
        </p:nvSpPr>
        <p:spPr bwMode="auto">
          <a:xfrm>
            <a:off x="3363139" y="3207921"/>
            <a:ext cx="0" cy="28733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6" name="Freeform 72"/>
          <p:cNvSpPr>
            <a:spLocks/>
          </p:cNvSpPr>
          <p:nvPr/>
        </p:nvSpPr>
        <p:spPr bwMode="auto">
          <a:xfrm>
            <a:off x="1469252" y="4068346"/>
            <a:ext cx="261937" cy="647700"/>
          </a:xfrm>
          <a:custGeom>
            <a:avLst/>
            <a:gdLst>
              <a:gd name="T0" fmla="*/ 612761853 w 112"/>
              <a:gd name="T1" fmla="*/ 0 h 277"/>
              <a:gd name="T2" fmla="*/ 590878420 w 112"/>
              <a:gd name="T3" fmla="*/ 32819918 h 277"/>
              <a:gd name="T4" fmla="*/ 0 w 112"/>
              <a:gd name="T5" fmla="*/ 1515197112 h 277"/>
              <a:gd name="T6" fmla="*/ 0 60000 65536"/>
              <a:gd name="T7" fmla="*/ 0 60000 65536"/>
              <a:gd name="T8" fmla="*/ 0 60000 65536"/>
              <a:gd name="T9" fmla="*/ 0 w 112"/>
              <a:gd name="T10" fmla="*/ 0 h 277"/>
              <a:gd name="T11" fmla="*/ 112 w 112"/>
              <a:gd name="T12" fmla="*/ 277 h 2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77">
                <a:moveTo>
                  <a:pt x="112" y="0"/>
                </a:moveTo>
                <a:lnTo>
                  <a:pt x="108" y="6"/>
                </a:lnTo>
                <a:lnTo>
                  <a:pt x="0" y="277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67" name="Line 73"/>
          <p:cNvSpPr>
            <a:spLocks noChangeShapeType="1"/>
          </p:cNvSpPr>
          <p:nvPr/>
        </p:nvSpPr>
        <p:spPr bwMode="auto">
          <a:xfrm>
            <a:off x="1731189" y="3782596"/>
            <a:ext cx="0" cy="28575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8" name="Line 74"/>
          <p:cNvSpPr>
            <a:spLocks noChangeShapeType="1"/>
          </p:cNvSpPr>
          <p:nvPr/>
        </p:nvSpPr>
        <p:spPr bwMode="auto">
          <a:xfrm flipH="1">
            <a:off x="1731189" y="3707984"/>
            <a:ext cx="276225" cy="3603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69" name="Line 75"/>
          <p:cNvSpPr>
            <a:spLocks noChangeShapeType="1"/>
          </p:cNvSpPr>
          <p:nvPr/>
        </p:nvSpPr>
        <p:spPr bwMode="auto">
          <a:xfrm>
            <a:off x="2007414" y="3707984"/>
            <a:ext cx="0" cy="3587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0" name="Line 76"/>
          <p:cNvSpPr>
            <a:spLocks noChangeShapeType="1"/>
          </p:cNvSpPr>
          <p:nvPr/>
        </p:nvSpPr>
        <p:spPr bwMode="auto">
          <a:xfrm>
            <a:off x="2007414" y="3422234"/>
            <a:ext cx="0" cy="28575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1" name="Line 77"/>
          <p:cNvSpPr>
            <a:spLocks noChangeShapeType="1"/>
          </p:cNvSpPr>
          <p:nvPr/>
        </p:nvSpPr>
        <p:spPr bwMode="auto">
          <a:xfrm>
            <a:off x="1469252" y="4482684"/>
            <a:ext cx="0" cy="233362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2" name="Line 78"/>
          <p:cNvSpPr>
            <a:spLocks noChangeShapeType="1"/>
          </p:cNvSpPr>
          <p:nvPr/>
        </p:nvSpPr>
        <p:spPr bwMode="auto">
          <a:xfrm>
            <a:off x="1332727" y="5036721"/>
            <a:ext cx="0" cy="27146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3" name="Freeform 79"/>
          <p:cNvSpPr>
            <a:spLocks/>
          </p:cNvSpPr>
          <p:nvPr/>
        </p:nvSpPr>
        <p:spPr bwMode="auto">
          <a:xfrm>
            <a:off x="1137464" y="5036721"/>
            <a:ext cx="195263" cy="374650"/>
          </a:xfrm>
          <a:custGeom>
            <a:avLst/>
            <a:gdLst>
              <a:gd name="T0" fmla="*/ 456787569 w 84"/>
              <a:gd name="T1" fmla="*/ 0 h 160"/>
              <a:gd name="T2" fmla="*/ 429597196 w 84"/>
              <a:gd name="T3" fmla="*/ 60255428 h 160"/>
              <a:gd name="T4" fmla="*/ 0 w 84"/>
              <a:gd name="T5" fmla="*/ 876435136 h 160"/>
              <a:gd name="T6" fmla="*/ 0 60000 65536"/>
              <a:gd name="T7" fmla="*/ 0 60000 65536"/>
              <a:gd name="T8" fmla="*/ 0 60000 65536"/>
              <a:gd name="T9" fmla="*/ 0 w 84"/>
              <a:gd name="T10" fmla="*/ 0 h 160"/>
              <a:gd name="T11" fmla="*/ 84 w 84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60">
                <a:moveTo>
                  <a:pt x="84" y="0"/>
                </a:moveTo>
                <a:lnTo>
                  <a:pt x="79" y="11"/>
                </a:lnTo>
                <a:lnTo>
                  <a:pt x="0" y="160"/>
                </a:lnTo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74" name="Line 80"/>
          <p:cNvSpPr>
            <a:spLocks noChangeShapeType="1"/>
          </p:cNvSpPr>
          <p:nvPr/>
        </p:nvSpPr>
        <p:spPr bwMode="auto">
          <a:xfrm>
            <a:off x="1332727" y="4839871"/>
            <a:ext cx="0" cy="19685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5" name="Line 81"/>
          <p:cNvSpPr>
            <a:spLocks noChangeShapeType="1"/>
          </p:cNvSpPr>
          <p:nvPr/>
        </p:nvSpPr>
        <p:spPr bwMode="auto">
          <a:xfrm flipH="1">
            <a:off x="1332727" y="4716046"/>
            <a:ext cx="136525" cy="320675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6" name="Line 82"/>
          <p:cNvSpPr>
            <a:spLocks noChangeShapeType="1"/>
          </p:cNvSpPr>
          <p:nvPr/>
        </p:nvSpPr>
        <p:spPr bwMode="auto">
          <a:xfrm>
            <a:off x="1469252" y="4716046"/>
            <a:ext cx="0" cy="341313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7" name="Line 83"/>
          <p:cNvSpPr>
            <a:spLocks noChangeShapeType="1"/>
          </p:cNvSpPr>
          <p:nvPr/>
        </p:nvSpPr>
        <p:spPr bwMode="auto">
          <a:xfrm>
            <a:off x="1731189" y="4068346"/>
            <a:ext cx="0" cy="3810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78" name="Freeform 84"/>
          <p:cNvSpPr>
            <a:spLocks/>
          </p:cNvSpPr>
          <p:nvPr/>
        </p:nvSpPr>
        <p:spPr bwMode="auto">
          <a:xfrm>
            <a:off x="1421627" y="4670009"/>
            <a:ext cx="112712" cy="111125"/>
          </a:xfrm>
          <a:custGeom>
            <a:avLst/>
            <a:gdLst>
              <a:gd name="T0" fmla="*/ 131837817 w 48"/>
              <a:gd name="T1" fmla="*/ 0 h 48"/>
              <a:gd name="T2" fmla="*/ 93384240 w 48"/>
              <a:gd name="T3" fmla="*/ 5415029 h 48"/>
              <a:gd name="T4" fmla="*/ 60425373 w 48"/>
              <a:gd name="T5" fmla="*/ 16247401 h 48"/>
              <a:gd name="T6" fmla="*/ 32958867 w 48"/>
              <a:gd name="T7" fmla="*/ 37909831 h 48"/>
              <a:gd name="T8" fmla="*/ 16479434 w 48"/>
              <a:gd name="T9" fmla="*/ 59574576 h 48"/>
              <a:gd name="T10" fmla="*/ 5492362 w 48"/>
              <a:gd name="T11" fmla="*/ 81237005 h 48"/>
              <a:gd name="T12" fmla="*/ 0 w 48"/>
              <a:gd name="T13" fmla="*/ 102901750 h 48"/>
              <a:gd name="T14" fmla="*/ 0 w 48"/>
              <a:gd name="T15" fmla="*/ 129981523 h 48"/>
              <a:gd name="T16" fmla="*/ 5492362 w 48"/>
              <a:gd name="T17" fmla="*/ 167891354 h 48"/>
              <a:gd name="T18" fmla="*/ 16479434 w 48"/>
              <a:gd name="T19" fmla="*/ 194971128 h 48"/>
              <a:gd name="T20" fmla="*/ 32958867 w 48"/>
              <a:gd name="T21" fmla="*/ 222050901 h 48"/>
              <a:gd name="T22" fmla="*/ 60425373 w 48"/>
              <a:gd name="T23" fmla="*/ 249128359 h 48"/>
              <a:gd name="T24" fmla="*/ 93384240 w 48"/>
              <a:gd name="T25" fmla="*/ 259960732 h 48"/>
              <a:gd name="T26" fmla="*/ 131837817 w 48"/>
              <a:gd name="T27" fmla="*/ 259960732 h 48"/>
              <a:gd name="T28" fmla="*/ 159301975 w 48"/>
              <a:gd name="T29" fmla="*/ 259960732 h 48"/>
              <a:gd name="T30" fmla="*/ 192260842 w 48"/>
              <a:gd name="T31" fmla="*/ 249128359 h 48"/>
              <a:gd name="T32" fmla="*/ 225222058 w 48"/>
              <a:gd name="T33" fmla="*/ 222050901 h 48"/>
              <a:gd name="T34" fmla="*/ 241701491 w 48"/>
              <a:gd name="T35" fmla="*/ 194971128 h 48"/>
              <a:gd name="T36" fmla="*/ 252686215 w 48"/>
              <a:gd name="T37" fmla="*/ 167891354 h 48"/>
              <a:gd name="T38" fmla="*/ 263673287 w 48"/>
              <a:gd name="T39" fmla="*/ 129981523 h 48"/>
              <a:gd name="T40" fmla="*/ 252686215 w 48"/>
              <a:gd name="T41" fmla="*/ 102901750 h 48"/>
              <a:gd name="T42" fmla="*/ 247193853 w 48"/>
              <a:gd name="T43" fmla="*/ 81237005 h 48"/>
              <a:gd name="T44" fmla="*/ 236206781 w 48"/>
              <a:gd name="T45" fmla="*/ 59574576 h 48"/>
              <a:gd name="T46" fmla="*/ 225222058 w 48"/>
              <a:gd name="T47" fmla="*/ 37909831 h 48"/>
              <a:gd name="T48" fmla="*/ 192260842 w 48"/>
              <a:gd name="T49" fmla="*/ 16247401 h 48"/>
              <a:gd name="T50" fmla="*/ 159301975 w 48"/>
              <a:gd name="T51" fmla="*/ 5415029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1" y="3"/>
                </a:lnTo>
                <a:lnTo>
                  <a:pt x="6" y="7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6" y="41"/>
                </a:lnTo>
                <a:lnTo>
                  <a:pt x="11" y="46"/>
                </a:lnTo>
                <a:lnTo>
                  <a:pt x="17" y="48"/>
                </a:lnTo>
                <a:lnTo>
                  <a:pt x="24" y="48"/>
                </a:lnTo>
                <a:lnTo>
                  <a:pt x="29" y="48"/>
                </a:lnTo>
                <a:lnTo>
                  <a:pt x="35" y="46"/>
                </a:lnTo>
                <a:lnTo>
                  <a:pt x="41" y="41"/>
                </a:lnTo>
                <a:lnTo>
                  <a:pt x="44" y="36"/>
                </a:lnTo>
                <a:lnTo>
                  <a:pt x="46" y="31"/>
                </a:lnTo>
                <a:lnTo>
                  <a:pt x="48" y="24"/>
                </a:lnTo>
                <a:lnTo>
                  <a:pt x="46" y="19"/>
                </a:lnTo>
                <a:lnTo>
                  <a:pt x="45" y="15"/>
                </a:lnTo>
                <a:lnTo>
                  <a:pt x="43" y="11"/>
                </a:lnTo>
                <a:lnTo>
                  <a:pt x="41" y="7"/>
                </a:lnTo>
                <a:lnTo>
                  <a:pt x="35" y="3"/>
                </a:lnTo>
                <a:lnTo>
                  <a:pt x="29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79" name="Freeform 85"/>
          <p:cNvSpPr>
            <a:spLocks/>
          </p:cNvSpPr>
          <p:nvPr/>
        </p:nvSpPr>
        <p:spPr bwMode="auto">
          <a:xfrm>
            <a:off x="1266052" y="5006559"/>
            <a:ext cx="111125" cy="112712"/>
          </a:xfrm>
          <a:custGeom>
            <a:avLst/>
            <a:gdLst>
              <a:gd name="T0" fmla="*/ 129981523 w 48"/>
              <a:gd name="T1" fmla="*/ 0 h 48"/>
              <a:gd name="T2" fmla="*/ 92069378 w 48"/>
              <a:gd name="T3" fmla="*/ 0 h 48"/>
              <a:gd name="T4" fmla="*/ 64989604 w 48"/>
              <a:gd name="T5" fmla="*/ 16479434 h 48"/>
              <a:gd name="T6" fmla="*/ 37909831 w 48"/>
              <a:gd name="T7" fmla="*/ 38451229 h 48"/>
              <a:gd name="T8" fmla="*/ 21662430 w 48"/>
              <a:gd name="T9" fmla="*/ 54933011 h 48"/>
              <a:gd name="T10" fmla="*/ 5415029 w 48"/>
              <a:gd name="T11" fmla="*/ 82397168 h 48"/>
              <a:gd name="T12" fmla="*/ 0 w 48"/>
              <a:gd name="T13" fmla="*/ 104371312 h 48"/>
              <a:gd name="T14" fmla="*/ 0 w 48"/>
              <a:gd name="T15" fmla="*/ 131837817 h 48"/>
              <a:gd name="T16" fmla="*/ 0 w 48"/>
              <a:gd name="T17" fmla="*/ 164796685 h 48"/>
              <a:gd name="T18" fmla="*/ 16247401 w 48"/>
              <a:gd name="T19" fmla="*/ 197755552 h 48"/>
              <a:gd name="T20" fmla="*/ 37909831 w 48"/>
              <a:gd name="T21" fmla="*/ 225222058 h 48"/>
              <a:gd name="T22" fmla="*/ 64989604 w 48"/>
              <a:gd name="T23" fmla="*/ 247193853 h 48"/>
              <a:gd name="T24" fmla="*/ 92069378 w 48"/>
              <a:gd name="T25" fmla="*/ 258180925 h 48"/>
              <a:gd name="T26" fmla="*/ 129981523 w 48"/>
              <a:gd name="T27" fmla="*/ 263673287 h 48"/>
              <a:gd name="T28" fmla="*/ 162476326 w 48"/>
              <a:gd name="T29" fmla="*/ 258180925 h 48"/>
              <a:gd name="T30" fmla="*/ 194971128 w 48"/>
              <a:gd name="T31" fmla="*/ 247193853 h 48"/>
              <a:gd name="T32" fmla="*/ 216633557 w 48"/>
              <a:gd name="T33" fmla="*/ 225222058 h 48"/>
              <a:gd name="T34" fmla="*/ 243713331 w 48"/>
              <a:gd name="T35" fmla="*/ 197755552 h 48"/>
              <a:gd name="T36" fmla="*/ 254545703 w 48"/>
              <a:gd name="T37" fmla="*/ 164796685 h 48"/>
              <a:gd name="T38" fmla="*/ 259960732 w 48"/>
              <a:gd name="T39" fmla="*/ 131837817 h 48"/>
              <a:gd name="T40" fmla="*/ 254545703 w 48"/>
              <a:gd name="T41" fmla="*/ 104371312 h 48"/>
              <a:gd name="T42" fmla="*/ 249128359 w 48"/>
              <a:gd name="T43" fmla="*/ 82397168 h 48"/>
              <a:gd name="T44" fmla="*/ 238298302 w 48"/>
              <a:gd name="T45" fmla="*/ 54933011 h 48"/>
              <a:gd name="T46" fmla="*/ 216633557 w 48"/>
              <a:gd name="T47" fmla="*/ 38451229 h 48"/>
              <a:gd name="T48" fmla="*/ 194971128 w 48"/>
              <a:gd name="T49" fmla="*/ 16479434 h 48"/>
              <a:gd name="T50" fmla="*/ 162476326 w 48"/>
              <a:gd name="T51" fmla="*/ 0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3" y="36"/>
                </a:lnTo>
                <a:lnTo>
                  <a:pt x="7" y="41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0" y="41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0" y="7"/>
                </a:ln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0" name="Freeform 86"/>
          <p:cNvSpPr>
            <a:spLocks/>
          </p:cNvSpPr>
          <p:nvPr/>
        </p:nvSpPr>
        <p:spPr bwMode="auto">
          <a:xfrm>
            <a:off x="1674039" y="4012784"/>
            <a:ext cx="112713" cy="111125"/>
          </a:xfrm>
          <a:custGeom>
            <a:avLst/>
            <a:gdLst>
              <a:gd name="T0" fmla="*/ 131838987 w 48"/>
              <a:gd name="T1" fmla="*/ 0 h 48"/>
              <a:gd name="T2" fmla="*/ 104372238 w 48"/>
              <a:gd name="T3" fmla="*/ 5415029 h 48"/>
              <a:gd name="T4" fmla="*/ 71413078 w 48"/>
              <a:gd name="T5" fmla="*/ 21662430 h 48"/>
              <a:gd name="T6" fmla="*/ 38451570 w 48"/>
              <a:gd name="T7" fmla="*/ 37909831 h 48"/>
              <a:gd name="T8" fmla="*/ 27466749 w 48"/>
              <a:gd name="T9" fmla="*/ 59574576 h 48"/>
              <a:gd name="T10" fmla="*/ 16479580 w 48"/>
              <a:gd name="T11" fmla="*/ 81237005 h 48"/>
              <a:gd name="T12" fmla="*/ 5492411 w 48"/>
              <a:gd name="T13" fmla="*/ 108316779 h 48"/>
              <a:gd name="T14" fmla="*/ 0 w 48"/>
              <a:gd name="T15" fmla="*/ 129981523 h 48"/>
              <a:gd name="T16" fmla="*/ 5492411 w 48"/>
              <a:gd name="T17" fmla="*/ 162476326 h 48"/>
              <a:gd name="T18" fmla="*/ 21971990 w 48"/>
              <a:gd name="T19" fmla="*/ 194971128 h 48"/>
              <a:gd name="T20" fmla="*/ 38451570 w 48"/>
              <a:gd name="T21" fmla="*/ 222050901 h 48"/>
              <a:gd name="T22" fmla="*/ 71413078 w 48"/>
              <a:gd name="T23" fmla="*/ 243713331 h 48"/>
              <a:gd name="T24" fmla="*/ 104372238 w 48"/>
              <a:gd name="T25" fmla="*/ 254545703 h 48"/>
              <a:gd name="T26" fmla="*/ 131838987 w 48"/>
              <a:gd name="T27" fmla="*/ 259960732 h 48"/>
              <a:gd name="T28" fmla="*/ 170290558 w 48"/>
              <a:gd name="T29" fmla="*/ 254545703 h 48"/>
              <a:gd name="T30" fmla="*/ 203249717 w 48"/>
              <a:gd name="T31" fmla="*/ 243713331 h 48"/>
              <a:gd name="T32" fmla="*/ 225224056 w 48"/>
              <a:gd name="T33" fmla="*/ 222050901 h 48"/>
              <a:gd name="T34" fmla="*/ 252688457 w 48"/>
              <a:gd name="T35" fmla="*/ 194971128 h 48"/>
              <a:gd name="T36" fmla="*/ 263675626 w 48"/>
              <a:gd name="T37" fmla="*/ 162476326 h 48"/>
              <a:gd name="T38" fmla="*/ 263675626 w 48"/>
              <a:gd name="T39" fmla="*/ 129981523 h 48"/>
              <a:gd name="T40" fmla="*/ 263675626 w 48"/>
              <a:gd name="T41" fmla="*/ 108316779 h 48"/>
              <a:gd name="T42" fmla="*/ 258183216 w 48"/>
              <a:gd name="T43" fmla="*/ 81237005 h 48"/>
              <a:gd name="T44" fmla="*/ 247196046 w 48"/>
              <a:gd name="T45" fmla="*/ 59574576 h 48"/>
              <a:gd name="T46" fmla="*/ 225224056 w 48"/>
              <a:gd name="T47" fmla="*/ 37909831 h 48"/>
              <a:gd name="T48" fmla="*/ 203249717 w 48"/>
              <a:gd name="T49" fmla="*/ 21662430 h 48"/>
              <a:gd name="T50" fmla="*/ 170290558 w 48"/>
              <a:gd name="T51" fmla="*/ 5415029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1"/>
                </a:lnTo>
                <a:lnTo>
                  <a:pt x="13" y="4"/>
                </a:lnTo>
                <a:lnTo>
                  <a:pt x="7" y="7"/>
                </a:lnTo>
                <a:lnTo>
                  <a:pt x="5" y="11"/>
                </a:lnTo>
                <a:lnTo>
                  <a:pt x="3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7" y="41"/>
                </a:lnTo>
                <a:lnTo>
                  <a:pt x="13" y="45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lnTo>
                  <a:pt x="48" y="20"/>
                </a:lnTo>
                <a:lnTo>
                  <a:pt x="47" y="15"/>
                </a:lnTo>
                <a:lnTo>
                  <a:pt x="45" y="11"/>
                </a:lnTo>
                <a:lnTo>
                  <a:pt x="41" y="7"/>
                </a:ln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1" name="Freeform 87"/>
          <p:cNvSpPr>
            <a:spLocks/>
          </p:cNvSpPr>
          <p:nvPr/>
        </p:nvSpPr>
        <p:spPr bwMode="auto">
          <a:xfrm>
            <a:off x="1950264" y="3652421"/>
            <a:ext cx="112713" cy="111125"/>
          </a:xfrm>
          <a:custGeom>
            <a:avLst/>
            <a:gdLst>
              <a:gd name="T0" fmla="*/ 131838987 w 48"/>
              <a:gd name="T1" fmla="*/ 0 h 48"/>
              <a:gd name="T2" fmla="*/ 93385069 w 48"/>
              <a:gd name="T3" fmla="*/ 5415029 h 48"/>
              <a:gd name="T4" fmla="*/ 65918320 w 48"/>
              <a:gd name="T5" fmla="*/ 16247401 h 48"/>
              <a:gd name="T6" fmla="*/ 38451570 w 48"/>
              <a:gd name="T7" fmla="*/ 37909831 h 48"/>
              <a:gd name="T8" fmla="*/ 21971990 w 48"/>
              <a:gd name="T9" fmla="*/ 59574576 h 48"/>
              <a:gd name="T10" fmla="*/ 5492411 w 48"/>
              <a:gd name="T11" fmla="*/ 81237005 h 48"/>
              <a:gd name="T12" fmla="*/ 0 w 48"/>
              <a:gd name="T13" fmla="*/ 102901750 h 48"/>
              <a:gd name="T14" fmla="*/ 0 w 48"/>
              <a:gd name="T15" fmla="*/ 129981523 h 48"/>
              <a:gd name="T16" fmla="*/ 5492411 w 48"/>
              <a:gd name="T17" fmla="*/ 167891354 h 48"/>
              <a:gd name="T18" fmla="*/ 21971990 w 48"/>
              <a:gd name="T19" fmla="*/ 194971128 h 48"/>
              <a:gd name="T20" fmla="*/ 38451570 w 48"/>
              <a:gd name="T21" fmla="*/ 222050901 h 48"/>
              <a:gd name="T22" fmla="*/ 65918320 w 48"/>
              <a:gd name="T23" fmla="*/ 249128359 h 48"/>
              <a:gd name="T24" fmla="*/ 93385069 w 48"/>
              <a:gd name="T25" fmla="*/ 259960732 h 48"/>
              <a:gd name="T26" fmla="*/ 131838987 w 48"/>
              <a:gd name="T27" fmla="*/ 259960732 h 48"/>
              <a:gd name="T28" fmla="*/ 164798147 w 48"/>
              <a:gd name="T29" fmla="*/ 259960732 h 48"/>
              <a:gd name="T30" fmla="*/ 197757307 w 48"/>
              <a:gd name="T31" fmla="*/ 249128359 h 48"/>
              <a:gd name="T32" fmla="*/ 225224056 w 48"/>
              <a:gd name="T33" fmla="*/ 222050901 h 48"/>
              <a:gd name="T34" fmla="*/ 247196046 w 48"/>
              <a:gd name="T35" fmla="*/ 194971128 h 48"/>
              <a:gd name="T36" fmla="*/ 258183216 w 48"/>
              <a:gd name="T37" fmla="*/ 167891354 h 48"/>
              <a:gd name="T38" fmla="*/ 263675626 w 48"/>
              <a:gd name="T39" fmla="*/ 129981523 h 48"/>
              <a:gd name="T40" fmla="*/ 258183216 w 48"/>
              <a:gd name="T41" fmla="*/ 102901750 h 48"/>
              <a:gd name="T42" fmla="*/ 252688457 w 48"/>
              <a:gd name="T43" fmla="*/ 81237005 h 48"/>
              <a:gd name="T44" fmla="*/ 241703636 w 48"/>
              <a:gd name="T45" fmla="*/ 59574576 h 48"/>
              <a:gd name="T46" fmla="*/ 225224056 w 48"/>
              <a:gd name="T47" fmla="*/ 37909831 h 48"/>
              <a:gd name="T48" fmla="*/ 197757307 w 48"/>
              <a:gd name="T49" fmla="*/ 16247401 h 48"/>
              <a:gd name="T50" fmla="*/ 164798147 w 48"/>
              <a:gd name="T51" fmla="*/ 5415029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4" y="36"/>
                </a:lnTo>
                <a:lnTo>
                  <a:pt x="7" y="41"/>
                </a:lnTo>
                <a:lnTo>
                  <a:pt x="12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6" y="46"/>
                </a:lnTo>
                <a:lnTo>
                  <a:pt x="41" y="41"/>
                </a:lnTo>
                <a:lnTo>
                  <a:pt x="45" y="36"/>
                </a:lnTo>
                <a:lnTo>
                  <a:pt x="47" y="31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2" name="Freeform 88"/>
          <p:cNvSpPr>
            <a:spLocks/>
          </p:cNvSpPr>
          <p:nvPr/>
        </p:nvSpPr>
        <p:spPr bwMode="auto">
          <a:xfrm>
            <a:off x="2212202" y="3306346"/>
            <a:ext cx="112712" cy="111125"/>
          </a:xfrm>
          <a:custGeom>
            <a:avLst/>
            <a:gdLst>
              <a:gd name="T0" fmla="*/ 131837817 w 48"/>
              <a:gd name="T1" fmla="*/ 0 h 48"/>
              <a:gd name="T2" fmla="*/ 104371312 w 48"/>
              <a:gd name="T3" fmla="*/ 5415029 h 48"/>
              <a:gd name="T4" fmla="*/ 71412445 w 48"/>
              <a:gd name="T5" fmla="*/ 16247401 h 48"/>
              <a:gd name="T6" fmla="*/ 38451229 w 48"/>
              <a:gd name="T7" fmla="*/ 43327174 h 48"/>
              <a:gd name="T8" fmla="*/ 27466506 w 48"/>
              <a:gd name="T9" fmla="*/ 59574576 h 48"/>
              <a:gd name="T10" fmla="*/ 16479434 w 48"/>
              <a:gd name="T11" fmla="*/ 81237005 h 48"/>
              <a:gd name="T12" fmla="*/ 5492362 w 48"/>
              <a:gd name="T13" fmla="*/ 102901750 h 48"/>
              <a:gd name="T14" fmla="*/ 0 w 48"/>
              <a:gd name="T15" fmla="*/ 129981523 h 48"/>
              <a:gd name="T16" fmla="*/ 5492362 w 48"/>
              <a:gd name="T17" fmla="*/ 167891354 h 48"/>
              <a:gd name="T18" fmla="*/ 21971796 w 48"/>
              <a:gd name="T19" fmla="*/ 200386156 h 48"/>
              <a:gd name="T20" fmla="*/ 38451229 w 48"/>
              <a:gd name="T21" fmla="*/ 222050901 h 48"/>
              <a:gd name="T22" fmla="*/ 71412445 w 48"/>
              <a:gd name="T23" fmla="*/ 249128359 h 48"/>
              <a:gd name="T24" fmla="*/ 104371312 w 48"/>
              <a:gd name="T25" fmla="*/ 259960732 h 48"/>
              <a:gd name="T26" fmla="*/ 131837817 w 48"/>
              <a:gd name="T27" fmla="*/ 259960732 h 48"/>
              <a:gd name="T28" fmla="*/ 170289047 w 48"/>
              <a:gd name="T29" fmla="*/ 259960732 h 48"/>
              <a:gd name="T30" fmla="*/ 203247914 w 48"/>
              <a:gd name="T31" fmla="*/ 249128359 h 48"/>
              <a:gd name="T32" fmla="*/ 225222058 w 48"/>
              <a:gd name="T33" fmla="*/ 222050901 h 48"/>
              <a:gd name="T34" fmla="*/ 247193853 w 48"/>
              <a:gd name="T35" fmla="*/ 200386156 h 48"/>
              <a:gd name="T36" fmla="*/ 258180925 w 48"/>
              <a:gd name="T37" fmla="*/ 167891354 h 48"/>
              <a:gd name="T38" fmla="*/ 263673287 w 48"/>
              <a:gd name="T39" fmla="*/ 129981523 h 48"/>
              <a:gd name="T40" fmla="*/ 263673287 w 48"/>
              <a:gd name="T41" fmla="*/ 102901750 h 48"/>
              <a:gd name="T42" fmla="*/ 258180925 w 48"/>
              <a:gd name="T43" fmla="*/ 81237005 h 48"/>
              <a:gd name="T44" fmla="*/ 247193853 w 48"/>
              <a:gd name="T45" fmla="*/ 59574576 h 48"/>
              <a:gd name="T46" fmla="*/ 225222058 w 48"/>
              <a:gd name="T47" fmla="*/ 43327174 h 48"/>
              <a:gd name="T48" fmla="*/ 203247914 w 48"/>
              <a:gd name="T49" fmla="*/ 16247401 h 48"/>
              <a:gd name="T50" fmla="*/ 170289047 w 48"/>
              <a:gd name="T51" fmla="*/ 5415029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1"/>
                </a:lnTo>
                <a:lnTo>
                  <a:pt x="13" y="3"/>
                </a:lnTo>
                <a:lnTo>
                  <a:pt x="7" y="8"/>
                </a:lnTo>
                <a:lnTo>
                  <a:pt x="5" y="11"/>
                </a:lnTo>
                <a:lnTo>
                  <a:pt x="3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4" y="37"/>
                </a:lnTo>
                <a:lnTo>
                  <a:pt x="7" y="41"/>
                </a:lnTo>
                <a:lnTo>
                  <a:pt x="13" y="46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6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1" y="8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3" name="Freeform 89"/>
          <p:cNvSpPr>
            <a:spLocks/>
          </p:cNvSpPr>
          <p:nvPr/>
        </p:nvSpPr>
        <p:spPr bwMode="auto">
          <a:xfrm>
            <a:off x="2753539" y="3306346"/>
            <a:ext cx="112713" cy="111125"/>
          </a:xfrm>
          <a:custGeom>
            <a:avLst/>
            <a:gdLst>
              <a:gd name="T0" fmla="*/ 131838987 w 48"/>
              <a:gd name="T1" fmla="*/ 0 h 48"/>
              <a:gd name="T2" fmla="*/ 104372238 w 48"/>
              <a:gd name="T3" fmla="*/ 5415029 h 48"/>
              <a:gd name="T4" fmla="*/ 71413078 w 48"/>
              <a:gd name="T5" fmla="*/ 16247401 h 48"/>
              <a:gd name="T6" fmla="*/ 43946329 w 48"/>
              <a:gd name="T7" fmla="*/ 43327174 h 48"/>
              <a:gd name="T8" fmla="*/ 27466749 w 48"/>
              <a:gd name="T9" fmla="*/ 59574576 h 48"/>
              <a:gd name="T10" fmla="*/ 16479580 w 48"/>
              <a:gd name="T11" fmla="*/ 81237005 h 48"/>
              <a:gd name="T12" fmla="*/ 10987169 w 48"/>
              <a:gd name="T13" fmla="*/ 102901750 h 48"/>
              <a:gd name="T14" fmla="*/ 0 w 48"/>
              <a:gd name="T15" fmla="*/ 129981523 h 48"/>
              <a:gd name="T16" fmla="*/ 10987169 w 48"/>
              <a:gd name="T17" fmla="*/ 167891354 h 48"/>
              <a:gd name="T18" fmla="*/ 21971990 w 48"/>
              <a:gd name="T19" fmla="*/ 200386156 h 48"/>
              <a:gd name="T20" fmla="*/ 43946329 w 48"/>
              <a:gd name="T21" fmla="*/ 222050901 h 48"/>
              <a:gd name="T22" fmla="*/ 71413078 w 48"/>
              <a:gd name="T23" fmla="*/ 249128359 h 48"/>
              <a:gd name="T24" fmla="*/ 104372238 w 48"/>
              <a:gd name="T25" fmla="*/ 259960732 h 48"/>
              <a:gd name="T26" fmla="*/ 131838987 w 48"/>
              <a:gd name="T27" fmla="*/ 259960732 h 48"/>
              <a:gd name="T28" fmla="*/ 170290558 w 48"/>
              <a:gd name="T29" fmla="*/ 259960732 h 48"/>
              <a:gd name="T30" fmla="*/ 203249717 w 48"/>
              <a:gd name="T31" fmla="*/ 249128359 h 48"/>
              <a:gd name="T32" fmla="*/ 230716466 w 48"/>
              <a:gd name="T33" fmla="*/ 222050901 h 48"/>
              <a:gd name="T34" fmla="*/ 252688457 w 48"/>
              <a:gd name="T35" fmla="*/ 200386156 h 48"/>
              <a:gd name="T36" fmla="*/ 263675626 w 48"/>
              <a:gd name="T37" fmla="*/ 167891354 h 48"/>
              <a:gd name="T38" fmla="*/ 263675626 w 48"/>
              <a:gd name="T39" fmla="*/ 129981523 h 48"/>
              <a:gd name="T40" fmla="*/ 263675626 w 48"/>
              <a:gd name="T41" fmla="*/ 102901750 h 48"/>
              <a:gd name="T42" fmla="*/ 258183216 w 48"/>
              <a:gd name="T43" fmla="*/ 81237005 h 48"/>
              <a:gd name="T44" fmla="*/ 247196046 w 48"/>
              <a:gd name="T45" fmla="*/ 59574576 h 48"/>
              <a:gd name="T46" fmla="*/ 230716466 w 48"/>
              <a:gd name="T47" fmla="*/ 43327174 h 48"/>
              <a:gd name="T48" fmla="*/ 203249717 w 48"/>
              <a:gd name="T49" fmla="*/ 16247401 h 48"/>
              <a:gd name="T50" fmla="*/ 170290558 w 48"/>
              <a:gd name="T51" fmla="*/ 5415029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1"/>
                </a:lnTo>
                <a:lnTo>
                  <a:pt x="13" y="3"/>
                </a:lnTo>
                <a:lnTo>
                  <a:pt x="8" y="8"/>
                </a:lnTo>
                <a:lnTo>
                  <a:pt x="5" y="11"/>
                </a:lnTo>
                <a:lnTo>
                  <a:pt x="3" y="15"/>
                </a:lnTo>
                <a:lnTo>
                  <a:pt x="2" y="19"/>
                </a:lnTo>
                <a:lnTo>
                  <a:pt x="0" y="24"/>
                </a:lnTo>
                <a:lnTo>
                  <a:pt x="2" y="31"/>
                </a:lnTo>
                <a:lnTo>
                  <a:pt x="4" y="37"/>
                </a:lnTo>
                <a:lnTo>
                  <a:pt x="8" y="41"/>
                </a:lnTo>
                <a:lnTo>
                  <a:pt x="13" y="46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6"/>
                </a:lnTo>
                <a:lnTo>
                  <a:pt x="42" y="41"/>
                </a:lnTo>
                <a:lnTo>
                  <a:pt x="46" y="37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2" y="8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4" name="Freeform 90"/>
          <p:cNvSpPr>
            <a:spLocks/>
          </p:cNvSpPr>
          <p:nvPr/>
        </p:nvSpPr>
        <p:spPr bwMode="auto">
          <a:xfrm>
            <a:off x="2883714" y="3546059"/>
            <a:ext cx="115888" cy="112712"/>
          </a:xfrm>
          <a:custGeom>
            <a:avLst/>
            <a:gdLst>
              <a:gd name="T0" fmla="*/ 138318241 w 49"/>
              <a:gd name="T1" fmla="*/ 0 h 48"/>
              <a:gd name="T2" fmla="*/ 99590363 w 49"/>
              <a:gd name="T3" fmla="*/ 0 h 48"/>
              <a:gd name="T4" fmla="*/ 66391999 w 49"/>
              <a:gd name="T5" fmla="*/ 10987072 h 48"/>
              <a:gd name="T6" fmla="*/ 38730243 w 49"/>
              <a:gd name="T7" fmla="*/ 38451229 h 48"/>
              <a:gd name="T8" fmla="*/ 22129878 w 49"/>
              <a:gd name="T9" fmla="*/ 54933011 h 48"/>
              <a:gd name="T10" fmla="*/ 11066121 w 49"/>
              <a:gd name="T11" fmla="*/ 82397168 h 48"/>
              <a:gd name="T12" fmla="*/ 0 w 49"/>
              <a:gd name="T13" fmla="*/ 98876602 h 48"/>
              <a:gd name="T14" fmla="*/ 0 w 49"/>
              <a:gd name="T15" fmla="*/ 131837817 h 48"/>
              <a:gd name="T16" fmla="*/ 0 w 49"/>
              <a:gd name="T17" fmla="*/ 164796685 h 48"/>
              <a:gd name="T18" fmla="*/ 22129878 w 49"/>
              <a:gd name="T19" fmla="*/ 197755552 h 48"/>
              <a:gd name="T20" fmla="*/ 38730243 w 49"/>
              <a:gd name="T21" fmla="*/ 219727348 h 48"/>
              <a:gd name="T22" fmla="*/ 66391999 w 49"/>
              <a:gd name="T23" fmla="*/ 247193853 h 48"/>
              <a:gd name="T24" fmla="*/ 99590363 w 49"/>
              <a:gd name="T25" fmla="*/ 258180925 h 48"/>
              <a:gd name="T26" fmla="*/ 138318241 w 49"/>
              <a:gd name="T27" fmla="*/ 263673287 h 48"/>
              <a:gd name="T28" fmla="*/ 165982362 w 49"/>
              <a:gd name="T29" fmla="*/ 258180925 h 48"/>
              <a:gd name="T30" fmla="*/ 199178361 w 49"/>
              <a:gd name="T31" fmla="*/ 247193853 h 48"/>
              <a:gd name="T32" fmla="*/ 232374360 w 49"/>
              <a:gd name="T33" fmla="*/ 219727348 h 48"/>
              <a:gd name="T34" fmla="*/ 248974725 w 49"/>
              <a:gd name="T35" fmla="*/ 197755552 h 48"/>
              <a:gd name="T36" fmla="*/ 260038482 w 49"/>
              <a:gd name="T37" fmla="*/ 164796685 h 48"/>
              <a:gd name="T38" fmla="*/ 271104603 w 49"/>
              <a:gd name="T39" fmla="*/ 131837817 h 48"/>
              <a:gd name="T40" fmla="*/ 260038482 w 49"/>
              <a:gd name="T41" fmla="*/ 98876602 h 48"/>
              <a:gd name="T42" fmla="*/ 254506603 w 49"/>
              <a:gd name="T43" fmla="*/ 82397168 h 48"/>
              <a:gd name="T44" fmla="*/ 243440482 w 49"/>
              <a:gd name="T45" fmla="*/ 54933011 h 48"/>
              <a:gd name="T46" fmla="*/ 232374360 w 49"/>
              <a:gd name="T47" fmla="*/ 38451229 h 48"/>
              <a:gd name="T48" fmla="*/ 199178361 w 49"/>
              <a:gd name="T49" fmla="*/ 10987072 h 48"/>
              <a:gd name="T50" fmla="*/ 165982362 w 49"/>
              <a:gd name="T51" fmla="*/ 0 h 48"/>
              <a:gd name="T52" fmla="*/ 138318241 w 49"/>
              <a:gd name="T53" fmla="*/ 0 h 48"/>
              <a:gd name="T54" fmla="*/ 138318241 w 49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9"/>
              <a:gd name="T85" fmla="*/ 0 h 48"/>
              <a:gd name="T86" fmla="*/ 49 w 49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9" h="48">
                <a:moveTo>
                  <a:pt x="25" y="0"/>
                </a:moveTo>
                <a:lnTo>
                  <a:pt x="18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2" y="15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4" y="36"/>
                </a:lnTo>
                <a:lnTo>
                  <a:pt x="7" y="40"/>
                </a:lnTo>
                <a:lnTo>
                  <a:pt x="12" y="45"/>
                </a:lnTo>
                <a:lnTo>
                  <a:pt x="18" y="47"/>
                </a:lnTo>
                <a:lnTo>
                  <a:pt x="25" y="48"/>
                </a:lnTo>
                <a:lnTo>
                  <a:pt x="30" y="47"/>
                </a:lnTo>
                <a:lnTo>
                  <a:pt x="36" y="45"/>
                </a:lnTo>
                <a:lnTo>
                  <a:pt x="42" y="40"/>
                </a:lnTo>
                <a:lnTo>
                  <a:pt x="45" y="36"/>
                </a:lnTo>
                <a:lnTo>
                  <a:pt x="47" y="30"/>
                </a:lnTo>
                <a:lnTo>
                  <a:pt x="49" y="24"/>
                </a:lnTo>
                <a:lnTo>
                  <a:pt x="47" y="18"/>
                </a:lnTo>
                <a:lnTo>
                  <a:pt x="46" y="15"/>
                </a:lnTo>
                <a:lnTo>
                  <a:pt x="44" y="10"/>
                </a:lnTo>
                <a:lnTo>
                  <a:pt x="42" y="7"/>
                </a:lnTo>
                <a:lnTo>
                  <a:pt x="36" y="2"/>
                </a:lnTo>
                <a:lnTo>
                  <a:pt x="30" y="0"/>
                </a:lnTo>
                <a:lnTo>
                  <a:pt x="25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5" name="Freeform 91"/>
          <p:cNvSpPr>
            <a:spLocks/>
          </p:cNvSpPr>
          <p:nvPr/>
        </p:nvSpPr>
        <p:spPr bwMode="auto">
          <a:xfrm>
            <a:off x="3025002" y="3455571"/>
            <a:ext cx="111125" cy="112713"/>
          </a:xfrm>
          <a:custGeom>
            <a:avLst/>
            <a:gdLst>
              <a:gd name="T0" fmla="*/ 129981523 w 48"/>
              <a:gd name="T1" fmla="*/ 0 h 48"/>
              <a:gd name="T2" fmla="*/ 97484406 w 48"/>
              <a:gd name="T3" fmla="*/ 5492411 h 48"/>
              <a:gd name="T4" fmla="*/ 70406948 w 48"/>
              <a:gd name="T5" fmla="*/ 21971990 h 48"/>
              <a:gd name="T6" fmla="*/ 43327174 w 48"/>
              <a:gd name="T7" fmla="*/ 38451570 h 48"/>
              <a:gd name="T8" fmla="*/ 27079773 w 48"/>
              <a:gd name="T9" fmla="*/ 65918320 h 48"/>
              <a:gd name="T10" fmla="*/ 10832372 w 48"/>
              <a:gd name="T11" fmla="*/ 82397899 h 48"/>
              <a:gd name="T12" fmla="*/ 5415029 w 48"/>
              <a:gd name="T13" fmla="*/ 109864649 h 48"/>
              <a:gd name="T14" fmla="*/ 0 w 48"/>
              <a:gd name="T15" fmla="*/ 131838987 h 48"/>
              <a:gd name="T16" fmla="*/ 5415029 w 48"/>
              <a:gd name="T17" fmla="*/ 170290558 h 48"/>
              <a:gd name="T18" fmla="*/ 16247401 w 48"/>
              <a:gd name="T19" fmla="*/ 203249717 h 48"/>
              <a:gd name="T20" fmla="*/ 43327174 w 48"/>
              <a:gd name="T21" fmla="*/ 225224056 h 48"/>
              <a:gd name="T22" fmla="*/ 70406948 w 48"/>
              <a:gd name="T23" fmla="*/ 247196046 h 48"/>
              <a:gd name="T24" fmla="*/ 97484406 w 48"/>
              <a:gd name="T25" fmla="*/ 263675626 h 48"/>
              <a:gd name="T26" fmla="*/ 129981523 w 48"/>
              <a:gd name="T27" fmla="*/ 263675626 h 48"/>
              <a:gd name="T28" fmla="*/ 167891354 w 48"/>
              <a:gd name="T29" fmla="*/ 263675626 h 48"/>
              <a:gd name="T30" fmla="*/ 200386156 w 48"/>
              <a:gd name="T31" fmla="*/ 247196046 h 48"/>
              <a:gd name="T32" fmla="*/ 222050901 w 48"/>
              <a:gd name="T33" fmla="*/ 225224056 h 48"/>
              <a:gd name="T34" fmla="*/ 249128359 w 48"/>
              <a:gd name="T35" fmla="*/ 203249717 h 48"/>
              <a:gd name="T36" fmla="*/ 259960732 w 48"/>
              <a:gd name="T37" fmla="*/ 170290558 h 48"/>
              <a:gd name="T38" fmla="*/ 259960732 w 48"/>
              <a:gd name="T39" fmla="*/ 131838987 h 48"/>
              <a:gd name="T40" fmla="*/ 259960732 w 48"/>
              <a:gd name="T41" fmla="*/ 109864649 h 48"/>
              <a:gd name="T42" fmla="*/ 254545703 w 48"/>
              <a:gd name="T43" fmla="*/ 82397899 h 48"/>
              <a:gd name="T44" fmla="*/ 243713331 w 48"/>
              <a:gd name="T45" fmla="*/ 65918320 h 48"/>
              <a:gd name="T46" fmla="*/ 222050901 w 48"/>
              <a:gd name="T47" fmla="*/ 38451570 h 48"/>
              <a:gd name="T48" fmla="*/ 200386156 w 48"/>
              <a:gd name="T49" fmla="*/ 21971990 h 48"/>
              <a:gd name="T50" fmla="*/ 167891354 w 48"/>
              <a:gd name="T51" fmla="*/ 5492411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3" y="4"/>
                </a:lnTo>
                <a:lnTo>
                  <a:pt x="8" y="7"/>
                </a:lnTo>
                <a:lnTo>
                  <a:pt x="5" y="12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8" y="41"/>
                </a:lnTo>
                <a:lnTo>
                  <a:pt x="13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7" y="45"/>
                </a:lnTo>
                <a:lnTo>
                  <a:pt x="41" y="41"/>
                </a:lnTo>
                <a:lnTo>
                  <a:pt x="46" y="37"/>
                </a:lnTo>
                <a:lnTo>
                  <a:pt x="48" y="31"/>
                </a:lnTo>
                <a:lnTo>
                  <a:pt x="48" y="24"/>
                </a:lnTo>
                <a:lnTo>
                  <a:pt x="48" y="20"/>
                </a:lnTo>
                <a:lnTo>
                  <a:pt x="47" y="15"/>
                </a:lnTo>
                <a:lnTo>
                  <a:pt x="45" y="12"/>
                </a:lnTo>
                <a:lnTo>
                  <a:pt x="41" y="7"/>
                </a:ln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6" name="Freeform 92"/>
          <p:cNvSpPr>
            <a:spLocks/>
          </p:cNvSpPr>
          <p:nvPr/>
        </p:nvSpPr>
        <p:spPr bwMode="auto">
          <a:xfrm>
            <a:off x="3307577" y="3439696"/>
            <a:ext cx="112712" cy="111125"/>
          </a:xfrm>
          <a:custGeom>
            <a:avLst/>
            <a:gdLst>
              <a:gd name="T0" fmla="*/ 131837817 w 48"/>
              <a:gd name="T1" fmla="*/ 0 h 48"/>
              <a:gd name="T2" fmla="*/ 93384240 w 48"/>
              <a:gd name="T3" fmla="*/ 5415029 h 48"/>
              <a:gd name="T4" fmla="*/ 65917735 w 48"/>
              <a:gd name="T5" fmla="*/ 21662430 h 48"/>
              <a:gd name="T6" fmla="*/ 38451229 w 48"/>
              <a:gd name="T7" fmla="*/ 37909831 h 48"/>
              <a:gd name="T8" fmla="*/ 21971796 w 48"/>
              <a:gd name="T9" fmla="*/ 64989604 h 48"/>
              <a:gd name="T10" fmla="*/ 5492362 w 48"/>
              <a:gd name="T11" fmla="*/ 81237005 h 48"/>
              <a:gd name="T12" fmla="*/ 0 w 48"/>
              <a:gd name="T13" fmla="*/ 108316779 h 48"/>
              <a:gd name="T14" fmla="*/ 0 w 48"/>
              <a:gd name="T15" fmla="*/ 129981523 h 48"/>
              <a:gd name="T16" fmla="*/ 0 w 48"/>
              <a:gd name="T17" fmla="*/ 167891354 h 48"/>
              <a:gd name="T18" fmla="*/ 16479434 w 48"/>
              <a:gd name="T19" fmla="*/ 200386156 h 48"/>
              <a:gd name="T20" fmla="*/ 38451229 w 48"/>
              <a:gd name="T21" fmla="*/ 222050901 h 48"/>
              <a:gd name="T22" fmla="*/ 65917735 w 48"/>
              <a:gd name="T23" fmla="*/ 249128359 h 48"/>
              <a:gd name="T24" fmla="*/ 93384240 w 48"/>
              <a:gd name="T25" fmla="*/ 259960732 h 48"/>
              <a:gd name="T26" fmla="*/ 131837817 w 48"/>
              <a:gd name="T27" fmla="*/ 259960732 h 48"/>
              <a:gd name="T28" fmla="*/ 164796685 w 48"/>
              <a:gd name="T29" fmla="*/ 259960732 h 48"/>
              <a:gd name="T30" fmla="*/ 197755552 w 48"/>
              <a:gd name="T31" fmla="*/ 249128359 h 48"/>
              <a:gd name="T32" fmla="*/ 219727348 w 48"/>
              <a:gd name="T33" fmla="*/ 222050901 h 48"/>
              <a:gd name="T34" fmla="*/ 247193853 w 48"/>
              <a:gd name="T35" fmla="*/ 200386156 h 48"/>
              <a:gd name="T36" fmla="*/ 258180925 w 48"/>
              <a:gd name="T37" fmla="*/ 167891354 h 48"/>
              <a:gd name="T38" fmla="*/ 263673287 w 48"/>
              <a:gd name="T39" fmla="*/ 129981523 h 48"/>
              <a:gd name="T40" fmla="*/ 258180925 w 48"/>
              <a:gd name="T41" fmla="*/ 108316779 h 48"/>
              <a:gd name="T42" fmla="*/ 252686215 w 48"/>
              <a:gd name="T43" fmla="*/ 81237005 h 48"/>
              <a:gd name="T44" fmla="*/ 241701491 w 48"/>
              <a:gd name="T45" fmla="*/ 64989604 h 48"/>
              <a:gd name="T46" fmla="*/ 219727348 w 48"/>
              <a:gd name="T47" fmla="*/ 37909831 h 48"/>
              <a:gd name="T48" fmla="*/ 197755552 w 48"/>
              <a:gd name="T49" fmla="*/ 21662430 h 48"/>
              <a:gd name="T50" fmla="*/ 164796685 w 48"/>
              <a:gd name="T51" fmla="*/ 5415029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2" y="4"/>
                </a:lnTo>
                <a:lnTo>
                  <a:pt x="7" y="7"/>
                </a:lnTo>
                <a:lnTo>
                  <a:pt x="4" y="12"/>
                </a:lnTo>
                <a:lnTo>
                  <a:pt x="1" y="15"/>
                </a:lnTo>
                <a:lnTo>
                  <a:pt x="0" y="20"/>
                </a:lnTo>
                <a:lnTo>
                  <a:pt x="0" y="24"/>
                </a:lnTo>
                <a:lnTo>
                  <a:pt x="0" y="31"/>
                </a:lnTo>
                <a:lnTo>
                  <a:pt x="3" y="37"/>
                </a:lnTo>
                <a:lnTo>
                  <a:pt x="7" y="41"/>
                </a:lnTo>
                <a:lnTo>
                  <a:pt x="12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6" y="46"/>
                </a:lnTo>
                <a:lnTo>
                  <a:pt x="40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7" y="20"/>
                </a:lnTo>
                <a:lnTo>
                  <a:pt x="46" y="15"/>
                </a:lnTo>
                <a:lnTo>
                  <a:pt x="44" y="12"/>
                </a:lnTo>
                <a:lnTo>
                  <a:pt x="40" y="7"/>
                </a:lnTo>
                <a:lnTo>
                  <a:pt x="36" y="4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7" name="Freeform 93"/>
          <p:cNvSpPr>
            <a:spLocks/>
          </p:cNvSpPr>
          <p:nvPr/>
        </p:nvSpPr>
        <p:spPr bwMode="auto">
          <a:xfrm>
            <a:off x="3593327" y="3392071"/>
            <a:ext cx="112712" cy="112713"/>
          </a:xfrm>
          <a:custGeom>
            <a:avLst/>
            <a:gdLst>
              <a:gd name="T0" fmla="*/ 131837817 w 48"/>
              <a:gd name="T1" fmla="*/ 0 h 48"/>
              <a:gd name="T2" fmla="*/ 98876602 w 48"/>
              <a:gd name="T3" fmla="*/ 5492411 h 48"/>
              <a:gd name="T4" fmla="*/ 65917735 w 48"/>
              <a:gd name="T5" fmla="*/ 16479580 h 48"/>
              <a:gd name="T6" fmla="*/ 32958867 w 48"/>
              <a:gd name="T7" fmla="*/ 38451570 h 48"/>
              <a:gd name="T8" fmla="*/ 21971796 w 48"/>
              <a:gd name="T9" fmla="*/ 60425909 h 48"/>
              <a:gd name="T10" fmla="*/ 10987072 w 48"/>
              <a:gd name="T11" fmla="*/ 82397899 h 48"/>
              <a:gd name="T12" fmla="*/ 5492362 w 48"/>
              <a:gd name="T13" fmla="*/ 104372238 h 48"/>
              <a:gd name="T14" fmla="*/ 0 w 48"/>
              <a:gd name="T15" fmla="*/ 131838987 h 48"/>
              <a:gd name="T16" fmla="*/ 5492362 w 48"/>
              <a:gd name="T17" fmla="*/ 170290558 h 48"/>
              <a:gd name="T18" fmla="*/ 16479434 w 48"/>
              <a:gd name="T19" fmla="*/ 197757307 h 48"/>
              <a:gd name="T20" fmla="*/ 32958867 w 48"/>
              <a:gd name="T21" fmla="*/ 225224056 h 48"/>
              <a:gd name="T22" fmla="*/ 65917735 w 48"/>
              <a:gd name="T23" fmla="*/ 247196046 h 48"/>
              <a:gd name="T24" fmla="*/ 98876602 w 48"/>
              <a:gd name="T25" fmla="*/ 263675626 h 48"/>
              <a:gd name="T26" fmla="*/ 131837817 w 48"/>
              <a:gd name="T27" fmla="*/ 263675626 h 48"/>
              <a:gd name="T28" fmla="*/ 164796685 w 48"/>
              <a:gd name="T29" fmla="*/ 263675626 h 48"/>
              <a:gd name="T30" fmla="*/ 197755552 w 48"/>
              <a:gd name="T31" fmla="*/ 247196046 h 48"/>
              <a:gd name="T32" fmla="*/ 225222058 w 48"/>
              <a:gd name="T33" fmla="*/ 225224056 h 48"/>
              <a:gd name="T34" fmla="*/ 247193853 w 48"/>
              <a:gd name="T35" fmla="*/ 197757307 h 48"/>
              <a:gd name="T36" fmla="*/ 263673287 w 48"/>
              <a:gd name="T37" fmla="*/ 170290558 h 48"/>
              <a:gd name="T38" fmla="*/ 263673287 w 48"/>
              <a:gd name="T39" fmla="*/ 131838987 h 48"/>
              <a:gd name="T40" fmla="*/ 263673287 w 48"/>
              <a:gd name="T41" fmla="*/ 104372238 h 48"/>
              <a:gd name="T42" fmla="*/ 252686215 w 48"/>
              <a:gd name="T43" fmla="*/ 82397899 h 48"/>
              <a:gd name="T44" fmla="*/ 241701491 w 48"/>
              <a:gd name="T45" fmla="*/ 60425909 h 48"/>
              <a:gd name="T46" fmla="*/ 225222058 w 48"/>
              <a:gd name="T47" fmla="*/ 38451570 h 48"/>
              <a:gd name="T48" fmla="*/ 197755552 w 48"/>
              <a:gd name="T49" fmla="*/ 16479580 h 48"/>
              <a:gd name="T50" fmla="*/ 164796685 w 48"/>
              <a:gd name="T51" fmla="*/ 5492411 h 48"/>
              <a:gd name="T52" fmla="*/ 131837817 w 48"/>
              <a:gd name="T53" fmla="*/ 0 h 48"/>
              <a:gd name="T54" fmla="*/ 13183781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2" y="3"/>
                </a:lnTo>
                <a:lnTo>
                  <a:pt x="6" y="7"/>
                </a:lnTo>
                <a:lnTo>
                  <a:pt x="4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6" y="41"/>
                </a:lnTo>
                <a:lnTo>
                  <a:pt x="12" y="45"/>
                </a:lnTo>
                <a:lnTo>
                  <a:pt x="18" y="48"/>
                </a:lnTo>
                <a:lnTo>
                  <a:pt x="24" y="48"/>
                </a:lnTo>
                <a:lnTo>
                  <a:pt x="30" y="48"/>
                </a:lnTo>
                <a:lnTo>
                  <a:pt x="36" y="45"/>
                </a:lnTo>
                <a:lnTo>
                  <a:pt x="41" y="41"/>
                </a:lnTo>
                <a:lnTo>
                  <a:pt x="45" y="36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8" name="Freeform 94"/>
          <p:cNvSpPr>
            <a:spLocks/>
          </p:cNvSpPr>
          <p:nvPr/>
        </p:nvSpPr>
        <p:spPr bwMode="auto">
          <a:xfrm>
            <a:off x="3847327" y="3496846"/>
            <a:ext cx="112712" cy="115888"/>
          </a:xfrm>
          <a:custGeom>
            <a:avLst/>
            <a:gdLst>
              <a:gd name="T0" fmla="*/ 131837817 w 48"/>
              <a:gd name="T1" fmla="*/ 0 h 49"/>
              <a:gd name="T2" fmla="*/ 98876602 w 48"/>
              <a:gd name="T3" fmla="*/ 11066121 h 49"/>
              <a:gd name="T4" fmla="*/ 65917735 w 48"/>
              <a:gd name="T5" fmla="*/ 22129878 h 49"/>
              <a:gd name="T6" fmla="*/ 38451229 w 48"/>
              <a:gd name="T7" fmla="*/ 38730243 h 49"/>
              <a:gd name="T8" fmla="*/ 21971796 w 48"/>
              <a:gd name="T9" fmla="*/ 60860120 h 49"/>
              <a:gd name="T10" fmla="*/ 10987072 w 48"/>
              <a:gd name="T11" fmla="*/ 82992363 h 49"/>
              <a:gd name="T12" fmla="*/ 0 w 48"/>
              <a:gd name="T13" fmla="*/ 110654120 h 49"/>
              <a:gd name="T14" fmla="*/ 0 w 48"/>
              <a:gd name="T15" fmla="*/ 138318241 h 49"/>
              <a:gd name="T16" fmla="*/ 0 w 48"/>
              <a:gd name="T17" fmla="*/ 171514240 h 49"/>
              <a:gd name="T18" fmla="*/ 16479434 w 48"/>
              <a:gd name="T19" fmla="*/ 199178361 h 49"/>
              <a:gd name="T20" fmla="*/ 38451229 w 48"/>
              <a:gd name="T21" fmla="*/ 232374360 h 49"/>
              <a:gd name="T22" fmla="*/ 65917735 w 48"/>
              <a:gd name="T23" fmla="*/ 248974725 h 49"/>
              <a:gd name="T24" fmla="*/ 98876602 w 48"/>
              <a:gd name="T25" fmla="*/ 260038482 h 49"/>
              <a:gd name="T26" fmla="*/ 131837817 w 48"/>
              <a:gd name="T27" fmla="*/ 271104603 h 49"/>
              <a:gd name="T28" fmla="*/ 164796685 w 48"/>
              <a:gd name="T29" fmla="*/ 260038482 h 49"/>
              <a:gd name="T30" fmla="*/ 197755552 w 48"/>
              <a:gd name="T31" fmla="*/ 248974725 h 49"/>
              <a:gd name="T32" fmla="*/ 230714420 w 48"/>
              <a:gd name="T33" fmla="*/ 232374360 h 49"/>
              <a:gd name="T34" fmla="*/ 247193853 w 48"/>
              <a:gd name="T35" fmla="*/ 199178361 h 49"/>
              <a:gd name="T36" fmla="*/ 258180925 w 48"/>
              <a:gd name="T37" fmla="*/ 171514240 h 49"/>
              <a:gd name="T38" fmla="*/ 263673287 w 48"/>
              <a:gd name="T39" fmla="*/ 138318241 h 49"/>
              <a:gd name="T40" fmla="*/ 258180925 w 48"/>
              <a:gd name="T41" fmla="*/ 110654120 h 49"/>
              <a:gd name="T42" fmla="*/ 252686215 w 48"/>
              <a:gd name="T43" fmla="*/ 82992363 h 49"/>
              <a:gd name="T44" fmla="*/ 241701491 w 48"/>
              <a:gd name="T45" fmla="*/ 60860120 h 49"/>
              <a:gd name="T46" fmla="*/ 230714420 w 48"/>
              <a:gd name="T47" fmla="*/ 38730243 h 49"/>
              <a:gd name="T48" fmla="*/ 197755552 w 48"/>
              <a:gd name="T49" fmla="*/ 22129878 h 49"/>
              <a:gd name="T50" fmla="*/ 164796685 w 48"/>
              <a:gd name="T51" fmla="*/ 11066121 h 49"/>
              <a:gd name="T52" fmla="*/ 131837817 w 48"/>
              <a:gd name="T53" fmla="*/ 0 h 49"/>
              <a:gd name="T54" fmla="*/ 131837817 w 48"/>
              <a:gd name="T55" fmla="*/ 0 h 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9"/>
              <a:gd name="T86" fmla="*/ 48 w 48"/>
              <a:gd name="T87" fmla="*/ 49 h 4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9">
                <a:moveTo>
                  <a:pt x="24" y="0"/>
                </a:moveTo>
                <a:lnTo>
                  <a:pt x="18" y="2"/>
                </a:lnTo>
                <a:lnTo>
                  <a:pt x="12" y="4"/>
                </a:lnTo>
                <a:lnTo>
                  <a:pt x="7" y="7"/>
                </a:lnTo>
                <a:lnTo>
                  <a:pt x="4" y="11"/>
                </a:lnTo>
                <a:lnTo>
                  <a:pt x="2" y="15"/>
                </a:lnTo>
                <a:lnTo>
                  <a:pt x="0" y="20"/>
                </a:lnTo>
                <a:lnTo>
                  <a:pt x="0" y="25"/>
                </a:lnTo>
                <a:lnTo>
                  <a:pt x="0" y="31"/>
                </a:lnTo>
                <a:lnTo>
                  <a:pt x="3" y="36"/>
                </a:lnTo>
                <a:lnTo>
                  <a:pt x="7" y="42"/>
                </a:lnTo>
                <a:lnTo>
                  <a:pt x="12" y="45"/>
                </a:lnTo>
                <a:lnTo>
                  <a:pt x="18" y="47"/>
                </a:lnTo>
                <a:lnTo>
                  <a:pt x="24" y="49"/>
                </a:lnTo>
                <a:lnTo>
                  <a:pt x="30" y="47"/>
                </a:lnTo>
                <a:lnTo>
                  <a:pt x="36" y="45"/>
                </a:lnTo>
                <a:lnTo>
                  <a:pt x="42" y="42"/>
                </a:lnTo>
                <a:lnTo>
                  <a:pt x="45" y="36"/>
                </a:lnTo>
                <a:lnTo>
                  <a:pt x="47" y="31"/>
                </a:lnTo>
                <a:lnTo>
                  <a:pt x="48" y="25"/>
                </a:lnTo>
                <a:lnTo>
                  <a:pt x="47" y="20"/>
                </a:lnTo>
                <a:lnTo>
                  <a:pt x="46" y="15"/>
                </a:lnTo>
                <a:lnTo>
                  <a:pt x="44" y="11"/>
                </a:lnTo>
                <a:lnTo>
                  <a:pt x="42" y="7"/>
                </a:lnTo>
                <a:lnTo>
                  <a:pt x="36" y="4"/>
                </a:lnTo>
                <a:lnTo>
                  <a:pt x="30" y="2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89" name="Freeform 95"/>
          <p:cNvSpPr>
            <a:spLocks/>
          </p:cNvSpPr>
          <p:nvPr/>
        </p:nvSpPr>
        <p:spPr bwMode="auto">
          <a:xfrm>
            <a:off x="4402952" y="3404771"/>
            <a:ext cx="111125" cy="111125"/>
          </a:xfrm>
          <a:custGeom>
            <a:avLst/>
            <a:gdLst>
              <a:gd name="T0" fmla="*/ 129981523 w 48"/>
              <a:gd name="T1" fmla="*/ 0 h 48"/>
              <a:gd name="T2" fmla="*/ 102901750 w 48"/>
              <a:gd name="T3" fmla="*/ 0 h 48"/>
              <a:gd name="T4" fmla="*/ 70406948 w 48"/>
              <a:gd name="T5" fmla="*/ 16247401 h 48"/>
              <a:gd name="T6" fmla="*/ 43327174 w 48"/>
              <a:gd name="T7" fmla="*/ 37909831 h 48"/>
              <a:gd name="T8" fmla="*/ 27079773 w 48"/>
              <a:gd name="T9" fmla="*/ 59574576 h 48"/>
              <a:gd name="T10" fmla="*/ 16247401 w 48"/>
              <a:gd name="T11" fmla="*/ 81237005 h 48"/>
              <a:gd name="T12" fmla="*/ 5415029 w 48"/>
              <a:gd name="T13" fmla="*/ 102901750 h 48"/>
              <a:gd name="T14" fmla="*/ 0 w 48"/>
              <a:gd name="T15" fmla="*/ 129981523 h 48"/>
              <a:gd name="T16" fmla="*/ 5415029 w 48"/>
              <a:gd name="T17" fmla="*/ 162476326 h 48"/>
              <a:gd name="T18" fmla="*/ 21662430 w 48"/>
              <a:gd name="T19" fmla="*/ 194971128 h 48"/>
              <a:gd name="T20" fmla="*/ 43327174 w 48"/>
              <a:gd name="T21" fmla="*/ 227465930 h 48"/>
              <a:gd name="T22" fmla="*/ 70406948 w 48"/>
              <a:gd name="T23" fmla="*/ 243713331 h 48"/>
              <a:gd name="T24" fmla="*/ 102901750 w 48"/>
              <a:gd name="T25" fmla="*/ 254545703 h 48"/>
              <a:gd name="T26" fmla="*/ 129981523 w 48"/>
              <a:gd name="T27" fmla="*/ 259960732 h 48"/>
              <a:gd name="T28" fmla="*/ 167891354 w 48"/>
              <a:gd name="T29" fmla="*/ 254545703 h 48"/>
              <a:gd name="T30" fmla="*/ 200386156 w 48"/>
              <a:gd name="T31" fmla="*/ 243713331 h 48"/>
              <a:gd name="T32" fmla="*/ 222050901 w 48"/>
              <a:gd name="T33" fmla="*/ 227465930 h 48"/>
              <a:gd name="T34" fmla="*/ 249128359 w 48"/>
              <a:gd name="T35" fmla="*/ 194971128 h 48"/>
              <a:gd name="T36" fmla="*/ 259960732 w 48"/>
              <a:gd name="T37" fmla="*/ 162476326 h 48"/>
              <a:gd name="T38" fmla="*/ 259960732 w 48"/>
              <a:gd name="T39" fmla="*/ 129981523 h 48"/>
              <a:gd name="T40" fmla="*/ 259960732 w 48"/>
              <a:gd name="T41" fmla="*/ 102901750 h 48"/>
              <a:gd name="T42" fmla="*/ 254545703 w 48"/>
              <a:gd name="T43" fmla="*/ 81237005 h 48"/>
              <a:gd name="T44" fmla="*/ 243713331 w 48"/>
              <a:gd name="T45" fmla="*/ 59574576 h 48"/>
              <a:gd name="T46" fmla="*/ 222050901 w 48"/>
              <a:gd name="T47" fmla="*/ 37909831 h 48"/>
              <a:gd name="T48" fmla="*/ 200386156 w 48"/>
              <a:gd name="T49" fmla="*/ 16247401 h 48"/>
              <a:gd name="T50" fmla="*/ 167891354 w 48"/>
              <a:gd name="T51" fmla="*/ 0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9" y="0"/>
                </a:lnTo>
                <a:lnTo>
                  <a:pt x="13" y="3"/>
                </a:lnTo>
                <a:lnTo>
                  <a:pt x="8" y="7"/>
                </a:lnTo>
                <a:lnTo>
                  <a:pt x="5" y="11"/>
                </a:lnTo>
                <a:lnTo>
                  <a:pt x="3" y="15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8" y="42"/>
                </a:lnTo>
                <a:lnTo>
                  <a:pt x="13" y="45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2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1" y="7"/>
                </a:lnTo>
                <a:lnTo>
                  <a:pt x="37" y="3"/>
                </a:lnTo>
                <a:lnTo>
                  <a:pt x="31" y="0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0" name="Freeform 96"/>
          <p:cNvSpPr>
            <a:spLocks/>
          </p:cNvSpPr>
          <p:nvPr/>
        </p:nvSpPr>
        <p:spPr bwMode="auto">
          <a:xfrm>
            <a:off x="5207814" y="3506371"/>
            <a:ext cx="111125" cy="112713"/>
          </a:xfrm>
          <a:custGeom>
            <a:avLst/>
            <a:gdLst>
              <a:gd name="T0" fmla="*/ 129981523 w 48"/>
              <a:gd name="T1" fmla="*/ 0 h 48"/>
              <a:gd name="T2" fmla="*/ 92069378 w 48"/>
              <a:gd name="T3" fmla="*/ 0 h 48"/>
              <a:gd name="T4" fmla="*/ 59574576 w 48"/>
              <a:gd name="T5" fmla="*/ 10987169 h 48"/>
              <a:gd name="T6" fmla="*/ 32494802 w 48"/>
              <a:gd name="T7" fmla="*/ 38451570 h 48"/>
              <a:gd name="T8" fmla="*/ 16247401 w 48"/>
              <a:gd name="T9" fmla="*/ 54933498 h 48"/>
              <a:gd name="T10" fmla="*/ 5415029 w 48"/>
              <a:gd name="T11" fmla="*/ 76905489 h 48"/>
              <a:gd name="T12" fmla="*/ 0 w 48"/>
              <a:gd name="T13" fmla="*/ 98877479 h 48"/>
              <a:gd name="T14" fmla="*/ 0 w 48"/>
              <a:gd name="T15" fmla="*/ 131838987 h 48"/>
              <a:gd name="T16" fmla="*/ 0 w 48"/>
              <a:gd name="T17" fmla="*/ 164798147 h 48"/>
              <a:gd name="T18" fmla="*/ 10832372 w 48"/>
              <a:gd name="T19" fmla="*/ 192262548 h 48"/>
              <a:gd name="T20" fmla="*/ 32494802 w 48"/>
              <a:gd name="T21" fmla="*/ 219729297 h 48"/>
              <a:gd name="T22" fmla="*/ 59574576 w 48"/>
              <a:gd name="T23" fmla="*/ 247196046 h 48"/>
              <a:gd name="T24" fmla="*/ 92069378 w 48"/>
              <a:gd name="T25" fmla="*/ 258183216 h 48"/>
              <a:gd name="T26" fmla="*/ 129981523 w 48"/>
              <a:gd name="T27" fmla="*/ 263675626 h 48"/>
              <a:gd name="T28" fmla="*/ 157058982 w 48"/>
              <a:gd name="T29" fmla="*/ 258183216 h 48"/>
              <a:gd name="T30" fmla="*/ 189553784 w 48"/>
              <a:gd name="T31" fmla="*/ 247196046 h 48"/>
              <a:gd name="T32" fmla="*/ 222050901 w 48"/>
              <a:gd name="T33" fmla="*/ 219729297 h 48"/>
              <a:gd name="T34" fmla="*/ 238298302 w 48"/>
              <a:gd name="T35" fmla="*/ 192262548 h 48"/>
              <a:gd name="T36" fmla="*/ 249128359 w 48"/>
              <a:gd name="T37" fmla="*/ 164798147 h 48"/>
              <a:gd name="T38" fmla="*/ 259960732 w 48"/>
              <a:gd name="T39" fmla="*/ 131838987 h 48"/>
              <a:gd name="T40" fmla="*/ 249128359 w 48"/>
              <a:gd name="T41" fmla="*/ 98877479 h 48"/>
              <a:gd name="T42" fmla="*/ 243713331 w 48"/>
              <a:gd name="T43" fmla="*/ 76905489 h 48"/>
              <a:gd name="T44" fmla="*/ 232880958 w 48"/>
              <a:gd name="T45" fmla="*/ 54933498 h 48"/>
              <a:gd name="T46" fmla="*/ 222050901 w 48"/>
              <a:gd name="T47" fmla="*/ 38451570 h 48"/>
              <a:gd name="T48" fmla="*/ 189553784 w 48"/>
              <a:gd name="T49" fmla="*/ 10987169 h 48"/>
              <a:gd name="T50" fmla="*/ 157058982 w 48"/>
              <a:gd name="T51" fmla="*/ 0 h 48"/>
              <a:gd name="T52" fmla="*/ 129981523 w 48"/>
              <a:gd name="T53" fmla="*/ 0 h 48"/>
              <a:gd name="T54" fmla="*/ 129981523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0"/>
                </a:lnTo>
                <a:lnTo>
                  <a:pt x="11" y="2"/>
                </a:lnTo>
                <a:lnTo>
                  <a:pt x="6" y="7"/>
                </a:lnTo>
                <a:lnTo>
                  <a:pt x="3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2" y="35"/>
                </a:lnTo>
                <a:lnTo>
                  <a:pt x="6" y="40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5"/>
                </a:lnTo>
                <a:lnTo>
                  <a:pt x="41" y="40"/>
                </a:lnTo>
                <a:lnTo>
                  <a:pt x="44" y="35"/>
                </a:lnTo>
                <a:lnTo>
                  <a:pt x="46" y="30"/>
                </a:lnTo>
                <a:lnTo>
                  <a:pt x="48" y="24"/>
                </a:lnTo>
                <a:lnTo>
                  <a:pt x="46" y="18"/>
                </a:lnTo>
                <a:lnTo>
                  <a:pt x="45" y="14"/>
                </a:lnTo>
                <a:lnTo>
                  <a:pt x="43" y="10"/>
                </a:lnTo>
                <a:lnTo>
                  <a:pt x="41" y="7"/>
                </a:lnTo>
                <a:lnTo>
                  <a:pt x="35" y="2"/>
                </a:lnTo>
                <a:lnTo>
                  <a:pt x="29" y="0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1" name="Freeform 97"/>
          <p:cNvSpPr>
            <a:spLocks/>
          </p:cNvSpPr>
          <p:nvPr/>
        </p:nvSpPr>
        <p:spPr bwMode="auto">
          <a:xfrm>
            <a:off x="6030139" y="3506371"/>
            <a:ext cx="112713" cy="112713"/>
          </a:xfrm>
          <a:custGeom>
            <a:avLst/>
            <a:gdLst>
              <a:gd name="T0" fmla="*/ 131838987 w 48"/>
              <a:gd name="T1" fmla="*/ 0 h 48"/>
              <a:gd name="T2" fmla="*/ 98877479 w 48"/>
              <a:gd name="T3" fmla="*/ 5492411 h 48"/>
              <a:gd name="T4" fmla="*/ 71413078 w 48"/>
              <a:gd name="T5" fmla="*/ 16479580 h 48"/>
              <a:gd name="T6" fmla="*/ 43946329 w 48"/>
              <a:gd name="T7" fmla="*/ 38451570 h 48"/>
              <a:gd name="T8" fmla="*/ 27466749 w 48"/>
              <a:gd name="T9" fmla="*/ 54933498 h 48"/>
              <a:gd name="T10" fmla="*/ 10987169 w 48"/>
              <a:gd name="T11" fmla="*/ 82397899 h 48"/>
              <a:gd name="T12" fmla="*/ 5492411 w 48"/>
              <a:gd name="T13" fmla="*/ 104372238 h 48"/>
              <a:gd name="T14" fmla="*/ 0 w 48"/>
              <a:gd name="T15" fmla="*/ 131838987 h 48"/>
              <a:gd name="T16" fmla="*/ 5492411 w 48"/>
              <a:gd name="T17" fmla="*/ 170290558 h 48"/>
              <a:gd name="T18" fmla="*/ 16479580 w 48"/>
              <a:gd name="T19" fmla="*/ 203249717 h 48"/>
              <a:gd name="T20" fmla="*/ 43946329 w 48"/>
              <a:gd name="T21" fmla="*/ 225224056 h 48"/>
              <a:gd name="T22" fmla="*/ 71413078 w 48"/>
              <a:gd name="T23" fmla="*/ 247196046 h 48"/>
              <a:gd name="T24" fmla="*/ 98877479 w 48"/>
              <a:gd name="T25" fmla="*/ 258183216 h 48"/>
              <a:gd name="T26" fmla="*/ 131838987 w 48"/>
              <a:gd name="T27" fmla="*/ 263675626 h 48"/>
              <a:gd name="T28" fmla="*/ 170290558 w 48"/>
              <a:gd name="T29" fmla="*/ 258183216 h 48"/>
              <a:gd name="T30" fmla="*/ 203249717 w 48"/>
              <a:gd name="T31" fmla="*/ 247196046 h 48"/>
              <a:gd name="T32" fmla="*/ 225224056 w 48"/>
              <a:gd name="T33" fmla="*/ 225224056 h 48"/>
              <a:gd name="T34" fmla="*/ 252688457 w 48"/>
              <a:gd name="T35" fmla="*/ 203249717 h 48"/>
              <a:gd name="T36" fmla="*/ 263675626 w 48"/>
              <a:gd name="T37" fmla="*/ 170290558 h 48"/>
              <a:gd name="T38" fmla="*/ 263675626 w 48"/>
              <a:gd name="T39" fmla="*/ 131838987 h 48"/>
              <a:gd name="T40" fmla="*/ 263675626 w 48"/>
              <a:gd name="T41" fmla="*/ 104372238 h 48"/>
              <a:gd name="T42" fmla="*/ 258183216 w 48"/>
              <a:gd name="T43" fmla="*/ 82397899 h 48"/>
              <a:gd name="T44" fmla="*/ 247196046 w 48"/>
              <a:gd name="T45" fmla="*/ 54933498 h 48"/>
              <a:gd name="T46" fmla="*/ 225224056 w 48"/>
              <a:gd name="T47" fmla="*/ 38451570 h 48"/>
              <a:gd name="T48" fmla="*/ 203249717 w 48"/>
              <a:gd name="T49" fmla="*/ 16479580 h 48"/>
              <a:gd name="T50" fmla="*/ 170290558 w 48"/>
              <a:gd name="T51" fmla="*/ 5492411 h 48"/>
              <a:gd name="T52" fmla="*/ 131838987 w 48"/>
              <a:gd name="T53" fmla="*/ 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3" y="3"/>
                </a:lnTo>
                <a:lnTo>
                  <a:pt x="8" y="7"/>
                </a:lnTo>
                <a:lnTo>
                  <a:pt x="5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8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7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2" name="Freeform 98"/>
          <p:cNvSpPr>
            <a:spLocks/>
          </p:cNvSpPr>
          <p:nvPr/>
        </p:nvSpPr>
        <p:spPr bwMode="auto">
          <a:xfrm>
            <a:off x="6865164" y="3506371"/>
            <a:ext cx="112713" cy="112713"/>
          </a:xfrm>
          <a:custGeom>
            <a:avLst/>
            <a:gdLst>
              <a:gd name="T0" fmla="*/ 131838987 w 48"/>
              <a:gd name="T1" fmla="*/ 0 h 48"/>
              <a:gd name="T2" fmla="*/ 98877479 w 48"/>
              <a:gd name="T3" fmla="*/ 5492411 h 48"/>
              <a:gd name="T4" fmla="*/ 71413078 w 48"/>
              <a:gd name="T5" fmla="*/ 16479580 h 48"/>
              <a:gd name="T6" fmla="*/ 38451570 w 48"/>
              <a:gd name="T7" fmla="*/ 38451570 h 48"/>
              <a:gd name="T8" fmla="*/ 27466749 w 48"/>
              <a:gd name="T9" fmla="*/ 54933498 h 48"/>
              <a:gd name="T10" fmla="*/ 10987169 w 48"/>
              <a:gd name="T11" fmla="*/ 82397899 h 48"/>
              <a:gd name="T12" fmla="*/ 5492411 w 48"/>
              <a:gd name="T13" fmla="*/ 104372238 h 48"/>
              <a:gd name="T14" fmla="*/ 0 w 48"/>
              <a:gd name="T15" fmla="*/ 131838987 h 48"/>
              <a:gd name="T16" fmla="*/ 5492411 w 48"/>
              <a:gd name="T17" fmla="*/ 170290558 h 48"/>
              <a:gd name="T18" fmla="*/ 16479580 w 48"/>
              <a:gd name="T19" fmla="*/ 203249717 h 48"/>
              <a:gd name="T20" fmla="*/ 38451570 w 48"/>
              <a:gd name="T21" fmla="*/ 225224056 h 48"/>
              <a:gd name="T22" fmla="*/ 71413078 w 48"/>
              <a:gd name="T23" fmla="*/ 247196046 h 48"/>
              <a:gd name="T24" fmla="*/ 98877479 w 48"/>
              <a:gd name="T25" fmla="*/ 258183216 h 48"/>
              <a:gd name="T26" fmla="*/ 131838987 w 48"/>
              <a:gd name="T27" fmla="*/ 263675626 h 48"/>
              <a:gd name="T28" fmla="*/ 170290558 w 48"/>
              <a:gd name="T29" fmla="*/ 258183216 h 48"/>
              <a:gd name="T30" fmla="*/ 203249717 w 48"/>
              <a:gd name="T31" fmla="*/ 247196046 h 48"/>
              <a:gd name="T32" fmla="*/ 225224056 w 48"/>
              <a:gd name="T33" fmla="*/ 225224056 h 48"/>
              <a:gd name="T34" fmla="*/ 247196046 w 48"/>
              <a:gd name="T35" fmla="*/ 203249717 h 48"/>
              <a:gd name="T36" fmla="*/ 258183216 w 48"/>
              <a:gd name="T37" fmla="*/ 170290558 h 48"/>
              <a:gd name="T38" fmla="*/ 263675626 w 48"/>
              <a:gd name="T39" fmla="*/ 131838987 h 48"/>
              <a:gd name="T40" fmla="*/ 263675626 w 48"/>
              <a:gd name="T41" fmla="*/ 104372238 h 48"/>
              <a:gd name="T42" fmla="*/ 258183216 w 48"/>
              <a:gd name="T43" fmla="*/ 82397899 h 48"/>
              <a:gd name="T44" fmla="*/ 247196046 w 48"/>
              <a:gd name="T45" fmla="*/ 54933498 h 48"/>
              <a:gd name="T46" fmla="*/ 225224056 w 48"/>
              <a:gd name="T47" fmla="*/ 38451570 h 48"/>
              <a:gd name="T48" fmla="*/ 203249717 w 48"/>
              <a:gd name="T49" fmla="*/ 16479580 h 48"/>
              <a:gd name="T50" fmla="*/ 170290558 w 48"/>
              <a:gd name="T51" fmla="*/ 5492411 h 48"/>
              <a:gd name="T52" fmla="*/ 131838987 w 48"/>
              <a:gd name="T53" fmla="*/ 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3" y="3"/>
                </a:lnTo>
                <a:lnTo>
                  <a:pt x="7" y="7"/>
                </a:lnTo>
                <a:lnTo>
                  <a:pt x="5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3" name="Freeform 99"/>
          <p:cNvSpPr>
            <a:spLocks/>
          </p:cNvSpPr>
          <p:nvPr/>
        </p:nvSpPr>
        <p:spPr bwMode="auto">
          <a:xfrm>
            <a:off x="7658914" y="3638134"/>
            <a:ext cx="112713" cy="112712"/>
          </a:xfrm>
          <a:custGeom>
            <a:avLst/>
            <a:gdLst>
              <a:gd name="T0" fmla="*/ 131838987 w 48"/>
              <a:gd name="T1" fmla="*/ 0 h 48"/>
              <a:gd name="T2" fmla="*/ 98877479 w 48"/>
              <a:gd name="T3" fmla="*/ 5492362 h 48"/>
              <a:gd name="T4" fmla="*/ 65918320 w 48"/>
              <a:gd name="T5" fmla="*/ 16479434 h 48"/>
              <a:gd name="T6" fmla="*/ 43946329 w 48"/>
              <a:gd name="T7" fmla="*/ 38451229 h 48"/>
              <a:gd name="T8" fmla="*/ 21971990 w 48"/>
              <a:gd name="T9" fmla="*/ 60425373 h 48"/>
              <a:gd name="T10" fmla="*/ 10987169 w 48"/>
              <a:gd name="T11" fmla="*/ 82397168 h 48"/>
              <a:gd name="T12" fmla="*/ 5492411 w 48"/>
              <a:gd name="T13" fmla="*/ 104371312 h 48"/>
              <a:gd name="T14" fmla="*/ 0 w 48"/>
              <a:gd name="T15" fmla="*/ 131837817 h 48"/>
              <a:gd name="T16" fmla="*/ 5492411 w 48"/>
              <a:gd name="T17" fmla="*/ 170289047 h 48"/>
              <a:gd name="T18" fmla="*/ 16479580 w 48"/>
              <a:gd name="T19" fmla="*/ 203247914 h 48"/>
              <a:gd name="T20" fmla="*/ 43946329 w 48"/>
              <a:gd name="T21" fmla="*/ 225222058 h 48"/>
              <a:gd name="T22" fmla="*/ 65918320 w 48"/>
              <a:gd name="T23" fmla="*/ 247193853 h 48"/>
              <a:gd name="T24" fmla="*/ 98877479 w 48"/>
              <a:gd name="T25" fmla="*/ 263673287 h 48"/>
              <a:gd name="T26" fmla="*/ 131838987 w 48"/>
              <a:gd name="T27" fmla="*/ 263673287 h 48"/>
              <a:gd name="T28" fmla="*/ 170290558 w 48"/>
              <a:gd name="T29" fmla="*/ 263673287 h 48"/>
              <a:gd name="T30" fmla="*/ 197757307 w 48"/>
              <a:gd name="T31" fmla="*/ 247193853 h 48"/>
              <a:gd name="T32" fmla="*/ 225224056 w 48"/>
              <a:gd name="T33" fmla="*/ 225222058 h 48"/>
              <a:gd name="T34" fmla="*/ 247196046 w 48"/>
              <a:gd name="T35" fmla="*/ 203247914 h 48"/>
              <a:gd name="T36" fmla="*/ 263675626 w 48"/>
              <a:gd name="T37" fmla="*/ 170289047 h 48"/>
              <a:gd name="T38" fmla="*/ 263675626 w 48"/>
              <a:gd name="T39" fmla="*/ 131837817 h 48"/>
              <a:gd name="T40" fmla="*/ 263675626 w 48"/>
              <a:gd name="T41" fmla="*/ 104371312 h 48"/>
              <a:gd name="T42" fmla="*/ 258183216 w 48"/>
              <a:gd name="T43" fmla="*/ 82397168 h 48"/>
              <a:gd name="T44" fmla="*/ 241703636 w 48"/>
              <a:gd name="T45" fmla="*/ 60425373 h 48"/>
              <a:gd name="T46" fmla="*/ 225224056 w 48"/>
              <a:gd name="T47" fmla="*/ 38451229 h 48"/>
              <a:gd name="T48" fmla="*/ 197757307 w 48"/>
              <a:gd name="T49" fmla="*/ 16479434 h 48"/>
              <a:gd name="T50" fmla="*/ 170290558 w 48"/>
              <a:gd name="T51" fmla="*/ 5492362 h 48"/>
              <a:gd name="T52" fmla="*/ 131838987 w 48"/>
              <a:gd name="T53" fmla="*/ 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24" y="0"/>
                </a:moveTo>
                <a:lnTo>
                  <a:pt x="18" y="1"/>
                </a:lnTo>
                <a:lnTo>
                  <a:pt x="12" y="3"/>
                </a:lnTo>
                <a:lnTo>
                  <a:pt x="8" y="7"/>
                </a:lnTo>
                <a:lnTo>
                  <a:pt x="4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8" y="41"/>
                </a:lnTo>
                <a:lnTo>
                  <a:pt x="12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6" y="45"/>
                </a:lnTo>
                <a:lnTo>
                  <a:pt x="41" y="41"/>
                </a:lnTo>
                <a:lnTo>
                  <a:pt x="45" y="37"/>
                </a:lnTo>
                <a:lnTo>
                  <a:pt x="48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4" y="11"/>
                </a:lnTo>
                <a:lnTo>
                  <a:pt x="41" y="7"/>
                </a:lnTo>
                <a:lnTo>
                  <a:pt x="36" y="3"/>
                </a:lnTo>
                <a:lnTo>
                  <a:pt x="31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4" name="Freeform 100"/>
          <p:cNvSpPr>
            <a:spLocks/>
          </p:cNvSpPr>
          <p:nvPr/>
        </p:nvSpPr>
        <p:spPr bwMode="auto">
          <a:xfrm>
            <a:off x="1080314" y="5354221"/>
            <a:ext cx="112713" cy="112713"/>
          </a:xfrm>
          <a:custGeom>
            <a:avLst/>
            <a:gdLst>
              <a:gd name="T0" fmla="*/ 131838987 w 48"/>
              <a:gd name="T1" fmla="*/ 0 h 48"/>
              <a:gd name="T2" fmla="*/ 93385069 w 48"/>
              <a:gd name="T3" fmla="*/ 5492411 h 48"/>
              <a:gd name="T4" fmla="*/ 65918320 w 48"/>
              <a:gd name="T5" fmla="*/ 16479580 h 48"/>
              <a:gd name="T6" fmla="*/ 38451570 w 48"/>
              <a:gd name="T7" fmla="*/ 38451570 h 48"/>
              <a:gd name="T8" fmla="*/ 21971990 w 48"/>
              <a:gd name="T9" fmla="*/ 54933498 h 48"/>
              <a:gd name="T10" fmla="*/ 5492411 w 48"/>
              <a:gd name="T11" fmla="*/ 82397899 h 48"/>
              <a:gd name="T12" fmla="*/ 0 w 48"/>
              <a:gd name="T13" fmla="*/ 104372238 h 48"/>
              <a:gd name="T14" fmla="*/ 0 w 48"/>
              <a:gd name="T15" fmla="*/ 131838987 h 48"/>
              <a:gd name="T16" fmla="*/ 0 w 48"/>
              <a:gd name="T17" fmla="*/ 164798147 h 48"/>
              <a:gd name="T18" fmla="*/ 16479580 w 48"/>
              <a:gd name="T19" fmla="*/ 192262548 h 48"/>
              <a:gd name="T20" fmla="*/ 38451570 w 48"/>
              <a:gd name="T21" fmla="*/ 225224056 h 48"/>
              <a:gd name="T22" fmla="*/ 65918320 w 48"/>
              <a:gd name="T23" fmla="*/ 241703636 h 48"/>
              <a:gd name="T24" fmla="*/ 93385069 w 48"/>
              <a:gd name="T25" fmla="*/ 258183216 h 48"/>
              <a:gd name="T26" fmla="*/ 131838987 w 48"/>
              <a:gd name="T27" fmla="*/ 263675626 h 48"/>
              <a:gd name="T28" fmla="*/ 164798147 w 48"/>
              <a:gd name="T29" fmla="*/ 258183216 h 48"/>
              <a:gd name="T30" fmla="*/ 197757307 w 48"/>
              <a:gd name="T31" fmla="*/ 241703636 h 48"/>
              <a:gd name="T32" fmla="*/ 225224056 w 48"/>
              <a:gd name="T33" fmla="*/ 225224056 h 48"/>
              <a:gd name="T34" fmla="*/ 247196046 w 48"/>
              <a:gd name="T35" fmla="*/ 192262548 h 48"/>
              <a:gd name="T36" fmla="*/ 258183216 w 48"/>
              <a:gd name="T37" fmla="*/ 164798147 h 48"/>
              <a:gd name="T38" fmla="*/ 263675626 w 48"/>
              <a:gd name="T39" fmla="*/ 131838987 h 48"/>
              <a:gd name="T40" fmla="*/ 258183216 w 48"/>
              <a:gd name="T41" fmla="*/ 104372238 h 48"/>
              <a:gd name="T42" fmla="*/ 252688457 w 48"/>
              <a:gd name="T43" fmla="*/ 82397899 h 48"/>
              <a:gd name="T44" fmla="*/ 241703636 w 48"/>
              <a:gd name="T45" fmla="*/ 54933498 h 48"/>
              <a:gd name="T46" fmla="*/ 225224056 w 48"/>
              <a:gd name="T47" fmla="*/ 38451570 h 48"/>
              <a:gd name="T48" fmla="*/ 197757307 w 48"/>
              <a:gd name="T49" fmla="*/ 16479580 h 48"/>
              <a:gd name="T50" fmla="*/ 164798147 w 48"/>
              <a:gd name="T51" fmla="*/ 5492411 h 48"/>
              <a:gd name="T52" fmla="*/ 131838987 w 48"/>
              <a:gd name="T53" fmla="*/ 0 h 48"/>
              <a:gd name="T54" fmla="*/ 131838987 w 48"/>
              <a:gd name="T55" fmla="*/ 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24" y="0"/>
                </a:move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95" name="Line 101"/>
          <p:cNvSpPr>
            <a:spLocks noChangeShapeType="1"/>
          </p:cNvSpPr>
          <p:nvPr/>
        </p:nvSpPr>
        <p:spPr bwMode="auto">
          <a:xfrm flipV="1">
            <a:off x="7700189" y="3085684"/>
            <a:ext cx="0" cy="21590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6" name="Line 102"/>
          <p:cNvSpPr>
            <a:spLocks noChangeShapeType="1"/>
          </p:cNvSpPr>
          <p:nvPr/>
        </p:nvSpPr>
        <p:spPr bwMode="auto">
          <a:xfrm flipV="1">
            <a:off x="7700189" y="2838034"/>
            <a:ext cx="0" cy="2476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7" name="Line 103"/>
          <p:cNvSpPr>
            <a:spLocks noChangeShapeType="1"/>
          </p:cNvSpPr>
          <p:nvPr/>
        </p:nvSpPr>
        <p:spPr bwMode="auto">
          <a:xfrm flipH="1">
            <a:off x="7700189" y="3085684"/>
            <a:ext cx="19050" cy="0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8" name="Line 104"/>
          <p:cNvSpPr>
            <a:spLocks noChangeShapeType="1"/>
          </p:cNvSpPr>
          <p:nvPr/>
        </p:nvSpPr>
        <p:spPr bwMode="auto">
          <a:xfrm flipV="1">
            <a:off x="6903264" y="3065046"/>
            <a:ext cx="0" cy="163513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99" name="Line 105"/>
          <p:cNvSpPr>
            <a:spLocks noChangeShapeType="1"/>
          </p:cNvSpPr>
          <p:nvPr/>
        </p:nvSpPr>
        <p:spPr bwMode="auto">
          <a:xfrm flipV="1">
            <a:off x="6903264" y="2826921"/>
            <a:ext cx="0" cy="2381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0" name="Freeform 106"/>
          <p:cNvSpPr>
            <a:spLocks/>
          </p:cNvSpPr>
          <p:nvPr/>
        </p:nvSpPr>
        <p:spPr bwMode="auto">
          <a:xfrm>
            <a:off x="6903264" y="3065046"/>
            <a:ext cx="796925" cy="20638"/>
          </a:xfrm>
          <a:custGeom>
            <a:avLst/>
            <a:gdLst>
              <a:gd name="T0" fmla="*/ 1864285681 w 341"/>
              <a:gd name="T1" fmla="*/ 48281454 h 9"/>
              <a:gd name="T2" fmla="*/ 929408523 w 341"/>
              <a:gd name="T3" fmla="*/ 16093054 h 9"/>
              <a:gd name="T4" fmla="*/ 0 w 341"/>
              <a:gd name="T5" fmla="*/ 0 h 9"/>
              <a:gd name="T6" fmla="*/ 0 60000 65536"/>
              <a:gd name="T7" fmla="*/ 0 60000 65536"/>
              <a:gd name="T8" fmla="*/ 0 60000 65536"/>
              <a:gd name="T9" fmla="*/ 0 w 341"/>
              <a:gd name="T10" fmla="*/ 0 h 9"/>
              <a:gd name="T11" fmla="*/ 341 w 341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1" h="9">
                <a:moveTo>
                  <a:pt x="341" y="9"/>
                </a:moveTo>
                <a:lnTo>
                  <a:pt x="170" y="3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1" name="Line 107"/>
          <p:cNvSpPr>
            <a:spLocks noChangeShapeType="1"/>
          </p:cNvSpPr>
          <p:nvPr/>
        </p:nvSpPr>
        <p:spPr bwMode="auto">
          <a:xfrm flipV="1">
            <a:off x="6069827" y="3065046"/>
            <a:ext cx="0" cy="1841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2" name="Line 108"/>
          <p:cNvSpPr>
            <a:spLocks noChangeShapeType="1"/>
          </p:cNvSpPr>
          <p:nvPr/>
        </p:nvSpPr>
        <p:spPr bwMode="auto">
          <a:xfrm flipV="1">
            <a:off x="6069827" y="2826921"/>
            <a:ext cx="0" cy="2381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3" name="Line 109"/>
          <p:cNvSpPr>
            <a:spLocks noChangeShapeType="1"/>
          </p:cNvSpPr>
          <p:nvPr/>
        </p:nvSpPr>
        <p:spPr bwMode="auto">
          <a:xfrm flipV="1">
            <a:off x="5252264" y="3085684"/>
            <a:ext cx="0" cy="16351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4" name="Line 110"/>
          <p:cNvSpPr>
            <a:spLocks noChangeShapeType="1"/>
          </p:cNvSpPr>
          <p:nvPr/>
        </p:nvSpPr>
        <p:spPr bwMode="auto">
          <a:xfrm flipV="1">
            <a:off x="5252264" y="2817396"/>
            <a:ext cx="0" cy="26828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5" name="Freeform 111"/>
          <p:cNvSpPr>
            <a:spLocks/>
          </p:cNvSpPr>
          <p:nvPr/>
        </p:nvSpPr>
        <p:spPr bwMode="auto">
          <a:xfrm>
            <a:off x="5252264" y="3065046"/>
            <a:ext cx="817563" cy="20638"/>
          </a:xfrm>
          <a:custGeom>
            <a:avLst/>
            <a:gdLst>
              <a:gd name="T0" fmla="*/ 1912562500 w 350"/>
              <a:gd name="T1" fmla="*/ 0 h 9"/>
              <a:gd name="T2" fmla="*/ 956282418 w 350"/>
              <a:gd name="T3" fmla="*/ 16093054 h 9"/>
              <a:gd name="T4" fmla="*/ 0 w 350"/>
              <a:gd name="T5" fmla="*/ 48281454 h 9"/>
              <a:gd name="T6" fmla="*/ 0 60000 65536"/>
              <a:gd name="T7" fmla="*/ 0 60000 65536"/>
              <a:gd name="T8" fmla="*/ 0 60000 65536"/>
              <a:gd name="T9" fmla="*/ 0 w 350"/>
              <a:gd name="T10" fmla="*/ 0 h 9"/>
              <a:gd name="T11" fmla="*/ 350 w 350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0" h="9">
                <a:moveTo>
                  <a:pt x="350" y="0"/>
                </a:moveTo>
                <a:lnTo>
                  <a:pt x="175" y="3"/>
                </a:lnTo>
                <a:lnTo>
                  <a:pt x="0" y="9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6" name="Freeform 112"/>
          <p:cNvSpPr>
            <a:spLocks/>
          </p:cNvSpPr>
          <p:nvPr/>
        </p:nvSpPr>
        <p:spPr bwMode="auto">
          <a:xfrm>
            <a:off x="6069827" y="3061871"/>
            <a:ext cx="833437" cy="3175"/>
          </a:xfrm>
          <a:custGeom>
            <a:avLst/>
            <a:gdLst>
              <a:gd name="T0" fmla="*/ 1949697100 w 356"/>
              <a:gd name="T1" fmla="*/ 7429500 h 1"/>
              <a:gd name="T2" fmla="*/ 980325589 w 356"/>
              <a:gd name="T3" fmla="*/ 0 h 1"/>
              <a:gd name="T4" fmla="*/ 0 w 356"/>
              <a:gd name="T5" fmla="*/ 7429500 h 1"/>
              <a:gd name="T6" fmla="*/ 0 60000 65536"/>
              <a:gd name="T7" fmla="*/ 0 60000 65536"/>
              <a:gd name="T8" fmla="*/ 0 60000 65536"/>
              <a:gd name="T9" fmla="*/ 0 w 356"/>
              <a:gd name="T10" fmla="*/ 0 h 1"/>
              <a:gd name="T11" fmla="*/ 356 w 356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1">
                <a:moveTo>
                  <a:pt x="356" y="1"/>
                </a:moveTo>
                <a:lnTo>
                  <a:pt x="179" y="0"/>
                </a:lnTo>
                <a:lnTo>
                  <a:pt x="0" y="1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7" name="Line 113"/>
          <p:cNvSpPr>
            <a:spLocks noChangeShapeType="1"/>
          </p:cNvSpPr>
          <p:nvPr/>
        </p:nvSpPr>
        <p:spPr bwMode="auto">
          <a:xfrm flipV="1">
            <a:off x="4434702" y="2799934"/>
            <a:ext cx="0" cy="20796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08" name="Freeform 114"/>
          <p:cNvSpPr>
            <a:spLocks/>
          </p:cNvSpPr>
          <p:nvPr/>
        </p:nvSpPr>
        <p:spPr bwMode="auto">
          <a:xfrm>
            <a:off x="3894952" y="3007896"/>
            <a:ext cx="539750" cy="73025"/>
          </a:xfrm>
          <a:custGeom>
            <a:avLst/>
            <a:gdLst>
              <a:gd name="T0" fmla="*/ 1262664513 w 231"/>
              <a:gd name="T1" fmla="*/ 0 h 31"/>
              <a:gd name="T2" fmla="*/ 1224403014 w 231"/>
              <a:gd name="T3" fmla="*/ 0 h 31"/>
              <a:gd name="T4" fmla="*/ 0 w 231"/>
              <a:gd name="T5" fmla="*/ 170831387 h 31"/>
              <a:gd name="T6" fmla="*/ 0 60000 65536"/>
              <a:gd name="T7" fmla="*/ 0 60000 65536"/>
              <a:gd name="T8" fmla="*/ 0 60000 65536"/>
              <a:gd name="T9" fmla="*/ 0 w 231"/>
              <a:gd name="T10" fmla="*/ 0 h 31"/>
              <a:gd name="T11" fmla="*/ 231 w 231"/>
              <a:gd name="T12" fmla="*/ 31 h 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31">
                <a:moveTo>
                  <a:pt x="231" y="0"/>
                </a:moveTo>
                <a:lnTo>
                  <a:pt x="224" y="0"/>
                </a:lnTo>
                <a:lnTo>
                  <a:pt x="0" y="31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09" name="Line 115"/>
          <p:cNvSpPr>
            <a:spLocks noChangeShapeType="1"/>
          </p:cNvSpPr>
          <p:nvPr/>
        </p:nvSpPr>
        <p:spPr bwMode="auto">
          <a:xfrm flipV="1">
            <a:off x="4434702" y="3007896"/>
            <a:ext cx="0" cy="1873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0" name="Line 116"/>
          <p:cNvSpPr>
            <a:spLocks noChangeShapeType="1"/>
          </p:cNvSpPr>
          <p:nvPr/>
        </p:nvSpPr>
        <p:spPr bwMode="auto">
          <a:xfrm flipV="1">
            <a:off x="3602852" y="3080921"/>
            <a:ext cx="0" cy="207963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1" name="Line 117"/>
          <p:cNvSpPr>
            <a:spLocks noChangeShapeType="1"/>
          </p:cNvSpPr>
          <p:nvPr/>
        </p:nvSpPr>
        <p:spPr bwMode="auto">
          <a:xfrm flipH="1">
            <a:off x="3602852" y="3080921"/>
            <a:ext cx="292100" cy="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2" name="Freeform 118"/>
          <p:cNvSpPr>
            <a:spLocks/>
          </p:cNvSpPr>
          <p:nvPr/>
        </p:nvSpPr>
        <p:spPr bwMode="auto">
          <a:xfrm>
            <a:off x="3342502" y="2995196"/>
            <a:ext cx="260350" cy="85725"/>
          </a:xfrm>
          <a:custGeom>
            <a:avLst/>
            <a:gdLst>
              <a:gd name="T0" fmla="*/ 609050124 w 111"/>
              <a:gd name="T1" fmla="*/ 200543211 h 37"/>
              <a:gd name="T2" fmla="*/ 598075551 w 111"/>
              <a:gd name="T3" fmla="*/ 200543211 h 37"/>
              <a:gd name="T4" fmla="*/ 0 w 111"/>
              <a:gd name="T5" fmla="*/ 0 h 37"/>
              <a:gd name="T6" fmla="*/ 0 60000 65536"/>
              <a:gd name="T7" fmla="*/ 0 60000 65536"/>
              <a:gd name="T8" fmla="*/ 0 60000 65536"/>
              <a:gd name="T9" fmla="*/ 0 w 111"/>
              <a:gd name="T10" fmla="*/ 0 h 37"/>
              <a:gd name="T11" fmla="*/ 111 w 111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37">
                <a:moveTo>
                  <a:pt x="111" y="37"/>
                </a:moveTo>
                <a:lnTo>
                  <a:pt x="109" y="37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13" name="Line 119"/>
          <p:cNvSpPr>
            <a:spLocks noChangeShapeType="1"/>
          </p:cNvSpPr>
          <p:nvPr/>
        </p:nvSpPr>
        <p:spPr bwMode="auto">
          <a:xfrm flipV="1">
            <a:off x="3894952" y="3080921"/>
            <a:ext cx="0" cy="19843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4" name="Line 120"/>
          <p:cNvSpPr>
            <a:spLocks noChangeShapeType="1"/>
          </p:cNvSpPr>
          <p:nvPr/>
        </p:nvSpPr>
        <p:spPr bwMode="auto">
          <a:xfrm flipV="1">
            <a:off x="3602852" y="2826921"/>
            <a:ext cx="0" cy="25400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5" name="Line 121"/>
          <p:cNvSpPr>
            <a:spLocks noChangeShapeType="1"/>
          </p:cNvSpPr>
          <p:nvPr/>
        </p:nvSpPr>
        <p:spPr bwMode="auto">
          <a:xfrm flipV="1">
            <a:off x="3894952" y="2826921"/>
            <a:ext cx="0" cy="25400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6" name="Line 122"/>
          <p:cNvSpPr>
            <a:spLocks noChangeShapeType="1"/>
          </p:cNvSpPr>
          <p:nvPr/>
        </p:nvSpPr>
        <p:spPr bwMode="auto">
          <a:xfrm flipV="1">
            <a:off x="3342502" y="2793584"/>
            <a:ext cx="0" cy="20161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7" name="Freeform 123"/>
          <p:cNvSpPr>
            <a:spLocks/>
          </p:cNvSpPr>
          <p:nvPr/>
        </p:nvSpPr>
        <p:spPr bwMode="auto">
          <a:xfrm>
            <a:off x="3056752" y="2992021"/>
            <a:ext cx="285750" cy="84138"/>
          </a:xfrm>
          <a:custGeom>
            <a:avLst/>
            <a:gdLst>
              <a:gd name="T0" fmla="*/ 668467623 w 122"/>
              <a:gd name="T1" fmla="*/ 5466633 h 36"/>
              <a:gd name="T2" fmla="*/ 646551535 w 122"/>
              <a:gd name="T3" fmla="*/ 0 h 36"/>
              <a:gd name="T4" fmla="*/ 0 w 122"/>
              <a:gd name="T5" fmla="*/ 196826828 h 36"/>
              <a:gd name="T6" fmla="*/ 0 60000 65536"/>
              <a:gd name="T7" fmla="*/ 0 60000 65536"/>
              <a:gd name="T8" fmla="*/ 0 60000 65536"/>
              <a:gd name="T9" fmla="*/ 0 w 122"/>
              <a:gd name="T10" fmla="*/ 0 h 36"/>
              <a:gd name="T11" fmla="*/ 122 w 122"/>
              <a:gd name="T12" fmla="*/ 36 h 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" h="36">
                <a:moveTo>
                  <a:pt x="122" y="1"/>
                </a:moveTo>
                <a:lnTo>
                  <a:pt x="118" y="0"/>
                </a:lnTo>
                <a:lnTo>
                  <a:pt x="0" y="36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18" name="Line 124"/>
          <p:cNvSpPr>
            <a:spLocks noChangeShapeType="1"/>
          </p:cNvSpPr>
          <p:nvPr/>
        </p:nvSpPr>
        <p:spPr bwMode="auto">
          <a:xfrm flipV="1">
            <a:off x="2926577" y="3050759"/>
            <a:ext cx="0" cy="19843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19" name="Freeform 125"/>
          <p:cNvSpPr>
            <a:spLocks/>
          </p:cNvSpPr>
          <p:nvPr/>
        </p:nvSpPr>
        <p:spPr bwMode="auto">
          <a:xfrm>
            <a:off x="2926577" y="3050759"/>
            <a:ext cx="130175" cy="30162"/>
          </a:xfrm>
          <a:custGeom>
            <a:avLst/>
            <a:gdLst>
              <a:gd name="T0" fmla="*/ 304523492 w 56"/>
              <a:gd name="T1" fmla="*/ 59704519 h 13"/>
              <a:gd name="T2" fmla="*/ 277333188 w 56"/>
              <a:gd name="T3" fmla="*/ 70560519 h 13"/>
              <a:gd name="T4" fmla="*/ 0 w 56"/>
              <a:gd name="T5" fmla="*/ 0 h 13"/>
              <a:gd name="T6" fmla="*/ 0 60000 65536"/>
              <a:gd name="T7" fmla="*/ 0 60000 65536"/>
              <a:gd name="T8" fmla="*/ 0 60000 65536"/>
              <a:gd name="T9" fmla="*/ 0 w 56"/>
              <a:gd name="T10" fmla="*/ 0 h 13"/>
              <a:gd name="T11" fmla="*/ 56 w 56"/>
              <a:gd name="T12" fmla="*/ 13 h 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3">
                <a:moveTo>
                  <a:pt x="56" y="11"/>
                </a:moveTo>
                <a:lnTo>
                  <a:pt x="51" y="13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20" name="Line 126"/>
          <p:cNvSpPr>
            <a:spLocks noChangeShapeType="1"/>
          </p:cNvSpPr>
          <p:nvPr/>
        </p:nvSpPr>
        <p:spPr bwMode="auto">
          <a:xfrm flipV="1">
            <a:off x="3056752" y="3076159"/>
            <a:ext cx="0" cy="207962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1" name="Line 127"/>
          <p:cNvSpPr>
            <a:spLocks noChangeShapeType="1"/>
          </p:cNvSpPr>
          <p:nvPr/>
        </p:nvSpPr>
        <p:spPr bwMode="auto">
          <a:xfrm flipV="1">
            <a:off x="2926577" y="2817396"/>
            <a:ext cx="0" cy="233363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2" name="Line 128"/>
          <p:cNvSpPr>
            <a:spLocks noChangeShapeType="1"/>
          </p:cNvSpPr>
          <p:nvPr/>
        </p:nvSpPr>
        <p:spPr bwMode="auto">
          <a:xfrm flipV="1">
            <a:off x="3056752" y="2826921"/>
            <a:ext cx="0" cy="24923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3" name="Line 129"/>
          <p:cNvSpPr>
            <a:spLocks noChangeShapeType="1"/>
          </p:cNvSpPr>
          <p:nvPr/>
        </p:nvSpPr>
        <p:spPr bwMode="auto">
          <a:xfrm flipV="1">
            <a:off x="3342502" y="2995196"/>
            <a:ext cx="0" cy="242888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4" name="Line 130"/>
          <p:cNvSpPr>
            <a:spLocks noChangeShapeType="1"/>
          </p:cNvSpPr>
          <p:nvPr/>
        </p:nvSpPr>
        <p:spPr bwMode="auto">
          <a:xfrm flipV="1">
            <a:off x="2777352" y="2793584"/>
            <a:ext cx="0" cy="21907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5" name="Freeform 131"/>
          <p:cNvSpPr>
            <a:spLocks/>
          </p:cNvSpPr>
          <p:nvPr/>
        </p:nvSpPr>
        <p:spPr bwMode="auto">
          <a:xfrm>
            <a:off x="2243952" y="3004721"/>
            <a:ext cx="533400" cy="7938"/>
          </a:xfrm>
          <a:custGeom>
            <a:avLst/>
            <a:gdLst>
              <a:gd name="T0" fmla="*/ 1247807418 w 228"/>
              <a:gd name="T1" fmla="*/ 18568967 h 4"/>
              <a:gd name="T2" fmla="*/ 1138350463 w 228"/>
              <a:gd name="T3" fmla="*/ 0 h 4"/>
              <a:gd name="T4" fmla="*/ 0 w 228"/>
              <a:gd name="T5" fmla="*/ 0 h 4"/>
              <a:gd name="T6" fmla="*/ 0 60000 65536"/>
              <a:gd name="T7" fmla="*/ 0 60000 65536"/>
              <a:gd name="T8" fmla="*/ 0 60000 65536"/>
              <a:gd name="T9" fmla="*/ 0 w 228"/>
              <a:gd name="T10" fmla="*/ 0 h 4"/>
              <a:gd name="T11" fmla="*/ 228 w 228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" h="4">
                <a:moveTo>
                  <a:pt x="228" y="4"/>
                </a:moveTo>
                <a:lnTo>
                  <a:pt x="208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26" name="Line 132"/>
          <p:cNvSpPr>
            <a:spLocks noChangeShapeType="1"/>
          </p:cNvSpPr>
          <p:nvPr/>
        </p:nvSpPr>
        <p:spPr bwMode="auto">
          <a:xfrm flipV="1">
            <a:off x="2243952" y="2793584"/>
            <a:ext cx="0" cy="21113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7" name="Freeform 133"/>
          <p:cNvSpPr>
            <a:spLocks/>
          </p:cNvSpPr>
          <p:nvPr/>
        </p:nvSpPr>
        <p:spPr bwMode="auto">
          <a:xfrm>
            <a:off x="1955027" y="3004721"/>
            <a:ext cx="288925" cy="149225"/>
          </a:xfrm>
          <a:custGeom>
            <a:avLst/>
            <a:gdLst>
              <a:gd name="T0" fmla="*/ 675896581 w 123"/>
              <a:gd name="T1" fmla="*/ 0 h 64"/>
              <a:gd name="T2" fmla="*/ 604459288 w 123"/>
              <a:gd name="T3" fmla="*/ 0 h 64"/>
              <a:gd name="T4" fmla="*/ 0 w 123"/>
              <a:gd name="T5" fmla="*/ 349088571 h 64"/>
              <a:gd name="T6" fmla="*/ 0 60000 65536"/>
              <a:gd name="T7" fmla="*/ 0 60000 65536"/>
              <a:gd name="T8" fmla="*/ 0 60000 65536"/>
              <a:gd name="T9" fmla="*/ 0 w 123"/>
              <a:gd name="T10" fmla="*/ 0 h 64"/>
              <a:gd name="T11" fmla="*/ 123 w 123"/>
              <a:gd name="T12" fmla="*/ 64 h 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" h="64">
                <a:moveTo>
                  <a:pt x="123" y="0"/>
                </a:moveTo>
                <a:lnTo>
                  <a:pt x="110" y="0"/>
                </a:lnTo>
                <a:lnTo>
                  <a:pt x="0" y="64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28" name="Line 134"/>
          <p:cNvSpPr>
            <a:spLocks noChangeShapeType="1"/>
          </p:cNvSpPr>
          <p:nvPr/>
        </p:nvSpPr>
        <p:spPr bwMode="auto">
          <a:xfrm flipV="1">
            <a:off x="2243952" y="3004721"/>
            <a:ext cx="0" cy="26352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29" name="Line 135"/>
          <p:cNvSpPr>
            <a:spLocks noChangeShapeType="1"/>
          </p:cNvSpPr>
          <p:nvPr/>
        </p:nvSpPr>
        <p:spPr bwMode="auto">
          <a:xfrm flipV="1">
            <a:off x="2777352" y="3012659"/>
            <a:ext cx="0" cy="25082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0" name="Line 136"/>
          <p:cNvSpPr>
            <a:spLocks noChangeShapeType="1"/>
          </p:cNvSpPr>
          <p:nvPr/>
        </p:nvSpPr>
        <p:spPr bwMode="auto">
          <a:xfrm flipH="1" flipV="1">
            <a:off x="2777352" y="3012659"/>
            <a:ext cx="149225" cy="38100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1" name="Line 137"/>
          <p:cNvSpPr>
            <a:spLocks noChangeShapeType="1"/>
          </p:cNvSpPr>
          <p:nvPr/>
        </p:nvSpPr>
        <p:spPr bwMode="auto">
          <a:xfrm flipH="1" flipV="1">
            <a:off x="4434702" y="3007896"/>
            <a:ext cx="817562" cy="7778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2" name="Line 138"/>
          <p:cNvSpPr>
            <a:spLocks noChangeShapeType="1"/>
          </p:cNvSpPr>
          <p:nvPr/>
        </p:nvSpPr>
        <p:spPr bwMode="auto">
          <a:xfrm flipV="1">
            <a:off x="1691502" y="2799934"/>
            <a:ext cx="0" cy="21113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3" name="Freeform 139"/>
          <p:cNvSpPr>
            <a:spLocks/>
          </p:cNvSpPr>
          <p:nvPr/>
        </p:nvSpPr>
        <p:spPr bwMode="auto">
          <a:xfrm>
            <a:off x="1410514" y="3004721"/>
            <a:ext cx="280988" cy="536575"/>
          </a:xfrm>
          <a:custGeom>
            <a:avLst/>
            <a:gdLst>
              <a:gd name="T0" fmla="*/ 657329278 w 120"/>
              <a:gd name="T1" fmla="*/ 16372536 h 230"/>
              <a:gd name="T2" fmla="*/ 618986124 w 120"/>
              <a:gd name="T3" fmla="*/ 0 h 230"/>
              <a:gd name="T4" fmla="*/ 38343154 w 120"/>
              <a:gd name="T5" fmla="*/ 1118796202 h 230"/>
              <a:gd name="T6" fmla="*/ 0 w 120"/>
              <a:gd name="T7" fmla="*/ 1255235560 h 230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230"/>
              <a:gd name="T14" fmla="*/ 120 w 120"/>
              <a:gd name="T15" fmla="*/ 230 h 2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230">
                <a:moveTo>
                  <a:pt x="120" y="3"/>
                </a:moveTo>
                <a:lnTo>
                  <a:pt x="113" y="0"/>
                </a:lnTo>
                <a:lnTo>
                  <a:pt x="7" y="205"/>
                </a:lnTo>
                <a:lnTo>
                  <a:pt x="0" y="23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34" name="Line 140"/>
          <p:cNvSpPr>
            <a:spLocks noChangeShapeType="1"/>
          </p:cNvSpPr>
          <p:nvPr/>
        </p:nvSpPr>
        <p:spPr bwMode="auto">
          <a:xfrm flipV="1">
            <a:off x="1955027" y="3153946"/>
            <a:ext cx="0" cy="21907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5" name="Freeform 141"/>
          <p:cNvSpPr>
            <a:spLocks/>
          </p:cNvSpPr>
          <p:nvPr/>
        </p:nvSpPr>
        <p:spPr bwMode="auto">
          <a:xfrm>
            <a:off x="1691502" y="3011071"/>
            <a:ext cx="263525" cy="144463"/>
          </a:xfrm>
          <a:custGeom>
            <a:avLst/>
            <a:gdLst>
              <a:gd name="T0" fmla="*/ 616478258 w 113"/>
              <a:gd name="T1" fmla="*/ 332497905 h 62"/>
              <a:gd name="T2" fmla="*/ 605566458 w 113"/>
              <a:gd name="T3" fmla="*/ 337947888 h 62"/>
              <a:gd name="T4" fmla="*/ 0 w 113"/>
              <a:gd name="T5" fmla="*/ 0 h 62"/>
              <a:gd name="T6" fmla="*/ 0 60000 65536"/>
              <a:gd name="T7" fmla="*/ 0 60000 65536"/>
              <a:gd name="T8" fmla="*/ 0 60000 65536"/>
              <a:gd name="T9" fmla="*/ 0 w 113"/>
              <a:gd name="T10" fmla="*/ 0 h 62"/>
              <a:gd name="T11" fmla="*/ 113 w 113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62">
                <a:moveTo>
                  <a:pt x="113" y="61"/>
                </a:moveTo>
                <a:lnTo>
                  <a:pt x="111" y="62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36" name="Line 142"/>
          <p:cNvSpPr>
            <a:spLocks noChangeShapeType="1"/>
          </p:cNvSpPr>
          <p:nvPr/>
        </p:nvSpPr>
        <p:spPr bwMode="auto">
          <a:xfrm flipV="1">
            <a:off x="1691502" y="3011071"/>
            <a:ext cx="0" cy="238125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7" name="Line 143"/>
          <p:cNvSpPr>
            <a:spLocks noChangeShapeType="1"/>
          </p:cNvSpPr>
          <p:nvPr/>
        </p:nvSpPr>
        <p:spPr bwMode="auto">
          <a:xfrm flipV="1">
            <a:off x="1955027" y="2898359"/>
            <a:ext cx="0" cy="255587"/>
          </a:xfrm>
          <a:prstGeom prst="line">
            <a:avLst/>
          </a:prstGeom>
          <a:noFill/>
          <a:ln w="174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8" name="Line 144"/>
          <p:cNvSpPr>
            <a:spLocks noChangeShapeType="1"/>
          </p:cNvSpPr>
          <p:nvPr/>
        </p:nvSpPr>
        <p:spPr bwMode="auto">
          <a:xfrm flipV="1">
            <a:off x="1266052" y="3679409"/>
            <a:ext cx="0" cy="515937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39" name="Line 145"/>
          <p:cNvSpPr>
            <a:spLocks noChangeShapeType="1"/>
          </p:cNvSpPr>
          <p:nvPr/>
        </p:nvSpPr>
        <p:spPr bwMode="auto">
          <a:xfrm flipV="1">
            <a:off x="1410514" y="3541296"/>
            <a:ext cx="0" cy="255588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0" name="Freeform 146"/>
          <p:cNvSpPr>
            <a:spLocks/>
          </p:cNvSpPr>
          <p:nvPr/>
        </p:nvSpPr>
        <p:spPr bwMode="auto">
          <a:xfrm>
            <a:off x="1266052" y="3541296"/>
            <a:ext cx="144462" cy="654050"/>
          </a:xfrm>
          <a:custGeom>
            <a:avLst/>
            <a:gdLst>
              <a:gd name="T0" fmla="*/ 337945549 w 62"/>
              <a:gd name="T1" fmla="*/ 0 h 279"/>
              <a:gd name="T2" fmla="*/ 59958720 w 62"/>
              <a:gd name="T3" fmla="*/ 1047452870 h 279"/>
              <a:gd name="T4" fmla="*/ 0 w 62"/>
              <a:gd name="T5" fmla="*/ 1530050344 h 279"/>
              <a:gd name="T6" fmla="*/ 0 60000 65536"/>
              <a:gd name="T7" fmla="*/ 0 60000 65536"/>
              <a:gd name="T8" fmla="*/ 0 60000 65536"/>
              <a:gd name="T9" fmla="*/ 0 w 62"/>
              <a:gd name="T10" fmla="*/ 0 h 279"/>
              <a:gd name="T11" fmla="*/ 62 w 62"/>
              <a:gd name="T12" fmla="*/ 279 h 2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279">
                <a:moveTo>
                  <a:pt x="62" y="0"/>
                </a:moveTo>
                <a:lnTo>
                  <a:pt x="11" y="191"/>
                </a:lnTo>
                <a:lnTo>
                  <a:pt x="0" y="279"/>
                </a:lnTo>
              </a:path>
            </a:pathLst>
          </a:cu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1" name="Line 147"/>
          <p:cNvSpPr>
            <a:spLocks noChangeShapeType="1"/>
          </p:cNvSpPr>
          <p:nvPr/>
        </p:nvSpPr>
        <p:spPr bwMode="auto">
          <a:xfrm flipV="1">
            <a:off x="1410514" y="3179346"/>
            <a:ext cx="0" cy="3619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2" name="Line 148"/>
          <p:cNvSpPr>
            <a:spLocks noChangeShapeType="1"/>
          </p:cNvSpPr>
          <p:nvPr/>
        </p:nvSpPr>
        <p:spPr bwMode="auto">
          <a:xfrm flipV="1">
            <a:off x="1266052" y="4195346"/>
            <a:ext cx="0" cy="234950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3" name="Line 149"/>
          <p:cNvSpPr>
            <a:spLocks noChangeShapeType="1"/>
          </p:cNvSpPr>
          <p:nvPr/>
        </p:nvSpPr>
        <p:spPr bwMode="auto">
          <a:xfrm flipH="1">
            <a:off x="1137464" y="4195346"/>
            <a:ext cx="128588" cy="1216025"/>
          </a:xfrm>
          <a:prstGeom prst="line">
            <a:avLst/>
          </a:prstGeom>
          <a:noFill/>
          <a:ln w="17463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44" name="Freeform 150"/>
          <p:cNvSpPr>
            <a:spLocks/>
          </p:cNvSpPr>
          <p:nvPr/>
        </p:nvSpPr>
        <p:spPr bwMode="auto">
          <a:xfrm>
            <a:off x="1080314" y="5354221"/>
            <a:ext cx="112713" cy="112713"/>
          </a:xfrm>
          <a:custGeom>
            <a:avLst/>
            <a:gdLst>
              <a:gd name="T0" fmla="*/ 263675626 w 48"/>
              <a:gd name="T1" fmla="*/ 131838987 h 48"/>
              <a:gd name="T2" fmla="*/ 258183216 w 48"/>
              <a:gd name="T3" fmla="*/ 104372238 h 48"/>
              <a:gd name="T4" fmla="*/ 252688457 w 48"/>
              <a:gd name="T5" fmla="*/ 82397899 h 48"/>
              <a:gd name="T6" fmla="*/ 241703636 w 48"/>
              <a:gd name="T7" fmla="*/ 54933498 h 48"/>
              <a:gd name="T8" fmla="*/ 225224056 w 48"/>
              <a:gd name="T9" fmla="*/ 38451570 h 48"/>
              <a:gd name="T10" fmla="*/ 197757307 w 48"/>
              <a:gd name="T11" fmla="*/ 16479580 h 48"/>
              <a:gd name="T12" fmla="*/ 164798147 w 48"/>
              <a:gd name="T13" fmla="*/ 5492411 h 48"/>
              <a:gd name="T14" fmla="*/ 131838987 w 48"/>
              <a:gd name="T15" fmla="*/ 0 h 48"/>
              <a:gd name="T16" fmla="*/ 93385069 w 48"/>
              <a:gd name="T17" fmla="*/ 5492411 h 48"/>
              <a:gd name="T18" fmla="*/ 65918320 w 48"/>
              <a:gd name="T19" fmla="*/ 16479580 h 48"/>
              <a:gd name="T20" fmla="*/ 38451570 w 48"/>
              <a:gd name="T21" fmla="*/ 38451570 h 48"/>
              <a:gd name="T22" fmla="*/ 21971990 w 48"/>
              <a:gd name="T23" fmla="*/ 54933498 h 48"/>
              <a:gd name="T24" fmla="*/ 5492411 w 48"/>
              <a:gd name="T25" fmla="*/ 82397899 h 48"/>
              <a:gd name="T26" fmla="*/ 0 w 48"/>
              <a:gd name="T27" fmla="*/ 104372238 h 48"/>
              <a:gd name="T28" fmla="*/ 0 w 48"/>
              <a:gd name="T29" fmla="*/ 131838987 h 48"/>
              <a:gd name="T30" fmla="*/ 0 w 48"/>
              <a:gd name="T31" fmla="*/ 164798147 h 48"/>
              <a:gd name="T32" fmla="*/ 16479580 w 48"/>
              <a:gd name="T33" fmla="*/ 192262548 h 48"/>
              <a:gd name="T34" fmla="*/ 38451570 w 48"/>
              <a:gd name="T35" fmla="*/ 225224056 h 48"/>
              <a:gd name="T36" fmla="*/ 65918320 w 48"/>
              <a:gd name="T37" fmla="*/ 241703636 h 48"/>
              <a:gd name="T38" fmla="*/ 93385069 w 48"/>
              <a:gd name="T39" fmla="*/ 258183216 h 48"/>
              <a:gd name="T40" fmla="*/ 131838987 w 48"/>
              <a:gd name="T41" fmla="*/ 263675626 h 48"/>
              <a:gd name="T42" fmla="*/ 164798147 w 48"/>
              <a:gd name="T43" fmla="*/ 258183216 h 48"/>
              <a:gd name="T44" fmla="*/ 197757307 w 48"/>
              <a:gd name="T45" fmla="*/ 241703636 h 48"/>
              <a:gd name="T46" fmla="*/ 225224056 w 48"/>
              <a:gd name="T47" fmla="*/ 225224056 h 48"/>
              <a:gd name="T48" fmla="*/ 247196046 w 48"/>
              <a:gd name="T49" fmla="*/ 192262548 h 48"/>
              <a:gd name="T50" fmla="*/ 258183216 w 48"/>
              <a:gd name="T51" fmla="*/ 164798147 h 48"/>
              <a:gd name="T52" fmla="*/ 263675626 w 48"/>
              <a:gd name="T53" fmla="*/ 131838987 h 48"/>
              <a:gd name="T54" fmla="*/ 263675626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FF00"/>
          </a:solidFill>
          <a:ln w="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5" name="Freeform 151"/>
          <p:cNvSpPr>
            <a:spLocks/>
          </p:cNvSpPr>
          <p:nvPr/>
        </p:nvSpPr>
        <p:spPr bwMode="auto">
          <a:xfrm>
            <a:off x="1208902" y="4138196"/>
            <a:ext cx="112712" cy="112713"/>
          </a:xfrm>
          <a:custGeom>
            <a:avLst/>
            <a:gdLst>
              <a:gd name="T0" fmla="*/ 263673287 w 48"/>
              <a:gd name="T1" fmla="*/ 131838987 h 48"/>
              <a:gd name="T2" fmla="*/ 263673287 w 48"/>
              <a:gd name="T3" fmla="*/ 109864649 h 48"/>
              <a:gd name="T4" fmla="*/ 258180925 w 48"/>
              <a:gd name="T5" fmla="*/ 82397899 h 48"/>
              <a:gd name="T6" fmla="*/ 247193853 w 48"/>
              <a:gd name="T7" fmla="*/ 54933498 h 48"/>
              <a:gd name="T8" fmla="*/ 225222058 w 48"/>
              <a:gd name="T9" fmla="*/ 38451570 h 48"/>
              <a:gd name="T10" fmla="*/ 203247914 w 48"/>
              <a:gd name="T11" fmla="*/ 21971990 h 48"/>
              <a:gd name="T12" fmla="*/ 170289047 w 48"/>
              <a:gd name="T13" fmla="*/ 5492411 h 48"/>
              <a:gd name="T14" fmla="*/ 131837817 w 48"/>
              <a:gd name="T15" fmla="*/ 0 h 48"/>
              <a:gd name="T16" fmla="*/ 98876602 w 48"/>
              <a:gd name="T17" fmla="*/ 5492411 h 48"/>
              <a:gd name="T18" fmla="*/ 71412445 w 48"/>
              <a:gd name="T19" fmla="*/ 21971990 h 48"/>
              <a:gd name="T20" fmla="*/ 43945939 w 48"/>
              <a:gd name="T21" fmla="*/ 38451570 h 48"/>
              <a:gd name="T22" fmla="*/ 27466506 w 48"/>
              <a:gd name="T23" fmla="*/ 54933498 h 48"/>
              <a:gd name="T24" fmla="*/ 10987072 w 48"/>
              <a:gd name="T25" fmla="*/ 82397899 h 48"/>
              <a:gd name="T26" fmla="*/ 5492362 w 48"/>
              <a:gd name="T27" fmla="*/ 109864649 h 48"/>
              <a:gd name="T28" fmla="*/ 0 w 48"/>
              <a:gd name="T29" fmla="*/ 131838987 h 48"/>
              <a:gd name="T30" fmla="*/ 5492362 w 48"/>
              <a:gd name="T31" fmla="*/ 164798147 h 48"/>
              <a:gd name="T32" fmla="*/ 21971796 w 48"/>
              <a:gd name="T33" fmla="*/ 197757307 h 48"/>
              <a:gd name="T34" fmla="*/ 43945939 w 48"/>
              <a:gd name="T35" fmla="*/ 225224056 h 48"/>
              <a:gd name="T36" fmla="*/ 71412445 w 48"/>
              <a:gd name="T37" fmla="*/ 247196046 h 48"/>
              <a:gd name="T38" fmla="*/ 98876602 w 48"/>
              <a:gd name="T39" fmla="*/ 258183216 h 48"/>
              <a:gd name="T40" fmla="*/ 131837817 w 48"/>
              <a:gd name="T41" fmla="*/ 263675626 h 48"/>
              <a:gd name="T42" fmla="*/ 170289047 w 48"/>
              <a:gd name="T43" fmla="*/ 258183216 h 48"/>
              <a:gd name="T44" fmla="*/ 203247914 w 48"/>
              <a:gd name="T45" fmla="*/ 247196046 h 48"/>
              <a:gd name="T46" fmla="*/ 225222058 w 48"/>
              <a:gd name="T47" fmla="*/ 225224056 h 48"/>
              <a:gd name="T48" fmla="*/ 252686215 w 48"/>
              <a:gd name="T49" fmla="*/ 197757307 h 48"/>
              <a:gd name="T50" fmla="*/ 263673287 w 48"/>
              <a:gd name="T51" fmla="*/ 164798147 h 48"/>
              <a:gd name="T52" fmla="*/ 263673287 w 48"/>
              <a:gd name="T53" fmla="*/ 131838987 h 48"/>
              <a:gd name="T54" fmla="*/ 263673287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20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4"/>
                </a:lnTo>
                <a:lnTo>
                  <a:pt x="8" y="7"/>
                </a:lnTo>
                <a:lnTo>
                  <a:pt x="5" y="10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8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6" name="Freeform 152"/>
          <p:cNvSpPr>
            <a:spLocks/>
          </p:cNvSpPr>
          <p:nvPr/>
        </p:nvSpPr>
        <p:spPr bwMode="auto">
          <a:xfrm>
            <a:off x="1354952" y="3485734"/>
            <a:ext cx="111125" cy="112712"/>
          </a:xfrm>
          <a:custGeom>
            <a:avLst/>
            <a:gdLst>
              <a:gd name="T0" fmla="*/ 259960732 w 48"/>
              <a:gd name="T1" fmla="*/ 131837817 h 48"/>
              <a:gd name="T2" fmla="*/ 254545703 w 48"/>
              <a:gd name="T3" fmla="*/ 104371312 h 48"/>
              <a:gd name="T4" fmla="*/ 249128359 w 48"/>
              <a:gd name="T5" fmla="*/ 82397168 h 48"/>
              <a:gd name="T6" fmla="*/ 232880958 w 48"/>
              <a:gd name="T7" fmla="*/ 60425373 h 48"/>
              <a:gd name="T8" fmla="*/ 222050901 w 48"/>
              <a:gd name="T9" fmla="*/ 43945939 h 48"/>
              <a:gd name="T10" fmla="*/ 189553784 w 48"/>
              <a:gd name="T11" fmla="*/ 16479434 h 48"/>
              <a:gd name="T12" fmla="*/ 162476326 w 48"/>
              <a:gd name="T13" fmla="*/ 5492362 h 48"/>
              <a:gd name="T14" fmla="*/ 129981523 w 48"/>
              <a:gd name="T15" fmla="*/ 0 h 48"/>
              <a:gd name="T16" fmla="*/ 92069378 w 48"/>
              <a:gd name="T17" fmla="*/ 5492362 h 48"/>
              <a:gd name="T18" fmla="*/ 59574576 w 48"/>
              <a:gd name="T19" fmla="*/ 16479434 h 48"/>
              <a:gd name="T20" fmla="*/ 37909831 w 48"/>
              <a:gd name="T21" fmla="*/ 43945939 h 48"/>
              <a:gd name="T22" fmla="*/ 16247401 w 48"/>
              <a:gd name="T23" fmla="*/ 60425373 h 48"/>
              <a:gd name="T24" fmla="*/ 5415029 w 48"/>
              <a:gd name="T25" fmla="*/ 82397168 h 48"/>
              <a:gd name="T26" fmla="*/ 0 w 48"/>
              <a:gd name="T27" fmla="*/ 104371312 h 48"/>
              <a:gd name="T28" fmla="*/ 0 w 48"/>
              <a:gd name="T29" fmla="*/ 131837817 h 48"/>
              <a:gd name="T30" fmla="*/ 5415029 w 48"/>
              <a:gd name="T31" fmla="*/ 170289047 h 48"/>
              <a:gd name="T32" fmla="*/ 16247401 w 48"/>
              <a:gd name="T33" fmla="*/ 197755552 h 48"/>
              <a:gd name="T34" fmla="*/ 37909831 w 48"/>
              <a:gd name="T35" fmla="*/ 225222058 h 48"/>
              <a:gd name="T36" fmla="*/ 59574576 w 48"/>
              <a:gd name="T37" fmla="*/ 252686215 h 48"/>
              <a:gd name="T38" fmla="*/ 92069378 w 48"/>
              <a:gd name="T39" fmla="*/ 263673287 h 48"/>
              <a:gd name="T40" fmla="*/ 129981523 w 48"/>
              <a:gd name="T41" fmla="*/ 263673287 h 48"/>
              <a:gd name="T42" fmla="*/ 162476326 w 48"/>
              <a:gd name="T43" fmla="*/ 263673287 h 48"/>
              <a:gd name="T44" fmla="*/ 189553784 w 48"/>
              <a:gd name="T45" fmla="*/ 252686215 h 48"/>
              <a:gd name="T46" fmla="*/ 222050901 w 48"/>
              <a:gd name="T47" fmla="*/ 225222058 h 48"/>
              <a:gd name="T48" fmla="*/ 243713331 w 48"/>
              <a:gd name="T49" fmla="*/ 197755552 h 48"/>
              <a:gd name="T50" fmla="*/ 254545703 w 48"/>
              <a:gd name="T51" fmla="*/ 170289047 h 48"/>
              <a:gd name="T52" fmla="*/ 259960732 w 48"/>
              <a:gd name="T53" fmla="*/ 131837817 h 48"/>
              <a:gd name="T54" fmla="*/ 259960732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3" y="11"/>
                </a:lnTo>
                <a:lnTo>
                  <a:pt x="41" y="8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8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7" y="41"/>
                </a:lnTo>
                <a:lnTo>
                  <a:pt x="11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5" y="46"/>
                </a:lnTo>
                <a:lnTo>
                  <a:pt x="41" y="41"/>
                </a:lnTo>
                <a:lnTo>
                  <a:pt x="45" y="36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7" name="Freeform 153"/>
          <p:cNvSpPr>
            <a:spLocks/>
          </p:cNvSpPr>
          <p:nvPr/>
        </p:nvSpPr>
        <p:spPr bwMode="auto">
          <a:xfrm>
            <a:off x="1634352" y="2955509"/>
            <a:ext cx="112712" cy="111125"/>
          </a:xfrm>
          <a:custGeom>
            <a:avLst/>
            <a:gdLst>
              <a:gd name="T0" fmla="*/ 263673287 w 48"/>
              <a:gd name="T1" fmla="*/ 129981523 h 48"/>
              <a:gd name="T2" fmla="*/ 258180925 w 48"/>
              <a:gd name="T3" fmla="*/ 108316779 h 48"/>
              <a:gd name="T4" fmla="*/ 252686215 w 48"/>
              <a:gd name="T5" fmla="*/ 81237005 h 48"/>
              <a:gd name="T6" fmla="*/ 241701491 w 48"/>
              <a:gd name="T7" fmla="*/ 64989604 h 48"/>
              <a:gd name="T8" fmla="*/ 225222058 w 48"/>
              <a:gd name="T9" fmla="*/ 37909831 h 48"/>
              <a:gd name="T10" fmla="*/ 197755552 w 48"/>
              <a:gd name="T11" fmla="*/ 16247401 h 48"/>
              <a:gd name="T12" fmla="*/ 164796685 w 48"/>
              <a:gd name="T13" fmla="*/ 5415029 h 48"/>
              <a:gd name="T14" fmla="*/ 131837817 w 48"/>
              <a:gd name="T15" fmla="*/ 0 h 48"/>
              <a:gd name="T16" fmla="*/ 93384240 w 48"/>
              <a:gd name="T17" fmla="*/ 5415029 h 48"/>
              <a:gd name="T18" fmla="*/ 65917735 w 48"/>
              <a:gd name="T19" fmla="*/ 16247401 h 48"/>
              <a:gd name="T20" fmla="*/ 38451229 w 48"/>
              <a:gd name="T21" fmla="*/ 37909831 h 48"/>
              <a:gd name="T22" fmla="*/ 21971796 w 48"/>
              <a:gd name="T23" fmla="*/ 64989604 h 48"/>
              <a:gd name="T24" fmla="*/ 10987072 w 48"/>
              <a:gd name="T25" fmla="*/ 81237005 h 48"/>
              <a:gd name="T26" fmla="*/ 0 w 48"/>
              <a:gd name="T27" fmla="*/ 108316779 h 48"/>
              <a:gd name="T28" fmla="*/ 0 w 48"/>
              <a:gd name="T29" fmla="*/ 129981523 h 48"/>
              <a:gd name="T30" fmla="*/ 5492362 w 48"/>
              <a:gd name="T31" fmla="*/ 167891354 h 48"/>
              <a:gd name="T32" fmla="*/ 21971796 w 48"/>
              <a:gd name="T33" fmla="*/ 200386156 h 48"/>
              <a:gd name="T34" fmla="*/ 38451229 w 48"/>
              <a:gd name="T35" fmla="*/ 222050901 h 48"/>
              <a:gd name="T36" fmla="*/ 65917735 w 48"/>
              <a:gd name="T37" fmla="*/ 249128359 h 48"/>
              <a:gd name="T38" fmla="*/ 93384240 w 48"/>
              <a:gd name="T39" fmla="*/ 259960732 h 48"/>
              <a:gd name="T40" fmla="*/ 131837817 w 48"/>
              <a:gd name="T41" fmla="*/ 259960732 h 48"/>
              <a:gd name="T42" fmla="*/ 164796685 w 48"/>
              <a:gd name="T43" fmla="*/ 259960732 h 48"/>
              <a:gd name="T44" fmla="*/ 197755552 w 48"/>
              <a:gd name="T45" fmla="*/ 249128359 h 48"/>
              <a:gd name="T46" fmla="*/ 225222058 w 48"/>
              <a:gd name="T47" fmla="*/ 222050901 h 48"/>
              <a:gd name="T48" fmla="*/ 247193853 w 48"/>
              <a:gd name="T49" fmla="*/ 200386156 h 48"/>
              <a:gd name="T50" fmla="*/ 258180925 w 48"/>
              <a:gd name="T51" fmla="*/ 167891354 h 48"/>
              <a:gd name="T52" fmla="*/ 263673287 w 48"/>
              <a:gd name="T53" fmla="*/ 129981523 h 48"/>
              <a:gd name="T54" fmla="*/ 263673287 w 48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20"/>
                </a:lnTo>
                <a:lnTo>
                  <a:pt x="46" y="15"/>
                </a:lnTo>
                <a:lnTo>
                  <a:pt x="44" y="12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2"/>
                </a:lnTo>
                <a:lnTo>
                  <a:pt x="2" y="15"/>
                </a:lnTo>
                <a:lnTo>
                  <a:pt x="0" y="20"/>
                </a:lnTo>
                <a:lnTo>
                  <a:pt x="0" y="24"/>
                </a:lnTo>
                <a:lnTo>
                  <a:pt x="1" y="31"/>
                </a:lnTo>
                <a:lnTo>
                  <a:pt x="4" y="37"/>
                </a:lnTo>
                <a:lnTo>
                  <a:pt x="7" y="41"/>
                </a:lnTo>
                <a:lnTo>
                  <a:pt x="12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6" y="46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8" name="Freeform 154"/>
          <p:cNvSpPr>
            <a:spLocks/>
          </p:cNvSpPr>
          <p:nvPr/>
        </p:nvSpPr>
        <p:spPr bwMode="auto">
          <a:xfrm>
            <a:off x="1894702" y="3101559"/>
            <a:ext cx="112712" cy="111125"/>
          </a:xfrm>
          <a:custGeom>
            <a:avLst/>
            <a:gdLst>
              <a:gd name="T0" fmla="*/ 263673287 w 48"/>
              <a:gd name="T1" fmla="*/ 127214481 h 47"/>
              <a:gd name="T2" fmla="*/ 258180925 w 48"/>
              <a:gd name="T3" fmla="*/ 99560907 h 47"/>
              <a:gd name="T4" fmla="*/ 252686215 w 48"/>
              <a:gd name="T5" fmla="*/ 77435210 h 47"/>
              <a:gd name="T6" fmla="*/ 241701491 w 48"/>
              <a:gd name="T7" fmla="*/ 55311878 h 47"/>
              <a:gd name="T8" fmla="*/ 219727348 w 48"/>
              <a:gd name="T9" fmla="*/ 38718787 h 47"/>
              <a:gd name="T10" fmla="*/ 197755552 w 48"/>
              <a:gd name="T11" fmla="*/ 11062848 h 47"/>
              <a:gd name="T12" fmla="*/ 164796685 w 48"/>
              <a:gd name="T13" fmla="*/ 0 h 47"/>
              <a:gd name="T14" fmla="*/ 131837817 w 48"/>
              <a:gd name="T15" fmla="*/ 0 h 47"/>
              <a:gd name="T16" fmla="*/ 93384240 w 48"/>
              <a:gd name="T17" fmla="*/ 0 h 47"/>
              <a:gd name="T18" fmla="*/ 65917735 w 48"/>
              <a:gd name="T19" fmla="*/ 11062848 h 47"/>
              <a:gd name="T20" fmla="*/ 38451229 w 48"/>
              <a:gd name="T21" fmla="*/ 38718787 h 47"/>
              <a:gd name="T22" fmla="*/ 21971796 w 48"/>
              <a:gd name="T23" fmla="*/ 55311878 h 47"/>
              <a:gd name="T24" fmla="*/ 5492362 w 48"/>
              <a:gd name="T25" fmla="*/ 77435210 h 47"/>
              <a:gd name="T26" fmla="*/ 0 w 48"/>
              <a:gd name="T27" fmla="*/ 99560907 h 47"/>
              <a:gd name="T28" fmla="*/ 0 w 48"/>
              <a:gd name="T29" fmla="*/ 127214481 h 47"/>
              <a:gd name="T30" fmla="*/ 0 w 48"/>
              <a:gd name="T31" fmla="*/ 165933269 h 47"/>
              <a:gd name="T32" fmla="*/ 10987072 w 48"/>
              <a:gd name="T33" fmla="*/ 199119449 h 47"/>
              <a:gd name="T34" fmla="*/ 38451229 w 48"/>
              <a:gd name="T35" fmla="*/ 221242782 h 47"/>
              <a:gd name="T36" fmla="*/ 65917735 w 48"/>
              <a:gd name="T37" fmla="*/ 248898721 h 47"/>
              <a:gd name="T38" fmla="*/ 93384240 w 48"/>
              <a:gd name="T39" fmla="*/ 259961569 h 47"/>
              <a:gd name="T40" fmla="*/ 131837817 w 48"/>
              <a:gd name="T41" fmla="*/ 259961569 h 47"/>
              <a:gd name="T42" fmla="*/ 164796685 w 48"/>
              <a:gd name="T43" fmla="*/ 259961569 h 47"/>
              <a:gd name="T44" fmla="*/ 197755552 w 48"/>
              <a:gd name="T45" fmla="*/ 248898721 h 47"/>
              <a:gd name="T46" fmla="*/ 219727348 w 48"/>
              <a:gd name="T47" fmla="*/ 221242782 h 47"/>
              <a:gd name="T48" fmla="*/ 247193853 w 48"/>
              <a:gd name="T49" fmla="*/ 199119449 h 47"/>
              <a:gd name="T50" fmla="*/ 258180925 w 48"/>
              <a:gd name="T51" fmla="*/ 165933269 h 47"/>
              <a:gd name="T52" fmla="*/ 263673287 w 48"/>
              <a:gd name="T53" fmla="*/ 127214481 h 47"/>
              <a:gd name="T54" fmla="*/ 263673287 w 48"/>
              <a:gd name="T55" fmla="*/ 127214481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8" y="23"/>
                </a:move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0" y="7"/>
                </a:ln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3"/>
                </a:lnTo>
                <a:lnTo>
                  <a:pt x="0" y="30"/>
                </a:lnTo>
                <a:lnTo>
                  <a:pt x="2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6" y="45"/>
                </a:lnTo>
                <a:lnTo>
                  <a:pt x="40" y="40"/>
                </a:lnTo>
                <a:lnTo>
                  <a:pt x="45" y="36"/>
                </a:lnTo>
                <a:lnTo>
                  <a:pt x="47" y="30"/>
                </a:lnTo>
                <a:lnTo>
                  <a:pt x="48" y="23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49" name="Freeform 155"/>
          <p:cNvSpPr>
            <a:spLocks/>
          </p:cNvSpPr>
          <p:nvPr/>
        </p:nvSpPr>
        <p:spPr bwMode="auto">
          <a:xfrm>
            <a:off x="2720202" y="2957096"/>
            <a:ext cx="112712" cy="112713"/>
          </a:xfrm>
          <a:custGeom>
            <a:avLst/>
            <a:gdLst>
              <a:gd name="T0" fmla="*/ 263673287 w 48"/>
              <a:gd name="T1" fmla="*/ 131838987 h 48"/>
              <a:gd name="T2" fmla="*/ 263673287 w 48"/>
              <a:gd name="T3" fmla="*/ 109864649 h 48"/>
              <a:gd name="T4" fmla="*/ 252686215 w 48"/>
              <a:gd name="T5" fmla="*/ 82397899 h 48"/>
              <a:gd name="T6" fmla="*/ 241701491 w 48"/>
              <a:gd name="T7" fmla="*/ 60425909 h 48"/>
              <a:gd name="T8" fmla="*/ 225222058 w 48"/>
              <a:gd name="T9" fmla="*/ 38451570 h 48"/>
              <a:gd name="T10" fmla="*/ 197755552 w 48"/>
              <a:gd name="T11" fmla="*/ 21971990 h 48"/>
              <a:gd name="T12" fmla="*/ 164796685 w 48"/>
              <a:gd name="T13" fmla="*/ 5492411 h 48"/>
              <a:gd name="T14" fmla="*/ 131837817 w 48"/>
              <a:gd name="T15" fmla="*/ 0 h 48"/>
              <a:gd name="T16" fmla="*/ 98876602 w 48"/>
              <a:gd name="T17" fmla="*/ 5492411 h 48"/>
              <a:gd name="T18" fmla="*/ 65917735 w 48"/>
              <a:gd name="T19" fmla="*/ 21971990 h 48"/>
              <a:gd name="T20" fmla="*/ 32958867 w 48"/>
              <a:gd name="T21" fmla="*/ 38451570 h 48"/>
              <a:gd name="T22" fmla="*/ 21971796 w 48"/>
              <a:gd name="T23" fmla="*/ 60425909 h 48"/>
              <a:gd name="T24" fmla="*/ 10987072 w 48"/>
              <a:gd name="T25" fmla="*/ 82397899 h 48"/>
              <a:gd name="T26" fmla="*/ 5492362 w 48"/>
              <a:gd name="T27" fmla="*/ 109864649 h 48"/>
              <a:gd name="T28" fmla="*/ 0 w 48"/>
              <a:gd name="T29" fmla="*/ 131838987 h 48"/>
              <a:gd name="T30" fmla="*/ 5492362 w 48"/>
              <a:gd name="T31" fmla="*/ 170290558 h 48"/>
              <a:gd name="T32" fmla="*/ 16479434 w 48"/>
              <a:gd name="T33" fmla="*/ 203249717 h 48"/>
              <a:gd name="T34" fmla="*/ 32958867 w 48"/>
              <a:gd name="T35" fmla="*/ 225224056 h 48"/>
              <a:gd name="T36" fmla="*/ 65917735 w 48"/>
              <a:gd name="T37" fmla="*/ 247196046 h 48"/>
              <a:gd name="T38" fmla="*/ 98876602 w 48"/>
              <a:gd name="T39" fmla="*/ 258183216 h 48"/>
              <a:gd name="T40" fmla="*/ 131837817 w 48"/>
              <a:gd name="T41" fmla="*/ 263675626 h 48"/>
              <a:gd name="T42" fmla="*/ 164796685 w 48"/>
              <a:gd name="T43" fmla="*/ 258183216 h 48"/>
              <a:gd name="T44" fmla="*/ 197755552 w 48"/>
              <a:gd name="T45" fmla="*/ 247196046 h 48"/>
              <a:gd name="T46" fmla="*/ 225222058 w 48"/>
              <a:gd name="T47" fmla="*/ 225224056 h 48"/>
              <a:gd name="T48" fmla="*/ 241701491 w 48"/>
              <a:gd name="T49" fmla="*/ 203249717 h 48"/>
              <a:gd name="T50" fmla="*/ 263673287 w 48"/>
              <a:gd name="T51" fmla="*/ 170290558 h 48"/>
              <a:gd name="T52" fmla="*/ 263673287 w 48"/>
              <a:gd name="T53" fmla="*/ 131838987 h 48"/>
              <a:gd name="T54" fmla="*/ 263673287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20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lnTo>
                  <a:pt x="36" y="4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4"/>
                </a:lnTo>
                <a:lnTo>
                  <a:pt x="6" y="7"/>
                </a:lnTo>
                <a:lnTo>
                  <a:pt x="4" y="11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6" y="41"/>
                </a:lnTo>
                <a:lnTo>
                  <a:pt x="12" y="45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1"/>
                </a:lnTo>
                <a:lnTo>
                  <a:pt x="44" y="37"/>
                </a:lnTo>
                <a:lnTo>
                  <a:pt x="48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0" name="Freeform 156"/>
          <p:cNvSpPr>
            <a:spLocks/>
          </p:cNvSpPr>
          <p:nvPr/>
        </p:nvSpPr>
        <p:spPr bwMode="auto">
          <a:xfrm>
            <a:off x="2869427" y="2995196"/>
            <a:ext cx="112712" cy="111125"/>
          </a:xfrm>
          <a:custGeom>
            <a:avLst/>
            <a:gdLst>
              <a:gd name="T0" fmla="*/ 263673287 w 48"/>
              <a:gd name="T1" fmla="*/ 129981523 h 48"/>
              <a:gd name="T2" fmla="*/ 263673287 w 48"/>
              <a:gd name="T3" fmla="*/ 102901750 h 48"/>
              <a:gd name="T4" fmla="*/ 247193853 w 48"/>
              <a:gd name="T5" fmla="*/ 81237005 h 48"/>
              <a:gd name="T6" fmla="*/ 241701491 w 48"/>
              <a:gd name="T7" fmla="*/ 59574576 h 48"/>
              <a:gd name="T8" fmla="*/ 225222058 w 48"/>
              <a:gd name="T9" fmla="*/ 37909831 h 48"/>
              <a:gd name="T10" fmla="*/ 192260842 w 48"/>
              <a:gd name="T11" fmla="*/ 16247401 h 48"/>
              <a:gd name="T12" fmla="*/ 170289047 w 48"/>
              <a:gd name="T13" fmla="*/ 0 h 48"/>
              <a:gd name="T14" fmla="*/ 131837817 w 48"/>
              <a:gd name="T15" fmla="*/ 0 h 48"/>
              <a:gd name="T16" fmla="*/ 93384240 w 48"/>
              <a:gd name="T17" fmla="*/ 0 h 48"/>
              <a:gd name="T18" fmla="*/ 65917735 w 48"/>
              <a:gd name="T19" fmla="*/ 16247401 h 48"/>
              <a:gd name="T20" fmla="*/ 32958867 w 48"/>
              <a:gd name="T21" fmla="*/ 37909831 h 48"/>
              <a:gd name="T22" fmla="*/ 16479434 w 48"/>
              <a:gd name="T23" fmla="*/ 59574576 h 48"/>
              <a:gd name="T24" fmla="*/ 10987072 w 48"/>
              <a:gd name="T25" fmla="*/ 81237005 h 48"/>
              <a:gd name="T26" fmla="*/ 0 w 48"/>
              <a:gd name="T27" fmla="*/ 102901750 h 48"/>
              <a:gd name="T28" fmla="*/ 0 w 48"/>
              <a:gd name="T29" fmla="*/ 129981523 h 48"/>
              <a:gd name="T30" fmla="*/ 5492362 w 48"/>
              <a:gd name="T31" fmla="*/ 162476326 h 48"/>
              <a:gd name="T32" fmla="*/ 16479434 w 48"/>
              <a:gd name="T33" fmla="*/ 194971128 h 48"/>
              <a:gd name="T34" fmla="*/ 32958867 w 48"/>
              <a:gd name="T35" fmla="*/ 222050901 h 48"/>
              <a:gd name="T36" fmla="*/ 65917735 w 48"/>
              <a:gd name="T37" fmla="*/ 243713331 h 48"/>
              <a:gd name="T38" fmla="*/ 93384240 w 48"/>
              <a:gd name="T39" fmla="*/ 254545703 h 48"/>
              <a:gd name="T40" fmla="*/ 131837817 w 48"/>
              <a:gd name="T41" fmla="*/ 259960732 h 48"/>
              <a:gd name="T42" fmla="*/ 170289047 w 48"/>
              <a:gd name="T43" fmla="*/ 254545703 h 48"/>
              <a:gd name="T44" fmla="*/ 192260842 w 48"/>
              <a:gd name="T45" fmla="*/ 243713331 h 48"/>
              <a:gd name="T46" fmla="*/ 225222058 w 48"/>
              <a:gd name="T47" fmla="*/ 222050901 h 48"/>
              <a:gd name="T48" fmla="*/ 241701491 w 48"/>
              <a:gd name="T49" fmla="*/ 194971128 h 48"/>
              <a:gd name="T50" fmla="*/ 258180925 w 48"/>
              <a:gd name="T51" fmla="*/ 162476326 h 48"/>
              <a:gd name="T52" fmla="*/ 263673287 w 48"/>
              <a:gd name="T53" fmla="*/ 129981523 h 48"/>
              <a:gd name="T54" fmla="*/ 263673287 w 48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5" y="15"/>
                </a:lnTo>
                <a:lnTo>
                  <a:pt x="44" y="11"/>
                </a:lnTo>
                <a:lnTo>
                  <a:pt x="41" y="7"/>
                </a:lnTo>
                <a:lnTo>
                  <a:pt x="35" y="3"/>
                </a:lnTo>
                <a:lnTo>
                  <a:pt x="31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6" y="41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1" y="47"/>
                </a:lnTo>
                <a:lnTo>
                  <a:pt x="35" y="45"/>
                </a:lnTo>
                <a:lnTo>
                  <a:pt x="41" y="41"/>
                </a:lnTo>
                <a:lnTo>
                  <a:pt x="44" y="36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1" name="Freeform 157"/>
          <p:cNvSpPr>
            <a:spLocks/>
          </p:cNvSpPr>
          <p:nvPr/>
        </p:nvSpPr>
        <p:spPr bwMode="auto">
          <a:xfrm>
            <a:off x="3001189" y="3020596"/>
            <a:ext cx="112713" cy="112713"/>
          </a:xfrm>
          <a:custGeom>
            <a:avLst/>
            <a:gdLst>
              <a:gd name="T0" fmla="*/ 263675626 w 48"/>
              <a:gd name="T1" fmla="*/ 131838987 h 48"/>
              <a:gd name="T2" fmla="*/ 263675626 w 48"/>
              <a:gd name="T3" fmla="*/ 104372238 h 48"/>
              <a:gd name="T4" fmla="*/ 258183216 w 48"/>
              <a:gd name="T5" fmla="*/ 76905489 h 48"/>
              <a:gd name="T6" fmla="*/ 241703636 w 48"/>
              <a:gd name="T7" fmla="*/ 60425909 h 48"/>
              <a:gd name="T8" fmla="*/ 225224056 w 48"/>
              <a:gd name="T9" fmla="*/ 43946329 h 48"/>
              <a:gd name="T10" fmla="*/ 197757307 w 48"/>
              <a:gd name="T11" fmla="*/ 16479580 h 48"/>
              <a:gd name="T12" fmla="*/ 170290558 w 48"/>
              <a:gd name="T13" fmla="*/ 5492411 h 48"/>
              <a:gd name="T14" fmla="*/ 131838987 w 48"/>
              <a:gd name="T15" fmla="*/ 0 h 48"/>
              <a:gd name="T16" fmla="*/ 98877479 w 48"/>
              <a:gd name="T17" fmla="*/ 5492411 h 48"/>
              <a:gd name="T18" fmla="*/ 65918320 w 48"/>
              <a:gd name="T19" fmla="*/ 16479580 h 48"/>
              <a:gd name="T20" fmla="*/ 38451570 w 48"/>
              <a:gd name="T21" fmla="*/ 43946329 h 48"/>
              <a:gd name="T22" fmla="*/ 21971990 w 48"/>
              <a:gd name="T23" fmla="*/ 60425909 h 48"/>
              <a:gd name="T24" fmla="*/ 10987169 w 48"/>
              <a:gd name="T25" fmla="*/ 76905489 h 48"/>
              <a:gd name="T26" fmla="*/ 5492411 w 48"/>
              <a:gd name="T27" fmla="*/ 104372238 h 48"/>
              <a:gd name="T28" fmla="*/ 0 w 48"/>
              <a:gd name="T29" fmla="*/ 131838987 h 48"/>
              <a:gd name="T30" fmla="*/ 5492411 w 48"/>
              <a:gd name="T31" fmla="*/ 164798147 h 48"/>
              <a:gd name="T32" fmla="*/ 16479580 w 48"/>
              <a:gd name="T33" fmla="*/ 197757307 h 48"/>
              <a:gd name="T34" fmla="*/ 38451570 w 48"/>
              <a:gd name="T35" fmla="*/ 225224056 h 48"/>
              <a:gd name="T36" fmla="*/ 65918320 w 48"/>
              <a:gd name="T37" fmla="*/ 247196046 h 48"/>
              <a:gd name="T38" fmla="*/ 98877479 w 48"/>
              <a:gd name="T39" fmla="*/ 263675626 h 48"/>
              <a:gd name="T40" fmla="*/ 131838987 w 48"/>
              <a:gd name="T41" fmla="*/ 263675626 h 48"/>
              <a:gd name="T42" fmla="*/ 170290558 w 48"/>
              <a:gd name="T43" fmla="*/ 263675626 h 48"/>
              <a:gd name="T44" fmla="*/ 197757307 w 48"/>
              <a:gd name="T45" fmla="*/ 247196046 h 48"/>
              <a:gd name="T46" fmla="*/ 225224056 w 48"/>
              <a:gd name="T47" fmla="*/ 225224056 h 48"/>
              <a:gd name="T48" fmla="*/ 241703636 w 48"/>
              <a:gd name="T49" fmla="*/ 197757307 h 48"/>
              <a:gd name="T50" fmla="*/ 263675626 w 48"/>
              <a:gd name="T51" fmla="*/ 164798147 h 48"/>
              <a:gd name="T52" fmla="*/ 263675626 w 48"/>
              <a:gd name="T53" fmla="*/ 131838987 h 48"/>
              <a:gd name="T54" fmla="*/ 263675626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7" y="14"/>
                </a:lnTo>
                <a:lnTo>
                  <a:pt x="44" y="11"/>
                </a:lnTo>
                <a:lnTo>
                  <a:pt x="41" y="8"/>
                </a:lnTo>
                <a:lnTo>
                  <a:pt x="36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7" y="8"/>
                </a:lnTo>
                <a:lnTo>
                  <a:pt x="4" y="11"/>
                </a:lnTo>
                <a:lnTo>
                  <a:pt x="2" y="14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7" y="41"/>
                </a:lnTo>
                <a:lnTo>
                  <a:pt x="12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6" y="45"/>
                </a:lnTo>
                <a:lnTo>
                  <a:pt x="41" y="41"/>
                </a:lnTo>
                <a:lnTo>
                  <a:pt x="44" y="36"/>
                </a:lnTo>
                <a:lnTo>
                  <a:pt x="48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2" name="Freeform 158"/>
          <p:cNvSpPr>
            <a:spLocks/>
          </p:cNvSpPr>
          <p:nvPr/>
        </p:nvSpPr>
        <p:spPr bwMode="auto">
          <a:xfrm>
            <a:off x="3277414" y="2936459"/>
            <a:ext cx="112713" cy="112712"/>
          </a:xfrm>
          <a:custGeom>
            <a:avLst/>
            <a:gdLst>
              <a:gd name="T0" fmla="*/ 263675626 w 48"/>
              <a:gd name="T1" fmla="*/ 131837817 h 48"/>
              <a:gd name="T2" fmla="*/ 263675626 w 48"/>
              <a:gd name="T3" fmla="*/ 109863674 h 48"/>
              <a:gd name="T4" fmla="*/ 252688457 w 48"/>
              <a:gd name="T5" fmla="*/ 82397168 h 48"/>
              <a:gd name="T6" fmla="*/ 241703636 w 48"/>
              <a:gd name="T7" fmla="*/ 54933011 h 48"/>
              <a:gd name="T8" fmla="*/ 225224056 w 48"/>
              <a:gd name="T9" fmla="*/ 38451229 h 48"/>
              <a:gd name="T10" fmla="*/ 197757307 w 48"/>
              <a:gd name="T11" fmla="*/ 16479434 h 48"/>
              <a:gd name="T12" fmla="*/ 164798147 w 48"/>
              <a:gd name="T13" fmla="*/ 5492362 h 48"/>
              <a:gd name="T14" fmla="*/ 131838987 w 48"/>
              <a:gd name="T15" fmla="*/ 0 h 48"/>
              <a:gd name="T16" fmla="*/ 98877479 w 48"/>
              <a:gd name="T17" fmla="*/ 5492362 h 48"/>
              <a:gd name="T18" fmla="*/ 65918320 w 48"/>
              <a:gd name="T19" fmla="*/ 16479434 h 48"/>
              <a:gd name="T20" fmla="*/ 32959160 w 48"/>
              <a:gd name="T21" fmla="*/ 38451229 h 48"/>
              <a:gd name="T22" fmla="*/ 21971990 w 48"/>
              <a:gd name="T23" fmla="*/ 54933011 h 48"/>
              <a:gd name="T24" fmla="*/ 10987169 w 48"/>
              <a:gd name="T25" fmla="*/ 82397168 h 48"/>
              <a:gd name="T26" fmla="*/ 5492411 w 48"/>
              <a:gd name="T27" fmla="*/ 109863674 h 48"/>
              <a:gd name="T28" fmla="*/ 0 w 48"/>
              <a:gd name="T29" fmla="*/ 131837817 h 48"/>
              <a:gd name="T30" fmla="*/ 5492411 w 48"/>
              <a:gd name="T31" fmla="*/ 164796685 h 48"/>
              <a:gd name="T32" fmla="*/ 16479580 w 48"/>
              <a:gd name="T33" fmla="*/ 197755552 h 48"/>
              <a:gd name="T34" fmla="*/ 32959160 w 48"/>
              <a:gd name="T35" fmla="*/ 225222058 h 48"/>
              <a:gd name="T36" fmla="*/ 65918320 w 48"/>
              <a:gd name="T37" fmla="*/ 247193853 h 48"/>
              <a:gd name="T38" fmla="*/ 98877479 w 48"/>
              <a:gd name="T39" fmla="*/ 258180925 h 48"/>
              <a:gd name="T40" fmla="*/ 131838987 w 48"/>
              <a:gd name="T41" fmla="*/ 263673287 h 48"/>
              <a:gd name="T42" fmla="*/ 164798147 w 48"/>
              <a:gd name="T43" fmla="*/ 258180925 h 48"/>
              <a:gd name="T44" fmla="*/ 197757307 w 48"/>
              <a:gd name="T45" fmla="*/ 247193853 h 48"/>
              <a:gd name="T46" fmla="*/ 225224056 w 48"/>
              <a:gd name="T47" fmla="*/ 225222058 h 48"/>
              <a:gd name="T48" fmla="*/ 241703636 w 48"/>
              <a:gd name="T49" fmla="*/ 197755552 h 48"/>
              <a:gd name="T50" fmla="*/ 252688457 w 48"/>
              <a:gd name="T51" fmla="*/ 164796685 h 48"/>
              <a:gd name="T52" fmla="*/ 263675626 w 48"/>
              <a:gd name="T53" fmla="*/ 131837817 h 48"/>
              <a:gd name="T54" fmla="*/ 263675626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20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6" y="7"/>
                </a:lnTo>
                <a:lnTo>
                  <a:pt x="4" y="10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6" y="41"/>
                </a:lnTo>
                <a:lnTo>
                  <a:pt x="12" y="45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1"/>
                </a:lnTo>
                <a:lnTo>
                  <a:pt x="44" y="36"/>
                </a:lnTo>
                <a:lnTo>
                  <a:pt x="46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3" name="Freeform 159"/>
          <p:cNvSpPr>
            <a:spLocks/>
          </p:cNvSpPr>
          <p:nvPr/>
        </p:nvSpPr>
        <p:spPr bwMode="auto">
          <a:xfrm>
            <a:off x="3540939" y="3025359"/>
            <a:ext cx="112713" cy="112712"/>
          </a:xfrm>
          <a:custGeom>
            <a:avLst/>
            <a:gdLst>
              <a:gd name="T0" fmla="*/ 263675626 w 48"/>
              <a:gd name="T1" fmla="*/ 131837817 h 48"/>
              <a:gd name="T2" fmla="*/ 263675626 w 48"/>
              <a:gd name="T3" fmla="*/ 98876602 h 48"/>
              <a:gd name="T4" fmla="*/ 252688457 w 48"/>
              <a:gd name="T5" fmla="*/ 82397168 h 48"/>
              <a:gd name="T6" fmla="*/ 241703636 w 48"/>
              <a:gd name="T7" fmla="*/ 54933011 h 48"/>
              <a:gd name="T8" fmla="*/ 225224056 w 48"/>
              <a:gd name="T9" fmla="*/ 38451229 h 48"/>
              <a:gd name="T10" fmla="*/ 197757307 w 48"/>
              <a:gd name="T11" fmla="*/ 10987072 h 48"/>
              <a:gd name="T12" fmla="*/ 170290558 w 48"/>
              <a:gd name="T13" fmla="*/ 0 h 48"/>
              <a:gd name="T14" fmla="*/ 131838987 w 48"/>
              <a:gd name="T15" fmla="*/ 0 h 48"/>
              <a:gd name="T16" fmla="*/ 98877479 w 48"/>
              <a:gd name="T17" fmla="*/ 0 h 48"/>
              <a:gd name="T18" fmla="*/ 65918320 w 48"/>
              <a:gd name="T19" fmla="*/ 10987072 h 48"/>
              <a:gd name="T20" fmla="*/ 38451570 w 48"/>
              <a:gd name="T21" fmla="*/ 38451229 h 48"/>
              <a:gd name="T22" fmla="*/ 21971990 w 48"/>
              <a:gd name="T23" fmla="*/ 54933011 h 48"/>
              <a:gd name="T24" fmla="*/ 10987169 w 48"/>
              <a:gd name="T25" fmla="*/ 82397168 h 48"/>
              <a:gd name="T26" fmla="*/ 0 w 48"/>
              <a:gd name="T27" fmla="*/ 98876602 h 48"/>
              <a:gd name="T28" fmla="*/ 0 w 48"/>
              <a:gd name="T29" fmla="*/ 131837817 h 48"/>
              <a:gd name="T30" fmla="*/ 5492411 w 48"/>
              <a:gd name="T31" fmla="*/ 164796685 h 48"/>
              <a:gd name="T32" fmla="*/ 16479580 w 48"/>
              <a:gd name="T33" fmla="*/ 192260842 h 48"/>
              <a:gd name="T34" fmla="*/ 38451570 w 48"/>
              <a:gd name="T35" fmla="*/ 225222058 h 48"/>
              <a:gd name="T36" fmla="*/ 65918320 w 48"/>
              <a:gd name="T37" fmla="*/ 241701491 h 48"/>
              <a:gd name="T38" fmla="*/ 98877479 w 48"/>
              <a:gd name="T39" fmla="*/ 258180925 h 48"/>
              <a:gd name="T40" fmla="*/ 131838987 w 48"/>
              <a:gd name="T41" fmla="*/ 263673287 h 48"/>
              <a:gd name="T42" fmla="*/ 170290558 w 48"/>
              <a:gd name="T43" fmla="*/ 258180925 h 48"/>
              <a:gd name="T44" fmla="*/ 197757307 w 48"/>
              <a:gd name="T45" fmla="*/ 241701491 h 48"/>
              <a:gd name="T46" fmla="*/ 225224056 w 48"/>
              <a:gd name="T47" fmla="*/ 225222058 h 48"/>
              <a:gd name="T48" fmla="*/ 241703636 w 48"/>
              <a:gd name="T49" fmla="*/ 192260842 h 48"/>
              <a:gd name="T50" fmla="*/ 258183216 w 48"/>
              <a:gd name="T51" fmla="*/ 164796685 h 48"/>
              <a:gd name="T52" fmla="*/ 263675626 w 48"/>
              <a:gd name="T53" fmla="*/ 131837817 h 48"/>
              <a:gd name="T54" fmla="*/ 263675626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8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lnTo>
                  <a:pt x="36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2" y="15"/>
                </a:lnTo>
                <a:lnTo>
                  <a:pt x="0" y="18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6" y="44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4" name="Freeform 160"/>
          <p:cNvSpPr>
            <a:spLocks/>
          </p:cNvSpPr>
          <p:nvPr/>
        </p:nvSpPr>
        <p:spPr bwMode="auto">
          <a:xfrm>
            <a:off x="3839389" y="3025359"/>
            <a:ext cx="111125" cy="112712"/>
          </a:xfrm>
          <a:custGeom>
            <a:avLst/>
            <a:gdLst>
              <a:gd name="T0" fmla="*/ 259960732 w 48"/>
              <a:gd name="T1" fmla="*/ 131837817 h 48"/>
              <a:gd name="T2" fmla="*/ 259960732 w 48"/>
              <a:gd name="T3" fmla="*/ 98876602 h 48"/>
              <a:gd name="T4" fmla="*/ 254545703 w 48"/>
              <a:gd name="T5" fmla="*/ 82397168 h 48"/>
              <a:gd name="T6" fmla="*/ 238298302 w 48"/>
              <a:gd name="T7" fmla="*/ 54933011 h 48"/>
              <a:gd name="T8" fmla="*/ 222050901 w 48"/>
              <a:gd name="T9" fmla="*/ 38451229 h 48"/>
              <a:gd name="T10" fmla="*/ 194971128 w 48"/>
              <a:gd name="T11" fmla="*/ 10987072 h 48"/>
              <a:gd name="T12" fmla="*/ 167891354 w 48"/>
              <a:gd name="T13" fmla="*/ 0 h 48"/>
              <a:gd name="T14" fmla="*/ 129981523 w 48"/>
              <a:gd name="T15" fmla="*/ 0 h 48"/>
              <a:gd name="T16" fmla="*/ 97484406 w 48"/>
              <a:gd name="T17" fmla="*/ 0 h 48"/>
              <a:gd name="T18" fmla="*/ 64989604 w 48"/>
              <a:gd name="T19" fmla="*/ 10987072 h 48"/>
              <a:gd name="T20" fmla="*/ 37909831 w 48"/>
              <a:gd name="T21" fmla="*/ 38451229 h 48"/>
              <a:gd name="T22" fmla="*/ 21662430 w 48"/>
              <a:gd name="T23" fmla="*/ 54933011 h 48"/>
              <a:gd name="T24" fmla="*/ 10832372 w 48"/>
              <a:gd name="T25" fmla="*/ 82397168 h 48"/>
              <a:gd name="T26" fmla="*/ 5415029 w 48"/>
              <a:gd name="T27" fmla="*/ 98876602 h 48"/>
              <a:gd name="T28" fmla="*/ 0 w 48"/>
              <a:gd name="T29" fmla="*/ 131837817 h 48"/>
              <a:gd name="T30" fmla="*/ 5415029 w 48"/>
              <a:gd name="T31" fmla="*/ 164796685 h 48"/>
              <a:gd name="T32" fmla="*/ 16247401 w 48"/>
              <a:gd name="T33" fmla="*/ 192260842 h 48"/>
              <a:gd name="T34" fmla="*/ 37909831 w 48"/>
              <a:gd name="T35" fmla="*/ 225222058 h 48"/>
              <a:gd name="T36" fmla="*/ 64989604 w 48"/>
              <a:gd name="T37" fmla="*/ 241701491 h 48"/>
              <a:gd name="T38" fmla="*/ 97484406 w 48"/>
              <a:gd name="T39" fmla="*/ 258180925 h 48"/>
              <a:gd name="T40" fmla="*/ 129981523 w 48"/>
              <a:gd name="T41" fmla="*/ 263673287 h 48"/>
              <a:gd name="T42" fmla="*/ 167891354 w 48"/>
              <a:gd name="T43" fmla="*/ 258180925 h 48"/>
              <a:gd name="T44" fmla="*/ 194971128 w 48"/>
              <a:gd name="T45" fmla="*/ 241701491 h 48"/>
              <a:gd name="T46" fmla="*/ 222050901 w 48"/>
              <a:gd name="T47" fmla="*/ 225222058 h 48"/>
              <a:gd name="T48" fmla="*/ 238298302 w 48"/>
              <a:gd name="T49" fmla="*/ 192260842 h 48"/>
              <a:gd name="T50" fmla="*/ 254545703 w 48"/>
              <a:gd name="T51" fmla="*/ 164796685 h 48"/>
              <a:gd name="T52" fmla="*/ 259960732 w 48"/>
              <a:gd name="T53" fmla="*/ 131837817 h 48"/>
              <a:gd name="T54" fmla="*/ 259960732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8"/>
                </a:lnTo>
                <a:lnTo>
                  <a:pt x="47" y="15"/>
                </a:lnTo>
                <a:lnTo>
                  <a:pt x="44" y="10"/>
                </a:lnTo>
                <a:lnTo>
                  <a:pt x="41" y="7"/>
                </a:lnTo>
                <a:lnTo>
                  <a:pt x="36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2" y="15"/>
                </a:lnTo>
                <a:lnTo>
                  <a:pt x="1" y="18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6" y="44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5" name="Freeform 161"/>
          <p:cNvSpPr>
            <a:spLocks/>
          </p:cNvSpPr>
          <p:nvPr/>
        </p:nvSpPr>
        <p:spPr bwMode="auto">
          <a:xfrm>
            <a:off x="4379139" y="2952334"/>
            <a:ext cx="112713" cy="112712"/>
          </a:xfrm>
          <a:custGeom>
            <a:avLst/>
            <a:gdLst>
              <a:gd name="T0" fmla="*/ 263675626 w 48"/>
              <a:gd name="T1" fmla="*/ 131837817 h 48"/>
              <a:gd name="T2" fmla="*/ 258183216 w 48"/>
              <a:gd name="T3" fmla="*/ 104371312 h 48"/>
              <a:gd name="T4" fmla="*/ 252688457 w 48"/>
              <a:gd name="T5" fmla="*/ 82397168 h 48"/>
              <a:gd name="T6" fmla="*/ 236208877 w 48"/>
              <a:gd name="T7" fmla="*/ 60425373 h 48"/>
              <a:gd name="T8" fmla="*/ 225224056 w 48"/>
              <a:gd name="T9" fmla="*/ 43945939 h 48"/>
              <a:gd name="T10" fmla="*/ 192262548 w 48"/>
              <a:gd name="T11" fmla="*/ 16479434 h 48"/>
              <a:gd name="T12" fmla="*/ 164798147 w 48"/>
              <a:gd name="T13" fmla="*/ 5492362 h 48"/>
              <a:gd name="T14" fmla="*/ 131838987 w 48"/>
              <a:gd name="T15" fmla="*/ 0 h 48"/>
              <a:gd name="T16" fmla="*/ 93385069 w 48"/>
              <a:gd name="T17" fmla="*/ 5492362 h 48"/>
              <a:gd name="T18" fmla="*/ 60425909 w 48"/>
              <a:gd name="T19" fmla="*/ 16479434 h 48"/>
              <a:gd name="T20" fmla="*/ 38451570 w 48"/>
              <a:gd name="T21" fmla="*/ 43945939 h 48"/>
              <a:gd name="T22" fmla="*/ 16479580 w 48"/>
              <a:gd name="T23" fmla="*/ 60425373 h 48"/>
              <a:gd name="T24" fmla="*/ 5492411 w 48"/>
              <a:gd name="T25" fmla="*/ 82397168 h 48"/>
              <a:gd name="T26" fmla="*/ 0 w 48"/>
              <a:gd name="T27" fmla="*/ 104371312 h 48"/>
              <a:gd name="T28" fmla="*/ 0 w 48"/>
              <a:gd name="T29" fmla="*/ 131837817 h 48"/>
              <a:gd name="T30" fmla="*/ 5492411 w 48"/>
              <a:gd name="T31" fmla="*/ 170289047 h 48"/>
              <a:gd name="T32" fmla="*/ 16479580 w 48"/>
              <a:gd name="T33" fmla="*/ 203247914 h 48"/>
              <a:gd name="T34" fmla="*/ 38451570 w 48"/>
              <a:gd name="T35" fmla="*/ 225222058 h 48"/>
              <a:gd name="T36" fmla="*/ 60425909 w 48"/>
              <a:gd name="T37" fmla="*/ 252686215 h 48"/>
              <a:gd name="T38" fmla="*/ 93385069 w 48"/>
              <a:gd name="T39" fmla="*/ 263673287 h 48"/>
              <a:gd name="T40" fmla="*/ 131838987 w 48"/>
              <a:gd name="T41" fmla="*/ 263673287 h 48"/>
              <a:gd name="T42" fmla="*/ 164798147 w 48"/>
              <a:gd name="T43" fmla="*/ 263673287 h 48"/>
              <a:gd name="T44" fmla="*/ 192262548 w 48"/>
              <a:gd name="T45" fmla="*/ 252686215 h 48"/>
              <a:gd name="T46" fmla="*/ 225224056 w 48"/>
              <a:gd name="T47" fmla="*/ 225222058 h 48"/>
              <a:gd name="T48" fmla="*/ 247196046 w 48"/>
              <a:gd name="T49" fmla="*/ 203247914 h 48"/>
              <a:gd name="T50" fmla="*/ 258183216 w 48"/>
              <a:gd name="T51" fmla="*/ 170289047 h 48"/>
              <a:gd name="T52" fmla="*/ 263675626 w 48"/>
              <a:gd name="T53" fmla="*/ 131837817 h 48"/>
              <a:gd name="T54" fmla="*/ 263675626 w 48"/>
              <a:gd name="T55" fmla="*/ 13183781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3" y="11"/>
                </a:lnTo>
                <a:lnTo>
                  <a:pt x="41" y="8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8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1" y="46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5" y="46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6" name="Freeform 162"/>
          <p:cNvSpPr>
            <a:spLocks/>
          </p:cNvSpPr>
          <p:nvPr/>
        </p:nvSpPr>
        <p:spPr bwMode="auto">
          <a:xfrm>
            <a:off x="5195114" y="3030121"/>
            <a:ext cx="109538" cy="111125"/>
          </a:xfrm>
          <a:custGeom>
            <a:avLst/>
            <a:gdLst>
              <a:gd name="T0" fmla="*/ 256249002 w 47"/>
              <a:gd name="T1" fmla="*/ 129981523 h 48"/>
              <a:gd name="T2" fmla="*/ 256249002 w 47"/>
              <a:gd name="T3" fmla="*/ 97484406 h 48"/>
              <a:gd name="T4" fmla="*/ 250797739 w 47"/>
              <a:gd name="T5" fmla="*/ 81237005 h 48"/>
              <a:gd name="T6" fmla="*/ 234441618 w 47"/>
              <a:gd name="T7" fmla="*/ 54159547 h 48"/>
              <a:gd name="T8" fmla="*/ 218083166 w 47"/>
              <a:gd name="T9" fmla="*/ 37909831 h 48"/>
              <a:gd name="T10" fmla="*/ 190824518 w 47"/>
              <a:gd name="T11" fmla="*/ 21662430 h 48"/>
              <a:gd name="T12" fmla="*/ 163563540 w 47"/>
              <a:gd name="T13" fmla="*/ 0 h 48"/>
              <a:gd name="T14" fmla="*/ 130851298 w 47"/>
              <a:gd name="T15" fmla="*/ 0 h 48"/>
              <a:gd name="T16" fmla="*/ 92685462 w 47"/>
              <a:gd name="T17" fmla="*/ 0 h 48"/>
              <a:gd name="T18" fmla="*/ 59973220 w 47"/>
              <a:gd name="T19" fmla="*/ 21662430 h 48"/>
              <a:gd name="T20" fmla="*/ 38165836 w 47"/>
              <a:gd name="T21" fmla="*/ 37909831 h 48"/>
              <a:gd name="T22" fmla="*/ 16356121 w 47"/>
              <a:gd name="T23" fmla="*/ 54159547 h 48"/>
              <a:gd name="T24" fmla="*/ 5451263 w 47"/>
              <a:gd name="T25" fmla="*/ 81237005 h 48"/>
              <a:gd name="T26" fmla="*/ 0 w 47"/>
              <a:gd name="T27" fmla="*/ 97484406 h 48"/>
              <a:gd name="T28" fmla="*/ 0 w 47"/>
              <a:gd name="T29" fmla="*/ 129981523 h 48"/>
              <a:gd name="T30" fmla="*/ 0 w 47"/>
              <a:gd name="T31" fmla="*/ 162476326 h 48"/>
              <a:gd name="T32" fmla="*/ 10904857 w 47"/>
              <a:gd name="T33" fmla="*/ 194971128 h 48"/>
              <a:gd name="T34" fmla="*/ 38165836 w 47"/>
              <a:gd name="T35" fmla="*/ 222050901 h 48"/>
              <a:gd name="T36" fmla="*/ 59973220 w 47"/>
              <a:gd name="T37" fmla="*/ 243713331 h 48"/>
              <a:gd name="T38" fmla="*/ 92685462 w 47"/>
              <a:gd name="T39" fmla="*/ 254545703 h 48"/>
              <a:gd name="T40" fmla="*/ 130851298 w 47"/>
              <a:gd name="T41" fmla="*/ 259960732 h 48"/>
              <a:gd name="T42" fmla="*/ 163563540 w 47"/>
              <a:gd name="T43" fmla="*/ 254545703 h 48"/>
              <a:gd name="T44" fmla="*/ 190824518 w 47"/>
              <a:gd name="T45" fmla="*/ 243713331 h 48"/>
              <a:gd name="T46" fmla="*/ 218083166 w 47"/>
              <a:gd name="T47" fmla="*/ 222050901 h 48"/>
              <a:gd name="T48" fmla="*/ 245344145 w 47"/>
              <a:gd name="T49" fmla="*/ 194971128 h 48"/>
              <a:gd name="T50" fmla="*/ 256249002 w 47"/>
              <a:gd name="T51" fmla="*/ 162476326 h 48"/>
              <a:gd name="T52" fmla="*/ 256249002 w 47"/>
              <a:gd name="T53" fmla="*/ 129981523 h 48"/>
              <a:gd name="T54" fmla="*/ 256249002 w 47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7"/>
              <a:gd name="T85" fmla="*/ 0 h 48"/>
              <a:gd name="T86" fmla="*/ 47 w 47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7" h="48">
                <a:moveTo>
                  <a:pt x="47" y="24"/>
                </a:moveTo>
                <a:lnTo>
                  <a:pt x="47" y="18"/>
                </a:lnTo>
                <a:lnTo>
                  <a:pt x="46" y="15"/>
                </a:lnTo>
                <a:lnTo>
                  <a:pt x="43" y="10"/>
                </a:lnTo>
                <a:lnTo>
                  <a:pt x="40" y="7"/>
                </a:lnTo>
                <a:lnTo>
                  <a:pt x="35" y="4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1" y="4"/>
                </a:lnTo>
                <a:lnTo>
                  <a:pt x="7" y="7"/>
                </a:lnTo>
                <a:lnTo>
                  <a:pt x="3" y="10"/>
                </a:lnTo>
                <a:lnTo>
                  <a:pt x="1" y="15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2" y="36"/>
                </a:lnTo>
                <a:lnTo>
                  <a:pt x="7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5"/>
                </a:lnTo>
                <a:lnTo>
                  <a:pt x="40" y="41"/>
                </a:lnTo>
                <a:lnTo>
                  <a:pt x="45" y="36"/>
                </a:lnTo>
                <a:lnTo>
                  <a:pt x="47" y="30"/>
                </a:lnTo>
                <a:lnTo>
                  <a:pt x="47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7" name="Freeform 163"/>
          <p:cNvSpPr>
            <a:spLocks/>
          </p:cNvSpPr>
          <p:nvPr/>
        </p:nvSpPr>
        <p:spPr bwMode="auto">
          <a:xfrm>
            <a:off x="6014264" y="3007896"/>
            <a:ext cx="112713" cy="112713"/>
          </a:xfrm>
          <a:custGeom>
            <a:avLst/>
            <a:gdLst>
              <a:gd name="T0" fmla="*/ 263675626 w 48"/>
              <a:gd name="T1" fmla="*/ 131838987 h 48"/>
              <a:gd name="T2" fmla="*/ 263675626 w 48"/>
              <a:gd name="T3" fmla="*/ 104372238 h 48"/>
              <a:gd name="T4" fmla="*/ 258183216 w 48"/>
              <a:gd name="T5" fmla="*/ 82397899 h 48"/>
              <a:gd name="T6" fmla="*/ 247196046 w 48"/>
              <a:gd name="T7" fmla="*/ 60425909 h 48"/>
              <a:gd name="T8" fmla="*/ 225224056 w 48"/>
              <a:gd name="T9" fmla="*/ 38451570 h 48"/>
              <a:gd name="T10" fmla="*/ 203249717 w 48"/>
              <a:gd name="T11" fmla="*/ 16479580 h 48"/>
              <a:gd name="T12" fmla="*/ 170290558 w 48"/>
              <a:gd name="T13" fmla="*/ 5492411 h 48"/>
              <a:gd name="T14" fmla="*/ 131838987 w 48"/>
              <a:gd name="T15" fmla="*/ 0 h 48"/>
              <a:gd name="T16" fmla="*/ 98877479 w 48"/>
              <a:gd name="T17" fmla="*/ 5492411 h 48"/>
              <a:gd name="T18" fmla="*/ 71413078 w 48"/>
              <a:gd name="T19" fmla="*/ 16479580 h 48"/>
              <a:gd name="T20" fmla="*/ 38451570 w 48"/>
              <a:gd name="T21" fmla="*/ 38451570 h 48"/>
              <a:gd name="T22" fmla="*/ 27466749 w 48"/>
              <a:gd name="T23" fmla="*/ 60425909 h 48"/>
              <a:gd name="T24" fmla="*/ 10987169 w 48"/>
              <a:gd name="T25" fmla="*/ 82397899 h 48"/>
              <a:gd name="T26" fmla="*/ 5492411 w 48"/>
              <a:gd name="T27" fmla="*/ 104372238 h 48"/>
              <a:gd name="T28" fmla="*/ 0 w 48"/>
              <a:gd name="T29" fmla="*/ 131838987 h 48"/>
              <a:gd name="T30" fmla="*/ 5492411 w 48"/>
              <a:gd name="T31" fmla="*/ 170290558 h 48"/>
              <a:gd name="T32" fmla="*/ 21971990 w 48"/>
              <a:gd name="T33" fmla="*/ 203249717 h 48"/>
              <a:gd name="T34" fmla="*/ 38451570 w 48"/>
              <a:gd name="T35" fmla="*/ 225224056 h 48"/>
              <a:gd name="T36" fmla="*/ 71413078 w 48"/>
              <a:gd name="T37" fmla="*/ 247196046 h 48"/>
              <a:gd name="T38" fmla="*/ 98877479 w 48"/>
              <a:gd name="T39" fmla="*/ 263675626 h 48"/>
              <a:gd name="T40" fmla="*/ 131838987 w 48"/>
              <a:gd name="T41" fmla="*/ 263675626 h 48"/>
              <a:gd name="T42" fmla="*/ 170290558 w 48"/>
              <a:gd name="T43" fmla="*/ 263675626 h 48"/>
              <a:gd name="T44" fmla="*/ 203249717 w 48"/>
              <a:gd name="T45" fmla="*/ 247196046 h 48"/>
              <a:gd name="T46" fmla="*/ 225224056 w 48"/>
              <a:gd name="T47" fmla="*/ 225224056 h 48"/>
              <a:gd name="T48" fmla="*/ 247196046 w 48"/>
              <a:gd name="T49" fmla="*/ 203249717 h 48"/>
              <a:gd name="T50" fmla="*/ 258183216 w 48"/>
              <a:gd name="T51" fmla="*/ 170290558 h 48"/>
              <a:gd name="T52" fmla="*/ 263675626 w 48"/>
              <a:gd name="T53" fmla="*/ 131838987 h 48"/>
              <a:gd name="T54" fmla="*/ 263675626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7" y="15"/>
                </a:lnTo>
                <a:lnTo>
                  <a:pt x="45" y="11"/>
                </a:lnTo>
                <a:lnTo>
                  <a:pt x="41" y="7"/>
                </a:ln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3"/>
                </a:lnTo>
                <a:lnTo>
                  <a:pt x="7" y="7"/>
                </a:lnTo>
                <a:lnTo>
                  <a:pt x="5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4" y="37"/>
                </a:lnTo>
                <a:lnTo>
                  <a:pt x="7" y="41"/>
                </a:lnTo>
                <a:lnTo>
                  <a:pt x="13" y="45"/>
                </a:lnTo>
                <a:lnTo>
                  <a:pt x="18" y="48"/>
                </a:lnTo>
                <a:lnTo>
                  <a:pt x="24" y="48"/>
                </a:lnTo>
                <a:lnTo>
                  <a:pt x="31" y="48"/>
                </a:lnTo>
                <a:lnTo>
                  <a:pt x="37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8" name="Freeform 164"/>
          <p:cNvSpPr>
            <a:spLocks/>
          </p:cNvSpPr>
          <p:nvPr/>
        </p:nvSpPr>
        <p:spPr bwMode="auto">
          <a:xfrm>
            <a:off x="6847702" y="3007896"/>
            <a:ext cx="111125" cy="112713"/>
          </a:xfrm>
          <a:custGeom>
            <a:avLst/>
            <a:gdLst>
              <a:gd name="T0" fmla="*/ 259960732 w 48"/>
              <a:gd name="T1" fmla="*/ 131838987 h 48"/>
              <a:gd name="T2" fmla="*/ 259960732 w 48"/>
              <a:gd name="T3" fmla="*/ 104372238 h 48"/>
              <a:gd name="T4" fmla="*/ 249128359 w 48"/>
              <a:gd name="T5" fmla="*/ 82397899 h 48"/>
              <a:gd name="T6" fmla="*/ 232880958 w 48"/>
              <a:gd name="T7" fmla="*/ 60425909 h 48"/>
              <a:gd name="T8" fmla="*/ 222050901 w 48"/>
              <a:gd name="T9" fmla="*/ 38451570 h 48"/>
              <a:gd name="T10" fmla="*/ 189553784 w 48"/>
              <a:gd name="T11" fmla="*/ 16479580 h 48"/>
              <a:gd name="T12" fmla="*/ 162476326 w 48"/>
              <a:gd name="T13" fmla="*/ 5492411 h 48"/>
              <a:gd name="T14" fmla="*/ 129981523 w 48"/>
              <a:gd name="T15" fmla="*/ 0 h 48"/>
              <a:gd name="T16" fmla="*/ 92069378 w 48"/>
              <a:gd name="T17" fmla="*/ 5492411 h 48"/>
              <a:gd name="T18" fmla="*/ 59574576 w 48"/>
              <a:gd name="T19" fmla="*/ 16479580 h 48"/>
              <a:gd name="T20" fmla="*/ 37909831 w 48"/>
              <a:gd name="T21" fmla="*/ 38451570 h 48"/>
              <a:gd name="T22" fmla="*/ 16247401 w 48"/>
              <a:gd name="T23" fmla="*/ 60425909 h 48"/>
              <a:gd name="T24" fmla="*/ 10832372 w 48"/>
              <a:gd name="T25" fmla="*/ 82397899 h 48"/>
              <a:gd name="T26" fmla="*/ 0 w 48"/>
              <a:gd name="T27" fmla="*/ 104372238 h 48"/>
              <a:gd name="T28" fmla="*/ 0 w 48"/>
              <a:gd name="T29" fmla="*/ 131838987 h 48"/>
              <a:gd name="T30" fmla="*/ 5415029 w 48"/>
              <a:gd name="T31" fmla="*/ 170290558 h 48"/>
              <a:gd name="T32" fmla="*/ 16247401 w 48"/>
              <a:gd name="T33" fmla="*/ 203249717 h 48"/>
              <a:gd name="T34" fmla="*/ 37909831 w 48"/>
              <a:gd name="T35" fmla="*/ 225224056 h 48"/>
              <a:gd name="T36" fmla="*/ 59574576 w 48"/>
              <a:gd name="T37" fmla="*/ 247196046 h 48"/>
              <a:gd name="T38" fmla="*/ 92069378 w 48"/>
              <a:gd name="T39" fmla="*/ 263675626 h 48"/>
              <a:gd name="T40" fmla="*/ 129981523 w 48"/>
              <a:gd name="T41" fmla="*/ 263675626 h 48"/>
              <a:gd name="T42" fmla="*/ 162476326 w 48"/>
              <a:gd name="T43" fmla="*/ 263675626 h 48"/>
              <a:gd name="T44" fmla="*/ 189553784 w 48"/>
              <a:gd name="T45" fmla="*/ 247196046 h 48"/>
              <a:gd name="T46" fmla="*/ 222050901 w 48"/>
              <a:gd name="T47" fmla="*/ 225224056 h 48"/>
              <a:gd name="T48" fmla="*/ 243713331 w 48"/>
              <a:gd name="T49" fmla="*/ 203249717 h 48"/>
              <a:gd name="T50" fmla="*/ 254545703 w 48"/>
              <a:gd name="T51" fmla="*/ 170290558 h 48"/>
              <a:gd name="T52" fmla="*/ 259960732 w 48"/>
              <a:gd name="T53" fmla="*/ 131838987 h 48"/>
              <a:gd name="T54" fmla="*/ 259960732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9"/>
                </a:lnTo>
                <a:lnTo>
                  <a:pt x="46" y="15"/>
                </a:lnTo>
                <a:lnTo>
                  <a:pt x="43" y="11"/>
                </a:lnTo>
                <a:lnTo>
                  <a:pt x="41" y="7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1" y="45"/>
                </a:lnTo>
                <a:lnTo>
                  <a:pt x="17" y="48"/>
                </a:lnTo>
                <a:lnTo>
                  <a:pt x="24" y="48"/>
                </a:lnTo>
                <a:lnTo>
                  <a:pt x="30" y="48"/>
                </a:lnTo>
                <a:lnTo>
                  <a:pt x="35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59" name="Freeform 165"/>
          <p:cNvSpPr>
            <a:spLocks/>
          </p:cNvSpPr>
          <p:nvPr/>
        </p:nvSpPr>
        <p:spPr bwMode="auto">
          <a:xfrm>
            <a:off x="7644627" y="3030121"/>
            <a:ext cx="112712" cy="111125"/>
          </a:xfrm>
          <a:custGeom>
            <a:avLst/>
            <a:gdLst>
              <a:gd name="T0" fmla="*/ 263673287 w 48"/>
              <a:gd name="T1" fmla="*/ 129981523 h 48"/>
              <a:gd name="T2" fmla="*/ 263673287 w 48"/>
              <a:gd name="T3" fmla="*/ 97484406 h 48"/>
              <a:gd name="T4" fmla="*/ 258180925 w 48"/>
              <a:gd name="T5" fmla="*/ 75821977 h 48"/>
              <a:gd name="T6" fmla="*/ 247193853 w 48"/>
              <a:gd name="T7" fmla="*/ 54159547 h 48"/>
              <a:gd name="T8" fmla="*/ 225222058 w 48"/>
              <a:gd name="T9" fmla="*/ 37909831 h 48"/>
              <a:gd name="T10" fmla="*/ 203247914 w 48"/>
              <a:gd name="T11" fmla="*/ 10832372 h 48"/>
              <a:gd name="T12" fmla="*/ 170289047 w 48"/>
              <a:gd name="T13" fmla="*/ 0 h 48"/>
              <a:gd name="T14" fmla="*/ 131837817 w 48"/>
              <a:gd name="T15" fmla="*/ 0 h 48"/>
              <a:gd name="T16" fmla="*/ 98876602 w 48"/>
              <a:gd name="T17" fmla="*/ 0 h 48"/>
              <a:gd name="T18" fmla="*/ 71412445 w 48"/>
              <a:gd name="T19" fmla="*/ 10832372 h 48"/>
              <a:gd name="T20" fmla="*/ 43945939 w 48"/>
              <a:gd name="T21" fmla="*/ 37909831 h 48"/>
              <a:gd name="T22" fmla="*/ 27466506 w 48"/>
              <a:gd name="T23" fmla="*/ 54159547 h 48"/>
              <a:gd name="T24" fmla="*/ 10987072 w 48"/>
              <a:gd name="T25" fmla="*/ 75821977 h 48"/>
              <a:gd name="T26" fmla="*/ 5492362 w 48"/>
              <a:gd name="T27" fmla="*/ 97484406 h 48"/>
              <a:gd name="T28" fmla="*/ 0 w 48"/>
              <a:gd name="T29" fmla="*/ 129981523 h 48"/>
              <a:gd name="T30" fmla="*/ 5492362 w 48"/>
              <a:gd name="T31" fmla="*/ 162476326 h 48"/>
              <a:gd name="T32" fmla="*/ 16479434 w 48"/>
              <a:gd name="T33" fmla="*/ 194971128 h 48"/>
              <a:gd name="T34" fmla="*/ 43945939 w 48"/>
              <a:gd name="T35" fmla="*/ 216633557 h 48"/>
              <a:gd name="T36" fmla="*/ 71412445 w 48"/>
              <a:gd name="T37" fmla="*/ 243713331 h 48"/>
              <a:gd name="T38" fmla="*/ 98876602 w 48"/>
              <a:gd name="T39" fmla="*/ 254545703 h 48"/>
              <a:gd name="T40" fmla="*/ 131837817 w 48"/>
              <a:gd name="T41" fmla="*/ 259960732 h 48"/>
              <a:gd name="T42" fmla="*/ 170289047 w 48"/>
              <a:gd name="T43" fmla="*/ 254545703 h 48"/>
              <a:gd name="T44" fmla="*/ 203247914 w 48"/>
              <a:gd name="T45" fmla="*/ 243713331 h 48"/>
              <a:gd name="T46" fmla="*/ 225222058 w 48"/>
              <a:gd name="T47" fmla="*/ 216633557 h 48"/>
              <a:gd name="T48" fmla="*/ 252686215 w 48"/>
              <a:gd name="T49" fmla="*/ 194971128 h 48"/>
              <a:gd name="T50" fmla="*/ 263673287 w 48"/>
              <a:gd name="T51" fmla="*/ 162476326 h 48"/>
              <a:gd name="T52" fmla="*/ 263673287 w 48"/>
              <a:gd name="T53" fmla="*/ 129981523 h 48"/>
              <a:gd name="T54" fmla="*/ 263673287 w 48"/>
              <a:gd name="T55" fmla="*/ 129981523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8" y="18"/>
                </a:lnTo>
                <a:lnTo>
                  <a:pt x="47" y="14"/>
                </a:lnTo>
                <a:lnTo>
                  <a:pt x="45" y="10"/>
                </a:lnTo>
                <a:lnTo>
                  <a:pt x="41" y="7"/>
                </a:lnTo>
                <a:lnTo>
                  <a:pt x="37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3" y="2"/>
                </a:lnTo>
                <a:lnTo>
                  <a:pt x="8" y="7"/>
                </a:lnTo>
                <a:lnTo>
                  <a:pt x="5" y="10"/>
                </a:lnTo>
                <a:lnTo>
                  <a:pt x="2" y="14"/>
                </a:lnTo>
                <a:lnTo>
                  <a:pt x="1" y="18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8" y="40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0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60" name="Freeform 166"/>
          <p:cNvSpPr>
            <a:spLocks/>
          </p:cNvSpPr>
          <p:nvPr/>
        </p:nvSpPr>
        <p:spPr bwMode="auto">
          <a:xfrm>
            <a:off x="2186802" y="2947571"/>
            <a:ext cx="112712" cy="112713"/>
          </a:xfrm>
          <a:custGeom>
            <a:avLst/>
            <a:gdLst>
              <a:gd name="T0" fmla="*/ 263673287 w 48"/>
              <a:gd name="T1" fmla="*/ 131838987 h 48"/>
              <a:gd name="T2" fmla="*/ 258180925 w 48"/>
              <a:gd name="T3" fmla="*/ 104372238 h 48"/>
              <a:gd name="T4" fmla="*/ 252686215 w 48"/>
              <a:gd name="T5" fmla="*/ 82397899 h 48"/>
              <a:gd name="T6" fmla="*/ 236206781 w 48"/>
              <a:gd name="T7" fmla="*/ 54933498 h 48"/>
              <a:gd name="T8" fmla="*/ 225222058 w 48"/>
              <a:gd name="T9" fmla="*/ 32959160 h 48"/>
              <a:gd name="T10" fmla="*/ 192260842 w 48"/>
              <a:gd name="T11" fmla="*/ 16479580 h 48"/>
              <a:gd name="T12" fmla="*/ 164796685 w 48"/>
              <a:gd name="T13" fmla="*/ 5492411 h 48"/>
              <a:gd name="T14" fmla="*/ 131837817 w 48"/>
              <a:gd name="T15" fmla="*/ 0 h 48"/>
              <a:gd name="T16" fmla="*/ 93384240 w 48"/>
              <a:gd name="T17" fmla="*/ 5492411 h 48"/>
              <a:gd name="T18" fmla="*/ 60425373 w 48"/>
              <a:gd name="T19" fmla="*/ 16479580 h 48"/>
              <a:gd name="T20" fmla="*/ 38451229 w 48"/>
              <a:gd name="T21" fmla="*/ 32959160 h 48"/>
              <a:gd name="T22" fmla="*/ 16479434 w 48"/>
              <a:gd name="T23" fmla="*/ 54933498 h 48"/>
              <a:gd name="T24" fmla="*/ 5492362 w 48"/>
              <a:gd name="T25" fmla="*/ 82397899 h 48"/>
              <a:gd name="T26" fmla="*/ 0 w 48"/>
              <a:gd name="T27" fmla="*/ 104372238 h 48"/>
              <a:gd name="T28" fmla="*/ 0 w 48"/>
              <a:gd name="T29" fmla="*/ 131838987 h 48"/>
              <a:gd name="T30" fmla="*/ 0 w 48"/>
              <a:gd name="T31" fmla="*/ 159303388 h 48"/>
              <a:gd name="T32" fmla="*/ 16479434 w 48"/>
              <a:gd name="T33" fmla="*/ 192262548 h 48"/>
              <a:gd name="T34" fmla="*/ 38451229 w 48"/>
              <a:gd name="T35" fmla="*/ 225224056 h 48"/>
              <a:gd name="T36" fmla="*/ 60425373 w 48"/>
              <a:gd name="T37" fmla="*/ 241703636 h 48"/>
              <a:gd name="T38" fmla="*/ 93384240 w 48"/>
              <a:gd name="T39" fmla="*/ 258183216 h 48"/>
              <a:gd name="T40" fmla="*/ 131837817 w 48"/>
              <a:gd name="T41" fmla="*/ 263675626 h 48"/>
              <a:gd name="T42" fmla="*/ 164796685 w 48"/>
              <a:gd name="T43" fmla="*/ 258183216 h 48"/>
              <a:gd name="T44" fmla="*/ 192260842 w 48"/>
              <a:gd name="T45" fmla="*/ 241703636 h 48"/>
              <a:gd name="T46" fmla="*/ 225222058 w 48"/>
              <a:gd name="T47" fmla="*/ 225224056 h 48"/>
              <a:gd name="T48" fmla="*/ 241701491 w 48"/>
              <a:gd name="T49" fmla="*/ 192262548 h 48"/>
              <a:gd name="T50" fmla="*/ 258180925 w 48"/>
              <a:gd name="T51" fmla="*/ 159303388 h 48"/>
              <a:gd name="T52" fmla="*/ 263673287 w 48"/>
              <a:gd name="T53" fmla="*/ 131838987 h 48"/>
              <a:gd name="T54" fmla="*/ 263673287 w 48"/>
              <a:gd name="T55" fmla="*/ 13183898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8" y="24"/>
                </a:moveTo>
                <a:lnTo>
                  <a:pt x="47" y="19"/>
                </a:lnTo>
                <a:lnTo>
                  <a:pt x="46" y="15"/>
                </a:lnTo>
                <a:lnTo>
                  <a:pt x="43" y="10"/>
                </a:lnTo>
                <a:lnTo>
                  <a:pt x="41" y="6"/>
                </a:ln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6"/>
                </a:lnTo>
                <a:lnTo>
                  <a:pt x="3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29"/>
                </a:lnTo>
                <a:lnTo>
                  <a:pt x="3" y="35"/>
                </a:lnTo>
                <a:lnTo>
                  <a:pt x="7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4"/>
                </a:lnTo>
                <a:lnTo>
                  <a:pt x="41" y="41"/>
                </a:lnTo>
                <a:lnTo>
                  <a:pt x="44" y="35"/>
                </a:lnTo>
                <a:lnTo>
                  <a:pt x="47" y="29"/>
                </a:lnTo>
                <a:lnTo>
                  <a:pt x="48" y="24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61" name="Line 167"/>
          <p:cNvSpPr>
            <a:spLocks noChangeShapeType="1"/>
          </p:cNvSpPr>
          <p:nvPr/>
        </p:nvSpPr>
        <p:spPr bwMode="auto">
          <a:xfrm flipV="1">
            <a:off x="7689077" y="3212684"/>
            <a:ext cx="0" cy="1333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2" name="Line 168"/>
          <p:cNvSpPr>
            <a:spLocks noChangeShapeType="1"/>
          </p:cNvSpPr>
          <p:nvPr/>
        </p:nvSpPr>
        <p:spPr bwMode="auto">
          <a:xfrm flipH="1">
            <a:off x="7689077" y="3346034"/>
            <a:ext cx="11112" cy="0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3" name="Line 169"/>
          <p:cNvSpPr>
            <a:spLocks noChangeShapeType="1"/>
          </p:cNvSpPr>
          <p:nvPr/>
        </p:nvSpPr>
        <p:spPr bwMode="auto">
          <a:xfrm flipV="1">
            <a:off x="6869927" y="3346034"/>
            <a:ext cx="0" cy="1381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4" name="Line 170"/>
          <p:cNvSpPr>
            <a:spLocks noChangeShapeType="1"/>
          </p:cNvSpPr>
          <p:nvPr/>
        </p:nvSpPr>
        <p:spPr bwMode="auto">
          <a:xfrm flipV="1">
            <a:off x="6869927" y="3144421"/>
            <a:ext cx="0" cy="20161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5" name="Line 171"/>
          <p:cNvSpPr>
            <a:spLocks noChangeShapeType="1"/>
          </p:cNvSpPr>
          <p:nvPr/>
        </p:nvSpPr>
        <p:spPr bwMode="auto">
          <a:xfrm flipV="1">
            <a:off x="7689077" y="3346034"/>
            <a:ext cx="0" cy="2571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6" name="Line 172"/>
          <p:cNvSpPr>
            <a:spLocks noChangeShapeType="1"/>
          </p:cNvSpPr>
          <p:nvPr/>
        </p:nvSpPr>
        <p:spPr bwMode="auto">
          <a:xfrm flipH="1">
            <a:off x="6869927" y="3346034"/>
            <a:ext cx="819150" cy="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7" name="Line 173"/>
          <p:cNvSpPr>
            <a:spLocks noChangeShapeType="1"/>
          </p:cNvSpPr>
          <p:nvPr/>
        </p:nvSpPr>
        <p:spPr bwMode="auto">
          <a:xfrm flipV="1">
            <a:off x="6044427" y="3150771"/>
            <a:ext cx="0" cy="2603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68" name="Freeform 174"/>
          <p:cNvSpPr>
            <a:spLocks/>
          </p:cNvSpPr>
          <p:nvPr/>
        </p:nvSpPr>
        <p:spPr bwMode="auto">
          <a:xfrm>
            <a:off x="5244327" y="3411121"/>
            <a:ext cx="800100" cy="0"/>
          </a:xfrm>
          <a:custGeom>
            <a:avLst/>
            <a:gdLst>
              <a:gd name="T0" fmla="*/ 1871712297 w 342"/>
              <a:gd name="T1" fmla="*/ 1822457018 w 342"/>
              <a:gd name="T2" fmla="*/ 16418426 w 342"/>
              <a:gd name="T3" fmla="*/ 0 w 342"/>
              <a:gd name="T4" fmla="*/ 0 60000 65536"/>
              <a:gd name="T5" fmla="*/ 0 60000 65536"/>
              <a:gd name="T6" fmla="*/ 0 60000 65536"/>
              <a:gd name="T7" fmla="*/ 0 60000 65536"/>
              <a:gd name="T8" fmla="*/ 0 w 342"/>
              <a:gd name="T9" fmla="*/ 342 w 342"/>
            </a:gdLst>
            <a:ahLst/>
            <a:cxnLst>
              <a:cxn ang="T4">
                <a:pos x="T0" y="0"/>
              </a:cxn>
              <a:cxn ang="T5">
                <a:pos x="T1" y="0"/>
              </a:cxn>
              <a:cxn ang="T6">
                <a:pos x="T2" y="0"/>
              </a:cxn>
              <a:cxn ang="T7">
                <a:pos x="T3" y="0"/>
              </a:cxn>
            </a:cxnLst>
            <a:rect l="T8" t="0" r="T9" b="0"/>
            <a:pathLst>
              <a:path w="342">
                <a:moveTo>
                  <a:pt x="342" y="0"/>
                </a:moveTo>
                <a:lnTo>
                  <a:pt x="33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69" name="Line 175"/>
          <p:cNvSpPr>
            <a:spLocks noChangeShapeType="1"/>
          </p:cNvSpPr>
          <p:nvPr/>
        </p:nvSpPr>
        <p:spPr bwMode="auto">
          <a:xfrm flipV="1">
            <a:off x="5244327" y="3119021"/>
            <a:ext cx="0" cy="292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0" name="Line 176"/>
          <p:cNvSpPr>
            <a:spLocks noChangeShapeType="1"/>
          </p:cNvSpPr>
          <p:nvPr/>
        </p:nvSpPr>
        <p:spPr bwMode="auto">
          <a:xfrm flipV="1">
            <a:off x="5244327" y="3411121"/>
            <a:ext cx="0" cy="2857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1" name="Line 177"/>
          <p:cNvSpPr>
            <a:spLocks noChangeShapeType="1"/>
          </p:cNvSpPr>
          <p:nvPr/>
        </p:nvSpPr>
        <p:spPr bwMode="auto">
          <a:xfrm flipV="1">
            <a:off x="6044427" y="3411121"/>
            <a:ext cx="0" cy="2857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2" name="Line 178"/>
          <p:cNvSpPr>
            <a:spLocks noChangeShapeType="1"/>
          </p:cNvSpPr>
          <p:nvPr/>
        </p:nvSpPr>
        <p:spPr bwMode="auto">
          <a:xfrm flipH="1">
            <a:off x="6044427" y="3346034"/>
            <a:ext cx="825500" cy="650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3" name="Line 179"/>
          <p:cNvSpPr>
            <a:spLocks noChangeShapeType="1"/>
          </p:cNvSpPr>
          <p:nvPr/>
        </p:nvSpPr>
        <p:spPr bwMode="auto">
          <a:xfrm flipV="1">
            <a:off x="4409302" y="3234909"/>
            <a:ext cx="0" cy="2159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4" name="Line 180"/>
          <p:cNvSpPr>
            <a:spLocks noChangeShapeType="1"/>
          </p:cNvSpPr>
          <p:nvPr/>
        </p:nvSpPr>
        <p:spPr bwMode="auto">
          <a:xfrm flipV="1">
            <a:off x="4409302" y="3057109"/>
            <a:ext cx="0" cy="1778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5" name="Line 181"/>
          <p:cNvSpPr>
            <a:spLocks noChangeShapeType="1"/>
          </p:cNvSpPr>
          <p:nvPr/>
        </p:nvSpPr>
        <p:spPr bwMode="auto">
          <a:xfrm flipV="1">
            <a:off x="3575864" y="3150771"/>
            <a:ext cx="0" cy="30956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6" name="Freeform 182"/>
          <p:cNvSpPr>
            <a:spLocks/>
          </p:cNvSpPr>
          <p:nvPr/>
        </p:nvSpPr>
        <p:spPr bwMode="auto">
          <a:xfrm>
            <a:off x="3575864" y="3144421"/>
            <a:ext cx="285750" cy="6350"/>
          </a:xfrm>
          <a:custGeom>
            <a:avLst/>
            <a:gdLst>
              <a:gd name="T0" fmla="*/ 668467623 w 122"/>
              <a:gd name="T1" fmla="*/ 0 h 3"/>
              <a:gd name="T2" fmla="*/ 21916088 w 122"/>
              <a:gd name="T3" fmla="*/ 0 h 3"/>
              <a:gd name="T4" fmla="*/ 0 w 122"/>
              <a:gd name="T5" fmla="*/ 14856883 h 3"/>
              <a:gd name="T6" fmla="*/ 0 60000 65536"/>
              <a:gd name="T7" fmla="*/ 0 60000 65536"/>
              <a:gd name="T8" fmla="*/ 0 60000 65536"/>
              <a:gd name="T9" fmla="*/ 0 w 122"/>
              <a:gd name="T10" fmla="*/ 0 h 3"/>
              <a:gd name="T11" fmla="*/ 122 w 122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" h="3">
                <a:moveTo>
                  <a:pt x="122" y="0"/>
                </a:moveTo>
                <a:lnTo>
                  <a:pt x="4" y="0"/>
                </a:lnTo>
                <a:lnTo>
                  <a:pt x="0" y="3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77" name="Line 183"/>
          <p:cNvSpPr>
            <a:spLocks noChangeShapeType="1"/>
          </p:cNvSpPr>
          <p:nvPr/>
        </p:nvSpPr>
        <p:spPr bwMode="auto">
          <a:xfrm flipV="1">
            <a:off x="3861614" y="3144421"/>
            <a:ext cx="0" cy="32226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78" name="Freeform 184"/>
          <p:cNvSpPr>
            <a:spLocks/>
          </p:cNvSpPr>
          <p:nvPr/>
        </p:nvSpPr>
        <p:spPr bwMode="auto">
          <a:xfrm>
            <a:off x="3861614" y="3144421"/>
            <a:ext cx="547688" cy="90488"/>
          </a:xfrm>
          <a:custGeom>
            <a:avLst/>
            <a:gdLst>
              <a:gd name="T0" fmla="*/ 1281231816 w 234"/>
              <a:gd name="T1" fmla="*/ 211683915 h 39"/>
              <a:gd name="T2" fmla="*/ 10951419 w 234"/>
              <a:gd name="T3" fmla="*/ 0 h 39"/>
              <a:gd name="T4" fmla="*/ 0 w 234"/>
              <a:gd name="T5" fmla="*/ 0 h 39"/>
              <a:gd name="T6" fmla="*/ 0 60000 65536"/>
              <a:gd name="T7" fmla="*/ 0 60000 65536"/>
              <a:gd name="T8" fmla="*/ 0 60000 65536"/>
              <a:gd name="T9" fmla="*/ 0 w 234"/>
              <a:gd name="T10" fmla="*/ 0 h 39"/>
              <a:gd name="T11" fmla="*/ 234 w 234"/>
              <a:gd name="T12" fmla="*/ 39 h 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" h="39">
                <a:moveTo>
                  <a:pt x="234" y="39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79" name="Line 185"/>
          <p:cNvSpPr>
            <a:spLocks noChangeShapeType="1"/>
          </p:cNvSpPr>
          <p:nvPr/>
        </p:nvSpPr>
        <p:spPr bwMode="auto">
          <a:xfrm flipV="1">
            <a:off x="3575864" y="2898359"/>
            <a:ext cx="0" cy="2524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0" name="Line 186"/>
          <p:cNvSpPr>
            <a:spLocks noChangeShapeType="1"/>
          </p:cNvSpPr>
          <p:nvPr/>
        </p:nvSpPr>
        <p:spPr bwMode="auto">
          <a:xfrm flipV="1">
            <a:off x="3861614" y="2893596"/>
            <a:ext cx="0" cy="2508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1" name="Line 187"/>
          <p:cNvSpPr>
            <a:spLocks noChangeShapeType="1"/>
          </p:cNvSpPr>
          <p:nvPr/>
        </p:nvSpPr>
        <p:spPr bwMode="auto">
          <a:xfrm flipV="1">
            <a:off x="2926577" y="3096796"/>
            <a:ext cx="0" cy="2936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2" name="Line 188"/>
          <p:cNvSpPr>
            <a:spLocks noChangeShapeType="1"/>
          </p:cNvSpPr>
          <p:nvPr/>
        </p:nvSpPr>
        <p:spPr bwMode="auto">
          <a:xfrm flipV="1">
            <a:off x="3036114" y="3298409"/>
            <a:ext cx="0" cy="1778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3" name="Freeform 189"/>
          <p:cNvSpPr>
            <a:spLocks/>
          </p:cNvSpPr>
          <p:nvPr/>
        </p:nvSpPr>
        <p:spPr bwMode="auto">
          <a:xfrm>
            <a:off x="3036114" y="3223796"/>
            <a:ext cx="260350" cy="74613"/>
          </a:xfrm>
          <a:custGeom>
            <a:avLst/>
            <a:gdLst>
              <a:gd name="T0" fmla="*/ 609050124 w 111"/>
              <a:gd name="T1" fmla="*/ 0 h 32"/>
              <a:gd name="T2" fmla="*/ 21946801 w 111"/>
              <a:gd name="T3" fmla="*/ 152728148 h 32"/>
              <a:gd name="T4" fmla="*/ 0 w 111"/>
              <a:gd name="T5" fmla="*/ 174545455 h 32"/>
              <a:gd name="T6" fmla="*/ 0 60000 65536"/>
              <a:gd name="T7" fmla="*/ 0 60000 65536"/>
              <a:gd name="T8" fmla="*/ 0 60000 65536"/>
              <a:gd name="T9" fmla="*/ 0 w 111"/>
              <a:gd name="T10" fmla="*/ 0 h 32"/>
              <a:gd name="T11" fmla="*/ 111 w 111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32">
                <a:moveTo>
                  <a:pt x="111" y="0"/>
                </a:moveTo>
                <a:lnTo>
                  <a:pt x="4" y="28"/>
                </a:lnTo>
                <a:lnTo>
                  <a:pt x="0" y="32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84" name="Line 190"/>
          <p:cNvSpPr>
            <a:spLocks noChangeShapeType="1"/>
          </p:cNvSpPr>
          <p:nvPr/>
        </p:nvSpPr>
        <p:spPr bwMode="auto">
          <a:xfrm flipH="1">
            <a:off x="2926577" y="3298409"/>
            <a:ext cx="109537" cy="920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5" name="Line 191"/>
          <p:cNvSpPr>
            <a:spLocks noChangeShapeType="1"/>
          </p:cNvSpPr>
          <p:nvPr/>
        </p:nvSpPr>
        <p:spPr bwMode="auto">
          <a:xfrm flipV="1">
            <a:off x="3296464" y="3223796"/>
            <a:ext cx="0" cy="17621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6" name="Line 192"/>
          <p:cNvSpPr>
            <a:spLocks noChangeShapeType="1"/>
          </p:cNvSpPr>
          <p:nvPr/>
        </p:nvSpPr>
        <p:spPr bwMode="auto">
          <a:xfrm flipV="1">
            <a:off x="3296464" y="3030121"/>
            <a:ext cx="0" cy="193675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7" name="Line 193"/>
          <p:cNvSpPr>
            <a:spLocks noChangeShapeType="1"/>
          </p:cNvSpPr>
          <p:nvPr/>
        </p:nvSpPr>
        <p:spPr bwMode="auto">
          <a:xfrm flipV="1">
            <a:off x="3036114" y="2992021"/>
            <a:ext cx="0" cy="306388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8" name="Line 194"/>
          <p:cNvSpPr>
            <a:spLocks noChangeShapeType="1"/>
          </p:cNvSpPr>
          <p:nvPr/>
        </p:nvSpPr>
        <p:spPr bwMode="auto">
          <a:xfrm flipV="1">
            <a:off x="2221727" y="3144421"/>
            <a:ext cx="0" cy="2127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1940739" y="3144421"/>
            <a:ext cx="280988" cy="238125"/>
          </a:xfrm>
          <a:custGeom>
            <a:avLst/>
            <a:gdLst>
              <a:gd name="T0" fmla="*/ 657329278 w 120"/>
              <a:gd name="T1" fmla="*/ 0 h 102"/>
              <a:gd name="T2" fmla="*/ 624463048 w 120"/>
              <a:gd name="T3" fmla="*/ 0 h 102"/>
              <a:gd name="T4" fmla="*/ 21910039 w 120"/>
              <a:gd name="T5" fmla="*/ 557056085 h 102"/>
              <a:gd name="T6" fmla="*/ 0 w 120"/>
              <a:gd name="T7" fmla="*/ 535211618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20"/>
              <a:gd name="T13" fmla="*/ 0 h 102"/>
              <a:gd name="T14" fmla="*/ 120 w 120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" h="102">
                <a:moveTo>
                  <a:pt x="120" y="0"/>
                </a:moveTo>
                <a:lnTo>
                  <a:pt x="114" y="0"/>
                </a:lnTo>
                <a:lnTo>
                  <a:pt x="4" y="102"/>
                </a:lnTo>
                <a:lnTo>
                  <a:pt x="0" y="98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90" name="Line 196"/>
          <p:cNvSpPr>
            <a:spLocks noChangeShapeType="1"/>
          </p:cNvSpPr>
          <p:nvPr/>
        </p:nvSpPr>
        <p:spPr bwMode="auto">
          <a:xfrm flipV="1">
            <a:off x="2764652" y="3076159"/>
            <a:ext cx="0" cy="2301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1" name="Freeform 197"/>
          <p:cNvSpPr>
            <a:spLocks/>
          </p:cNvSpPr>
          <p:nvPr/>
        </p:nvSpPr>
        <p:spPr bwMode="auto">
          <a:xfrm>
            <a:off x="2764652" y="3076159"/>
            <a:ext cx="161925" cy="314325"/>
          </a:xfrm>
          <a:custGeom>
            <a:avLst/>
            <a:gdLst>
              <a:gd name="T0" fmla="*/ 378801243 w 69"/>
              <a:gd name="T1" fmla="*/ 735314078 h 134"/>
              <a:gd name="T2" fmla="*/ 10980392 w 69"/>
              <a:gd name="T3" fmla="*/ 0 h 134"/>
              <a:gd name="T4" fmla="*/ 0 w 69"/>
              <a:gd name="T5" fmla="*/ 0 h 134"/>
              <a:gd name="T6" fmla="*/ 0 60000 65536"/>
              <a:gd name="T7" fmla="*/ 0 60000 65536"/>
              <a:gd name="T8" fmla="*/ 0 60000 65536"/>
              <a:gd name="T9" fmla="*/ 0 w 69"/>
              <a:gd name="T10" fmla="*/ 0 h 134"/>
              <a:gd name="T11" fmla="*/ 69 w 69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" h="134">
                <a:moveTo>
                  <a:pt x="69" y="134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92" name="Line 198"/>
          <p:cNvSpPr>
            <a:spLocks noChangeShapeType="1"/>
          </p:cNvSpPr>
          <p:nvPr/>
        </p:nvSpPr>
        <p:spPr bwMode="auto">
          <a:xfrm flipV="1">
            <a:off x="2221727" y="2941221"/>
            <a:ext cx="0" cy="2032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3" name="Line 199"/>
          <p:cNvSpPr>
            <a:spLocks noChangeShapeType="1"/>
          </p:cNvSpPr>
          <p:nvPr/>
        </p:nvSpPr>
        <p:spPr bwMode="auto">
          <a:xfrm flipH="1">
            <a:off x="2221727" y="3076159"/>
            <a:ext cx="542925" cy="6826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4" name="Line 200"/>
          <p:cNvSpPr>
            <a:spLocks noChangeShapeType="1"/>
          </p:cNvSpPr>
          <p:nvPr/>
        </p:nvSpPr>
        <p:spPr bwMode="auto">
          <a:xfrm flipV="1">
            <a:off x="2764652" y="2847559"/>
            <a:ext cx="0" cy="2286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5" name="Line 201"/>
          <p:cNvSpPr>
            <a:spLocks noChangeShapeType="1"/>
          </p:cNvSpPr>
          <p:nvPr/>
        </p:nvSpPr>
        <p:spPr bwMode="auto">
          <a:xfrm flipV="1">
            <a:off x="2926577" y="3390484"/>
            <a:ext cx="0" cy="16986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6" name="Line 202"/>
          <p:cNvSpPr>
            <a:spLocks noChangeShapeType="1"/>
          </p:cNvSpPr>
          <p:nvPr/>
        </p:nvSpPr>
        <p:spPr bwMode="auto">
          <a:xfrm flipH="1">
            <a:off x="3296464" y="3150771"/>
            <a:ext cx="279400" cy="7302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7" name="Line 203"/>
          <p:cNvSpPr>
            <a:spLocks noChangeShapeType="1"/>
          </p:cNvSpPr>
          <p:nvPr/>
        </p:nvSpPr>
        <p:spPr bwMode="auto">
          <a:xfrm flipH="1" flipV="1">
            <a:off x="4409302" y="3234909"/>
            <a:ext cx="835025" cy="176212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198" name="Freeform 204"/>
          <p:cNvSpPr>
            <a:spLocks/>
          </p:cNvSpPr>
          <p:nvPr/>
        </p:nvSpPr>
        <p:spPr bwMode="auto">
          <a:xfrm>
            <a:off x="1370827" y="3155534"/>
            <a:ext cx="315912" cy="180975"/>
          </a:xfrm>
          <a:custGeom>
            <a:avLst/>
            <a:gdLst>
              <a:gd name="T0" fmla="*/ 739030492 w 135"/>
              <a:gd name="T1" fmla="*/ 0 h 77"/>
              <a:gd name="T2" fmla="*/ 32845488 w 135"/>
              <a:gd name="T3" fmla="*/ 263915607 h 77"/>
              <a:gd name="T4" fmla="*/ 0 w 135"/>
              <a:gd name="T5" fmla="*/ 423363984 h 77"/>
              <a:gd name="T6" fmla="*/ 0 60000 65536"/>
              <a:gd name="T7" fmla="*/ 0 60000 65536"/>
              <a:gd name="T8" fmla="*/ 0 60000 65536"/>
              <a:gd name="T9" fmla="*/ 0 w 135"/>
              <a:gd name="T10" fmla="*/ 0 h 77"/>
              <a:gd name="T11" fmla="*/ 135 w 135"/>
              <a:gd name="T12" fmla="*/ 77 h 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" h="77">
                <a:moveTo>
                  <a:pt x="135" y="0"/>
                </a:moveTo>
                <a:lnTo>
                  <a:pt x="6" y="48"/>
                </a:lnTo>
                <a:lnTo>
                  <a:pt x="0" y="77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199" name="Line 205"/>
          <p:cNvSpPr>
            <a:spLocks noChangeShapeType="1"/>
          </p:cNvSpPr>
          <p:nvPr/>
        </p:nvSpPr>
        <p:spPr bwMode="auto">
          <a:xfrm flipV="1">
            <a:off x="1686739" y="3155534"/>
            <a:ext cx="0" cy="23495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0" name="Freeform 207"/>
          <p:cNvSpPr>
            <a:spLocks/>
          </p:cNvSpPr>
          <p:nvPr/>
        </p:nvSpPr>
        <p:spPr bwMode="auto">
          <a:xfrm>
            <a:off x="1686739" y="3150771"/>
            <a:ext cx="254000" cy="222250"/>
          </a:xfrm>
          <a:custGeom>
            <a:avLst/>
            <a:gdLst>
              <a:gd name="T0" fmla="*/ 594196881 w 109"/>
              <a:gd name="T1" fmla="*/ 519922292 h 95"/>
              <a:gd name="T2" fmla="*/ 21804385 w 109"/>
              <a:gd name="T3" fmla="*/ 0 h 95"/>
              <a:gd name="T4" fmla="*/ 0 w 109"/>
              <a:gd name="T5" fmla="*/ 10946397 h 95"/>
              <a:gd name="T6" fmla="*/ 0 60000 65536"/>
              <a:gd name="T7" fmla="*/ 0 60000 65536"/>
              <a:gd name="T8" fmla="*/ 0 60000 65536"/>
              <a:gd name="T9" fmla="*/ 0 w 109"/>
              <a:gd name="T10" fmla="*/ 0 h 95"/>
              <a:gd name="T11" fmla="*/ 109 w 109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9" h="95">
                <a:moveTo>
                  <a:pt x="109" y="95"/>
                </a:moveTo>
                <a:lnTo>
                  <a:pt x="4" y="0"/>
                </a:lnTo>
                <a:lnTo>
                  <a:pt x="0" y="2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01" name="Line 208"/>
          <p:cNvSpPr>
            <a:spLocks noChangeShapeType="1"/>
          </p:cNvSpPr>
          <p:nvPr/>
        </p:nvSpPr>
        <p:spPr bwMode="auto">
          <a:xfrm flipV="1">
            <a:off x="1940739" y="3119021"/>
            <a:ext cx="0" cy="2540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2" name="Line 209"/>
          <p:cNvSpPr>
            <a:spLocks noChangeShapeType="1"/>
          </p:cNvSpPr>
          <p:nvPr/>
        </p:nvSpPr>
        <p:spPr bwMode="auto">
          <a:xfrm flipV="1">
            <a:off x="1370827" y="2941221"/>
            <a:ext cx="0" cy="395288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3" name="Line 210"/>
          <p:cNvSpPr>
            <a:spLocks noChangeShapeType="1"/>
          </p:cNvSpPr>
          <p:nvPr/>
        </p:nvSpPr>
        <p:spPr bwMode="auto">
          <a:xfrm flipV="1">
            <a:off x="1686739" y="2911059"/>
            <a:ext cx="0" cy="2444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4" name="Line 211"/>
          <p:cNvSpPr>
            <a:spLocks noChangeShapeType="1"/>
          </p:cNvSpPr>
          <p:nvPr/>
        </p:nvSpPr>
        <p:spPr bwMode="auto">
          <a:xfrm flipV="1">
            <a:off x="1227952" y="4290596"/>
            <a:ext cx="0" cy="107950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5" name="Freeform 212"/>
          <p:cNvSpPr>
            <a:spLocks/>
          </p:cNvSpPr>
          <p:nvPr/>
        </p:nvSpPr>
        <p:spPr bwMode="auto">
          <a:xfrm>
            <a:off x="1227952" y="3336509"/>
            <a:ext cx="142875" cy="954087"/>
          </a:xfrm>
          <a:custGeom>
            <a:avLst/>
            <a:gdLst>
              <a:gd name="T0" fmla="*/ 334236154 w 61"/>
              <a:gd name="T1" fmla="*/ 0 h 408"/>
              <a:gd name="T2" fmla="*/ 38356082 w 61"/>
              <a:gd name="T3" fmla="*/ 1745069554 h 408"/>
              <a:gd name="T4" fmla="*/ 0 w 61"/>
              <a:gd name="T5" fmla="*/ 2147483647 h 408"/>
              <a:gd name="T6" fmla="*/ 0 60000 65536"/>
              <a:gd name="T7" fmla="*/ 0 60000 65536"/>
              <a:gd name="T8" fmla="*/ 0 60000 65536"/>
              <a:gd name="T9" fmla="*/ 0 w 61"/>
              <a:gd name="T10" fmla="*/ 0 h 408"/>
              <a:gd name="T11" fmla="*/ 61 w 61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" h="408">
                <a:moveTo>
                  <a:pt x="61" y="0"/>
                </a:moveTo>
                <a:lnTo>
                  <a:pt x="7" y="319"/>
                </a:lnTo>
                <a:lnTo>
                  <a:pt x="0" y="408"/>
                </a:lnTo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06" name="Line 213"/>
          <p:cNvSpPr>
            <a:spLocks noChangeShapeType="1"/>
          </p:cNvSpPr>
          <p:nvPr/>
        </p:nvSpPr>
        <p:spPr bwMode="auto">
          <a:xfrm flipV="1">
            <a:off x="1227952" y="3758784"/>
            <a:ext cx="0" cy="531812"/>
          </a:xfrm>
          <a:prstGeom prst="line">
            <a:avLst/>
          </a:prstGeom>
          <a:noFill/>
          <a:ln w="17463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7" name="Line 214"/>
          <p:cNvSpPr>
            <a:spLocks noChangeShapeType="1"/>
          </p:cNvSpPr>
          <p:nvPr/>
        </p:nvSpPr>
        <p:spPr bwMode="auto">
          <a:xfrm flipV="1">
            <a:off x="1370827" y="3336509"/>
            <a:ext cx="0" cy="2286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8" name="Line 215"/>
          <p:cNvSpPr>
            <a:spLocks noChangeShapeType="1"/>
          </p:cNvSpPr>
          <p:nvPr/>
        </p:nvSpPr>
        <p:spPr bwMode="auto">
          <a:xfrm flipV="1">
            <a:off x="1940739" y="3373021"/>
            <a:ext cx="0" cy="296863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09" name="Line 216"/>
          <p:cNvSpPr>
            <a:spLocks noChangeShapeType="1"/>
          </p:cNvSpPr>
          <p:nvPr/>
        </p:nvSpPr>
        <p:spPr bwMode="auto">
          <a:xfrm flipH="1">
            <a:off x="1139052" y="4290596"/>
            <a:ext cx="88900" cy="1120775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10" name="Freeform 217"/>
          <p:cNvSpPr>
            <a:spLocks/>
          </p:cNvSpPr>
          <p:nvPr/>
        </p:nvSpPr>
        <p:spPr bwMode="auto">
          <a:xfrm>
            <a:off x="1083489" y="5354221"/>
            <a:ext cx="111125" cy="112713"/>
          </a:xfrm>
          <a:custGeom>
            <a:avLst/>
            <a:gdLst>
              <a:gd name="T0" fmla="*/ 227465930 w 48"/>
              <a:gd name="T1" fmla="*/ 38451570 h 48"/>
              <a:gd name="T2" fmla="*/ 200386156 w 48"/>
              <a:gd name="T3" fmla="*/ 16479580 h 48"/>
              <a:gd name="T4" fmla="*/ 167891354 w 48"/>
              <a:gd name="T5" fmla="*/ 5492411 h 48"/>
              <a:gd name="T6" fmla="*/ 129981523 w 48"/>
              <a:gd name="T7" fmla="*/ 0 h 48"/>
              <a:gd name="T8" fmla="*/ 102901750 w 48"/>
              <a:gd name="T9" fmla="*/ 5492411 h 48"/>
              <a:gd name="T10" fmla="*/ 70406948 w 48"/>
              <a:gd name="T11" fmla="*/ 16479580 h 48"/>
              <a:gd name="T12" fmla="*/ 37909831 w 48"/>
              <a:gd name="T13" fmla="*/ 38451570 h 48"/>
              <a:gd name="T14" fmla="*/ 27079773 w 48"/>
              <a:gd name="T15" fmla="*/ 54933498 h 48"/>
              <a:gd name="T16" fmla="*/ 16247401 w 48"/>
              <a:gd name="T17" fmla="*/ 82397899 h 48"/>
              <a:gd name="T18" fmla="*/ 10832372 w 48"/>
              <a:gd name="T19" fmla="*/ 104372238 h 48"/>
              <a:gd name="T20" fmla="*/ 0 w 48"/>
              <a:gd name="T21" fmla="*/ 131838987 h 48"/>
              <a:gd name="T22" fmla="*/ 10832372 w 48"/>
              <a:gd name="T23" fmla="*/ 164798147 h 48"/>
              <a:gd name="T24" fmla="*/ 21662430 w 48"/>
              <a:gd name="T25" fmla="*/ 192262548 h 48"/>
              <a:gd name="T26" fmla="*/ 37909831 w 48"/>
              <a:gd name="T27" fmla="*/ 225224056 h 48"/>
              <a:gd name="T28" fmla="*/ 70406948 w 48"/>
              <a:gd name="T29" fmla="*/ 241703636 h 48"/>
              <a:gd name="T30" fmla="*/ 102901750 w 48"/>
              <a:gd name="T31" fmla="*/ 258183216 h 48"/>
              <a:gd name="T32" fmla="*/ 129981523 w 48"/>
              <a:gd name="T33" fmla="*/ 263675626 h 48"/>
              <a:gd name="T34" fmla="*/ 167891354 w 48"/>
              <a:gd name="T35" fmla="*/ 258183216 h 48"/>
              <a:gd name="T36" fmla="*/ 200386156 w 48"/>
              <a:gd name="T37" fmla="*/ 241703636 h 48"/>
              <a:gd name="T38" fmla="*/ 227465930 w 48"/>
              <a:gd name="T39" fmla="*/ 225224056 h 48"/>
              <a:gd name="T40" fmla="*/ 243713331 w 48"/>
              <a:gd name="T41" fmla="*/ 192262548 h 48"/>
              <a:gd name="T42" fmla="*/ 254545703 w 48"/>
              <a:gd name="T43" fmla="*/ 164798147 h 48"/>
              <a:gd name="T44" fmla="*/ 259960732 w 48"/>
              <a:gd name="T45" fmla="*/ 131838987 h 48"/>
              <a:gd name="T46" fmla="*/ 259960732 w 48"/>
              <a:gd name="T47" fmla="*/ 104372238 h 48"/>
              <a:gd name="T48" fmla="*/ 254545703 w 48"/>
              <a:gd name="T49" fmla="*/ 82397899 h 48"/>
              <a:gd name="T50" fmla="*/ 243713331 w 48"/>
              <a:gd name="T51" fmla="*/ 54933498 h 48"/>
              <a:gd name="T52" fmla="*/ 227465930 w 48"/>
              <a:gd name="T53" fmla="*/ 38451570 h 48"/>
              <a:gd name="T54" fmla="*/ 227465930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7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9" y="1"/>
                </a:lnTo>
                <a:lnTo>
                  <a:pt x="13" y="3"/>
                </a:lnTo>
                <a:lnTo>
                  <a:pt x="7" y="7"/>
                </a:lnTo>
                <a:lnTo>
                  <a:pt x="5" y="10"/>
                </a:lnTo>
                <a:lnTo>
                  <a:pt x="3" y="15"/>
                </a:lnTo>
                <a:lnTo>
                  <a:pt x="2" y="19"/>
                </a:lnTo>
                <a:lnTo>
                  <a:pt x="0" y="24"/>
                </a:lnTo>
                <a:lnTo>
                  <a:pt x="2" y="30"/>
                </a:lnTo>
                <a:lnTo>
                  <a:pt x="4" y="35"/>
                </a:lnTo>
                <a:lnTo>
                  <a:pt x="7" y="41"/>
                </a:lnTo>
                <a:lnTo>
                  <a:pt x="13" y="44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4"/>
                </a:lnTo>
                <a:lnTo>
                  <a:pt x="42" y="41"/>
                </a:lnTo>
                <a:lnTo>
                  <a:pt x="45" y="35"/>
                </a:lnTo>
                <a:lnTo>
                  <a:pt x="47" y="30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2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1" name="Freeform 218"/>
          <p:cNvSpPr>
            <a:spLocks/>
          </p:cNvSpPr>
          <p:nvPr/>
        </p:nvSpPr>
        <p:spPr bwMode="auto">
          <a:xfrm>
            <a:off x="1181914" y="4131846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194971128 w 48"/>
              <a:gd name="T3" fmla="*/ 16479580 h 48"/>
              <a:gd name="T4" fmla="*/ 162476326 w 48"/>
              <a:gd name="T5" fmla="*/ 5492411 h 48"/>
              <a:gd name="T6" fmla="*/ 129981523 w 48"/>
              <a:gd name="T7" fmla="*/ 0 h 48"/>
              <a:gd name="T8" fmla="*/ 97484406 w 48"/>
              <a:gd name="T9" fmla="*/ 5492411 h 48"/>
              <a:gd name="T10" fmla="*/ 64989604 w 48"/>
              <a:gd name="T11" fmla="*/ 16479580 h 48"/>
              <a:gd name="T12" fmla="*/ 32494802 w 48"/>
              <a:gd name="T13" fmla="*/ 38451570 h 48"/>
              <a:gd name="T14" fmla="*/ 21662430 w 48"/>
              <a:gd name="T15" fmla="*/ 60425909 h 48"/>
              <a:gd name="T16" fmla="*/ 10832372 w 48"/>
              <a:gd name="T17" fmla="*/ 82397899 h 48"/>
              <a:gd name="T18" fmla="*/ 5415029 w 48"/>
              <a:gd name="T19" fmla="*/ 104372238 h 48"/>
              <a:gd name="T20" fmla="*/ 0 w 48"/>
              <a:gd name="T21" fmla="*/ 131838987 h 48"/>
              <a:gd name="T22" fmla="*/ 5415029 w 48"/>
              <a:gd name="T23" fmla="*/ 170290558 h 48"/>
              <a:gd name="T24" fmla="*/ 16247401 w 48"/>
              <a:gd name="T25" fmla="*/ 197757307 h 48"/>
              <a:gd name="T26" fmla="*/ 32494802 w 48"/>
              <a:gd name="T27" fmla="*/ 225224056 h 48"/>
              <a:gd name="T28" fmla="*/ 64989604 w 48"/>
              <a:gd name="T29" fmla="*/ 241703636 h 48"/>
              <a:gd name="T30" fmla="*/ 97484406 w 48"/>
              <a:gd name="T31" fmla="*/ 258183216 h 48"/>
              <a:gd name="T32" fmla="*/ 129981523 w 48"/>
              <a:gd name="T33" fmla="*/ 263675626 h 48"/>
              <a:gd name="T34" fmla="*/ 162476326 w 48"/>
              <a:gd name="T35" fmla="*/ 258183216 h 48"/>
              <a:gd name="T36" fmla="*/ 194971128 w 48"/>
              <a:gd name="T37" fmla="*/ 241703636 h 48"/>
              <a:gd name="T38" fmla="*/ 222050901 w 48"/>
              <a:gd name="T39" fmla="*/ 225224056 h 48"/>
              <a:gd name="T40" fmla="*/ 238298302 w 48"/>
              <a:gd name="T41" fmla="*/ 197757307 h 48"/>
              <a:gd name="T42" fmla="*/ 254545703 w 48"/>
              <a:gd name="T43" fmla="*/ 170290558 h 48"/>
              <a:gd name="T44" fmla="*/ 259960732 w 48"/>
              <a:gd name="T45" fmla="*/ 131838987 h 48"/>
              <a:gd name="T46" fmla="*/ 259960732 w 48"/>
              <a:gd name="T47" fmla="*/ 104372238 h 48"/>
              <a:gd name="T48" fmla="*/ 254545703 w 48"/>
              <a:gd name="T49" fmla="*/ 82397899 h 48"/>
              <a:gd name="T50" fmla="*/ 238298302 w 48"/>
              <a:gd name="T51" fmla="*/ 60425909 h 48"/>
              <a:gd name="T52" fmla="*/ 222050901 w 48"/>
              <a:gd name="T53" fmla="*/ 38451570 h 4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8"/>
              <a:gd name="T83" fmla="*/ 48 w 48"/>
              <a:gd name="T84" fmla="*/ 48 h 4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6" y="7"/>
                </a:lnTo>
                <a:lnTo>
                  <a:pt x="4" y="11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1"/>
                </a:lnTo>
                <a:lnTo>
                  <a:pt x="3" y="36"/>
                </a:lnTo>
                <a:lnTo>
                  <a:pt x="6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4" y="36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2" name="Freeform 219"/>
          <p:cNvSpPr>
            <a:spLocks/>
          </p:cNvSpPr>
          <p:nvPr/>
        </p:nvSpPr>
        <p:spPr bwMode="auto">
          <a:xfrm>
            <a:off x="1327964" y="3212684"/>
            <a:ext cx="112713" cy="111125"/>
          </a:xfrm>
          <a:custGeom>
            <a:avLst/>
            <a:gdLst>
              <a:gd name="T0" fmla="*/ 219729297 w 48"/>
              <a:gd name="T1" fmla="*/ 37909831 h 48"/>
              <a:gd name="T2" fmla="*/ 192262548 w 48"/>
              <a:gd name="T3" fmla="*/ 16247401 h 48"/>
              <a:gd name="T4" fmla="*/ 159303388 w 48"/>
              <a:gd name="T5" fmla="*/ 0 h 48"/>
              <a:gd name="T6" fmla="*/ 131838987 w 48"/>
              <a:gd name="T7" fmla="*/ 0 h 48"/>
              <a:gd name="T8" fmla="*/ 93385069 w 48"/>
              <a:gd name="T9" fmla="*/ 0 h 48"/>
              <a:gd name="T10" fmla="*/ 60425909 w 48"/>
              <a:gd name="T11" fmla="*/ 16247401 h 48"/>
              <a:gd name="T12" fmla="*/ 32959160 w 48"/>
              <a:gd name="T13" fmla="*/ 37909831 h 48"/>
              <a:gd name="T14" fmla="*/ 16479580 w 48"/>
              <a:gd name="T15" fmla="*/ 54159547 h 48"/>
              <a:gd name="T16" fmla="*/ 5492411 w 48"/>
              <a:gd name="T17" fmla="*/ 81237005 h 48"/>
              <a:gd name="T18" fmla="*/ 0 w 48"/>
              <a:gd name="T19" fmla="*/ 97484406 h 48"/>
              <a:gd name="T20" fmla="*/ 0 w 48"/>
              <a:gd name="T21" fmla="*/ 129981523 h 48"/>
              <a:gd name="T22" fmla="*/ 0 w 48"/>
              <a:gd name="T23" fmla="*/ 162476326 h 48"/>
              <a:gd name="T24" fmla="*/ 10987169 w 48"/>
              <a:gd name="T25" fmla="*/ 189553784 h 48"/>
              <a:gd name="T26" fmla="*/ 32959160 w 48"/>
              <a:gd name="T27" fmla="*/ 222050901 h 48"/>
              <a:gd name="T28" fmla="*/ 60425909 w 48"/>
              <a:gd name="T29" fmla="*/ 243713331 h 48"/>
              <a:gd name="T30" fmla="*/ 93385069 w 48"/>
              <a:gd name="T31" fmla="*/ 254545703 h 48"/>
              <a:gd name="T32" fmla="*/ 131838987 w 48"/>
              <a:gd name="T33" fmla="*/ 259960732 h 48"/>
              <a:gd name="T34" fmla="*/ 159303388 w 48"/>
              <a:gd name="T35" fmla="*/ 254545703 h 48"/>
              <a:gd name="T36" fmla="*/ 192262548 w 48"/>
              <a:gd name="T37" fmla="*/ 243713331 h 48"/>
              <a:gd name="T38" fmla="*/ 219729297 w 48"/>
              <a:gd name="T39" fmla="*/ 222050901 h 48"/>
              <a:gd name="T40" fmla="*/ 241703636 w 48"/>
              <a:gd name="T41" fmla="*/ 189553784 h 48"/>
              <a:gd name="T42" fmla="*/ 252688457 w 48"/>
              <a:gd name="T43" fmla="*/ 162476326 h 48"/>
              <a:gd name="T44" fmla="*/ 263675626 w 48"/>
              <a:gd name="T45" fmla="*/ 129981523 h 48"/>
              <a:gd name="T46" fmla="*/ 252688457 w 48"/>
              <a:gd name="T47" fmla="*/ 97484406 h 48"/>
              <a:gd name="T48" fmla="*/ 247196046 w 48"/>
              <a:gd name="T49" fmla="*/ 81237005 h 48"/>
              <a:gd name="T50" fmla="*/ 236208877 w 48"/>
              <a:gd name="T51" fmla="*/ 54159547 h 48"/>
              <a:gd name="T52" fmla="*/ 219729297 w 48"/>
              <a:gd name="T53" fmla="*/ 37909831 h 48"/>
              <a:gd name="T54" fmla="*/ 219729297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0" y="7"/>
                </a:moveTo>
                <a:lnTo>
                  <a:pt x="35" y="3"/>
                </a:lnTo>
                <a:lnTo>
                  <a:pt x="29" y="0"/>
                </a:lnTo>
                <a:lnTo>
                  <a:pt x="24" y="0"/>
                </a:lnTo>
                <a:lnTo>
                  <a:pt x="17" y="0"/>
                </a:lnTo>
                <a:lnTo>
                  <a:pt x="11" y="3"/>
                </a:lnTo>
                <a:lnTo>
                  <a:pt x="6" y="7"/>
                </a:lnTo>
                <a:lnTo>
                  <a:pt x="3" y="10"/>
                </a:lnTo>
                <a:lnTo>
                  <a:pt x="1" y="15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2" y="35"/>
                </a:lnTo>
                <a:lnTo>
                  <a:pt x="6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5"/>
                </a:lnTo>
                <a:lnTo>
                  <a:pt x="40" y="41"/>
                </a:lnTo>
                <a:lnTo>
                  <a:pt x="44" y="35"/>
                </a:lnTo>
                <a:lnTo>
                  <a:pt x="46" y="30"/>
                </a:lnTo>
                <a:lnTo>
                  <a:pt x="48" y="24"/>
                </a:lnTo>
                <a:lnTo>
                  <a:pt x="46" y="18"/>
                </a:lnTo>
                <a:lnTo>
                  <a:pt x="45" y="15"/>
                </a:lnTo>
                <a:lnTo>
                  <a:pt x="43" y="10"/>
                </a:lnTo>
                <a:lnTo>
                  <a:pt x="40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3" name="Freeform 220"/>
          <p:cNvSpPr>
            <a:spLocks/>
          </p:cNvSpPr>
          <p:nvPr/>
        </p:nvSpPr>
        <p:spPr bwMode="auto">
          <a:xfrm>
            <a:off x="1629589" y="3099971"/>
            <a:ext cx="112713" cy="112713"/>
          </a:xfrm>
          <a:custGeom>
            <a:avLst/>
            <a:gdLst>
              <a:gd name="T0" fmla="*/ 225224056 w 48"/>
              <a:gd name="T1" fmla="*/ 38451570 h 48"/>
              <a:gd name="T2" fmla="*/ 192262548 w 48"/>
              <a:gd name="T3" fmla="*/ 16479580 h 48"/>
              <a:gd name="T4" fmla="*/ 164798147 w 48"/>
              <a:gd name="T5" fmla="*/ 5492411 h 48"/>
              <a:gd name="T6" fmla="*/ 131838987 w 48"/>
              <a:gd name="T7" fmla="*/ 0 h 48"/>
              <a:gd name="T8" fmla="*/ 93385069 w 48"/>
              <a:gd name="T9" fmla="*/ 5492411 h 48"/>
              <a:gd name="T10" fmla="*/ 60425909 w 48"/>
              <a:gd name="T11" fmla="*/ 16479580 h 48"/>
              <a:gd name="T12" fmla="*/ 38451570 w 48"/>
              <a:gd name="T13" fmla="*/ 38451570 h 48"/>
              <a:gd name="T14" fmla="*/ 16479580 w 48"/>
              <a:gd name="T15" fmla="*/ 54933498 h 48"/>
              <a:gd name="T16" fmla="*/ 5492411 w 48"/>
              <a:gd name="T17" fmla="*/ 82397899 h 48"/>
              <a:gd name="T18" fmla="*/ 0 w 48"/>
              <a:gd name="T19" fmla="*/ 104372238 h 48"/>
              <a:gd name="T20" fmla="*/ 0 w 48"/>
              <a:gd name="T21" fmla="*/ 131838987 h 48"/>
              <a:gd name="T22" fmla="*/ 5492411 w 48"/>
              <a:gd name="T23" fmla="*/ 164798147 h 48"/>
              <a:gd name="T24" fmla="*/ 16479580 w 48"/>
              <a:gd name="T25" fmla="*/ 192262548 h 48"/>
              <a:gd name="T26" fmla="*/ 38451570 w 48"/>
              <a:gd name="T27" fmla="*/ 225224056 h 48"/>
              <a:gd name="T28" fmla="*/ 60425909 w 48"/>
              <a:gd name="T29" fmla="*/ 247196046 h 48"/>
              <a:gd name="T30" fmla="*/ 93385069 w 48"/>
              <a:gd name="T31" fmla="*/ 258183216 h 48"/>
              <a:gd name="T32" fmla="*/ 131838987 w 48"/>
              <a:gd name="T33" fmla="*/ 263675626 h 48"/>
              <a:gd name="T34" fmla="*/ 164798147 w 48"/>
              <a:gd name="T35" fmla="*/ 258183216 h 48"/>
              <a:gd name="T36" fmla="*/ 192262548 w 48"/>
              <a:gd name="T37" fmla="*/ 247196046 h 48"/>
              <a:gd name="T38" fmla="*/ 225224056 w 48"/>
              <a:gd name="T39" fmla="*/ 225224056 h 48"/>
              <a:gd name="T40" fmla="*/ 241703636 w 48"/>
              <a:gd name="T41" fmla="*/ 192262548 h 48"/>
              <a:gd name="T42" fmla="*/ 258183216 w 48"/>
              <a:gd name="T43" fmla="*/ 164798147 h 48"/>
              <a:gd name="T44" fmla="*/ 263675626 w 48"/>
              <a:gd name="T45" fmla="*/ 131838987 h 48"/>
              <a:gd name="T46" fmla="*/ 258183216 w 48"/>
              <a:gd name="T47" fmla="*/ 104372238 h 48"/>
              <a:gd name="T48" fmla="*/ 252688457 w 48"/>
              <a:gd name="T49" fmla="*/ 82397899 h 48"/>
              <a:gd name="T50" fmla="*/ 236208877 w 48"/>
              <a:gd name="T51" fmla="*/ 54933498 h 48"/>
              <a:gd name="T52" fmla="*/ 225224056 w 48"/>
              <a:gd name="T53" fmla="*/ 38451570 h 48"/>
              <a:gd name="T54" fmla="*/ 225224056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7"/>
                </a:lnTo>
                <a:lnTo>
                  <a:pt x="3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5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3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4" name="Freeform 221"/>
          <p:cNvSpPr>
            <a:spLocks/>
          </p:cNvSpPr>
          <p:nvPr/>
        </p:nvSpPr>
        <p:spPr bwMode="auto">
          <a:xfrm>
            <a:off x="1885177" y="3317459"/>
            <a:ext cx="107950" cy="112712"/>
          </a:xfrm>
          <a:custGeom>
            <a:avLst/>
            <a:gdLst>
              <a:gd name="T0" fmla="*/ 219593767 w 46"/>
              <a:gd name="T1" fmla="*/ 32958867 h 48"/>
              <a:gd name="T2" fmla="*/ 192143960 w 46"/>
              <a:gd name="T3" fmla="*/ 16479434 h 48"/>
              <a:gd name="T4" fmla="*/ 159205129 w 46"/>
              <a:gd name="T5" fmla="*/ 5492362 h 48"/>
              <a:gd name="T6" fmla="*/ 131755322 w 46"/>
              <a:gd name="T7" fmla="*/ 0 h 48"/>
              <a:gd name="T8" fmla="*/ 93327468 w 46"/>
              <a:gd name="T9" fmla="*/ 5492362 h 48"/>
              <a:gd name="T10" fmla="*/ 60388638 w 46"/>
              <a:gd name="T11" fmla="*/ 16479434 h 48"/>
              <a:gd name="T12" fmla="*/ 32938830 w 46"/>
              <a:gd name="T13" fmla="*/ 32958867 h 48"/>
              <a:gd name="T14" fmla="*/ 16469415 w 46"/>
              <a:gd name="T15" fmla="*/ 60425373 h 48"/>
              <a:gd name="T16" fmla="*/ 5489023 w 46"/>
              <a:gd name="T17" fmla="*/ 76904807 h 48"/>
              <a:gd name="T18" fmla="*/ 0 w 46"/>
              <a:gd name="T19" fmla="*/ 104371312 h 48"/>
              <a:gd name="T20" fmla="*/ 0 w 46"/>
              <a:gd name="T21" fmla="*/ 131837817 h 48"/>
              <a:gd name="T22" fmla="*/ 0 w 46"/>
              <a:gd name="T23" fmla="*/ 170289047 h 48"/>
              <a:gd name="T24" fmla="*/ 10980392 w 46"/>
              <a:gd name="T25" fmla="*/ 197755552 h 48"/>
              <a:gd name="T26" fmla="*/ 32938830 w 46"/>
              <a:gd name="T27" fmla="*/ 225222058 h 48"/>
              <a:gd name="T28" fmla="*/ 60388638 w 46"/>
              <a:gd name="T29" fmla="*/ 241701491 h 48"/>
              <a:gd name="T30" fmla="*/ 93327468 w 46"/>
              <a:gd name="T31" fmla="*/ 258180925 h 48"/>
              <a:gd name="T32" fmla="*/ 131755322 w 46"/>
              <a:gd name="T33" fmla="*/ 263673287 h 48"/>
              <a:gd name="T34" fmla="*/ 159205129 w 46"/>
              <a:gd name="T35" fmla="*/ 258180925 h 48"/>
              <a:gd name="T36" fmla="*/ 192143960 w 46"/>
              <a:gd name="T37" fmla="*/ 241701491 h 48"/>
              <a:gd name="T38" fmla="*/ 219593767 w 46"/>
              <a:gd name="T39" fmla="*/ 225222058 h 48"/>
              <a:gd name="T40" fmla="*/ 241552205 w 46"/>
              <a:gd name="T41" fmla="*/ 197755552 h 48"/>
              <a:gd name="T42" fmla="*/ 252532598 w 46"/>
              <a:gd name="T43" fmla="*/ 170289047 h 48"/>
              <a:gd name="T44" fmla="*/ 252532598 w 46"/>
              <a:gd name="T45" fmla="*/ 131837817 h 48"/>
              <a:gd name="T46" fmla="*/ 252532598 w 46"/>
              <a:gd name="T47" fmla="*/ 104371312 h 48"/>
              <a:gd name="T48" fmla="*/ 247043575 w 46"/>
              <a:gd name="T49" fmla="*/ 76904807 h 48"/>
              <a:gd name="T50" fmla="*/ 236063183 w 46"/>
              <a:gd name="T51" fmla="*/ 60425373 h 48"/>
              <a:gd name="T52" fmla="*/ 219593767 w 46"/>
              <a:gd name="T53" fmla="*/ 32958867 h 48"/>
              <a:gd name="T54" fmla="*/ 219593767 w 46"/>
              <a:gd name="T55" fmla="*/ 3295886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6"/>
              <a:gd name="T85" fmla="*/ 0 h 48"/>
              <a:gd name="T86" fmla="*/ 46 w 46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6" h="48">
                <a:moveTo>
                  <a:pt x="40" y="6"/>
                </a:moveTo>
                <a:lnTo>
                  <a:pt x="35" y="3"/>
                </a:lnTo>
                <a:lnTo>
                  <a:pt x="29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6" y="6"/>
                </a:lnTo>
                <a:lnTo>
                  <a:pt x="3" y="11"/>
                </a:lnTo>
                <a:lnTo>
                  <a:pt x="1" y="14"/>
                </a:lnTo>
                <a:lnTo>
                  <a:pt x="0" y="19"/>
                </a:lnTo>
                <a:lnTo>
                  <a:pt x="0" y="24"/>
                </a:lnTo>
                <a:lnTo>
                  <a:pt x="0" y="31"/>
                </a:lnTo>
                <a:lnTo>
                  <a:pt x="2" y="36"/>
                </a:lnTo>
                <a:lnTo>
                  <a:pt x="6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4"/>
                </a:lnTo>
                <a:lnTo>
                  <a:pt x="40" y="41"/>
                </a:lnTo>
                <a:lnTo>
                  <a:pt x="44" y="36"/>
                </a:lnTo>
                <a:lnTo>
                  <a:pt x="46" y="31"/>
                </a:lnTo>
                <a:lnTo>
                  <a:pt x="46" y="24"/>
                </a:lnTo>
                <a:lnTo>
                  <a:pt x="46" y="19"/>
                </a:lnTo>
                <a:lnTo>
                  <a:pt x="45" y="14"/>
                </a:lnTo>
                <a:lnTo>
                  <a:pt x="43" y="11"/>
                </a:lnTo>
                <a:lnTo>
                  <a:pt x="40" y="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5" name="Freeform 222"/>
          <p:cNvSpPr>
            <a:spLocks/>
          </p:cNvSpPr>
          <p:nvPr/>
        </p:nvSpPr>
        <p:spPr bwMode="auto">
          <a:xfrm>
            <a:off x="2709089" y="3020596"/>
            <a:ext cx="112713" cy="112713"/>
          </a:xfrm>
          <a:custGeom>
            <a:avLst/>
            <a:gdLst>
              <a:gd name="T0" fmla="*/ 225224056 w 48"/>
              <a:gd name="T1" fmla="*/ 32959160 h 48"/>
              <a:gd name="T2" fmla="*/ 203249717 w 48"/>
              <a:gd name="T3" fmla="*/ 16479580 h 48"/>
              <a:gd name="T4" fmla="*/ 170290558 w 48"/>
              <a:gd name="T5" fmla="*/ 5492411 h 48"/>
              <a:gd name="T6" fmla="*/ 131838987 w 48"/>
              <a:gd name="T7" fmla="*/ 0 h 48"/>
              <a:gd name="T8" fmla="*/ 98877479 w 48"/>
              <a:gd name="T9" fmla="*/ 5492411 h 48"/>
              <a:gd name="T10" fmla="*/ 71413078 w 48"/>
              <a:gd name="T11" fmla="*/ 16479580 h 48"/>
              <a:gd name="T12" fmla="*/ 38451570 w 48"/>
              <a:gd name="T13" fmla="*/ 32959160 h 48"/>
              <a:gd name="T14" fmla="*/ 27466749 w 48"/>
              <a:gd name="T15" fmla="*/ 54933498 h 48"/>
              <a:gd name="T16" fmla="*/ 10987169 w 48"/>
              <a:gd name="T17" fmla="*/ 76905489 h 48"/>
              <a:gd name="T18" fmla="*/ 5492411 w 48"/>
              <a:gd name="T19" fmla="*/ 104372238 h 48"/>
              <a:gd name="T20" fmla="*/ 0 w 48"/>
              <a:gd name="T21" fmla="*/ 131838987 h 48"/>
              <a:gd name="T22" fmla="*/ 5492411 w 48"/>
              <a:gd name="T23" fmla="*/ 164798147 h 48"/>
              <a:gd name="T24" fmla="*/ 16479580 w 48"/>
              <a:gd name="T25" fmla="*/ 197757307 h 48"/>
              <a:gd name="T26" fmla="*/ 38451570 w 48"/>
              <a:gd name="T27" fmla="*/ 225224056 h 48"/>
              <a:gd name="T28" fmla="*/ 71413078 w 48"/>
              <a:gd name="T29" fmla="*/ 241703636 h 48"/>
              <a:gd name="T30" fmla="*/ 98877479 w 48"/>
              <a:gd name="T31" fmla="*/ 252688457 h 48"/>
              <a:gd name="T32" fmla="*/ 131838987 w 48"/>
              <a:gd name="T33" fmla="*/ 263675626 h 48"/>
              <a:gd name="T34" fmla="*/ 170290558 w 48"/>
              <a:gd name="T35" fmla="*/ 252688457 h 48"/>
              <a:gd name="T36" fmla="*/ 203249717 w 48"/>
              <a:gd name="T37" fmla="*/ 241703636 h 48"/>
              <a:gd name="T38" fmla="*/ 225224056 w 48"/>
              <a:gd name="T39" fmla="*/ 225224056 h 48"/>
              <a:gd name="T40" fmla="*/ 247196046 w 48"/>
              <a:gd name="T41" fmla="*/ 197757307 h 48"/>
              <a:gd name="T42" fmla="*/ 263675626 w 48"/>
              <a:gd name="T43" fmla="*/ 164798147 h 48"/>
              <a:gd name="T44" fmla="*/ 263675626 w 48"/>
              <a:gd name="T45" fmla="*/ 131838987 h 48"/>
              <a:gd name="T46" fmla="*/ 263675626 w 48"/>
              <a:gd name="T47" fmla="*/ 104372238 h 48"/>
              <a:gd name="T48" fmla="*/ 258183216 w 48"/>
              <a:gd name="T49" fmla="*/ 76905489 h 48"/>
              <a:gd name="T50" fmla="*/ 247196046 w 48"/>
              <a:gd name="T51" fmla="*/ 54933498 h 48"/>
              <a:gd name="T52" fmla="*/ 225224056 w 48"/>
              <a:gd name="T53" fmla="*/ 32959160 h 48"/>
              <a:gd name="T54" fmla="*/ 225224056 w 48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6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3"/>
                </a:lnTo>
                <a:lnTo>
                  <a:pt x="7" y="6"/>
                </a:lnTo>
                <a:lnTo>
                  <a:pt x="5" y="10"/>
                </a:lnTo>
                <a:lnTo>
                  <a:pt x="2" y="14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7" y="41"/>
                </a:lnTo>
                <a:lnTo>
                  <a:pt x="13" y="44"/>
                </a:lnTo>
                <a:lnTo>
                  <a:pt x="18" y="46"/>
                </a:lnTo>
                <a:lnTo>
                  <a:pt x="24" y="48"/>
                </a:lnTo>
                <a:lnTo>
                  <a:pt x="31" y="46"/>
                </a:lnTo>
                <a:lnTo>
                  <a:pt x="37" y="44"/>
                </a:lnTo>
                <a:lnTo>
                  <a:pt x="41" y="41"/>
                </a:lnTo>
                <a:lnTo>
                  <a:pt x="45" y="36"/>
                </a:lnTo>
                <a:lnTo>
                  <a:pt x="48" y="30"/>
                </a:lnTo>
                <a:lnTo>
                  <a:pt x="48" y="24"/>
                </a:lnTo>
                <a:lnTo>
                  <a:pt x="48" y="19"/>
                </a:lnTo>
                <a:lnTo>
                  <a:pt x="47" y="14"/>
                </a:lnTo>
                <a:lnTo>
                  <a:pt x="45" y="10"/>
                </a:lnTo>
                <a:lnTo>
                  <a:pt x="41" y="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6" name="Freeform 223"/>
          <p:cNvSpPr>
            <a:spLocks/>
          </p:cNvSpPr>
          <p:nvPr/>
        </p:nvSpPr>
        <p:spPr bwMode="auto">
          <a:xfrm>
            <a:off x="2869427" y="3331746"/>
            <a:ext cx="112712" cy="114300"/>
          </a:xfrm>
          <a:custGeom>
            <a:avLst/>
            <a:gdLst>
              <a:gd name="T0" fmla="*/ 225222058 w 48"/>
              <a:gd name="T1" fmla="*/ 38199527 h 49"/>
              <a:gd name="T2" fmla="*/ 192260842 w 48"/>
              <a:gd name="T3" fmla="*/ 21826635 h 49"/>
              <a:gd name="T4" fmla="*/ 170289047 w 48"/>
              <a:gd name="T5" fmla="*/ 10914484 h 49"/>
              <a:gd name="T6" fmla="*/ 131837817 w 48"/>
              <a:gd name="T7" fmla="*/ 0 h 49"/>
              <a:gd name="T8" fmla="*/ 93384240 w 48"/>
              <a:gd name="T9" fmla="*/ 10914484 h 49"/>
              <a:gd name="T10" fmla="*/ 65917735 w 48"/>
              <a:gd name="T11" fmla="*/ 21826635 h 49"/>
              <a:gd name="T12" fmla="*/ 32958867 w 48"/>
              <a:gd name="T13" fmla="*/ 38199527 h 49"/>
              <a:gd name="T14" fmla="*/ 16479434 w 48"/>
              <a:gd name="T15" fmla="*/ 60026161 h 49"/>
              <a:gd name="T16" fmla="*/ 10987072 w 48"/>
              <a:gd name="T17" fmla="*/ 81855129 h 49"/>
              <a:gd name="T18" fmla="*/ 0 w 48"/>
              <a:gd name="T19" fmla="*/ 109137839 h 49"/>
              <a:gd name="T20" fmla="*/ 0 w 48"/>
              <a:gd name="T21" fmla="*/ 136422882 h 49"/>
              <a:gd name="T22" fmla="*/ 5492362 w 48"/>
              <a:gd name="T23" fmla="*/ 163707924 h 49"/>
              <a:gd name="T24" fmla="*/ 16479434 w 48"/>
              <a:gd name="T25" fmla="*/ 196449043 h 49"/>
              <a:gd name="T26" fmla="*/ 32958867 w 48"/>
              <a:gd name="T27" fmla="*/ 229190161 h 49"/>
              <a:gd name="T28" fmla="*/ 65917735 w 48"/>
              <a:gd name="T29" fmla="*/ 245563053 h 49"/>
              <a:gd name="T30" fmla="*/ 93384240 w 48"/>
              <a:gd name="T31" fmla="*/ 256475204 h 49"/>
              <a:gd name="T32" fmla="*/ 131837817 w 48"/>
              <a:gd name="T33" fmla="*/ 267389688 h 49"/>
              <a:gd name="T34" fmla="*/ 170289047 w 48"/>
              <a:gd name="T35" fmla="*/ 256475204 h 49"/>
              <a:gd name="T36" fmla="*/ 192260842 w 48"/>
              <a:gd name="T37" fmla="*/ 245563053 h 49"/>
              <a:gd name="T38" fmla="*/ 225222058 w 48"/>
              <a:gd name="T39" fmla="*/ 229190161 h 49"/>
              <a:gd name="T40" fmla="*/ 241701491 w 48"/>
              <a:gd name="T41" fmla="*/ 196449043 h 49"/>
              <a:gd name="T42" fmla="*/ 258180925 w 48"/>
              <a:gd name="T43" fmla="*/ 163707924 h 49"/>
              <a:gd name="T44" fmla="*/ 263673287 w 48"/>
              <a:gd name="T45" fmla="*/ 136422882 h 49"/>
              <a:gd name="T46" fmla="*/ 263673287 w 48"/>
              <a:gd name="T47" fmla="*/ 109137839 h 49"/>
              <a:gd name="T48" fmla="*/ 247193853 w 48"/>
              <a:gd name="T49" fmla="*/ 81855129 h 49"/>
              <a:gd name="T50" fmla="*/ 241701491 w 48"/>
              <a:gd name="T51" fmla="*/ 60026161 h 49"/>
              <a:gd name="T52" fmla="*/ 225222058 w 48"/>
              <a:gd name="T53" fmla="*/ 38199527 h 49"/>
              <a:gd name="T54" fmla="*/ 225222058 w 48"/>
              <a:gd name="T55" fmla="*/ 38199527 h 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9"/>
              <a:gd name="T86" fmla="*/ 48 w 48"/>
              <a:gd name="T87" fmla="*/ 49 h 4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9">
                <a:moveTo>
                  <a:pt x="41" y="7"/>
                </a:moveTo>
                <a:lnTo>
                  <a:pt x="35" y="4"/>
                </a:lnTo>
                <a:lnTo>
                  <a:pt x="31" y="2"/>
                </a:lnTo>
                <a:lnTo>
                  <a:pt x="24" y="0"/>
                </a:lnTo>
                <a:lnTo>
                  <a:pt x="17" y="2"/>
                </a:lnTo>
                <a:lnTo>
                  <a:pt x="12" y="4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20"/>
                </a:lnTo>
                <a:lnTo>
                  <a:pt x="0" y="25"/>
                </a:lnTo>
                <a:lnTo>
                  <a:pt x="1" y="30"/>
                </a:lnTo>
                <a:lnTo>
                  <a:pt x="3" y="36"/>
                </a:lnTo>
                <a:lnTo>
                  <a:pt x="6" y="42"/>
                </a:lnTo>
                <a:lnTo>
                  <a:pt x="12" y="45"/>
                </a:lnTo>
                <a:lnTo>
                  <a:pt x="17" y="47"/>
                </a:lnTo>
                <a:lnTo>
                  <a:pt x="24" y="49"/>
                </a:lnTo>
                <a:lnTo>
                  <a:pt x="31" y="47"/>
                </a:lnTo>
                <a:lnTo>
                  <a:pt x="35" y="45"/>
                </a:lnTo>
                <a:lnTo>
                  <a:pt x="41" y="42"/>
                </a:lnTo>
                <a:lnTo>
                  <a:pt x="44" y="36"/>
                </a:lnTo>
                <a:lnTo>
                  <a:pt x="47" y="30"/>
                </a:lnTo>
                <a:lnTo>
                  <a:pt x="48" y="25"/>
                </a:lnTo>
                <a:lnTo>
                  <a:pt x="48" y="20"/>
                </a:lnTo>
                <a:lnTo>
                  <a:pt x="45" y="15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7" name="Freeform 224"/>
          <p:cNvSpPr>
            <a:spLocks/>
          </p:cNvSpPr>
          <p:nvPr/>
        </p:nvSpPr>
        <p:spPr bwMode="auto">
          <a:xfrm>
            <a:off x="2990077" y="3233321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200386156 w 48"/>
              <a:gd name="T3" fmla="*/ 21971990 h 48"/>
              <a:gd name="T4" fmla="*/ 167891354 w 48"/>
              <a:gd name="T5" fmla="*/ 5492411 h 48"/>
              <a:gd name="T6" fmla="*/ 129981523 w 48"/>
              <a:gd name="T7" fmla="*/ 0 h 48"/>
              <a:gd name="T8" fmla="*/ 97484406 w 48"/>
              <a:gd name="T9" fmla="*/ 5492411 h 48"/>
              <a:gd name="T10" fmla="*/ 70406948 w 48"/>
              <a:gd name="T11" fmla="*/ 21971990 h 48"/>
              <a:gd name="T12" fmla="*/ 37909831 w 48"/>
              <a:gd name="T13" fmla="*/ 38451570 h 48"/>
              <a:gd name="T14" fmla="*/ 27079773 w 48"/>
              <a:gd name="T15" fmla="*/ 54933498 h 48"/>
              <a:gd name="T16" fmla="*/ 10832372 w 48"/>
              <a:gd name="T17" fmla="*/ 82397899 h 48"/>
              <a:gd name="T18" fmla="*/ 5415029 w 48"/>
              <a:gd name="T19" fmla="*/ 109864649 h 48"/>
              <a:gd name="T20" fmla="*/ 0 w 48"/>
              <a:gd name="T21" fmla="*/ 131838987 h 48"/>
              <a:gd name="T22" fmla="*/ 5415029 w 48"/>
              <a:gd name="T23" fmla="*/ 164798147 h 48"/>
              <a:gd name="T24" fmla="*/ 21662430 w 48"/>
              <a:gd name="T25" fmla="*/ 197757307 h 48"/>
              <a:gd name="T26" fmla="*/ 37909831 w 48"/>
              <a:gd name="T27" fmla="*/ 225224056 h 48"/>
              <a:gd name="T28" fmla="*/ 70406948 w 48"/>
              <a:gd name="T29" fmla="*/ 247196046 h 48"/>
              <a:gd name="T30" fmla="*/ 97484406 w 48"/>
              <a:gd name="T31" fmla="*/ 258183216 h 48"/>
              <a:gd name="T32" fmla="*/ 129981523 w 48"/>
              <a:gd name="T33" fmla="*/ 263675626 h 48"/>
              <a:gd name="T34" fmla="*/ 167891354 w 48"/>
              <a:gd name="T35" fmla="*/ 258183216 h 48"/>
              <a:gd name="T36" fmla="*/ 200386156 w 48"/>
              <a:gd name="T37" fmla="*/ 247196046 h 48"/>
              <a:gd name="T38" fmla="*/ 222050901 w 48"/>
              <a:gd name="T39" fmla="*/ 225224056 h 48"/>
              <a:gd name="T40" fmla="*/ 243713331 w 48"/>
              <a:gd name="T41" fmla="*/ 197757307 h 48"/>
              <a:gd name="T42" fmla="*/ 259960732 w 48"/>
              <a:gd name="T43" fmla="*/ 164798147 h 48"/>
              <a:gd name="T44" fmla="*/ 259960732 w 48"/>
              <a:gd name="T45" fmla="*/ 131838987 h 48"/>
              <a:gd name="T46" fmla="*/ 259960732 w 48"/>
              <a:gd name="T47" fmla="*/ 109864649 h 48"/>
              <a:gd name="T48" fmla="*/ 254545703 w 48"/>
              <a:gd name="T49" fmla="*/ 82397899 h 48"/>
              <a:gd name="T50" fmla="*/ 243713331 w 48"/>
              <a:gd name="T51" fmla="*/ 54933498 h 48"/>
              <a:gd name="T52" fmla="*/ 222050901 w 48"/>
              <a:gd name="T53" fmla="*/ 38451570 h 48"/>
              <a:gd name="T54" fmla="*/ 222050901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7" y="4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4"/>
                </a:lnTo>
                <a:lnTo>
                  <a:pt x="7" y="7"/>
                </a:lnTo>
                <a:lnTo>
                  <a:pt x="5" y="10"/>
                </a:lnTo>
                <a:lnTo>
                  <a:pt x="2" y="15"/>
                </a:lnTo>
                <a:lnTo>
                  <a:pt x="1" y="20"/>
                </a:lnTo>
                <a:lnTo>
                  <a:pt x="0" y="24"/>
                </a:lnTo>
                <a:lnTo>
                  <a:pt x="1" y="30"/>
                </a:lnTo>
                <a:lnTo>
                  <a:pt x="4" y="36"/>
                </a:lnTo>
                <a:lnTo>
                  <a:pt x="7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5" y="36"/>
                </a:lnTo>
                <a:lnTo>
                  <a:pt x="48" y="30"/>
                </a:lnTo>
                <a:lnTo>
                  <a:pt x="48" y="24"/>
                </a:lnTo>
                <a:lnTo>
                  <a:pt x="48" y="20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8" name="Freeform 225"/>
          <p:cNvSpPr>
            <a:spLocks/>
          </p:cNvSpPr>
          <p:nvPr/>
        </p:nvSpPr>
        <p:spPr bwMode="auto">
          <a:xfrm>
            <a:off x="3239314" y="3169821"/>
            <a:ext cx="112713" cy="109538"/>
          </a:xfrm>
          <a:custGeom>
            <a:avLst/>
            <a:gdLst>
              <a:gd name="T0" fmla="*/ 225224056 w 48"/>
              <a:gd name="T1" fmla="*/ 38165836 h 47"/>
              <a:gd name="T2" fmla="*/ 192262548 w 48"/>
              <a:gd name="T3" fmla="*/ 10904857 h 47"/>
              <a:gd name="T4" fmla="*/ 159303388 w 48"/>
              <a:gd name="T5" fmla="*/ 0 h 47"/>
              <a:gd name="T6" fmla="*/ 131838987 w 48"/>
              <a:gd name="T7" fmla="*/ 0 h 47"/>
              <a:gd name="T8" fmla="*/ 93385069 w 48"/>
              <a:gd name="T9" fmla="*/ 0 h 47"/>
              <a:gd name="T10" fmla="*/ 60425909 w 48"/>
              <a:gd name="T11" fmla="*/ 10904857 h 47"/>
              <a:gd name="T12" fmla="*/ 32959160 w 48"/>
              <a:gd name="T13" fmla="*/ 38165836 h 47"/>
              <a:gd name="T14" fmla="*/ 16479580 w 48"/>
              <a:gd name="T15" fmla="*/ 54521957 h 47"/>
              <a:gd name="T16" fmla="*/ 5492411 w 48"/>
              <a:gd name="T17" fmla="*/ 70878078 h 47"/>
              <a:gd name="T18" fmla="*/ 0 w 48"/>
              <a:gd name="T19" fmla="*/ 98139056 h 47"/>
              <a:gd name="T20" fmla="*/ 0 w 48"/>
              <a:gd name="T21" fmla="*/ 125397704 h 47"/>
              <a:gd name="T22" fmla="*/ 5492411 w 48"/>
              <a:gd name="T23" fmla="*/ 158109946 h 47"/>
              <a:gd name="T24" fmla="*/ 16479580 w 48"/>
              <a:gd name="T25" fmla="*/ 190824518 h 47"/>
              <a:gd name="T26" fmla="*/ 32959160 w 48"/>
              <a:gd name="T27" fmla="*/ 218083166 h 47"/>
              <a:gd name="T28" fmla="*/ 60425909 w 48"/>
              <a:gd name="T29" fmla="*/ 239892881 h 47"/>
              <a:gd name="T30" fmla="*/ 93385069 w 48"/>
              <a:gd name="T31" fmla="*/ 256249002 h 47"/>
              <a:gd name="T32" fmla="*/ 131838987 w 48"/>
              <a:gd name="T33" fmla="*/ 256249002 h 47"/>
              <a:gd name="T34" fmla="*/ 159303388 w 48"/>
              <a:gd name="T35" fmla="*/ 256249002 h 47"/>
              <a:gd name="T36" fmla="*/ 192262548 w 48"/>
              <a:gd name="T37" fmla="*/ 239892881 h 47"/>
              <a:gd name="T38" fmla="*/ 225224056 w 48"/>
              <a:gd name="T39" fmla="*/ 218083166 h 47"/>
              <a:gd name="T40" fmla="*/ 241703636 w 48"/>
              <a:gd name="T41" fmla="*/ 190824518 h 47"/>
              <a:gd name="T42" fmla="*/ 252688457 w 48"/>
              <a:gd name="T43" fmla="*/ 158109946 h 47"/>
              <a:gd name="T44" fmla="*/ 263675626 w 48"/>
              <a:gd name="T45" fmla="*/ 125397704 h 47"/>
              <a:gd name="T46" fmla="*/ 252688457 w 48"/>
              <a:gd name="T47" fmla="*/ 98139056 h 47"/>
              <a:gd name="T48" fmla="*/ 247196046 w 48"/>
              <a:gd name="T49" fmla="*/ 70878078 h 47"/>
              <a:gd name="T50" fmla="*/ 236208877 w 48"/>
              <a:gd name="T51" fmla="*/ 54521957 h 47"/>
              <a:gd name="T52" fmla="*/ 225224056 w 48"/>
              <a:gd name="T53" fmla="*/ 38165836 h 47"/>
              <a:gd name="T54" fmla="*/ 225224056 w 48"/>
              <a:gd name="T55" fmla="*/ 38165836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5" y="2"/>
                </a:lnTo>
                <a:lnTo>
                  <a:pt x="29" y="0"/>
                </a:lnTo>
                <a:lnTo>
                  <a:pt x="24" y="0"/>
                </a:lnTo>
                <a:lnTo>
                  <a:pt x="17" y="0"/>
                </a:lnTo>
                <a:lnTo>
                  <a:pt x="11" y="2"/>
                </a:lnTo>
                <a:lnTo>
                  <a:pt x="6" y="7"/>
                </a:lnTo>
                <a:lnTo>
                  <a:pt x="3" y="10"/>
                </a:lnTo>
                <a:lnTo>
                  <a:pt x="1" y="13"/>
                </a:lnTo>
                <a:lnTo>
                  <a:pt x="0" y="18"/>
                </a:lnTo>
                <a:lnTo>
                  <a:pt x="0" y="23"/>
                </a:lnTo>
                <a:lnTo>
                  <a:pt x="1" y="29"/>
                </a:lnTo>
                <a:lnTo>
                  <a:pt x="3" y="35"/>
                </a:lnTo>
                <a:lnTo>
                  <a:pt x="6" y="40"/>
                </a:lnTo>
                <a:lnTo>
                  <a:pt x="11" y="44"/>
                </a:lnTo>
                <a:lnTo>
                  <a:pt x="17" y="47"/>
                </a:lnTo>
                <a:lnTo>
                  <a:pt x="24" y="47"/>
                </a:lnTo>
                <a:lnTo>
                  <a:pt x="29" y="47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6" y="29"/>
                </a:lnTo>
                <a:lnTo>
                  <a:pt x="48" y="23"/>
                </a:lnTo>
                <a:lnTo>
                  <a:pt x="46" y="18"/>
                </a:lnTo>
                <a:lnTo>
                  <a:pt x="45" y="13"/>
                </a:lnTo>
                <a:lnTo>
                  <a:pt x="43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19" name="Freeform 226"/>
          <p:cNvSpPr>
            <a:spLocks/>
          </p:cNvSpPr>
          <p:nvPr/>
        </p:nvSpPr>
        <p:spPr bwMode="auto">
          <a:xfrm>
            <a:off x="3520302" y="3095209"/>
            <a:ext cx="112712" cy="109537"/>
          </a:xfrm>
          <a:custGeom>
            <a:avLst/>
            <a:gdLst>
              <a:gd name="T0" fmla="*/ 225222058 w 48"/>
              <a:gd name="T1" fmla="*/ 32711943 h 47"/>
              <a:gd name="T2" fmla="*/ 192260842 w 48"/>
              <a:gd name="T3" fmla="*/ 10904758 h 47"/>
              <a:gd name="T4" fmla="*/ 159301975 w 48"/>
              <a:gd name="T5" fmla="*/ 0 h 47"/>
              <a:gd name="T6" fmla="*/ 131837817 w 48"/>
              <a:gd name="T7" fmla="*/ 0 h 47"/>
              <a:gd name="T8" fmla="*/ 93384240 w 48"/>
              <a:gd name="T9" fmla="*/ 0 h 47"/>
              <a:gd name="T10" fmla="*/ 60425373 w 48"/>
              <a:gd name="T11" fmla="*/ 10904758 h 47"/>
              <a:gd name="T12" fmla="*/ 38451229 w 48"/>
              <a:gd name="T13" fmla="*/ 32711943 h 47"/>
              <a:gd name="T14" fmla="*/ 16479434 w 48"/>
              <a:gd name="T15" fmla="*/ 54521459 h 47"/>
              <a:gd name="T16" fmla="*/ 5492362 w 48"/>
              <a:gd name="T17" fmla="*/ 70877431 h 47"/>
              <a:gd name="T18" fmla="*/ 0 w 48"/>
              <a:gd name="T19" fmla="*/ 98138160 h 47"/>
              <a:gd name="T20" fmla="*/ 0 w 48"/>
              <a:gd name="T21" fmla="*/ 130850104 h 47"/>
              <a:gd name="T22" fmla="*/ 5492362 w 48"/>
              <a:gd name="T23" fmla="*/ 158108502 h 47"/>
              <a:gd name="T24" fmla="*/ 16479434 w 48"/>
              <a:gd name="T25" fmla="*/ 190822776 h 47"/>
              <a:gd name="T26" fmla="*/ 38451229 w 48"/>
              <a:gd name="T27" fmla="*/ 218081175 h 47"/>
              <a:gd name="T28" fmla="*/ 60425373 w 48"/>
              <a:gd name="T29" fmla="*/ 239890691 h 47"/>
              <a:gd name="T30" fmla="*/ 93384240 w 48"/>
              <a:gd name="T31" fmla="*/ 256246663 h 47"/>
              <a:gd name="T32" fmla="*/ 131837817 w 48"/>
              <a:gd name="T33" fmla="*/ 256246663 h 47"/>
              <a:gd name="T34" fmla="*/ 159301975 w 48"/>
              <a:gd name="T35" fmla="*/ 256246663 h 47"/>
              <a:gd name="T36" fmla="*/ 192260842 w 48"/>
              <a:gd name="T37" fmla="*/ 239890691 h 47"/>
              <a:gd name="T38" fmla="*/ 225222058 w 48"/>
              <a:gd name="T39" fmla="*/ 218081175 h 47"/>
              <a:gd name="T40" fmla="*/ 241701491 w 48"/>
              <a:gd name="T41" fmla="*/ 190822776 h 47"/>
              <a:gd name="T42" fmla="*/ 258180925 w 48"/>
              <a:gd name="T43" fmla="*/ 158108502 h 47"/>
              <a:gd name="T44" fmla="*/ 263673287 w 48"/>
              <a:gd name="T45" fmla="*/ 130850104 h 47"/>
              <a:gd name="T46" fmla="*/ 258180925 w 48"/>
              <a:gd name="T47" fmla="*/ 98138160 h 47"/>
              <a:gd name="T48" fmla="*/ 247193853 w 48"/>
              <a:gd name="T49" fmla="*/ 70877431 h 47"/>
              <a:gd name="T50" fmla="*/ 236206781 w 48"/>
              <a:gd name="T51" fmla="*/ 54521459 h 47"/>
              <a:gd name="T52" fmla="*/ 225222058 w 48"/>
              <a:gd name="T53" fmla="*/ 32711943 h 47"/>
              <a:gd name="T54" fmla="*/ 225222058 w 48"/>
              <a:gd name="T55" fmla="*/ 32711943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6"/>
                </a:moveTo>
                <a:lnTo>
                  <a:pt x="35" y="2"/>
                </a:lnTo>
                <a:lnTo>
                  <a:pt x="29" y="0"/>
                </a:lnTo>
                <a:lnTo>
                  <a:pt x="24" y="0"/>
                </a:lnTo>
                <a:lnTo>
                  <a:pt x="17" y="0"/>
                </a:lnTo>
                <a:lnTo>
                  <a:pt x="11" y="2"/>
                </a:lnTo>
                <a:lnTo>
                  <a:pt x="7" y="6"/>
                </a:lnTo>
                <a:lnTo>
                  <a:pt x="3" y="10"/>
                </a:lnTo>
                <a:lnTo>
                  <a:pt x="1" y="13"/>
                </a:lnTo>
                <a:lnTo>
                  <a:pt x="0" y="18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7" y="40"/>
                </a:lnTo>
                <a:lnTo>
                  <a:pt x="11" y="44"/>
                </a:lnTo>
                <a:lnTo>
                  <a:pt x="17" y="47"/>
                </a:lnTo>
                <a:lnTo>
                  <a:pt x="24" y="47"/>
                </a:lnTo>
                <a:lnTo>
                  <a:pt x="29" y="47"/>
                </a:lnTo>
                <a:lnTo>
                  <a:pt x="35" y="44"/>
                </a:lnTo>
                <a:lnTo>
                  <a:pt x="41" y="40"/>
                </a:lnTo>
                <a:lnTo>
                  <a:pt x="44" y="35"/>
                </a:lnTo>
                <a:lnTo>
                  <a:pt x="47" y="29"/>
                </a:lnTo>
                <a:lnTo>
                  <a:pt x="48" y="24"/>
                </a:lnTo>
                <a:lnTo>
                  <a:pt x="47" y="18"/>
                </a:lnTo>
                <a:lnTo>
                  <a:pt x="45" y="13"/>
                </a:lnTo>
                <a:lnTo>
                  <a:pt x="43" y="10"/>
                </a:lnTo>
                <a:lnTo>
                  <a:pt x="41" y="6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0" name="Freeform 227"/>
          <p:cNvSpPr>
            <a:spLocks/>
          </p:cNvSpPr>
          <p:nvPr/>
        </p:nvSpPr>
        <p:spPr bwMode="auto">
          <a:xfrm>
            <a:off x="3806052" y="3090446"/>
            <a:ext cx="112712" cy="109538"/>
          </a:xfrm>
          <a:custGeom>
            <a:avLst/>
            <a:gdLst>
              <a:gd name="T0" fmla="*/ 225222058 w 48"/>
              <a:gd name="T1" fmla="*/ 38165836 h 47"/>
              <a:gd name="T2" fmla="*/ 197755552 w 48"/>
              <a:gd name="T3" fmla="*/ 16356121 h 47"/>
              <a:gd name="T4" fmla="*/ 164796685 w 48"/>
              <a:gd name="T5" fmla="*/ 0 h 47"/>
              <a:gd name="T6" fmla="*/ 131837817 w 48"/>
              <a:gd name="T7" fmla="*/ 0 h 47"/>
              <a:gd name="T8" fmla="*/ 93384240 w 48"/>
              <a:gd name="T9" fmla="*/ 0 h 47"/>
              <a:gd name="T10" fmla="*/ 65917735 w 48"/>
              <a:gd name="T11" fmla="*/ 16356121 h 47"/>
              <a:gd name="T12" fmla="*/ 38451229 w 48"/>
              <a:gd name="T13" fmla="*/ 38165836 h 47"/>
              <a:gd name="T14" fmla="*/ 21971796 w 48"/>
              <a:gd name="T15" fmla="*/ 59973220 h 47"/>
              <a:gd name="T16" fmla="*/ 5492362 w 48"/>
              <a:gd name="T17" fmla="*/ 76329341 h 47"/>
              <a:gd name="T18" fmla="*/ 0 w 48"/>
              <a:gd name="T19" fmla="*/ 103590320 h 47"/>
              <a:gd name="T20" fmla="*/ 0 w 48"/>
              <a:gd name="T21" fmla="*/ 125397704 h 47"/>
              <a:gd name="T22" fmla="*/ 5492362 w 48"/>
              <a:gd name="T23" fmla="*/ 163563540 h 47"/>
              <a:gd name="T24" fmla="*/ 21971796 w 48"/>
              <a:gd name="T25" fmla="*/ 196275782 h 47"/>
              <a:gd name="T26" fmla="*/ 38451229 w 48"/>
              <a:gd name="T27" fmla="*/ 223536760 h 47"/>
              <a:gd name="T28" fmla="*/ 65917735 w 48"/>
              <a:gd name="T29" fmla="*/ 245344145 h 47"/>
              <a:gd name="T30" fmla="*/ 93384240 w 48"/>
              <a:gd name="T31" fmla="*/ 256249002 h 47"/>
              <a:gd name="T32" fmla="*/ 131837817 w 48"/>
              <a:gd name="T33" fmla="*/ 256249002 h 47"/>
              <a:gd name="T34" fmla="*/ 164796685 w 48"/>
              <a:gd name="T35" fmla="*/ 256249002 h 47"/>
              <a:gd name="T36" fmla="*/ 197755552 w 48"/>
              <a:gd name="T37" fmla="*/ 245344145 h 47"/>
              <a:gd name="T38" fmla="*/ 225222058 w 48"/>
              <a:gd name="T39" fmla="*/ 223536760 h 47"/>
              <a:gd name="T40" fmla="*/ 247193853 w 48"/>
              <a:gd name="T41" fmla="*/ 196275782 h 47"/>
              <a:gd name="T42" fmla="*/ 258180925 w 48"/>
              <a:gd name="T43" fmla="*/ 163563540 h 47"/>
              <a:gd name="T44" fmla="*/ 263673287 w 48"/>
              <a:gd name="T45" fmla="*/ 125397704 h 47"/>
              <a:gd name="T46" fmla="*/ 258180925 w 48"/>
              <a:gd name="T47" fmla="*/ 103590320 h 47"/>
              <a:gd name="T48" fmla="*/ 252686215 w 48"/>
              <a:gd name="T49" fmla="*/ 76329341 h 47"/>
              <a:gd name="T50" fmla="*/ 241701491 w 48"/>
              <a:gd name="T51" fmla="*/ 59973220 h 47"/>
              <a:gd name="T52" fmla="*/ 225222058 w 48"/>
              <a:gd name="T53" fmla="*/ 38165836 h 47"/>
              <a:gd name="T54" fmla="*/ 225222058 w 48"/>
              <a:gd name="T55" fmla="*/ 38165836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1" y="14"/>
                </a:lnTo>
                <a:lnTo>
                  <a:pt x="0" y="19"/>
                </a:lnTo>
                <a:lnTo>
                  <a:pt x="0" y="23"/>
                </a:lnTo>
                <a:lnTo>
                  <a:pt x="1" y="30"/>
                </a:lnTo>
                <a:lnTo>
                  <a:pt x="4" y="36"/>
                </a:lnTo>
                <a:lnTo>
                  <a:pt x="7" y="41"/>
                </a:lnTo>
                <a:lnTo>
                  <a:pt x="12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6" y="45"/>
                </a:lnTo>
                <a:lnTo>
                  <a:pt x="41" y="41"/>
                </a:lnTo>
                <a:lnTo>
                  <a:pt x="45" y="36"/>
                </a:lnTo>
                <a:lnTo>
                  <a:pt x="47" y="30"/>
                </a:lnTo>
                <a:lnTo>
                  <a:pt x="48" y="23"/>
                </a:lnTo>
                <a:lnTo>
                  <a:pt x="47" y="19"/>
                </a:lnTo>
                <a:lnTo>
                  <a:pt x="46" y="14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1" name="Freeform 228"/>
          <p:cNvSpPr>
            <a:spLocks/>
          </p:cNvSpPr>
          <p:nvPr/>
        </p:nvSpPr>
        <p:spPr bwMode="auto">
          <a:xfrm>
            <a:off x="4353739" y="3179346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189553784 w 48"/>
              <a:gd name="T3" fmla="*/ 21971990 h 48"/>
              <a:gd name="T4" fmla="*/ 157058982 w 48"/>
              <a:gd name="T5" fmla="*/ 5492411 h 48"/>
              <a:gd name="T6" fmla="*/ 129981523 w 48"/>
              <a:gd name="T7" fmla="*/ 0 h 48"/>
              <a:gd name="T8" fmla="*/ 92069378 w 48"/>
              <a:gd name="T9" fmla="*/ 5492411 h 48"/>
              <a:gd name="T10" fmla="*/ 59574576 w 48"/>
              <a:gd name="T11" fmla="*/ 21971990 h 48"/>
              <a:gd name="T12" fmla="*/ 32494802 w 48"/>
              <a:gd name="T13" fmla="*/ 38451570 h 48"/>
              <a:gd name="T14" fmla="*/ 16247401 w 48"/>
              <a:gd name="T15" fmla="*/ 65918320 h 48"/>
              <a:gd name="T16" fmla="*/ 5415029 w 48"/>
              <a:gd name="T17" fmla="*/ 82397899 h 48"/>
              <a:gd name="T18" fmla="*/ 0 w 48"/>
              <a:gd name="T19" fmla="*/ 109864649 h 48"/>
              <a:gd name="T20" fmla="*/ 0 w 48"/>
              <a:gd name="T21" fmla="*/ 131838987 h 48"/>
              <a:gd name="T22" fmla="*/ 0 w 48"/>
              <a:gd name="T23" fmla="*/ 170290558 h 48"/>
              <a:gd name="T24" fmla="*/ 10832372 w 48"/>
              <a:gd name="T25" fmla="*/ 203249717 h 48"/>
              <a:gd name="T26" fmla="*/ 32494802 w 48"/>
              <a:gd name="T27" fmla="*/ 225224056 h 48"/>
              <a:gd name="T28" fmla="*/ 59574576 w 48"/>
              <a:gd name="T29" fmla="*/ 247196046 h 48"/>
              <a:gd name="T30" fmla="*/ 92069378 w 48"/>
              <a:gd name="T31" fmla="*/ 258183216 h 48"/>
              <a:gd name="T32" fmla="*/ 129981523 w 48"/>
              <a:gd name="T33" fmla="*/ 263675626 h 48"/>
              <a:gd name="T34" fmla="*/ 157058982 w 48"/>
              <a:gd name="T35" fmla="*/ 258183216 h 48"/>
              <a:gd name="T36" fmla="*/ 189553784 w 48"/>
              <a:gd name="T37" fmla="*/ 247196046 h 48"/>
              <a:gd name="T38" fmla="*/ 222050901 w 48"/>
              <a:gd name="T39" fmla="*/ 225224056 h 48"/>
              <a:gd name="T40" fmla="*/ 238298302 w 48"/>
              <a:gd name="T41" fmla="*/ 203249717 h 48"/>
              <a:gd name="T42" fmla="*/ 249128359 w 48"/>
              <a:gd name="T43" fmla="*/ 170290558 h 48"/>
              <a:gd name="T44" fmla="*/ 259960732 w 48"/>
              <a:gd name="T45" fmla="*/ 131838987 h 48"/>
              <a:gd name="T46" fmla="*/ 249128359 w 48"/>
              <a:gd name="T47" fmla="*/ 109864649 h 48"/>
              <a:gd name="T48" fmla="*/ 243713331 w 48"/>
              <a:gd name="T49" fmla="*/ 82397899 h 48"/>
              <a:gd name="T50" fmla="*/ 232880958 w 48"/>
              <a:gd name="T51" fmla="*/ 65918320 h 48"/>
              <a:gd name="T52" fmla="*/ 222050901 w 48"/>
              <a:gd name="T53" fmla="*/ 38451570 h 48"/>
              <a:gd name="T54" fmla="*/ 222050901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4"/>
                </a:lnTo>
                <a:lnTo>
                  <a:pt x="29" y="1"/>
                </a:lnTo>
                <a:lnTo>
                  <a:pt x="24" y="0"/>
                </a:lnTo>
                <a:lnTo>
                  <a:pt x="17" y="1"/>
                </a:lnTo>
                <a:lnTo>
                  <a:pt x="11" y="4"/>
                </a:lnTo>
                <a:lnTo>
                  <a:pt x="6" y="7"/>
                </a:lnTo>
                <a:lnTo>
                  <a:pt x="3" y="12"/>
                </a:lnTo>
                <a:lnTo>
                  <a:pt x="1" y="15"/>
                </a:lnTo>
                <a:lnTo>
                  <a:pt x="0" y="20"/>
                </a:lnTo>
                <a:lnTo>
                  <a:pt x="0" y="24"/>
                </a:lnTo>
                <a:lnTo>
                  <a:pt x="0" y="31"/>
                </a:lnTo>
                <a:lnTo>
                  <a:pt x="2" y="37"/>
                </a:lnTo>
                <a:lnTo>
                  <a:pt x="6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5"/>
                </a:lnTo>
                <a:lnTo>
                  <a:pt x="41" y="41"/>
                </a:lnTo>
                <a:lnTo>
                  <a:pt x="44" y="37"/>
                </a:lnTo>
                <a:lnTo>
                  <a:pt x="46" y="31"/>
                </a:lnTo>
                <a:lnTo>
                  <a:pt x="48" y="24"/>
                </a:lnTo>
                <a:lnTo>
                  <a:pt x="46" y="20"/>
                </a:lnTo>
                <a:lnTo>
                  <a:pt x="45" y="15"/>
                </a:lnTo>
                <a:lnTo>
                  <a:pt x="43" y="12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2" name="Freeform 229"/>
          <p:cNvSpPr>
            <a:spLocks/>
          </p:cNvSpPr>
          <p:nvPr/>
        </p:nvSpPr>
        <p:spPr bwMode="auto">
          <a:xfrm>
            <a:off x="5188764" y="3355559"/>
            <a:ext cx="112713" cy="111125"/>
          </a:xfrm>
          <a:custGeom>
            <a:avLst/>
            <a:gdLst>
              <a:gd name="T0" fmla="*/ 225224056 w 48"/>
              <a:gd name="T1" fmla="*/ 37909831 h 48"/>
              <a:gd name="T2" fmla="*/ 197757307 w 48"/>
              <a:gd name="T3" fmla="*/ 16247401 h 48"/>
              <a:gd name="T4" fmla="*/ 164798147 w 48"/>
              <a:gd name="T5" fmla="*/ 5415029 h 48"/>
              <a:gd name="T6" fmla="*/ 131838987 w 48"/>
              <a:gd name="T7" fmla="*/ 0 h 48"/>
              <a:gd name="T8" fmla="*/ 98877479 w 48"/>
              <a:gd name="T9" fmla="*/ 5415029 h 48"/>
              <a:gd name="T10" fmla="*/ 65918320 w 48"/>
              <a:gd name="T11" fmla="*/ 16247401 h 48"/>
              <a:gd name="T12" fmla="*/ 43946329 w 48"/>
              <a:gd name="T13" fmla="*/ 37909831 h 48"/>
              <a:gd name="T14" fmla="*/ 21971990 w 48"/>
              <a:gd name="T15" fmla="*/ 54159547 h 48"/>
              <a:gd name="T16" fmla="*/ 10987169 w 48"/>
              <a:gd name="T17" fmla="*/ 81237005 h 48"/>
              <a:gd name="T18" fmla="*/ 5492411 w 48"/>
              <a:gd name="T19" fmla="*/ 102901750 h 48"/>
              <a:gd name="T20" fmla="*/ 0 w 48"/>
              <a:gd name="T21" fmla="*/ 129981523 h 48"/>
              <a:gd name="T22" fmla="*/ 5492411 w 48"/>
              <a:gd name="T23" fmla="*/ 157058982 h 48"/>
              <a:gd name="T24" fmla="*/ 16479580 w 48"/>
              <a:gd name="T25" fmla="*/ 189553784 h 48"/>
              <a:gd name="T26" fmla="*/ 43946329 w 48"/>
              <a:gd name="T27" fmla="*/ 222050901 h 48"/>
              <a:gd name="T28" fmla="*/ 65918320 w 48"/>
              <a:gd name="T29" fmla="*/ 238298302 h 48"/>
              <a:gd name="T30" fmla="*/ 98877479 w 48"/>
              <a:gd name="T31" fmla="*/ 254545703 h 48"/>
              <a:gd name="T32" fmla="*/ 131838987 w 48"/>
              <a:gd name="T33" fmla="*/ 259960732 h 48"/>
              <a:gd name="T34" fmla="*/ 164798147 w 48"/>
              <a:gd name="T35" fmla="*/ 254545703 h 48"/>
              <a:gd name="T36" fmla="*/ 197757307 w 48"/>
              <a:gd name="T37" fmla="*/ 238298302 h 48"/>
              <a:gd name="T38" fmla="*/ 225224056 w 48"/>
              <a:gd name="T39" fmla="*/ 222050901 h 48"/>
              <a:gd name="T40" fmla="*/ 247196046 w 48"/>
              <a:gd name="T41" fmla="*/ 189553784 h 48"/>
              <a:gd name="T42" fmla="*/ 263675626 w 48"/>
              <a:gd name="T43" fmla="*/ 157058982 h 48"/>
              <a:gd name="T44" fmla="*/ 263675626 w 48"/>
              <a:gd name="T45" fmla="*/ 129981523 h 48"/>
              <a:gd name="T46" fmla="*/ 263675626 w 48"/>
              <a:gd name="T47" fmla="*/ 102901750 h 48"/>
              <a:gd name="T48" fmla="*/ 252688457 w 48"/>
              <a:gd name="T49" fmla="*/ 81237005 h 48"/>
              <a:gd name="T50" fmla="*/ 241703636 w 48"/>
              <a:gd name="T51" fmla="*/ 54159547 h 48"/>
              <a:gd name="T52" fmla="*/ 225224056 w 48"/>
              <a:gd name="T53" fmla="*/ 37909831 h 48"/>
              <a:gd name="T54" fmla="*/ 225224056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8" y="7"/>
                </a:lnTo>
                <a:lnTo>
                  <a:pt x="4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8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8" y="29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4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3" name="Freeform 230"/>
          <p:cNvSpPr>
            <a:spLocks/>
          </p:cNvSpPr>
          <p:nvPr/>
        </p:nvSpPr>
        <p:spPr bwMode="auto">
          <a:xfrm>
            <a:off x="5968227" y="3355559"/>
            <a:ext cx="111125" cy="111125"/>
          </a:xfrm>
          <a:custGeom>
            <a:avLst/>
            <a:gdLst>
              <a:gd name="T0" fmla="*/ 216633557 w 48"/>
              <a:gd name="T1" fmla="*/ 37909831 h 48"/>
              <a:gd name="T2" fmla="*/ 189553784 w 48"/>
              <a:gd name="T3" fmla="*/ 16247401 h 48"/>
              <a:gd name="T4" fmla="*/ 157058982 w 48"/>
              <a:gd name="T5" fmla="*/ 5415029 h 48"/>
              <a:gd name="T6" fmla="*/ 129981523 w 48"/>
              <a:gd name="T7" fmla="*/ 0 h 48"/>
              <a:gd name="T8" fmla="*/ 92069378 w 48"/>
              <a:gd name="T9" fmla="*/ 5415029 h 48"/>
              <a:gd name="T10" fmla="*/ 59574576 w 48"/>
              <a:gd name="T11" fmla="*/ 16247401 h 48"/>
              <a:gd name="T12" fmla="*/ 32494802 w 48"/>
              <a:gd name="T13" fmla="*/ 37909831 h 48"/>
              <a:gd name="T14" fmla="*/ 16247401 w 48"/>
              <a:gd name="T15" fmla="*/ 59574576 h 48"/>
              <a:gd name="T16" fmla="*/ 5415029 w 48"/>
              <a:gd name="T17" fmla="*/ 81237005 h 48"/>
              <a:gd name="T18" fmla="*/ 0 w 48"/>
              <a:gd name="T19" fmla="*/ 102901750 h 48"/>
              <a:gd name="T20" fmla="*/ 0 w 48"/>
              <a:gd name="T21" fmla="*/ 129981523 h 48"/>
              <a:gd name="T22" fmla="*/ 0 w 48"/>
              <a:gd name="T23" fmla="*/ 167891354 h 48"/>
              <a:gd name="T24" fmla="*/ 10832372 w 48"/>
              <a:gd name="T25" fmla="*/ 194971128 h 48"/>
              <a:gd name="T26" fmla="*/ 32494802 w 48"/>
              <a:gd name="T27" fmla="*/ 222050901 h 48"/>
              <a:gd name="T28" fmla="*/ 59574576 w 48"/>
              <a:gd name="T29" fmla="*/ 238298302 h 48"/>
              <a:gd name="T30" fmla="*/ 92069378 w 48"/>
              <a:gd name="T31" fmla="*/ 254545703 h 48"/>
              <a:gd name="T32" fmla="*/ 129981523 w 48"/>
              <a:gd name="T33" fmla="*/ 259960732 h 48"/>
              <a:gd name="T34" fmla="*/ 157058982 w 48"/>
              <a:gd name="T35" fmla="*/ 254545703 h 48"/>
              <a:gd name="T36" fmla="*/ 189553784 w 48"/>
              <a:gd name="T37" fmla="*/ 238298302 h 48"/>
              <a:gd name="T38" fmla="*/ 216633557 w 48"/>
              <a:gd name="T39" fmla="*/ 222050901 h 48"/>
              <a:gd name="T40" fmla="*/ 238298302 w 48"/>
              <a:gd name="T41" fmla="*/ 194971128 h 48"/>
              <a:gd name="T42" fmla="*/ 249128359 w 48"/>
              <a:gd name="T43" fmla="*/ 167891354 h 48"/>
              <a:gd name="T44" fmla="*/ 259960732 w 48"/>
              <a:gd name="T45" fmla="*/ 129981523 h 48"/>
              <a:gd name="T46" fmla="*/ 249128359 w 48"/>
              <a:gd name="T47" fmla="*/ 102901750 h 48"/>
              <a:gd name="T48" fmla="*/ 243713331 w 48"/>
              <a:gd name="T49" fmla="*/ 81237005 h 48"/>
              <a:gd name="T50" fmla="*/ 232880958 w 48"/>
              <a:gd name="T51" fmla="*/ 59574576 h 48"/>
              <a:gd name="T52" fmla="*/ 216633557 w 48"/>
              <a:gd name="T53" fmla="*/ 37909831 h 48"/>
              <a:gd name="T54" fmla="*/ 216633557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0" y="7"/>
                </a:moveTo>
                <a:lnTo>
                  <a:pt x="35" y="3"/>
                </a:lnTo>
                <a:lnTo>
                  <a:pt x="29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6" y="7"/>
                </a:lnTo>
                <a:lnTo>
                  <a:pt x="3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1"/>
                </a:lnTo>
                <a:lnTo>
                  <a:pt x="2" y="36"/>
                </a:lnTo>
                <a:lnTo>
                  <a:pt x="6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29" y="47"/>
                </a:lnTo>
                <a:lnTo>
                  <a:pt x="35" y="44"/>
                </a:lnTo>
                <a:lnTo>
                  <a:pt x="40" y="41"/>
                </a:lnTo>
                <a:lnTo>
                  <a:pt x="44" y="36"/>
                </a:lnTo>
                <a:lnTo>
                  <a:pt x="46" y="31"/>
                </a:lnTo>
                <a:lnTo>
                  <a:pt x="48" y="24"/>
                </a:lnTo>
                <a:lnTo>
                  <a:pt x="46" y="19"/>
                </a:lnTo>
                <a:lnTo>
                  <a:pt x="45" y="15"/>
                </a:lnTo>
                <a:lnTo>
                  <a:pt x="43" y="11"/>
                </a:lnTo>
                <a:lnTo>
                  <a:pt x="40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4" name="Freeform 231"/>
          <p:cNvSpPr>
            <a:spLocks/>
          </p:cNvSpPr>
          <p:nvPr/>
        </p:nvSpPr>
        <p:spPr bwMode="auto">
          <a:xfrm>
            <a:off x="6814364" y="3288884"/>
            <a:ext cx="112713" cy="112712"/>
          </a:xfrm>
          <a:custGeom>
            <a:avLst/>
            <a:gdLst>
              <a:gd name="T0" fmla="*/ 225224056 w 48"/>
              <a:gd name="T1" fmla="*/ 38451229 h 48"/>
              <a:gd name="T2" fmla="*/ 197757307 w 48"/>
              <a:gd name="T3" fmla="*/ 10987072 h 48"/>
              <a:gd name="T4" fmla="*/ 164798147 w 48"/>
              <a:gd name="T5" fmla="*/ 0 h 48"/>
              <a:gd name="T6" fmla="*/ 131838987 w 48"/>
              <a:gd name="T7" fmla="*/ 0 h 48"/>
              <a:gd name="T8" fmla="*/ 93385069 w 48"/>
              <a:gd name="T9" fmla="*/ 0 h 48"/>
              <a:gd name="T10" fmla="*/ 65918320 w 48"/>
              <a:gd name="T11" fmla="*/ 10987072 h 48"/>
              <a:gd name="T12" fmla="*/ 38451570 w 48"/>
              <a:gd name="T13" fmla="*/ 38451229 h 48"/>
              <a:gd name="T14" fmla="*/ 21971990 w 48"/>
              <a:gd name="T15" fmla="*/ 54933011 h 48"/>
              <a:gd name="T16" fmla="*/ 5492411 w 48"/>
              <a:gd name="T17" fmla="*/ 76904807 h 48"/>
              <a:gd name="T18" fmla="*/ 0 w 48"/>
              <a:gd name="T19" fmla="*/ 98876602 h 48"/>
              <a:gd name="T20" fmla="*/ 0 w 48"/>
              <a:gd name="T21" fmla="*/ 131837817 h 48"/>
              <a:gd name="T22" fmla="*/ 0 w 48"/>
              <a:gd name="T23" fmla="*/ 164796685 h 48"/>
              <a:gd name="T24" fmla="*/ 21971990 w 48"/>
              <a:gd name="T25" fmla="*/ 197755552 h 48"/>
              <a:gd name="T26" fmla="*/ 38451570 w 48"/>
              <a:gd name="T27" fmla="*/ 219727348 h 48"/>
              <a:gd name="T28" fmla="*/ 65918320 w 48"/>
              <a:gd name="T29" fmla="*/ 247193853 h 48"/>
              <a:gd name="T30" fmla="*/ 93385069 w 48"/>
              <a:gd name="T31" fmla="*/ 258180925 h 48"/>
              <a:gd name="T32" fmla="*/ 131838987 w 48"/>
              <a:gd name="T33" fmla="*/ 263673287 h 48"/>
              <a:gd name="T34" fmla="*/ 164798147 w 48"/>
              <a:gd name="T35" fmla="*/ 258180925 h 48"/>
              <a:gd name="T36" fmla="*/ 197757307 w 48"/>
              <a:gd name="T37" fmla="*/ 247193853 h 48"/>
              <a:gd name="T38" fmla="*/ 225224056 w 48"/>
              <a:gd name="T39" fmla="*/ 219727348 h 48"/>
              <a:gd name="T40" fmla="*/ 247196046 w 48"/>
              <a:gd name="T41" fmla="*/ 197755552 h 48"/>
              <a:gd name="T42" fmla="*/ 258183216 w 48"/>
              <a:gd name="T43" fmla="*/ 164796685 h 48"/>
              <a:gd name="T44" fmla="*/ 263675626 w 48"/>
              <a:gd name="T45" fmla="*/ 131837817 h 48"/>
              <a:gd name="T46" fmla="*/ 258183216 w 48"/>
              <a:gd name="T47" fmla="*/ 98876602 h 48"/>
              <a:gd name="T48" fmla="*/ 252688457 w 48"/>
              <a:gd name="T49" fmla="*/ 76904807 h 48"/>
              <a:gd name="T50" fmla="*/ 241703636 w 48"/>
              <a:gd name="T51" fmla="*/ 54933011 h 48"/>
              <a:gd name="T52" fmla="*/ 225224056 w 48"/>
              <a:gd name="T53" fmla="*/ 38451229 h 48"/>
              <a:gd name="T54" fmla="*/ 225224056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4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0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5" name="Freeform 232"/>
          <p:cNvSpPr>
            <a:spLocks/>
          </p:cNvSpPr>
          <p:nvPr/>
        </p:nvSpPr>
        <p:spPr bwMode="auto">
          <a:xfrm>
            <a:off x="7633514" y="3288884"/>
            <a:ext cx="111125" cy="112712"/>
          </a:xfrm>
          <a:custGeom>
            <a:avLst/>
            <a:gdLst>
              <a:gd name="T0" fmla="*/ 227465930 w 48"/>
              <a:gd name="T1" fmla="*/ 38451229 h 48"/>
              <a:gd name="T2" fmla="*/ 200386156 w 48"/>
              <a:gd name="T3" fmla="*/ 10987072 h 48"/>
              <a:gd name="T4" fmla="*/ 167891354 w 48"/>
              <a:gd name="T5" fmla="*/ 0 h 48"/>
              <a:gd name="T6" fmla="*/ 129981523 w 48"/>
              <a:gd name="T7" fmla="*/ 0 h 48"/>
              <a:gd name="T8" fmla="*/ 102901750 w 48"/>
              <a:gd name="T9" fmla="*/ 0 h 48"/>
              <a:gd name="T10" fmla="*/ 70406948 w 48"/>
              <a:gd name="T11" fmla="*/ 10987072 h 48"/>
              <a:gd name="T12" fmla="*/ 43327174 w 48"/>
              <a:gd name="T13" fmla="*/ 38451229 h 48"/>
              <a:gd name="T14" fmla="*/ 27079773 w 48"/>
              <a:gd name="T15" fmla="*/ 54933011 h 48"/>
              <a:gd name="T16" fmla="*/ 16247401 w 48"/>
              <a:gd name="T17" fmla="*/ 76904807 h 48"/>
              <a:gd name="T18" fmla="*/ 10832372 w 48"/>
              <a:gd name="T19" fmla="*/ 98876602 h 48"/>
              <a:gd name="T20" fmla="*/ 0 w 48"/>
              <a:gd name="T21" fmla="*/ 131837817 h 48"/>
              <a:gd name="T22" fmla="*/ 10832372 w 48"/>
              <a:gd name="T23" fmla="*/ 164796685 h 48"/>
              <a:gd name="T24" fmla="*/ 21662430 w 48"/>
              <a:gd name="T25" fmla="*/ 197755552 h 48"/>
              <a:gd name="T26" fmla="*/ 43327174 w 48"/>
              <a:gd name="T27" fmla="*/ 219727348 h 48"/>
              <a:gd name="T28" fmla="*/ 70406948 w 48"/>
              <a:gd name="T29" fmla="*/ 247193853 h 48"/>
              <a:gd name="T30" fmla="*/ 102901750 w 48"/>
              <a:gd name="T31" fmla="*/ 258180925 h 48"/>
              <a:gd name="T32" fmla="*/ 129981523 w 48"/>
              <a:gd name="T33" fmla="*/ 263673287 h 48"/>
              <a:gd name="T34" fmla="*/ 167891354 w 48"/>
              <a:gd name="T35" fmla="*/ 258180925 h 48"/>
              <a:gd name="T36" fmla="*/ 200386156 w 48"/>
              <a:gd name="T37" fmla="*/ 247193853 h 48"/>
              <a:gd name="T38" fmla="*/ 227465930 w 48"/>
              <a:gd name="T39" fmla="*/ 219727348 h 48"/>
              <a:gd name="T40" fmla="*/ 249128359 w 48"/>
              <a:gd name="T41" fmla="*/ 197755552 h 48"/>
              <a:gd name="T42" fmla="*/ 259960732 w 48"/>
              <a:gd name="T43" fmla="*/ 164796685 h 48"/>
              <a:gd name="T44" fmla="*/ 259960732 w 48"/>
              <a:gd name="T45" fmla="*/ 131837817 h 48"/>
              <a:gd name="T46" fmla="*/ 259960732 w 48"/>
              <a:gd name="T47" fmla="*/ 98876602 h 48"/>
              <a:gd name="T48" fmla="*/ 254545703 w 48"/>
              <a:gd name="T49" fmla="*/ 76904807 h 48"/>
              <a:gd name="T50" fmla="*/ 243713331 w 48"/>
              <a:gd name="T51" fmla="*/ 54933011 h 48"/>
              <a:gd name="T52" fmla="*/ 227465930 w 48"/>
              <a:gd name="T53" fmla="*/ 38451229 h 48"/>
              <a:gd name="T54" fmla="*/ 227465930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7"/>
                </a:moveTo>
                <a:lnTo>
                  <a:pt x="37" y="2"/>
                </a:lnTo>
                <a:lnTo>
                  <a:pt x="31" y="0"/>
                </a:lnTo>
                <a:lnTo>
                  <a:pt x="24" y="0"/>
                </a:lnTo>
                <a:lnTo>
                  <a:pt x="19" y="0"/>
                </a:lnTo>
                <a:lnTo>
                  <a:pt x="13" y="2"/>
                </a:lnTo>
                <a:lnTo>
                  <a:pt x="8" y="7"/>
                </a:lnTo>
                <a:lnTo>
                  <a:pt x="5" y="10"/>
                </a:lnTo>
                <a:lnTo>
                  <a:pt x="3" y="14"/>
                </a:lnTo>
                <a:lnTo>
                  <a:pt x="2" y="18"/>
                </a:lnTo>
                <a:lnTo>
                  <a:pt x="0" y="24"/>
                </a:lnTo>
                <a:lnTo>
                  <a:pt x="2" y="30"/>
                </a:lnTo>
                <a:lnTo>
                  <a:pt x="4" y="36"/>
                </a:lnTo>
                <a:lnTo>
                  <a:pt x="8" y="40"/>
                </a:lnTo>
                <a:lnTo>
                  <a:pt x="13" y="45"/>
                </a:lnTo>
                <a:lnTo>
                  <a:pt x="19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2" y="40"/>
                </a:lnTo>
                <a:lnTo>
                  <a:pt x="46" y="36"/>
                </a:lnTo>
                <a:lnTo>
                  <a:pt x="48" y="30"/>
                </a:lnTo>
                <a:lnTo>
                  <a:pt x="48" y="24"/>
                </a:lnTo>
                <a:lnTo>
                  <a:pt x="48" y="18"/>
                </a:lnTo>
                <a:lnTo>
                  <a:pt x="47" y="14"/>
                </a:lnTo>
                <a:lnTo>
                  <a:pt x="45" y="10"/>
                </a:lnTo>
                <a:lnTo>
                  <a:pt x="42" y="7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6" name="Line 233"/>
          <p:cNvSpPr>
            <a:spLocks noChangeShapeType="1"/>
          </p:cNvSpPr>
          <p:nvPr/>
        </p:nvSpPr>
        <p:spPr bwMode="auto">
          <a:xfrm flipV="1">
            <a:off x="6847702" y="3144421"/>
            <a:ext cx="0" cy="2635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7" name="Freeform 234"/>
          <p:cNvSpPr>
            <a:spLocks/>
          </p:cNvSpPr>
          <p:nvPr/>
        </p:nvSpPr>
        <p:spPr bwMode="auto">
          <a:xfrm>
            <a:off x="6847702" y="3404771"/>
            <a:ext cx="815975" cy="130175"/>
          </a:xfrm>
          <a:custGeom>
            <a:avLst/>
            <a:gdLst>
              <a:gd name="T0" fmla="*/ 1908850766 w 349"/>
              <a:gd name="T1" fmla="*/ 304523492 h 56"/>
              <a:gd name="T2" fmla="*/ 82041727 w 349"/>
              <a:gd name="T3" fmla="*/ 0 h 56"/>
              <a:gd name="T4" fmla="*/ 0 w 349"/>
              <a:gd name="T5" fmla="*/ 10876586 h 56"/>
              <a:gd name="T6" fmla="*/ 0 60000 65536"/>
              <a:gd name="T7" fmla="*/ 0 60000 65536"/>
              <a:gd name="T8" fmla="*/ 0 60000 65536"/>
              <a:gd name="T9" fmla="*/ 0 w 349"/>
              <a:gd name="T10" fmla="*/ 0 h 56"/>
              <a:gd name="T11" fmla="*/ 349 w 349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" h="56">
                <a:moveTo>
                  <a:pt x="349" y="56"/>
                </a:moveTo>
                <a:lnTo>
                  <a:pt x="15" y="0"/>
                </a:lnTo>
                <a:lnTo>
                  <a:pt x="0" y="2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28" name="Line 235"/>
          <p:cNvSpPr>
            <a:spLocks noChangeShapeType="1"/>
          </p:cNvSpPr>
          <p:nvPr/>
        </p:nvSpPr>
        <p:spPr bwMode="auto">
          <a:xfrm flipV="1">
            <a:off x="7663677" y="3534946"/>
            <a:ext cx="0" cy="331788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29" name="Line 236"/>
          <p:cNvSpPr>
            <a:spLocks noChangeShapeType="1"/>
          </p:cNvSpPr>
          <p:nvPr/>
        </p:nvSpPr>
        <p:spPr bwMode="auto">
          <a:xfrm flipH="1" flipV="1">
            <a:off x="7663677" y="3534946"/>
            <a:ext cx="11112" cy="4763"/>
          </a:xfrm>
          <a:prstGeom prst="line">
            <a:avLst/>
          </a:prstGeom>
          <a:noFill/>
          <a:ln w="17463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0" name="Line 237"/>
          <p:cNvSpPr>
            <a:spLocks noChangeShapeType="1"/>
          </p:cNvSpPr>
          <p:nvPr/>
        </p:nvSpPr>
        <p:spPr bwMode="auto">
          <a:xfrm flipV="1">
            <a:off x="6847702" y="3407946"/>
            <a:ext cx="0" cy="3349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1" name="Line 238"/>
          <p:cNvSpPr>
            <a:spLocks noChangeShapeType="1"/>
          </p:cNvSpPr>
          <p:nvPr/>
        </p:nvSpPr>
        <p:spPr bwMode="auto">
          <a:xfrm flipV="1">
            <a:off x="7663677" y="3223796"/>
            <a:ext cx="0" cy="3111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2" name="Line 239"/>
          <p:cNvSpPr>
            <a:spLocks noChangeShapeType="1"/>
          </p:cNvSpPr>
          <p:nvPr/>
        </p:nvSpPr>
        <p:spPr bwMode="auto">
          <a:xfrm flipV="1">
            <a:off x="6028552" y="3134896"/>
            <a:ext cx="0" cy="3397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3" name="Freeform 240"/>
          <p:cNvSpPr>
            <a:spLocks/>
          </p:cNvSpPr>
          <p:nvPr/>
        </p:nvSpPr>
        <p:spPr bwMode="auto">
          <a:xfrm>
            <a:off x="6028552" y="3407946"/>
            <a:ext cx="819150" cy="76200"/>
          </a:xfrm>
          <a:custGeom>
            <a:avLst/>
            <a:gdLst>
              <a:gd name="T0" fmla="*/ 1916275042 w 350"/>
              <a:gd name="T1" fmla="*/ 0 h 32"/>
              <a:gd name="T2" fmla="*/ 49275383 w 350"/>
              <a:gd name="T3" fmla="*/ 178257994 h 32"/>
              <a:gd name="T4" fmla="*/ 0 w 350"/>
              <a:gd name="T5" fmla="*/ 155976638 h 32"/>
              <a:gd name="T6" fmla="*/ 0 60000 65536"/>
              <a:gd name="T7" fmla="*/ 0 60000 65536"/>
              <a:gd name="T8" fmla="*/ 0 60000 65536"/>
              <a:gd name="T9" fmla="*/ 0 w 350"/>
              <a:gd name="T10" fmla="*/ 0 h 32"/>
              <a:gd name="T11" fmla="*/ 350 w 350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0" h="32">
                <a:moveTo>
                  <a:pt x="350" y="0"/>
                </a:moveTo>
                <a:lnTo>
                  <a:pt x="9" y="32"/>
                </a:lnTo>
                <a:lnTo>
                  <a:pt x="0" y="28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34" name="Line 241"/>
          <p:cNvSpPr>
            <a:spLocks noChangeShapeType="1"/>
          </p:cNvSpPr>
          <p:nvPr/>
        </p:nvSpPr>
        <p:spPr bwMode="auto">
          <a:xfrm flipV="1">
            <a:off x="5195114" y="3217446"/>
            <a:ext cx="0" cy="2667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5" name="Freeform 242"/>
          <p:cNvSpPr>
            <a:spLocks/>
          </p:cNvSpPr>
          <p:nvPr/>
        </p:nvSpPr>
        <p:spPr bwMode="auto">
          <a:xfrm>
            <a:off x="5195114" y="3217446"/>
            <a:ext cx="833438" cy="257175"/>
          </a:xfrm>
          <a:custGeom>
            <a:avLst/>
            <a:gdLst>
              <a:gd name="T0" fmla="*/ 1949699440 w 356"/>
              <a:gd name="T1" fmla="*/ 601621167 h 110"/>
              <a:gd name="T2" fmla="*/ 10954091 w 356"/>
              <a:gd name="T3" fmla="*/ 0 h 110"/>
              <a:gd name="T4" fmla="*/ 0 w 356"/>
              <a:gd name="T5" fmla="*/ 0 h 110"/>
              <a:gd name="T6" fmla="*/ 0 60000 65536"/>
              <a:gd name="T7" fmla="*/ 0 60000 65536"/>
              <a:gd name="T8" fmla="*/ 0 60000 65536"/>
              <a:gd name="T9" fmla="*/ 0 w 356"/>
              <a:gd name="T10" fmla="*/ 0 h 110"/>
              <a:gd name="T11" fmla="*/ 356 w 356"/>
              <a:gd name="T12" fmla="*/ 110 h 1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110">
                <a:moveTo>
                  <a:pt x="356" y="110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36" name="Line 243"/>
          <p:cNvSpPr>
            <a:spLocks noChangeShapeType="1"/>
          </p:cNvSpPr>
          <p:nvPr/>
        </p:nvSpPr>
        <p:spPr bwMode="auto">
          <a:xfrm flipV="1">
            <a:off x="5195114" y="2976146"/>
            <a:ext cx="0" cy="2413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7" name="Line 244"/>
          <p:cNvSpPr>
            <a:spLocks noChangeShapeType="1"/>
          </p:cNvSpPr>
          <p:nvPr/>
        </p:nvSpPr>
        <p:spPr bwMode="auto">
          <a:xfrm flipV="1">
            <a:off x="6028552" y="3474621"/>
            <a:ext cx="0" cy="2841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8" name="Line 245"/>
          <p:cNvSpPr>
            <a:spLocks noChangeShapeType="1"/>
          </p:cNvSpPr>
          <p:nvPr/>
        </p:nvSpPr>
        <p:spPr bwMode="auto">
          <a:xfrm flipV="1">
            <a:off x="4379139" y="3212684"/>
            <a:ext cx="0" cy="258762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39" name="Freeform 246"/>
          <p:cNvSpPr>
            <a:spLocks/>
          </p:cNvSpPr>
          <p:nvPr/>
        </p:nvSpPr>
        <p:spPr bwMode="auto">
          <a:xfrm>
            <a:off x="4379139" y="3212684"/>
            <a:ext cx="815975" cy="4762"/>
          </a:xfrm>
          <a:custGeom>
            <a:avLst/>
            <a:gdLst>
              <a:gd name="T0" fmla="*/ 1908850766 w 349"/>
              <a:gd name="T1" fmla="*/ 11140699 h 2"/>
              <a:gd name="T2" fmla="*/ 103921080 w 349"/>
              <a:gd name="T3" fmla="*/ 11140699 h 2"/>
              <a:gd name="T4" fmla="*/ 0 w 349"/>
              <a:gd name="T5" fmla="*/ 0 h 2"/>
              <a:gd name="T6" fmla="*/ 0 60000 65536"/>
              <a:gd name="T7" fmla="*/ 0 60000 65536"/>
              <a:gd name="T8" fmla="*/ 0 60000 65536"/>
              <a:gd name="T9" fmla="*/ 0 w 349"/>
              <a:gd name="T10" fmla="*/ 0 h 2"/>
              <a:gd name="T11" fmla="*/ 349 w 349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" h="2">
                <a:moveTo>
                  <a:pt x="349" y="2"/>
                </a:moveTo>
                <a:lnTo>
                  <a:pt x="19" y="2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40" name="Line 247"/>
          <p:cNvSpPr>
            <a:spLocks noChangeShapeType="1"/>
          </p:cNvSpPr>
          <p:nvPr/>
        </p:nvSpPr>
        <p:spPr bwMode="auto">
          <a:xfrm flipV="1">
            <a:off x="4379139" y="2947571"/>
            <a:ext cx="0" cy="26511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1" name="Line 248"/>
          <p:cNvSpPr>
            <a:spLocks noChangeShapeType="1"/>
          </p:cNvSpPr>
          <p:nvPr/>
        </p:nvSpPr>
        <p:spPr bwMode="auto">
          <a:xfrm flipV="1">
            <a:off x="3564752" y="3076159"/>
            <a:ext cx="0" cy="230187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2" name="Line 249"/>
          <p:cNvSpPr>
            <a:spLocks noChangeShapeType="1"/>
          </p:cNvSpPr>
          <p:nvPr/>
        </p:nvSpPr>
        <p:spPr bwMode="auto">
          <a:xfrm flipV="1">
            <a:off x="3845739" y="3139659"/>
            <a:ext cx="0" cy="2381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3" name="Freeform 250"/>
          <p:cNvSpPr>
            <a:spLocks/>
          </p:cNvSpPr>
          <p:nvPr/>
        </p:nvSpPr>
        <p:spPr bwMode="auto">
          <a:xfrm>
            <a:off x="3845739" y="3139659"/>
            <a:ext cx="533400" cy="73025"/>
          </a:xfrm>
          <a:custGeom>
            <a:avLst/>
            <a:gdLst>
              <a:gd name="T0" fmla="*/ 1247807418 w 228"/>
              <a:gd name="T1" fmla="*/ 170831387 h 31"/>
              <a:gd name="T2" fmla="*/ 27364824 w 228"/>
              <a:gd name="T3" fmla="*/ 0 h 31"/>
              <a:gd name="T4" fmla="*/ 0 w 228"/>
              <a:gd name="T5" fmla="*/ 0 h 31"/>
              <a:gd name="T6" fmla="*/ 0 60000 65536"/>
              <a:gd name="T7" fmla="*/ 0 60000 65536"/>
              <a:gd name="T8" fmla="*/ 0 60000 65536"/>
              <a:gd name="T9" fmla="*/ 0 w 228"/>
              <a:gd name="T10" fmla="*/ 0 h 31"/>
              <a:gd name="T11" fmla="*/ 228 w 228"/>
              <a:gd name="T12" fmla="*/ 31 h 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" h="31">
                <a:moveTo>
                  <a:pt x="228" y="31"/>
                </a:moveTo>
                <a:lnTo>
                  <a:pt x="5" y="0"/>
                </a:lnTo>
                <a:lnTo>
                  <a:pt x="0" y="0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44" name="Line 251"/>
          <p:cNvSpPr>
            <a:spLocks noChangeShapeType="1"/>
          </p:cNvSpPr>
          <p:nvPr/>
        </p:nvSpPr>
        <p:spPr bwMode="auto">
          <a:xfrm flipH="1" flipV="1">
            <a:off x="3564752" y="3076159"/>
            <a:ext cx="280987" cy="635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5" name="Line 252"/>
          <p:cNvSpPr>
            <a:spLocks noChangeShapeType="1"/>
          </p:cNvSpPr>
          <p:nvPr/>
        </p:nvSpPr>
        <p:spPr bwMode="auto">
          <a:xfrm flipV="1">
            <a:off x="3564752" y="2817396"/>
            <a:ext cx="0" cy="2587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6" name="Line 253"/>
          <p:cNvSpPr>
            <a:spLocks noChangeShapeType="1"/>
          </p:cNvSpPr>
          <p:nvPr/>
        </p:nvSpPr>
        <p:spPr bwMode="auto">
          <a:xfrm flipV="1">
            <a:off x="3845739" y="2863434"/>
            <a:ext cx="0" cy="2762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7" name="Line 254"/>
          <p:cNvSpPr>
            <a:spLocks noChangeShapeType="1"/>
          </p:cNvSpPr>
          <p:nvPr/>
        </p:nvSpPr>
        <p:spPr bwMode="auto">
          <a:xfrm flipV="1">
            <a:off x="2902764" y="3279359"/>
            <a:ext cx="0" cy="147637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8" name="Line 255"/>
          <p:cNvSpPr>
            <a:spLocks noChangeShapeType="1"/>
          </p:cNvSpPr>
          <p:nvPr/>
        </p:nvSpPr>
        <p:spPr bwMode="auto">
          <a:xfrm flipV="1">
            <a:off x="3040877" y="3066634"/>
            <a:ext cx="0" cy="2349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49" name="Freeform 256"/>
          <p:cNvSpPr>
            <a:spLocks/>
          </p:cNvSpPr>
          <p:nvPr/>
        </p:nvSpPr>
        <p:spPr bwMode="auto">
          <a:xfrm>
            <a:off x="3040877" y="3050759"/>
            <a:ext cx="247650" cy="93662"/>
          </a:xfrm>
          <a:custGeom>
            <a:avLst/>
            <a:gdLst>
              <a:gd name="T0" fmla="*/ 579339794 w 106"/>
              <a:gd name="T1" fmla="*/ 219108200 h 40"/>
              <a:gd name="T2" fmla="*/ 557478841 w 106"/>
              <a:gd name="T3" fmla="*/ 219108200 h 40"/>
              <a:gd name="T4" fmla="*/ 21860953 w 106"/>
              <a:gd name="T5" fmla="*/ 0 h 40"/>
              <a:gd name="T6" fmla="*/ 0 w 106"/>
              <a:gd name="T7" fmla="*/ 38342881 h 40"/>
              <a:gd name="T8" fmla="*/ 0 60000 65536"/>
              <a:gd name="T9" fmla="*/ 0 60000 65536"/>
              <a:gd name="T10" fmla="*/ 0 60000 65536"/>
              <a:gd name="T11" fmla="*/ 0 60000 65536"/>
              <a:gd name="T12" fmla="*/ 0 w 106"/>
              <a:gd name="T13" fmla="*/ 0 h 40"/>
              <a:gd name="T14" fmla="*/ 106 w 106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" h="40">
                <a:moveTo>
                  <a:pt x="106" y="40"/>
                </a:moveTo>
                <a:lnTo>
                  <a:pt x="102" y="40"/>
                </a:lnTo>
                <a:lnTo>
                  <a:pt x="4" y="0"/>
                </a:lnTo>
                <a:lnTo>
                  <a:pt x="0" y="7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50" name="Line 257"/>
          <p:cNvSpPr>
            <a:spLocks noChangeShapeType="1"/>
          </p:cNvSpPr>
          <p:nvPr/>
        </p:nvSpPr>
        <p:spPr bwMode="auto">
          <a:xfrm flipH="1">
            <a:off x="2902764" y="3066634"/>
            <a:ext cx="138113" cy="2127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1" name="Line 258"/>
          <p:cNvSpPr>
            <a:spLocks noChangeShapeType="1"/>
          </p:cNvSpPr>
          <p:nvPr/>
        </p:nvSpPr>
        <p:spPr bwMode="auto">
          <a:xfrm flipV="1">
            <a:off x="3288527" y="3144421"/>
            <a:ext cx="0" cy="20637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2" name="Line 259"/>
          <p:cNvSpPr>
            <a:spLocks noChangeShapeType="1"/>
          </p:cNvSpPr>
          <p:nvPr/>
        </p:nvSpPr>
        <p:spPr bwMode="auto">
          <a:xfrm flipV="1">
            <a:off x="2902764" y="3012659"/>
            <a:ext cx="0" cy="26670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3" name="Line 260"/>
          <p:cNvSpPr>
            <a:spLocks noChangeShapeType="1"/>
          </p:cNvSpPr>
          <p:nvPr/>
        </p:nvSpPr>
        <p:spPr bwMode="auto">
          <a:xfrm flipV="1">
            <a:off x="3040877" y="2842796"/>
            <a:ext cx="0" cy="223838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4" name="Line 261"/>
          <p:cNvSpPr>
            <a:spLocks noChangeShapeType="1"/>
          </p:cNvSpPr>
          <p:nvPr/>
        </p:nvSpPr>
        <p:spPr bwMode="auto">
          <a:xfrm flipV="1">
            <a:off x="3288527" y="2874546"/>
            <a:ext cx="0" cy="26987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5" name="Line 262"/>
          <p:cNvSpPr>
            <a:spLocks noChangeShapeType="1"/>
          </p:cNvSpPr>
          <p:nvPr/>
        </p:nvSpPr>
        <p:spPr bwMode="auto">
          <a:xfrm flipV="1">
            <a:off x="2196327" y="2728496"/>
            <a:ext cx="0" cy="2000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6" name="Freeform 263"/>
          <p:cNvSpPr>
            <a:spLocks/>
          </p:cNvSpPr>
          <p:nvPr/>
        </p:nvSpPr>
        <p:spPr bwMode="auto">
          <a:xfrm>
            <a:off x="2196327" y="2923759"/>
            <a:ext cx="557212" cy="122237"/>
          </a:xfrm>
          <a:custGeom>
            <a:avLst/>
            <a:gdLst>
              <a:gd name="T0" fmla="*/ 1303513190 w 238"/>
              <a:gd name="T1" fmla="*/ 285954656 h 52"/>
              <a:gd name="T2" fmla="*/ 27385331 w 238"/>
              <a:gd name="T3" fmla="*/ 0 h 52"/>
              <a:gd name="T4" fmla="*/ 0 w 238"/>
              <a:gd name="T5" fmla="*/ 10998979 h 52"/>
              <a:gd name="T6" fmla="*/ 0 60000 65536"/>
              <a:gd name="T7" fmla="*/ 0 60000 65536"/>
              <a:gd name="T8" fmla="*/ 0 60000 65536"/>
              <a:gd name="T9" fmla="*/ 0 w 238"/>
              <a:gd name="T10" fmla="*/ 0 h 52"/>
              <a:gd name="T11" fmla="*/ 238 w 238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8" h="52">
                <a:moveTo>
                  <a:pt x="238" y="52"/>
                </a:moveTo>
                <a:lnTo>
                  <a:pt x="5" y="0"/>
                </a:lnTo>
                <a:lnTo>
                  <a:pt x="0" y="2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57" name="Line 264"/>
          <p:cNvSpPr>
            <a:spLocks noChangeShapeType="1"/>
          </p:cNvSpPr>
          <p:nvPr/>
        </p:nvSpPr>
        <p:spPr bwMode="auto">
          <a:xfrm flipV="1">
            <a:off x="2753539" y="3045996"/>
            <a:ext cx="0" cy="1492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8" name="Line 265"/>
          <p:cNvSpPr>
            <a:spLocks noChangeShapeType="1"/>
          </p:cNvSpPr>
          <p:nvPr/>
        </p:nvSpPr>
        <p:spPr bwMode="auto">
          <a:xfrm flipV="1">
            <a:off x="2196327" y="2928521"/>
            <a:ext cx="0" cy="1571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59" name="Line 266"/>
          <p:cNvSpPr>
            <a:spLocks noChangeShapeType="1"/>
          </p:cNvSpPr>
          <p:nvPr/>
        </p:nvSpPr>
        <p:spPr bwMode="auto">
          <a:xfrm flipV="1">
            <a:off x="2753539" y="2793584"/>
            <a:ext cx="0" cy="252412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0" name="Line 267"/>
          <p:cNvSpPr>
            <a:spLocks noChangeShapeType="1"/>
          </p:cNvSpPr>
          <p:nvPr/>
        </p:nvSpPr>
        <p:spPr bwMode="auto">
          <a:xfrm flipH="1" flipV="1">
            <a:off x="2753539" y="3045996"/>
            <a:ext cx="149225" cy="23336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1" name="Line 268"/>
          <p:cNvSpPr>
            <a:spLocks noChangeShapeType="1"/>
          </p:cNvSpPr>
          <p:nvPr/>
        </p:nvSpPr>
        <p:spPr bwMode="auto">
          <a:xfrm flipH="1">
            <a:off x="3288527" y="3076159"/>
            <a:ext cx="276225" cy="68262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2" name="Line 269"/>
          <p:cNvSpPr>
            <a:spLocks noChangeShapeType="1"/>
          </p:cNvSpPr>
          <p:nvPr/>
        </p:nvSpPr>
        <p:spPr bwMode="auto">
          <a:xfrm flipV="1">
            <a:off x="1923277" y="2753896"/>
            <a:ext cx="0" cy="2476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3" name="Freeform 270"/>
          <p:cNvSpPr>
            <a:spLocks/>
          </p:cNvSpPr>
          <p:nvPr/>
        </p:nvSpPr>
        <p:spPr bwMode="auto">
          <a:xfrm>
            <a:off x="1923277" y="2928521"/>
            <a:ext cx="273050" cy="76200"/>
          </a:xfrm>
          <a:custGeom>
            <a:avLst/>
            <a:gdLst>
              <a:gd name="T0" fmla="*/ 638759634 w 117"/>
              <a:gd name="T1" fmla="*/ 0 h 32"/>
              <a:gd name="T2" fmla="*/ 10919666 w 117"/>
              <a:gd name="T3" fmla="*/ 178257994 h 32"/>
              <a:gd name="T4" fmla="*/ 0 w 117"/>
              <a:gd name="T5" fmla="*/ 172688250 h 32"/>
              <a:gd name="T6" fmla="*/ 0 60000 65536"/>
              <a:gd name="T7" fmla="*/ 0 60000 65536"/>
              <a:gd name="T8" fmla="*/ 0 60000 65536"/>
              <a:gd name="T9" fmla="*/ 0 w 117"/>
              <a:gd name="T10" fmla="*/ 0 h 32"/>
              <a:gd name="T11" fmla="*/ 117 w 117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" h="32">
                <a:moveTo>
                  <a:pt x="117" y="0"/>
                </a:moveTo>
                <a:lnTo>
                  <a:pt x="2" y="32"/>
                </a:lnTo>
                <a:lnTo>
                  <a:pt x="0" y="31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64" name="Line 271"/>
          <p:cNvSpPr>
            <a:spLocks noChangeShapeType="1"/>
          </p:cNvSpPr>
          <p:nvPr/>
        </p:nvSpPr>
        <p:spPr bwMode="auto">
          <a:xfrm flipV="1">
            <a:off x="1629589" y="2728496"/>
            <a:ext cx="0" cy="20002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5" name="Freeform 272"/>
          <p:cNvSpPr>
            <a:spLocks/>
          </p:cNvSpPr>
          <p:nvPr/>
        </p:nvSpPr>
        <p:spPr bwMode="auto">
          <a:xfrm>
            <a:off x="1629589" y="2918996"/>
            <a:ext cx="293688" cy="82550"/>
          </a:xfrm>
          <a:custGeom>
            <a:avLst/>
            <a:gdLst>
              <a:gd name="T0" fmla="*/ 687039610 w 125"/>
              <a:gd name="T1" fmla="*/ 193115111 h 35"/>
              <a:gd name="T2" fmla="*/ 10993329 w 125"/>
              <a:gd name="T3" fmla="*/ 0 h 35"/>
              <a:gd name="T4" fmla="*/ 0 w 125"/>
              <a:gd name="T5" fmla="*/ 22069153 h 35"/>
              <a:gd name="T6" fmla="*/ 0 60000 65536"/>
              <a:gd name="T7" fmla="*/ 0 60000 65536"/>
              <a:gd name="T8" fmla="*/ 0 60000 65536"/>
              <a:gd name="T9" fmla="*/ 0 w 125"/>
              <a:gd name="T10" fmla="*/ 0 h 35"/>
              <a:gd name="T11" fmla="*/ 125 w 125"/>
              <a:gd name="T12" fmla="*/ 35 h 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" h="35">
                <a:moveTo>
                  <a:pt x="125" y="35"/>
                </a:moveTo>
                <a:lnTo>
                  <a:pt x="2" y="0"/>
                </a:lnTo>
                <a:lnTo>
                  <a:pt x="0" y="4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66" name="Line 273"/>
          <p:cNvSpPr>
            <a:spLocks noChangeShapeType="1"/>
          </p:cNvSpPr>
          <p:nvPr/>
        </p:nvSpPr>
        <p:spPr bwMode="auto">
          <a:xfrm flipV="1">
            <a:off x="1370827" y="3249196"/>
            <a:ext cx="0" cy="2349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7" name="Freeform 274"/>
          <p:cNvSpPr>
            <a:spLocks/>
          </p:cNvSpPr>
          <p:nvPr/>
        </p:nvSpPr>
        <p:spPr bwMode="auto">
          <a:xfrm>
            <a:off x="1370827" y="2928521"/>
            <a:ext cx="258762" cy="320675"/>
          </a:xfrm>
          <a:custGeom>
            <a:avLst/>
            <a:gdLst>
              <a:gd name="T0" fmla="*/ 605335234 w 111"/>
              <a:gd name="T1" fmla="*/ 0 h 137"/>
              <a:gd name="T2" fmla="*/ 16360286 w 111"/>
              <a:gd name="T3" fmla="*/ 662559023 h 137"/>
              <a:gd name="T4" fmla="*/ 0 w 111"/>
              <a:gd name="T5" fmla="*/ 750171178 h 137"/>
              <a:gd name="T6" fmla="*/ 0 60000 65536"/>
              <a:gd name="T7" fmla="*/ 0 60000 65536"/>
              <a:gd name="T8" fmla="*/ 0 60000 65536"/>
              <a:gd name="T9" fmla="*/ 0 w 111"/>
              <a:gd name="T10" fmla="*/ 0 h 137"/>
              <a:gd name="T11" fmla="*/ 111 w 111"/>
              <a:gd name="T12" fmla="*/ 137 h 1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137">
                <a:moveTo>
                  <a:pt x="111" y="0"/>
                </a:moveTo>
                <a:lnTo>
                  <a:pt x="3" y="121"/>
                </a:lnTo>
                <a:lnTo>
                  <a:pt x="0" y="137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68" name="Line 275"/>
          <p:cNvSpPr>
            <a:spLocks noChangeShapeType="1"/>
          </p:cNvSpPr>
          <p:nvPr/>
        </p:nvSpPr>
        <p:spPr bwMode="auto">
          <a:xfrm flipV="1">
            <a:off x="1370827" y="2941221"/>
            <a:ext cx="0" cy="307975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69" name="Line 276"/>
          <p:cNvSpPr>
            <a:spLocks noChangeShapeType="1"/>
          </p:cNvSpPr>
          <p:nvPr/>
        </p:nvSpPr>
        <p:spPr bwMode="auto">
          <a:xfrm flipV="1">
            <a:off x="1629589" y="2928521"/>
            <a:ext cx="0" cy="2222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0" name="Line 277"/>
          <p:cNvSpPr>
            <a:spLocks noChangeShapeType="1"/>
          </p:cNvSpPr>
          <p:nvPr/>
        </p:nvSpPr>
        <p:spPr bwMode="auto">
          <a:xfrm flipV="1">
            <a:off x="1923277" y="3001546"/>
            <a:ext cx="0" cy="188913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1" name="Line 278"/>
          <p:cNvSpPr>
            <a:spLocks noChangeShapeType="1"/>
          </p:cNvSpPr>
          <p:nvPr/>
        </p:nvSpPr>
        <p:spPr bwMode="auto">
          <a:xfrm flipV="1">
            <a:off x="1227952" y="3747671"/>
            <a:ext cx="0" cy="514350"/>
          </a:xfrm>
          <a:prstGeom prst="line">
            <a:avLst/>
          </a:pr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272" name="Freeform 279"/>
          <p:cNvSpPr>
            <a:spLocks/>
          </p:cNvSpPr>
          <p:nvPr/>
        </p:nvSpPr>
        <p:spPr bwMode="auto">
          <a:xfrm>
            <a:off x="1129527" y="3249196"/>
            <a:ext cx="241300" cy="2162175"/>
          </a:xfrm>
          <a:custGeom>
            <a:avLst/>
            <a:gdLst>
              <a:gd name="T0" fmla="*/ 564485038 w 103"/>
              <a:gd name="T1" fmla="*/ 0 h 924"/>
              <a:gd name="T2" fmla="*/ 295943908 w 103"/>
              <a:gd name="T3" fmla="*/ 1822877326 h 924"/>
              <a:gd name="T4" fmla="*/ 0 w 103"/>
              <a:gd name="T5" fmla="*/ 2147483647 h 924"/>
              <a:gd name="T6" fmla="*/ 0 60000 65536"/>
              <a:gd name="T7" fmla="*/ 0 60000 65536"/>
              <a:gd name="T8" fmla="*/ 0 60000 65536"/>
              <a:gd name="T9" fmla="*/ 0 w 103"/>
              <a:gd name="T10" fmla="*/ 0 h 924"/>
              <a:gd name="T11" fmla="*/ 103 w 103"/>
              <a:gd name="T12" fmla="*/ 924 h 9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" h="924">
                <a:moveTo>
                  <a:pt x="103" y="0"/>
                </a:moveTo>
                <a:lnTo>
                  <a:pt x="54" y="333"/>
                </a:lnTo>
                <a:lnTo>
                  <a:pt x="0" y="924"/>
                </a:lnTo>
              </a:path>
            </a:pathLst>
          </a:custGeom>
          <a:noFill/>
          <a:ln w="17463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3" name="Freeform 280"/>
          <p:cNvSpPr>
            <a:spLocks/>
          </p:cNvSpPr>
          <p:nvPr/>
        </p:nvSpPr>
        <p:spPr bwMode="auto">
          <a:xfrm>
            <a:off x="1073964" y="5354221"/>
            <a:ext cx="111125" cy="112713"/>
          </a:xfrm>
          <a:custGeom>
            <a:avLst/>
            <a:gdLst>
              <a:gd name="T0" fmla="*/ 222050901 w 48"/>
              <a:gd name="T1" fmla="*/ 38451570 h 48"/>
              <a:gd name="T2" fmla="*/ 189553784 w 48"/>
              <a:gd name="T3" fmla="*/ 16479580 h 48"/>
              <a:gd name="T4" fmla="*/ 162476326 w 48"/>
              <a:gd name="T5" fmla="*/ 5492411 h 48"/>
              <a:gd name="T6" fmla="*/ 129981523 w 48"/>
              <a:gd name="T7" fmla="*/ 0 h 48"/>
              <a:gd name="T8" fmla="*/ 92069378 w 48"/>
              <a:gd name="T9" fmla="*/ 5492411 h 48"/>
              <a:gd name="T10" fmla="*/ 59574576 w 48"/>
              <a:gd name="T11" fmla="*/ 16479580 h 48"/>
              <a:gd name="T12" fmla="*/ 37909831 w 48"/>
              <a:gd name="T13" fmla="*/ 38451570 h 48"/>
              <a:gd name="T14" fmla="*/ 16247401 w 48"/>
              <a:gd name="T15" fmla="*/ 54933498 h 48"/>
              <a:gd name="T16" fmla="*/ 5415029 w 48"/>
              <a:gd name="T17" fmla="*/ 82397899 h 48"/>
              <a:gd name="T18" fmla="*/ 0 w 48"/>
              <a:gd name="T19" fmla="*/ 104372238 h 48"/>
              <a:gd name="T20" fmla="*/ 0 w 48"/>
              <a:gd name="T21" fmla="*/ 131838987 h 48"/>
              <a:gd name="T22" fmla="*/ 5415029 w 48"/>
              <a:gd name="T23" fmla="*/ 164798147 h 48"/>
              <a:gd name="T24" fmla="*/ 16247401 w 48"/>
              <a:gd name="T25" fmla="*/ 192262548 h 48"/>
              <a:gd name="T26" fmla="*/ 37909831 w 48"/>
              <a:gd name="T27" fmla="*/ 225224056 h 48"/>
              <a:gd name="T28" fmla="*/ 59574576 w 48"/>
              <a:gd name="T29" fmla="*/ 241703636 h 48"/>
              <a:gd name="T30" fmla="*/ 92069378 w 48"/>
              <a:gd name="T31" fmla="*/ 258183216 h 48"/>
              <a:gd name="T32" fmla="*/ 129981523 w 48"/>
              <a:gd name="T33" fmla="*/ 263675626 h 48"/>
              <a:gd name="T34" fmla="*/ 162476326 w 48"/>
              <a:gd name="T35" fmla="*/ 258183216 h 48"/>
              <a:gd name="T36" fmla="*/ 189553784 w 48"/>
              <a:gd name="T37" fmla="*/ 241703636 h 48"/>
              <a:gd name="T38" fmla="*/ 222050901 w 48"/>
              <a:gd name="T39" fmla="*/ 225224056 h 48"/>
              <a:gd name="T40" fmla="*/ 238298302 w 48"/>
              <a:gd name="T41" fmla="*/ 192262548 h 48"/>
              <a:gd name="T42" fmla="*/ 254545703 w 48"/>
              <a:gd name="T43" fmla="*/ 164798147 h 48"/>
              <a:gd name="T44" fmla="*/ 259960732 w 48"/>
              <a:gd name="T45" fmla="*/ 131838987 h 48"/>
              <a:gd name="T46" fmla="*/ 254545703 w 48"/>
              <a:gd name="T47" fmla="*/ 104372238 h 48"/>
              <a:gd name="T48" fmla="*/ 249128359 w 48"/>
              <a:gd name="T49" fmla="*/ 82397899 h 48"/>
              <a:gd name="T50" fmla="*/ 232880958 w 48"/>
              <a:gd name="T51" fmla="*/ 54933498 h 48"/>
              <a:gd name="T52" fmla="*/ 222050901 w 48"/>
              <a:gd name="T53" fmla="*/ 38451570 h 48"/>
              <a:gd name="T54" fmla="*/ 222050901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3"/>
                </a:lnTo>
                <a:lnTo>
                  <a:pt x="7" y="7"/>
                </a:lnTo>
                <a:lnTo>
                  <a:pt x="3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7" y="41"/>
                </a:lnTo>
                <a:lnTo>
                  <a:pt x="11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4"/>
                </a:lnTo>
                <a:lnTo>
                  <a:pt x="41" y="41"/>
                </a:lnTo>
                <a:lnTo>
                  <a:pt x="44" y="35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5"/>
                </a:lnTo>
                <a:lnTo>
                  <a:pt x="43" y="10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4" name="Freeform 281"/>
          <p:cNvSpPr>
            <a:spLocks/>
          </p:cNvSpPr>
          <p:nvPr/>
        </p:nvSpPr>
        <p:spPr bwMode="auto">
          <a:xfrm>
            <a:off x="1172389" y="4206459"/>
            <a:ext cx="111125" cy="112712"/>
          </a:xfrm>
          <a:custGeom>
            <a:avLst/>
            <a:gdLst>
              <a:gd name="T0" fmla="*/ 222050901 w 48"/>
              <a:gd name="T1" fmla="*/ 38451229 h 48"/>
              <a:gd name="T2" fmla="*/ 194971128 w 48"/>
              <a:gd name="T3" fmla="*/ 16479434 h 48"/>
              <a:gd name="T4" fmla="*/ 162476326 w 48"/>
              <a:gd name="T5" fmla="*/ 5492362 h 48"/>
              <a:gd name="T6" fmla="*/ 129981523 w 48"/>
              <a:gd name="T7" fmla="*/ 0 h 48"/>
              <a:gd name="T8" fmla="*/ 92069378 w 48"/>
              <a:gd name="T9" fmla="*/ 5492362 h 48"/>
              <a:gd name="T10" fmla="*/ 64989604 w 48"/>
              <a:gd name="T11" fmla="*/ 16479434 h 48"/>
              <a:gd name="T12" fmla="*/ 37909831 w 48"/>
              <a:gd name="T13" fmla="*/ 38451229 h 48"/>
              <a:gd name="T14" fmla="*/ 21662430 w 48"/>
              <a:gd name="T15" fmla="*/ 60425373 h 48"/>
              <a:gd name="T16" fmla="*/ 10832372 w 48"/>
              <a:gd name="T17" fmla="*/ 82397168 h 48"/>
              <a:gd name="T18" fmla="*/ 0 w 48"/>
              <a:gd name="T19" fmla="*/ 104371312 h 48"/>
              <a:gd name="T20" fmla="*/ 0 w 48"/>
              <a:gd name="T21" fmla="*/ 131837817 h 48"/>
              <a:gd name="T22" fmla="*/ 5415029 w 48"/>
              <a:gd name="T23" fmla="*/ 170289047 h 48"/>
              <a:gd name="T24" fmla="*/ 21662430 w 48"/>
              <a:gd name="T25" fmla="*/ 197755552 h 48"/>
              <a:gd name="T26" fmla="*/ 37909831 w 48"/>
              <a:gd name="T27" fmla="*/ 225222058 h 48"/>
              <a:gd name="T28" fmla="*/ 64989604 w 48"/>
              <a:gd name="T29" fmla="*/ 241701491 h 48"/>
              <a:gd name="T30" fmla="*/ 92069378 w 48"/>
              <a:gd name="T31" fmla="*/ 258180925 h 48"/>
              <a:gd name="T32" fmla="*/ 129981523 w 48"/>
              <a:gd name="T33" fmla="*/ 263673287 h 48"/>
              <a:gd name="T34" fmla="*/ 162476326 w 48"/>
              <a:gd name="T35" fmla="*/ 258180925 h 48"/>
              <a:gd name="T36" fmla="*/ 194971128 w 48"/>
              <a:gd name="T37" fmla="*/ 241701491 h 48"/>
              <a:gd name="T38" fmla="*/ 222050901 w 48"/>
              <a:gd name="T39" fmla="*/ 225222058 h 48"/>
              <a:gd name="T40" fmla="*/ 243713331 w 48"/>
              <a:gd name="T41" fmla="*/ 197755552 h 48"/>
              <a:gd name="T42" fmla="*/ 254545703 w 48"/>
              <a:gd name="T43" fmla="*/ 170289047 h 48"/>
              <a:gd name="T44" fmla="*/ 259960732 w 48"/>
              <a:gd name="T45" fmla="*/ 131837817 h 48"/>
              <a:gd name="T46" fmla="*/ 259960732 w 48"/>
              <a:gd name="T47" fmla="*/ 104371312 h 48"/>
              <a:gd name="T48" fmla="*/ 249128359 w 48"/>
              <a:gd name="T49" fmla="*/ 82397168 h 48"/>
              <a:gd name="T50" fmla="*/ 238298302 w 48"/>
              <a:gd name="T51" fmla="*/ 60425373 h 48"/>
              <a:gd name="T52" fmla="*/ 222050901 w 48"/>
              <a:gd name="T53" fmla="*/ 38451229 h 48"/>
              <a:gd name="T54" fmla="*/ 222050901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2" y="15"/>
                </a:lnTo>
                <a:lnTo>
                  <a:pt x="0" y="19"/>
                </a:lnTo>
                <a:lnTo>
                  <a:pt x="0" y="24"/>
                </a:lnTo>
                <a:lnTo>
                  <a:pt x="1" y="31"/>
                </a:lnTo>
                <a:lnTo>
                  <a:pt x="4" y="36"/>
                </a:lnTo>
                <a:lnTo>
                  <a:pt x="7" y="41"/>
                </a:lnTo>
                <a:lnTo>
                  <a:pt x="12" y="44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4"/>
                </a:lnTo>
                <a:lnTo>
                  <a:pt x="41" y="41"/>
                </a:lnTo>
                <a:lnTo>
                  <a:pt x="45" y="36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5" name="Freeform 282"/>
          <p:cNvSpPr>
            <a:spLocks/>
          </p:cNvSpPr>
          <p:nvPr/>
        </p:nvSpPr>
        <p:spPr bwMode="auto">
          <a:xfrm>
            <a:off x="1321614" y="3155534"/>
            <a:ext cx="109538" cy="112712"/>
          </a:xfrm>
          <a:custGeom>
            <a:avLst/>
            <a:gdLst>
              <a:gd name="T0" fmla="*/ 218083166 w 47"/>
              <a:gd name="T1" fmla="*/ 38451229 h 48"/>
              <a:gd name="T2" fmla="*/ 196275782 w 47"/>
              <a:gd name="T3" fmla="*/ 16479434 h 48"/>
              <a:gd name="T4" fmla="*/ 163563540 w 47"/>
              <a:gd name="T5" fmla="*/ 5492362 h 48"/>
              <a:gd name="T6" fmla="*/ 130851298 w 47"/>
              <a:gd name="T7" fmla="*/ 0 h 48"/>
              <a:gd name="T8" fmla="*/ 92685462 w 47"/>
              <a:gd name="T9" fmla="*/ 5492362 h 48"/>
              <a:gd name="T10" fmla="*/ 65424484 w 47"/>
              <a:gd name="T11" fmla="*/ 16479434 h 48"/>
              <a:gd name="T12" fmla="*/ 38165836 w 47"/>
              <a:gd name="T13" fmla="*/ 38451229 h 48"/>
              <a:gd name="T14" fmla="*/ 21807384 w 47"/>
              <a:gd name="T15" fmla="*/ 54933011 h 48"/>
              <a:gd name="T16" fmla="*/ 5451263 w 47"/>
              <a:gd name="T17" fmla="*/ 82397168 h 48"/>
              <a:gd name="T18" fmla="*/ 0 w 47"/>
              <a:gd name="T19" fmla="*/ 104371312 h 48"/>
              <a:gd name="T20" fmla="*/ 0 w 47"/>
              <a:gd name="T21" fmla="*/ 131837817 h 48"/>
              <a:gd name="T22" fmla="*/ 0 w 47"/>
              <a:gd name="T23" fmla="*/ 170289047 h 48"/>
              <a:gd name="T24" fmla="*/ 16356121 w 47"/>
              <a:gd name="T25" fmla="*/ 203247914 h 48"/>
              <a:gd name="T26" fmla="*/ 38165836 w 47"/>
              <a:gd name="T27" fmla="*/ 225222058 h 48"/>
              <a:gd name="T28" fmla="*/ 65424484 w 47"/>
              <a:gd name="T29" fmla="*/ 247193853 h 48"/>
              <a:gd name="T30" fmla="*/ 92685462 w 47"/>
              <a:gd name="T31" fmla="*/ 258180925 h 48"/>
              <a:gd name="T32" fmla="*/ 130851298 w 47"/>
              <a:gd name="T33" fmla="*/ 263673287 h 48"/>
              <a:gd name="T34" fmla="*/ 163563540 w 47"/>
              <a:gd name="T35" fmla="*/ 258180925 h 48"/>
              <a:gd name="T36" fmla="*/ 196275782 w 47"/>
              <a:gd name="T37" fmla="*/ 247193853 h 48"/>
              <a:gd name="T38" fmla="*/ 218083166 w 47"/>
              <a:gd name="T39" fmla="*/ 225222058 h 48"/>
              <a:gd name="T40" fmla="*/ 245344145 w 47"/>
              <a:gd name="T41" fmla="*/ 203247914 h 48"/>
              <a:gd name="T42" fmla="*/ 256249002 w 47"/>
              <a:gd name="T43" fmla="*/ 170289047 h 48"/>
              <a:gd name="T44" fmla="*/ 256249002 w 47"/>
              <a:gd name="T45" fmla="*/ 131837817 h 48"/>
              <a:gd name="T46" fmla="*/ 256249002 w 47"/>
              <a:gd name="T47" fmla="*/ 104371312 h 48"/>
              <a:gd name="T48" fmla="*/ 250797739 w 47"/>
              <a:gd name="T49" fmla="*/ 82397168 h 48"/>
              <a:gd name="T50" fmla="*/ 239892881 w 47"/>
              <a:gd name="T51" fmla="*/ 54933011 h 48"/>
              <a:gd name="T52" fmla="*/ 218083166 w 47"/>
              <a:gd name="T53" fmla="*/ 38451229 h 48"/>
              <a:gd name="T54" fmla="*/ 218083166 w 47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7"/>
              <a:gd name="T85" fmla="*/ 0 h 48"/>
              <a:gd name="T86" fmla="*/ 47 w 47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7" h="48">
                <a:moveTo>
                  <a:pt x="40" y="7"/>
                </a:moveTo>
                <a:lnTo>
                  <a:pt x="36" y="3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2" y="3"/>
                </a:lnTo>
                <a:lnTo>
                  <a:pt x="7" y="7"/>
                </a:lnTo>
                <a:lnTo>
                  <a:pt x="4" y="10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31"/>
                </a:lnTo>
                <a:lnTo>
                  <a:pt x="3" y="37"/>
                </a:lnTo>
                <a:lnTo>
                  <a:pt x="7" y="41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0" y="41"/>
                </a:lnTo>
                <a:lnTo>
                  <a:pt x="45" y="37"/>
                </a:lnTo>
                <a:lnTo>
                  <a:pt x="47" y="31"/>
                </a:lnTo>
                <a:lnTo>
                  <a:pt x="47" y="24"/>
                </a:lnTo>
                <a:lnTo>
                  <a:pt x="47" y="19"/>
                </a:lnTo>
                <a:lnTo>
                  <a:pt x="46" y="15"/>
                </a:lnTo>
                <a:lnTo>
                  <a:pt x="44" y="10"/>
                </a:lnTo>
                <a:lnTo>
                  <a:pt x="40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6" name="Freeform 283"/>
          <p:cNvSpPr>
            <a:spLocks/>
          </p:cNvSpPr>
          <p:nvPr/>
        </p:nvSpPr>
        <p:spPr bwMode="auto">
          <a:xfrm>
            <a:off x="1574027" y="2872959"/>
            <a:ext cx="112712" cy="109537"/>
          </a:xfrm>
          <a:custGeom>
            <a:avLst/>
            <a:gdLst>
              <a:gd name="T0" fmla="*/ 225222058 w 48"/>
              <a:gd name="T1" fmla="*/ 32711943 h 47"/>
              <a:gd name="T2" fmla="*/ 197755552 w 48"/>
              <a:gd name="T3" fmla="*/ 10904758 h 47"/>
              <a:gd name="T4" fmla="*/ 170289047 w 48"/>
              <a:gd name="T5" fmla="*/ 0 h 47"/>
              <a:gd name="T6" fmla="*/ 131837817 w 48"/>
              <a:gd name="T7" fmla="*/ 0 h 47"/>
              <a:gd name="T8" fmla="*/ 98876602 w 48"/>
              <a:gd name="T9" fmla="*/ 0 h 47"/>
              <a:gd name="T10" fmla="*/ 65917735 w 48"/>
              <a:gd name="T11" fmla="*/ 10904758 h 47"/>
              <a:gd name="T12" fmla="*/ 38451229 w 48"/>
              <a:gd name="T13" fmla="*/ 32711943 h 47"/>
              <a:gd name="T14" fmla="*/ 21971796 w 48"/>
              <a:gd name="T15" fmla="*/ 54521459 h 47"/>
              <a:gd name="T16" fmla="*/ 10987072 w 48"/>
              <a:gd name="T17" fmla="*/ 70877431 h 47"/>
              <a:gd name="T18" fmla="*/ 5492362 w 48"/>
              <a:gd name="T19" fmla="*/ 98138160 h 47"/>
              <a:gd name="T20" fmla="*/ 0 w 48"/>
              <a:gd name="T21" fmla="*/ 130850104 h 47"/>
              <a:gd name="T22" fmla="*/ 5492362 w 48"/>
              <a:gd name="T23" fmla="*/ 158108502 h 47"/>
              <a:gd name="T24" fmla="*/ 16479434 w 48"/>
              <a:gd name="T25" fmla="*/ 190822776 h 47"/>
              <a:gd name="T26" fmla="*/ 38451229 w 48"/>
              <a:gd name="T27" fmla="*/ 218081175 h 47"/>
              <a:gd name="T28" fmla="*/ 65917735 w 48"/>
              <a:gd name="T29" fmla="*/ 239890691 h 47"/>
              <a:gd name="T30" fmla="*/ 98876602 w 48"/>
              <a:gd name="T31" fmla="*/ 256246663 h 47"/>
              <a:gd name="T32" fmla="*/ 131837817 w 48"/>
              <a:gd name="T33" fmla="*/ 256246663 h 47"/>
              <a:gd name="T34" fmla="*/ 170289047 w 48"/>
              <a:gd name="T35" fmla="*/ 256246663 h 47"/>
              <a:gd name="T36" fmla="*/ 197755552 w 48"/>
              <a:gd name="T37" fmla="*/ 239890691 h 47"/>
              <a:gd name="T38" fmla="*/ 225222058 w 48"/>
              <a:gd name="T39" fmla="*/ 218081175 h 47"/>
              <a:gd name="T40" fmla="*/ 241701491 w 48"/>
              <a:gd name="T41" fmla="*/ 190822776 h 47"/>
              <a:gd name="T42" fmla="*/ 258180925 w 48"/>
              <a:gd name="T43" fmla="*/ 158108502 h 47"/>
              <a:gd name="T44" fmla="*/ 263673287 w 48"/>
              <a:gd name="T45" fmla="*/ 130850104 h 47"/>
              <a:gd name="T46" fmla="*/ 263673287 w 48"/>
              <a:gd name="T47" fmla="*/ 98138160 h 47"/>
              <a:gd name="T48" fmla="*/ 258180925 w 48"/>
              <a:gd name="T49" fmla="*/ 70877431 h 47"/>
              <a:gd name="T50" fmla="*/ 241701491 w 48"/>
              <a:gd name="T51" fmla="*/ 54521459 h 47"/>
              <a:gd name="T52" fmla="*/ 225222058 w 48"/>
              <a:gd name="T53" fmla="*/ 32711943 h 47"/>
              <a:gd name="T54" fmla="*/ 225222058 w 48"/>
              <a:gd name="T55" fmla="*/ 32711943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6"/>
                </a:moveTo>
                <a:lnTo>
                  <a:pt x="36" y="2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2"/>
                </a:lnTo>
                <a:lnTo>
                  <a:pt x="7" y="6"/>
                </a:lnTo>
                <a:lnTo>
                  <a:pt x="4" y="10"/>
                </a:lnTo>
                <a:lnTo>
                  <a:pt x="2" y="13"/>
                </a:lnTo>
                <a:lnTo>
                  <a:pt x="1" y="18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7" y="40"/>
                </a:lnTo>
                <a:lnTo>
                  <a:pt x="12" y="44"/>
                </a:lnTo>
                <a:lnTo>
                  <a:pt x="18" y="47"/>
                </a:lnTo>
                <a:lnTo>
                  <a:pt x="24" y="47"/>
                </a:lnTo>
                <a:lnTo>
                  <a:pt x="31" y="47"/>
                </a:lnTo>
                <a:lnTo>
                  <a:pt x="36" y="44"/>
                </a:lnTo>
                <a:lnTo>
                  <a:pt x="41" y="40"/>
                </a:lnTo>
                <a:lnTo>
                  <a:pt x="44" y="35"/>
                </a:lnTo>
                <a:lnTo>
                  <a:pt x="47" y="29"/>
                </a:lnTo>
                <a:lnTo>
                  <a:pt x="48" y="24"/>
                </a:lnTo>
                <a:lnTo>
                  <a:pt x="48" y="18"/>
                </a:lnTo>
                <a:lnTo>
                  <a:pt x="47" y="13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7" name="Freeform 284"/>
          <p:cNvSpPr>
            <a:spLocks/>
          </p:cNvSpPr>
          <p:nvPr/>
        </p:nvSpPr>
        <p:spPr bwMode="auto">
          <a:xfrm>
            <a:off x="1870889" y="2947571"/>
            <a:ext cx="112713" cy="112713"/>
          </a:xfrm>
          <a:custGeom>
            <a:avLst/>
            <a:gdLst>
              <a:gd name="T0" fmla="*/ 225224056 w 48"/>
              <a:gd name="T1" fmla="*/ 32959160 h 48"/>
              <a:gd name="T2" fmla="*/ 197757307 w 48"/>
              <a:gd name="T3" fmla="*/ 16479580 h 48"/>
              <a:gd name="T4" fmla="*/ 170290558 w 48"/>
              <a:gd name="T5" fmla="*/ 5492411 h 48"/>
              <a:gd name="T6" fmla="*/ 131838987 w 48"/>
              <a:gd name="T7" fmla="*/ 0 h 48"/>
              <a:gd name="T8" fmla="*/ 98877479 w 48"/>
              <a:gd name="T9" fmla="*/ 5492411 h 48"/>
              <a:gd name="T10" fmla="*/ 65918320 w 48"/>
              <a:gd name="T11" fmla="*/ 16479580 h 48"/>
              <a:gd name="T12" fmla="*/ 38451570 w 48"/>
              <a:gd name="T13" fmla="*/ 32959160 h 48"/>
              <a:gd name="T14" fmla="*/ 21971990 w 48"/>
              <a:gd name="T15" fmla="*/ 54933498 h 48"/>
              <a:gd name="T16" fmla="*/ 10987169 w 48"/>
              <a:gd name="T17" fmla="*/ 82397899 h 48"/>
              <a:gd name="T18" fmla="*/ 5492411 w 48"/>
              <a:gd name="T19" fmla="*/ 104372238 h 48"/>
              <a:gd name="T20" fmla="*/ 0 w 48"/>
              <a:gd name="T21" fmla="*/ 131838987 h 48"/>
              <a:gd name="T22" fmla="*/ 5492411 w 48"/>
              <a:gd name="T23" fmla="*/ 159303388 h 48"/>
              <a:gd name="T24" fmla="*/ 16479580 w 48"/>
              <a:gd name="T25" fmla="*/ 192262548 h 48"/>
              <a:gd name="T26" fmla="*/ 38451570 w 48"/>
              <a:gd name="T27" fmla="*/ 225224056 h 48"/>
              <a:gd name="T28" fmla="*/ 65918320 w 48"/>
              <a:gd name="T29" fmla="*/ 241703636 h 48"/>
              <a:gd name="T30" fmla="*/ 98877479 w 48"/>
              <a:gd name="T31" fmla="*/ 258183216 h 48"/>
              <a:gd name="T32" fmla="*/ 131838987 w 48"/>
              <a:gd name="T33" fmla="*/ 263675626 h 48"/>
              <a:gd name="T34" fmla="*/ 170290558 w 48"/>
              <a:gd name="T35" fmla="*/ 258183216 h 48"/>
              <a:gd name="T36" fmla="*/ 197757307 w 48"/>
              <a:gd name="T37" fmla="*/ 241703636 h 48"/>
              <a:gd name="T38" fmla="*/ 225224056 w 48"/>
              <a:gd name="T39" fmla="*/ 225224056 h 48"/>
              <a:gd name="T40" fmla="*/ 252688457 w 48"/>
              <a:gd name="T41" fmla="*/ 192262548 h 48"/>
              <a:gd name="T42" fmla="*/ 263675626 w 48"/>
              <a:gd name="T43" fmla="*/ 159303388 h 48"/>
              <a:gd name="T44" fmla="*/ 263675626 w 48"/>
              <a:gd name="T45" fmla="*/ 131838987 h 48"/>
              <a:gd name="T46" fmla="*/ 263675626 w 48"/>
              <a:gd name="T47" fmla="*/ 104372238 h 48"/>
              <a:gd name="T48" fmla="*/ 258183216 w 48"/>
              <a:gd name="T49" fmla="*/ 82397899 h 48"/>
              <a:gd name="T50" fmla="*/ 241703636 w 48"/>
              <a:gd name="T51" fmla="*/ 54933498 h 48"/>
              <a:gd name="T52" fmla="*/ 225224056 w 48"/>
              <a:gd name="T53" fmla="*/ 32959160 h 48"/>
              <a:gd name="T54" fmla="*/ 225224056 w 48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6"/>
                </a:moveTo>
                <a:lnTo>
                  <a:pt x="36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2" y="3"/>
                </a:lnTo>
                <a:lnTo>
                  <a:pt x="7" y="6"/>
                </a:lnTo>
                <a:lnTo>
                  <a:pt x="4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29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6" y="44"/>
                </a:lnTo>
                <a:lnTo>
                  <a:pt x="41" y="41"/>
                </a:lnTo>
                <a:lnTo>
                  <a:pt x="46" y="35"/>
                </a:lnTo>
                <a:lnTo>
                  <a:pt x="48" y="29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8" name="Freeform 285"/>
          <p:cNvSpPr>
            <a:spLocks/>
          </p:cNvSpPr>
          <p:nvPr/>
        </p:nvSpPr>
        <p:spPr bwMode="auto">
          <a:xfrm>
            <a:off x="2140764" y="2872959"/>
            <a:ext cx="111125" cy="112712"/>
          </a:xfrm>
          <a:custGeom>
            <a:avLst/>
            <a:gdLst>
              <a:gd name="T0" fmla="*/ 227465930 w 48"/>
              <a:gd name="T1" fmla="*/ 32958867 h 48"/>
              <a:gd name="T2" fmla="*/ 200386156 w 48"/>
              <a:gd name="T3" fmla="*/ 16479434 h 48"/>
              <a:gd name="T4" fmla="*/ 167891354 w 48"/>
              <a:gd name="T5" fmla="*/ 5492362 h 48"/>
              <a:gd name="T6" fmla="*/ 129981523 w 48"/>
              <a:gd name="T7" fmla="*/ 0 h 48"/>
              <a:gd name="T8" fmla="*/ 102901750 w 48"/>
              <a:gd name="T9" fmla="*/ 5492362 h 48"/>
              <a:gd name="T10" fmla="*/ 70406948 w 48"/>
              <a:gd name="T11" fmla="*/ 16479434 h 48"/>
              <a:gd name="T12" fmla="*/ 37909831 w 48"/>
              <a:gd name="T13" fmla="*/ 32958867 h 48"/>
              <a:gd name="T14" fmla="*/ 27079773 w 48"/>
              <a:gd name="T15" fmla="*/ 60425373 h 48"/>
              <a:gd name="T16" fmla="*/ 16247401 w 48"/>
              <a:gd name="T17" fmla="*/ 76904807 h 48"/>
              <a:gd name="T18" fmla="*/ 10832372 w 48"/>
              <a:gd name="T19" fmla="*/ 104371312 h 48"/>
              <a:gd name="T20" fmla="*/ 0 w 48"/>
              <a:gd name="T21" fmla="*/ 131837817 h 48"/>
              <a:gd name="T22" fmla="*/ 10832372 w 48"/>
              <a:gd name="T23" fmla="*/ 164796685 h 48"/>
              <a:gd name="T24" fmla="*/ 21662430 w 48"/>
              <a:gd name="T25" fmla="*/ 197755552 h 48"/>
              <a:gd name="T26" fmla="*/ 37909831 w 48"/>
              <a:gd name="T27" fmla="*/ 225222058 h 48"/>
              <a:gd name="T28" fmla="*/ 70406948 w 48"/>
              <a:gd name="T29" fmla="*/ 241701491 h 48"/>
              <a:gd name="T30" fmla="*/ 102901750 w 48"/>
              <a:gd name="T31" fmla="*/ 263673287 h 48"/>
              <a:gd name="T32" fmla="*/ 129981523 w 48"/>
              <a:gd name="T33" fmla="*/ 263673287 h 48"/>
              <a:gd name="T34" fmla="*/ 167891354 w 48"/>
              <a:gd name="T35" fmla="*/ 263673287 h 48"/>
              <a:gd name="T36" fmla="*/ 200386156 w 48"/>
              <a:gd name="T37" fmla="*/ 241701491 h 48"/>
              <a:gd name="T38" fmla="*/ 227465930 w 48"/>
              <a:gd name="T39" fmla="*/ 225222058 h 48"/>
              <a:gd name="T40" fmla="*/ 243713331 w 48"/>
              <a:gd name="T41" fmla="*/ 197755552 h 48"/>
              <a:gd name="T42" fmla="*/ 254545703 w 48"/>
              <a:gd name="T43" fmla="*/ 164796685 h 48"/>
              <a:gd name="T44" fmla="*/ 259960732 w 48"/>
              <a:gd name="T45" fmla="*/ 131837817 h 48"/>
              <a:gd name="T46" fmla="*/ 259960732 w 48"/>
              <a:gd name="T47" fmla="*/ 104371312 h 48"/>
              <a:gd name="T48" fmla="*/ 254545703 w 48"/>
              <a:gd name="T49" fmla="*/ 76904807 h 48"/>
              <a:gd name="T50" fmla="*/ 243713331 w 48"/>
              <a:gd name="T51" fmla="*/ 60425373 h 48"/>
              <a:gd name="T52" fmla="*/ 227465930 w 48"/>
              <a:gd name="T53" fmla="*/ 32958867 h 48"/>
              <a:gd name="T54" fmla="*/ 227465930 w 48"/>
              <a:gd name="T55" fmla="*/ 32958867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6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9" y="1"/>
                </a:lnTo>
                <a:lnTo>
                  <a:pt x="13" y="3"/>
                </a:lnTo>
                <a:lnTo>
                  <a:pt x="7" y="6"/>
                </a:lnTo>
                <a:lnTo>
                  <a:pt x="5" y="11"/>
                </a:lnTo>
                <a:lnTo>
                  <a:pt x="3" y="14"/>
                </a:lnTo>
                <a:lnTo>
                  <a:pt x="2" y="19"/>
                </a:lnTo>
                <a:lnTo>
                  <a:pt x="0" y="24"/>
                </a:lnTo>
                <a:lnTo>
                  <a:pt x="2" y="30"/>
                </a:lnTo>
                <a:lnTo>
                  <a:pt x="4" y="36"/>
                </a:lnTo>
                <a:lnTo>
                  <a:pt x="7" y="41"/>
                </a:lnTo>
                <a:lnTo>
                  <a:pt x="13" y="44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4"/>
                </a:lnTo>
                <a:lnTo>
                  <a:pt x="42" y="41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8" y="19"/>
                </a:lnTo>
                <a:lnTo>
                  <a:pt x="47" y="14"/>
                </a:lnTo>
                <a:lnTo>
                  <a:pt x="45" y="11"/>
                </a:lnTo>
                <a:lnTo>
                  <a:pt x="42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79" name="Freeform 286"/>
          <p:cNvSpPr>
            <a:spLocks/>
          </p:cNvSpPr>
          <p:nvPr/>
        </p:nvSpPr>
        <p:spPr bwMode="auto">
          <a:xfrm>
            <a:off x="2696389" y="2990434"/>
            <a:ext cx="112713" cy="111125"/>
          </a:xfrm>
          <a:custGeom>
            <a:avLst/>
            <a:gdLst>
              <a:gd name="T0" fmla="*/ 230716466 w 48"/>
              <a:gd name="T1" fmla="*/ 43327174 h 48"/>
              <a:gd name="T2" fmla="*/ 203249717 w 48"/>
              <a:gd name="T3" fmla="*/ 16247401 h 48"/>
              <a:gd name="T4" fmla="*/ 170290558 w 48"/>
              <a:gd name="T5" fmla="*/ 5415029 h 48"/>
              <a:gd name="T6" fmla="*/ 131838987 w 48"/>
              <a:gd name="T7" fmla="*/ 0 h 48"/>
              <a:gd name="T8" fmla="*/ 104372238 w 48"/>
              <a:gd name="T9" fmla="*/ 5415029 h 48"/>
              <a:gd name="T10" fmla="*/ 71413078 w 48"/>
              <a:gd name="T11" fmla="*/ 16247401 h 48"/>
              <a:gd name="T12" fmla="*/ 38451570 w 48"/>
              <a:gd name="T13" fmla="*/ 43327174 h 48"/>
              <a:gd name="T14" fmla="*/ 27466749 w 48"/>
              <a:gd name="T15" fmla="*/ 59574576 h 48"/>
              <a:gd name="T16" fmla="*/ 16479580 w 48"/>
              <a:gd name="T17" fmla="*/ 81237005 h 48"/>
              <a:gd name="T18" fmla="*/ 0 w 48"/>
              <a:gd name="T19" fmla="*/ 102901750 h 48"/>
              <a:gd name="T20" fmla="*/ 0 w 48"/>
              <a:gd name="T21" fmla="*/ 129981523 h 48"/>
              <a:gd name="T22" fmla="*/ 10987169 w 48"/>
              <a:gd name="T23" fmla="*/ 167891354 h 48"/>
              <a:gd name="T24" fmla="*/ 21971990 w 48"/>
              <a:gd name="T25" fmla="*/ 200386156 h 48"/>
              <a:gd name="T26" fmla="*/ 38451570 w 48"/>
              <a:gd name="T27" fmla="*/ 222050901 h 48"/>
              <a:gd name="T28" fmla="*/ 71413078 w 48"/>
              <a:gd name="T29" fmla="*/ 249128359 h 48"/>
              <a:gd name="T30" fmla="*/ 104372238 w 48"/>
              <a:gd name="T31" fmla="*/ 259960732 h 48"/>
              <a:gd name="T32" fmla="*/ 131838987 w 48"/>
              <a:gd name="T33" fmla="*/ 259960732 h 48"/>
              <a:gd name="T34" fmla="*/ 170290558 w 48"/>
              <a:gd name="T35" fmla="*/ 259960732 h 48"/>
              <a:gd name="T36" fmla="*/ 203249717 w 48"/>
              <a:gd name="T37" fmla="*/ 249128359 h 48"/>
              <a:gd name="T38" fmla="*/ 230716466 w 48"/>
              <a:gd name="T39" fmla="*/ 222050901 h 48"/>
              <a:gd name="T40" fmla="*/ 247196046 w 48"/>
              <a:gd name="T41" fmla="*/ 200386156 h 48"/>
              <a:gd name="T42" fmla="*/ 258183216 w 48"/>
              <a:gd name="T43" fmla="*/ 167891354 h 48"/>
              <a:gd name="T44" fmla="*/ 263675626 w 48"/>
              <a:gd name="T45" fmla="*/ 129981523 h 48"/>
              <a:gd name="T46" fmla="*/ 263675626 w 48"/>
              <a:gd name="T47" fmla="*/ 102901750 h 48"/>
              <a:gd name="T48" fmla="*/ 252688457 w 48"/>
              <a:gd name="T49" fmla="*/ 81237005 h 48"/>
              <a:gd name="T50" fmla="*/ 247196046 w 48"/>
              <a:gd name="T51" fmla="*/ 59574576 h 48"/>
              <a:gd name="T52" fmla="*/ 230716466 w 48"/>
              <a:gd name="T53" fmla="*/ 43327174 h 48"/>
              <a:gd name="T54" fmla="*/ 230716466 w 48"/>
              <a:gd name="T55" fmla="*/ 43327174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2" y="8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9" y="1"/>
                </a:lnTo>
                <a:lnTo>
                  <a:pt x="13" y="3"/>
                </a:lnTo>
                <a:lnTo>
                  <a:pt x="7" y="8"/>
                </a:lnTo>
                <a:lnTo>
                  <a:pt x="5" y="11"/>
                </a:lnTo>
                <a:lnTo>
                  <a:pt x="3" y="15"/>
                </a:lnTo>
                <a:lnTo>
                  <a:pt x="0" y="19"/>
                </a:lnTo>
                <a:lnTo>
                  <a:pt x="0" y="24"/>
                </a:lnTo>
                <a:lnTo>
                  <a:pt x="2" y="31"/>
                </a:lnTo>
                <a:lnTo>
                  <a:pt x="4" y="37"/>
                </a:lnTo>
                <a:lnTo>
                  <a:pt x="7" y="41"/>
                </a:lnTo>
                <a:lnTo>
                  <a:pt x="13" y="46"/>
                </a:lnTo>
                <a:lnTo>
                  <a:pt x="19" y="48"/>
                </a:lnTo>
                <a:lnTo>
                  <a:pt x="24" y="48"/>
                </a:lnTo>
                <a:lnTo>
                  <a:pt x="31" y="48"/>
                </a:lnTo>
                <a:lnTo>
                  <a:pt x="37" y="46"/>
                </a:lnTo>
                <a:lnTo>
                  <a:pt x="42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8" y="19"/>
                </a:lnTo>
                <a:lnTo>
                  <a:pt x="46" y="15"/>
                </a:lnTo>
                <a:lnTo>
                  <a:pt x="45" y="11"/>
                </a:lnTo>
                <a:lnTo>
                  <a:pt x="42" y="8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0" name="Freeform 287"/>
          <p:cNvSpPr>
            <a:spLocks/>
          </p:cNvSpPr>
          <p:nvPr/>
        </p:nvSpPr>
        <p:spPr bwMode="auto">
          <a:xfrm>
            <a:off x="2847202" y="3223796"/>
            <a:ext cx="114300" cy="112713"/>
          </a:xfrm>
          <a:custGeom>
            <a:avLst/>
            <a:gdLst>
              <a:gd name="T0" fmla="*/ 223734086 w 49"/>
              <a:gd name="T1" fmla="*/ 32959160 h 48"/>
              <a:gd name="T2" fmla="*/ 196449043 w 49"/>
              <a:gd name="T3" fmla="*/ 16479580 h 48"/>
              <a:gd name="T4" fmla="*/ 163707924 w 49"/>
              <a:gd name="T5" fmla="*/ 0 h 48"/>
              <a:gd name="T6" fmla="*/ 130966806 w 49"/>
              <a:gd name="T7" fmla="*/ 0 h 48"/>
              <a:gd name="T8" fmla="*/ 98225688 w 49"/>
              <a:gd name="T9" fmla="*/ 0 h 48"/>
              <a:gd name="T10" fmla="*/ 65482237 w 49"/>
              <a:gd name="T11" fmla="*/ 16479580 h 48"/>
              <a:gd name="T12" fmla="*/ 38199527 w 49"/>
              <a:gd name="T13" fmla="*/ 32959160 h 48"/>
              <a:gd name="T14" fmla="*/ 21826635 w 49"/>
              <a:gd name="T15" fmla="*/ 54933498 h 48"/>
              <a:gd name="T16" fmla="*/ 10914484 w 49"/>
              <a:gd name="T17" fmla="*/ 76905489 h 48"/>
              <a:gd name="T18" fmla="*/ 0 w 49"/>
              <a:gd name="T19" fmla="*/ 98877479 h 48"/>
              <a:gd name="T20" fmla="*/ 0 w 49"/>
              <a:gd name="T21" fmla="*/ 131838987 h 48"/>
              <a:gd name="T22" fmla="*/ 0 w 49"/>
              <a:gd name="T23" fmla="*/ 159303388 h 48"/>
              <a:gd name="T24" fmla="*/ 16370559 w 49"/>
              <a:gd name="T25" fmla="*/ 192262548 h 48"/>
              <a:gd name="T26" fmla="*/ 38199527 w 49"/>
              <a:gd name="T27" fmla="*/ 225224056 h 48"/>
              <a:gd name="T28" fmla="*/ 65482237 w 49"/>
              <a:gd name="T29" fmla="*/ 241703636 h 48"/>
              <a:gd name="T30" fmla="*/ 98225688 w 49"/>
              <a:gd name="T31" fmla="*/ 252688457 h 48"/>
              <a:gd name="T32" fmla="*/ 130966806 w 49"/>
              <a:gd name="T33" fmla="*/ 263675626 h 48"/>
              <a:gd name="T34" fmla="*/ 163707924 w 49"/>
              <a:gd name="T35" fmla="*/ 252688457 h 48"/>
              <a:gd name="T36" fmla="*/ 196449043 w 49"/>
              <a:gd name="T37" fmla="*/ 241703636 h 48"/>
              <a:gd name="T38" fmla="*/ 223734086 w 49"/>
              <a:gd name="T39" fmla="*/ 225224056 h 48"/>
              <a:gd name="T40" fmla="*/ 245563053 w 49"/>
              <a:gd name="T41" fmla="*/ 192262548 h 48"/>
              <a:gd name="T42" fmla="*/ 256475204 w 49"/>
              <a:gd name="T43" fmla="*/ 159303388 h 48"/>
              <a:gd name="T44" fmla="*/ 267389688 w 49"/>
              <a:gd name="T45" fmla="*/ 131838987 h 48"/>
              <a:gd name="T46" fmla="*/ 256475204 w 49"/>
              <a:gd name="T47" fmla="*/ 98877479 h 48"/>
              <a:gd name="T48" fmla="*/ 251019129 w 49"/>
              <a:gd name="T49" fmla="*/ 76905489 h 48"/>
              <a:gd name="T50" fmla="*/ 240104645 w 49"/>
              <a:gd name="T51" fmla="*/ 54933498 h 48"/>
              <a:gd name="T52" fmla="*/ 223734086 w 49"/>
              <a:gd name="T53" fmla="*/ 32959160 h 48"/>
              <a:gd name="T54" fmla="*/ 223734086 w 49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9"/>
              <a:gd name="T85" fmla="*/ 0 h 48"/>
              <a:gd name="T86" fmla="*/ 49 w 49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9" h="48">
                <a:moveTo>
                  <a:pt x="41" y="6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8" y="0"/>
                </a:lnTo>
                <a:lnTo>
                  <a:pt x="12" y="3"/>
                </a:lnTo>
                <a:lnTo>
                  <a:pt x="7" y="6"/>
                </a:lnTo>
                <a:lnTo>
                  <a:pt x="4" y="10"/>
                </a:lnTo>
                <a:lnTo>
                  <a:pt x="2" y="14"/>
                </a:lnTo>
                <a:lnTo>
                  <a:pt x="0" y="18"/>
                </a:lnTo>
                <a:lnTo>
                  <a:pt x="0" y="24"/>
                </a:lnTo>
                <a:lnTo>
                  <a:pt x="0" y="29"/>
                </a:lnTo>
                <a:lnTo>
                  <a:pt x="3" y="35"/>
                </a:lnTo>
                <a:lnTo>
                  <a:pt x="7" y="41"/>
                </a:lnTo>
                <a:lnTo>
                  <a:pt x="12" y="44"/>
                </a:lnTo>
                <a:lnTo>
                  <a:pt x="18" y="46"/>
                </a:lnTo>
                <a:lnTo>
                  <a:pt x="24" y="48"/>
                </a:lnTo>
                <a:lnTo>
                  <a:pt x="30" y="46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29"/>
                </a:lnTo>
                <a:lnTo>
                  <a:pt x="49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1" name="Freeform 288"/>
          <p:cNvSpPr>
            <a:spLocks/>
          </p:cNvSpPr>
          <p:nvPr/>
        </p:nvSpPr>
        <p:spPr bwMode="auto">
          <a:xfrm>
            <a:off x="2985314" y="3012659"/>
            <a:ext cx="111125" cy="111125"/>
          </a:xfrm>
          <a:custGeom>
            <a:avLst/>
            <a:gdLst>
              <a:gd name="T0" fmla="*/ 222050901 w 48"/>
              <a:gd name="T1" fmla="*/ 38718787 h 47"/>
              <a:gd name="T2" fmla="*/ 194971128 w 48"/>
              <a:gd name="T3" fmla="*/ 16593090 h 47"/>
              <a:gd name="T4" fmla="*/ 167891354 w 48"/>
              <a:gd name="T5" fmla="*/ 0 h 47"/>
              <a:gd name="T6" fmla="*/ 129981523 w 48"/>
              <a:gd name="T7" fmla="*/ 0 h 47"/>
              <a:gd name="T8" fmla="*/ 97484406 w 48"/>
              <a:gd name="T9" fmla="*/ 0 h 47"/>
              <a:gd name="T10" fmla="*/ 64989604 w 48"/>
              <a:gd name="T11" fmla="*/ 16593090 h 47"/>
              <a:gd name="T12" fmla="*/ 37909831 w 48"/>
              <a:gd name="T13" fmla="*/ 38718787 h 47"/>
              <a:gd name="T14" fmla="*/ 21662430 w 48"/>
              <a:gd name="T15" fmla="*/ 60842120 h 47"/>
              <a:gd name="T16" fmla="*/ 10832372 w 48"/>
              <a:gd name="T17" fmla="*/ 77435210 h 47"/>
              <a:gd name="T18" fmla="*/ 5415029 w 48"/>
              <a:gd name="T19" fmla="*/ 105091149 h 47"/>
              <a:gd name="T20" fmla="*/ 0 w 48"/>
              <a:gd name="T21" fmla="*/ 127214481 h 47"/>
              <a:gd name="T22" fmla="*/ 5415029 w 48"/>
              <a:gd name="T23" fmla="*/ 165933269 h 47"/>
              <a:gd name="T24" fmla="*/ 16247401 w 48"/>
              <a:gd name="T25" fmla="*/ 199119449 h 47"/>
              <a:gd name="T26" fmla="*/ 37909831 w 48"/>
              <a:gd name="T27" fmla="*/ 221242782 h 47"/>
              <a:gd name="T28" fmla="*/ 64989604 w 48"/>
              <a:gd name="T29" fmla="*/ 248898721 h 47"/>
              <a:gd name="T30" fmla="*/ 97484406 w 48"/>
              <a:gd name="T31" fmla="*/ 259961569 h 47"/>
              <a:gd name="T32" fmla="*/ 129981523 w 48"/>
              <a:gd name="T33" fmla="*/ 259961569 h 47"/>
              <a:gd name="T34" fmla="*/ 167891354 w 48"/>
              <a:gd name="T35" fmla="*/ 259961569 h 47"/>
              <a:gd name="T36" fmla="*/ 194971128 w 48"/>
              <a:gd name="T37" fmla="*/ 248898721 h 47"/>
              <a:gd name="T38" fmla="*/ 222050901 w 48"/>
              <a:gd name="T39" fmla="*/ 221242782 h 47"/>
              <a:gd name="T40" fmla="*/ 238298302 w 48"/>
              <a:gd name="T41" fmla="*/ 199119449 h 47"/>
              <a:gd name="T42" fmla="*/ 254545703 w 48"/>
              <a:gd name="T43" fmla="*/ 165933269 h 47"/>
              <a:gd name="T44" fmla="*/ 259960732 w 48"/>
              <a:gd name="T45" fmla="*/ 127214481 h 47"/>
              <a:gd name="T46" fmla="*/ 259960732 w 48"/>
              <a:gd name="T47" fmla="*/ 105091149 h 47"/>
              <a:gd name="T48" fmla="*/ 254545703 w 48"/>
              <a:gd name="T49" fmla="*/ 77435210 h 47"/>
              <a:gd name="T50" fmla="*/ 238298302 w 48"/>
              <a:gd name="T51" fmla="*/ 60842120 h 47"/>
              <a:gd name="T52" fmla="*/ 222050901 w 48"/>
              <a:gd name="T53" fmla="*/ 38718787 h 47"/>
              <a:gd name="T54" fmla="*/ 222050901 w 48"/>
              <a:gd name="T55" fmla="*/ 38718787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6" y="3"/>
                </a:lnTo>
                <a:lnTo>
                  <a:pt x="31" y="0"/>
                </a:lnTo>
                <a:lnTo>
                  <a:pt x="24" y="0"/>
                </a:lnTo>
                <a:lnTo>
                  <a:pt x="18" y="0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2" y="14"/>
                </a:lnTo>
                <a:lnTo>
                  <a:pt x="1" y="19"/>
                </a:lnTo>
                <a:lnTo>
                  <a:pt x="0" y="23"/>
                </a:lnTo>
                <a:lnTo>
                  <a:pt x="1" y="30"/>
                </a:lnTo>
                <a:lnTo>
                  <a:pt x="3" y="36"/>
                </a:lnTo>
                <a:lnTo>
                  <a:pt x="7" y="40"/>
                </a:lnTo>
                <a:lnTo>
                  <a:pt x="12" y="45"/>
                </a:lnTo>
                <a:lnTo>
                  <a:pt x="18" y="47"/>
                </a:lnTo>
                <a:lnTo>
                  <a:pt x="24" y="47"/>
                </a:lnTo>
                <a:lnTo>
                  <a:pt x="31" y="47"/>
                </a:lnTo>
                <a:lnTo>
                  <a:pt x="36" y="45"/>
                </a:lnTo>
                <a:lnTo>
                  <a:pt x="41" y="40"/>
                </a:lnTo>
                <a:lnTo>
                  <a:pt x="44" y="36"/>
                </a:lnTo>
                <a:lnTo>
                  <a:pt x="47" y="30"/>
                </a:lnTo>
                <a:lnTo>
                  <a:pt x="48" y="23"/>
                </a:lnTo>
                <a:lnTo>
                  <a:pt x="48" y="19"/>
                </a:lnTo>
                <a:lnTo>
                  <a:pt x="47" y="14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2" name="Freeform 289"/>
          <p:cNvSpPr>
            <a:spLocks/>
          </p:cNvSpPr>
          <p:nvPr/>
        </p:nvSpPr>
        <p:spPr bwMode="auto">
          <a:xfrm>
            <a:off x="3232964" y="3088859"/>
            <a:ext cx="112713" cy="111125"/>
          </a:xfrm>
          <a:custGeom>
            <a:avLst/>
            <a:gdLst>
              <a:gd name="T0" fmla="*/ 225224056 w 48"/>
              <a:gd name="T1" fmla="*/ 37909831 h 48"/>
              <a:gd name="T2" fmla="*/ 197757307 w 48"/>
              <a:gd name="T3" fmla="*/ 16247401 h 48"/>
              <a:gd name="T4" fmla="*/ 164798147 w 48"/>
              <a:gd name="T5" fmla="*/ 0 h 48"/>
              <a:gd name="T6" fmla="*/ 131838987 w 48"/>
              <a:gd name="T7" fmla="*/ 0 h 48"/>
              <a:gd name="T8" fmla="*/ 93385069 w 48"/>
              <a:gd name="T9" fmla="*/ 0 h 48"/>
              <a:gd name="T10" fmla="*/ 65918320 w 48"/>
              <a:gd name="T11" fmla="*/ 16247401 h 48"/>
              <a:gd name="T12" fmla="*/ 38451570 w 48"/>
              <a:gd name="T13" fmla="*/ 37909831 h 48"/>
              <a:gd name="T14" fmla="*/ 21971990 w 48"/>
              <a:gd name="T15" fmla="*/ 59574576 h 48"/>
              <a:gd name="T16" fmla="*/ 5492411 w 48"/>
              <a:gd name="T17" fmla="*/ 75821977 h 48"/>
              <a:gd name="T18" fmla="*/ 0 w 48"/>
              <a:gd name="T19" fmla="*/ 102901750 h 48"/>
              <a:gd name="T20" fmla="*/ 0 w 48"/>
              <a:gd name="T21" fmla="*/ 129981523 h 48"/>
              <a:gd name="T22" fmla="*/ 0 w 48"/>
              <a:gd name="T23" fmla="*/ 162476326 h 48"/>
              <a:gd name="T24" fmla="*/ 21971990 w 48"/>
              <a:gd name="T25" fmla="*/ 194971128 h 48"/>
              <a:gd name="T26" fmla="*/ 38451570 w 48"/>
              <a:gd name="T27" fmla="*/ 216633557 h 48"/>
              <a:gd name="T28" fmla="*/ 65918320 w 48"/>
              <a:gd name="T29" fmla="*/ 243713331 h 48"/>
              <a:gd name="T30" fmla="*/ 93385069 w 48"/>
              <a:gd name="T31" fmla="*/ 254545703 h 48"/>
              <a:gd name="T32" fmla="*/ 131838987 w 48"/>
              <a:gd name="T33" fmla="*/ 259960732 h 48"/>
              <a:gd name="T34" fmla="*/ 164798147 w 48"/>
              <a:gd name="T35" fmla="*/ 254545703 h 48"/>
              <a:gd name="T36" fmla="*/ 197757307 w 48"/>
              <a:gd name="T37" fmla="*/ 243713331 h 48"/>
              <a:gd name="T38" fmla="*/ 225224056 w 48"/>
              <a:gd name="T39" fmla="*/ 216633557 h 48"/>
              <a:gd name="T40" fmla="*/ 247196046 w 48"/>
              <a:gd name="T41" fmla="*/ 194971128 h 48"/>
              <a:gd name="T42" fmla="*/ 258183216 w 48"/>
              <a:gd name="T43" fmla="*/ 162476326 h 48"/>
              <a:gd name="T44" fmla="*/ 263675626 w 48"/>
              <a:gd name="T45" fmla="*/ 129981523 h 48"/>
              <a:gd name="T46" fmla="*/ 258183216 w 48"/>
              <a:gd name="T47" fmla="*/ 102901750 h 48"/>
              <a:gd name="T48" fmla="*/ 252688457 w 48"/>
              <a:gd name="T49" fmla="*/ 75821977 h 48"/>
              <a:gd name="T50" fmla="*/ 241703636 w 48"/>
              <a:gd name="T51" fmla="*/ 59574576 h 48"/>
              <a:gd name="T52" fmla="*/ 225224056 w 48"/>
              <a:gd name="T53" fmla="*/ 37909831 h 48"/>
              <a:gd name="T54" fmla="*/ 225224056 w 48"/>
              <a:gd name="T55" fmla="*/ 37909831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7" y="7"/>
                </a:lnTo>
                <a:lnTo>
                  <a:pt x="4" y="11"/>
                </a:lnTo>
                <a:lnTo>
                  <a:pt x="1" y="14"/>
                </a:lnTo>
                <a:lnTo>
                  <a:pt x="0" y="19"/>
                </a:lnTo>
                <a:lnTo>
                  <a:pt x="0" y="24"/>
                </a:lnTo>
                <a:lnTo>
                  <a:pt x="0" y="30"/>
                </a:lnTo>
                <a:lnTo>
                  <a:pt x="4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6" y="45"/>
                </a:lnTo>
                <a:lnTo>
                  <a:pt x="41" y="40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9"/>
                </a:lnTo>
                <a:lnTo>
                  <a:pt x="46" y="14"/>
                </a:lnTo>
                <a:lnTo>
                  <a:pt x="44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3" name="Freeform 290"/>
          <p:cNvSpPr>
            <a:spLocks/>
          </p:cNvSpPr>
          <p:nvPr/>
        </p:nvSpPr>
        <p:spPr bwMode="auto">
          <a:xfrm>
            <a:off x="3509189" y="3020596"/>
            <a:ext cx="111125" cy="112713"/>
          </a:xfrm>
          <a:custGeom>
            <a:avLst/>
            <a:gdLst>
              <a:gd name="T0" fmla="*/ 222050901 w 48"/>
              <a:gd name="T1" fmla="*/ 32959160 h 48"/>
              <a:gd name="T2" fmla="*/ 194971128 w 48"/>
              <a:gd name="T3" fmla="*/ 16479580 h 48"/>
              <a:gd name="T4" fmla="*/ 162476326 w 48"/>
              <a:gd name="T5" fmla="*/ 0 h 48"/>
              <a:gd name="T6" fmla="*/ 129981523 w 48"/>
              <a:gd name="T7" fmla="*/ 0 h 48"/>
              <a:gd name="T8" fmla="*/ 92069378 w 48"/>
              <a:gd name="T9" fmla="*/ 0 h 48"/>
              <a:gd name="T10" fmla="*/ 64989604 w 48"/>
              <a:gd name="T11" fmla="*/ 16479580 h 48"/>
              <a:gd name="T12" fmla="*/ 37909831 w 48"/>
              <a:gd name="T13" fmla="*/ 32959160 h 48"/>
              <a:gd name="T14" fmla="*/ 21662430 w 48"/>
              <a:gd name="T15" fmla="*/ 54933498 h 48"/>
              <a:gd name="T16" fmla="*/ 5415029 w 48"/>
              <a:gd name="T17" fmla="*/ 76905489 h 48"/>
              <a:gd name="T18" fmla="*/ 0 w 48"/>
              <a:gd name="T19" fmla="*/ 98877479 h 48"/>
              <a:gd name="T20" fmla="*/ 0 w 48"/>
              <a:gd name="T21" fmla="*/ 131838987 h 48"/>
              <a:gd name="T22" fmla="*/ 0 w 48"/>
              <a:gd name="T23" fmla="*/ 159303388 h 48"/>
              <a:gd name="T24" fmla="*/ 10832372 w 48"/>
              <a:gd name="T25" fmla="*/ 192262548 h 48"/>
              <a:gd name="T26" fmla="*/ 37909831 w 48"/>
              <a:gd name="T27" fmla="*/ 225224056 h 48"/>
              <a:gd name="T28" fmla="*/ 64989604 w 48"/>
              <a:gd name="T29" fmla="*/ 241703636 h 48"/>
              <a:gd name="T30" fmla="*/ 92069378 w 48"/>
              <a:gd name="T31" fmla="*/ 252688457 h 48"/>
              <a:gd name="T32" fmla="*/ 129981523 w 48"/>
              <a:gd name="T33" fmla="*/ 263675626 h 48"/>
              <a:gd name="T34" fmla="*/ 162476326 w 48"/>
              <a:gd name="T35" fmla="*/ 252688457 h 48"/>
              <a:gd name="T36" fmla="*/ 194971128 w 48"/>
              <a:gd name="T37" fmla="*/ 241703636 h 48"/>
              <a:gd name="T38" fmla="*/ 222050901 w 48"/>
              <a:gd name="T39" fmla="*/ 225224056 h 48"/>
              <a:gd name="T40" fmla="*/ 243713331 w 48"/>
              <a:gd name="T41" fmla="*/ 192262548 h 48"/>
              <a:gd name="T42" fmla="*/ 254545703 w 48"/>
              <a:gd name="T43" fmla="*/ 159303388 h 48"/>
              <a:gd name="T44" fmla="*/ 259960732 w 48"/>
              <a:gd name="T45" fmla="*/ 131838987 h 48"/>
              <a:gd name="T46" fmla="*/ 254545703 w 48"/>
              <a:gd name="T47" fmla="*/ 98877479 h 48"/>
              <a:gd name="T48" fmla="*/ 249128359 w 48"/>
              <a:gd name="T49" fmla="*/ 76905489 h 48"/>
              <a:gd name="T50" fmla="*/ 238298302 w 48"/>
              <a:gd name="T51" fmla="*/ 54933498 h 48"/>
              <a:gd name="T52" fmla="*/ 222050901 w 48"/>
              <a:gd name="T53" fmla="*/ 32959160 h 48"/>
              <a:gd name="T54" fmla="*/ 222050901 w 48"/>
              <a:gd name="T55" fmla="*/ 3295916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6"/>
                </a:moveTo>
                <a:lnTo>
                  <a:pt x="36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3"/>
                </a:lnTo>
                <a:lnTo>
                  <a:pt x="7" y="6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29"/>
                </a:lnTo>
                <a:lnTo>
                  <a:pt x="2" y="35"/>
                </a:lnTo>
                <a:lnTo>
                  <a:pt x="7" y="41"/>
                </a:lnTo>
                <a:lnTo>
                  <a:pt x="12" y="44"/>
                </a:lnTo>
                <a:lnTo>
                  <a:pt x="17" y="46"/>
                </a:lnTo>
                <a:lnTo>
                  <a:pt x="24" y="48"/>
                </a:lnTo>
                <a:lnTo>
                  <a:pt x="30" y="46"/>
                </a:lnTo>
                <a:lnTo>
                  <a:pt x="36" y="44"/>
                </a:lnTo>
                <a:lnTo>
                  <a:pt x="41" y="41"/>
                </a:lnTo>
                <a:lnTo>
                  <a:pt x="45" y="35"/>
                </a:lnTo>
                <a:lnTo>
                  <a:pt x="47" y="29"/>
                </a:lnTo>
                <a:lnTo>
                  <a:pt x="48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6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4" name="Freeform 291"/>
          <p:cNvSpPr>
            <a:spLocks/>
          </p:cNvSpPr>
          <p:nvPr/>
        </p:nvSpPr>
        <p:spPr bwMode="auto">
          <a:xfrm>
            <a:off x="3790177" y="3084096"/>
            <a:ext cx="111125" cy="109538"/>
          </a:xfrm>
          <a:custGeom>
            <a:avLst/>
            <a:gdLst>
              <a:gd name="T0" fmla="*/ 222050901 w 48"/>
              <a:gd name="T1" fmla="*/ 38165836 h 47"/>
              <a:gd name="T2" fmla="*/ 194971128 w 48"/>
              <a:gd name="T3" fmla="*/ 10904857 h 47"/>
              <a:gd name="T4" fmla="*/ 162476326 w 48"/>
              <a:gd name="T5" fmla="*/ 0 h 47"/>
              <a:gd name="T6" fmla="*/ 129981523 w 48"/>
              <a:gd name="T7" fmla="*/ 0 h 47"/>
              <a:gd name="T8" fmla="*/ 92069378 w 48"/>
              <a:gd name="T9" fmla="*/ 0 h 47"/>
              <a:gd name="T10" fmla="*/ 64989604 w 48"/>
              <a:gd name="T11" fmla="*/ 10904857 h 47"/>
              <a:gd name="T12" fmla="*/ 37909831 w 48"/>
              <a:gd name="T13" fmla="*/ 38165836 h 47"/>
              <a:gd name="T14" fmla="*/ 21662430 w 48"/>
              <a:gd name="T15" fmla="*/ 54521957 h 47"/>
              <a:gd name="T16" fmla="*/ 5415029 w 48"/>
              <a:gd name="T17" fmla="*/ 76329341 h 47"/>
              <a:gd name="T18" fmla="*/ 0 w 48"/>
              <a:gd name="T19" fmla="*/ 98139056 h 47"/>
              <a:gd name="T20" fmla="*/ 0 w 48"/>
              <a:gd name="T21" fmla="*/ 130851298 h 47"/>
              <a:gd name="T22" fmla="*/ 0 w 48"/>
              <a:gd name="T23" fmla="*/ 163563540 h 47"/>
              <a:gd name="T24" fmla="*/ 16247401 w 48"/>
              <a:gd name="T25" fmla="*/ 196275782 h 47"/>
              <a:gd name="T26" fmla="*/ 37909831 w 48"/>
              <a:gd name="T27" fmla="*/ 218083166 h 47"/>
              <a:gd name="T28" fmla="*/ 64989604 w 48"/>
              <a:gd name="T29" fmla="*/ 245344145 h 47"/>
              <a:gd name="T30" fmla="*/ 92069378 w 48"/>
              <a:gd name="T31" fmla="*/ 256249002 h 47"/>
              <a:gd name="T32" fmla="*/ 129981523 w 48"/>
              <a:gd name="T33" fmla="*/ 256249002 h 47"/>
              <a:gd name="T34" fmla="*/ 162476326 w 48"/>
              <a:gd name="T35" fmla="*/ 256249002 h 47"/>
              <a:gd name="T36" fmla="*/ 194971128 w 48"/>
              <a:gd name="T37" fmla="*/ 245344145 h 47"/>
              <a:gd name="T38" fmla="*/ 222050901 w 48"/>
              <a:gd name="T39" fmla="*/ 218083166 h 47"/>
              <a:gd name="T40" fmla="*/ 243713331 w 48"/>
              <a:gd name="T41" fmla="*/ 196275782 h 47"/>
              <a:gd name="T42" fmla="*/ 254545703 w 48"/>
              <a:gd name="T43" fmla="*/ 163563540 h 47"/>
              <a:gd name="T44" fmla="*/ 259960732 w 48"/>
              <a:gd name="T45" fmla="*/ 130851298 h 47"/>
              <a:gd name="T46" fmla="*/ 254545703 w 48"/>
              <a:gd name="T47" fmla="*/ 98139056 h 47"/>
              <a:gd name="T48" fmla="*/ 249128359 w 48"/>
              <a:gd name="T49" fmla="*/ 76329341 h 47"/>
              <a:gd name="T50" fmla="*/ 238298302 w 48"/>
              <a:gd name="T51" fmla="*/ 54521957 h 47"/>
              <a:gd name="T52" fmla="*/ 222050901 w 48"/>
              <a:gd name="T53" fmla="*/ 38165836 h 47"/>
              <a:gd name="T54" fmla="*/ 222050901 w 48"/>
              <a:gd name="T55" fmla="*/ 38165836 h 4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7"/>
              <a:gd name="T86" fmla="*/ 48 w 48"/>
              <a:gd name="T87" fmla="*/ 47 h 4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7">
                <a:moveTo>
                  <a:pt x="41" y="7"/>
                </a:moveTo>
                <a:lnTo>
                  <a:pt x="36" y="2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2" y="2"/>
                </a:lnTo>
                <a:lnTo>
                  <a:pt x="7" y="7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3" y="36"/>
                </a:lnTo>
                <a:lnTo>
                  <a:pt x="7" y="40"/>
                </a:lnTo>
                <a:lnTo>
                  <a:pt x="12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6" y="45"/>
                </a:lnTo>
                <a:lnTo>
                  <a:pt x="41" y="40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7" y="18"/>
                </a:lnTo>
                <a:lnTo>
                  <a:pt x="46" y="14"/>
                </a:lnTo>
                <a:lnTo>
                  <a:pt x="44" y="10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5" name="Freeform 292"/>
          <p:cNvSpPr>
            <a:spLocks/>
          </p:cNvSpPr>
          <p:nvPr/>
        </p:nvSpPr>
        <p:spPr bwMode="auto">
          <a:xfrm>
            <a:off x="4323577" y="3155534"/>
            <a:ext cx="111125" cy="112712"/>
          </a:xfrm>
          <a:custGeom>
            <a:avLst/>
            <a:gdLst>
              <a:gd name="T0" fmla="*/ 222050901 w 48"/>
              <a:gd name="T1" fmla="*/ 38451229 h 48"/>
              <a:gd name="T2" fmla="*/ 200386156 w 48"/>
              <a:gd name="T3" fmla="*/ 16479434 h 48"/>
              <a:gd name="T4" fmla="*/ 167891354 w 48"/>
              <a:gd name="T5" fmla="*/ 5492362 h 48"/>
              <a:gd name="T6" fmla="*/ 129981523 w 48"/>
              <a:gd name="T7" fmla="*/ 0 h 48"/>
              <a:gd name="T8" fmla="*/ 97484406 w 48"/>
              <a:gd name="T9" fmla="*/ 5492362 h 48"/>
              <a:gd name="T10" fmla="*/ 70406948 w 48"/>
              <a:gd name="T11" fmla="*/ 16479434 h 48"/>
              <a:gd name="T12" fmla="*/ 43327174 w 48"/>
              <a:gd name="T13" fmla="*/ 38451229 h 48"/>
              <a:gd name="T14" fmla="*/ 27079773 w 48"/>
              <a:gd name="T15" fmla="*/ 54933011 h 48"/>
              <a:gd name="T16" fmla="*/ 10832372 w 48"/>
              <a:gd name="T17" fmla="*/ 82397168 h 48"/>
              <a:gd name="T18" fmla="*/ 5415029 w 48"/>
              <a:gd name="T19" fmla="*/ 104371312 h 48"/>
              <a:gd name="T20" fmla="*/ 0 w 48"/>
              <a:gd name="T21" fmla="*/ 131837817 h 48"/>
              <a:gd name="T22" fmla="*/ 5415029 w 48"/>
              <a:gd name="T23" fmla="*/ 164796685 h 48"/>
              <a:gd name="T24" fmla="*/ 16247401 w 48"/>
              <a:gd name="T25" fmla="*/ 192260842 h 48"/>
              <a:gd name="T26" fmla="*/ 43327174 w 48"/>
              <a:gd name="T27" fmla="*/ 225222058 h 48"/>
              <a:gd name="T28" fmla="*/ 70406948 w 48"/>
              <a:gd name="T29" fmla="*/ 247193853 h 48"/>
              <a:gd name="T30" fmla="*/ 97484406 w 48"/>
              <a:gd name="T31" fmla="*/ 258180925 h 48"/>
              <a:gd name="T32" fmla="*/ 129981523 w 48"/>
              <a:gd name="T33" fmla="*/ 263673287 h 48"/>
              <a:gd name="T34" fmla="*/ 167891354 w 48"/>
              <a:gd name="T35" fmla="*/ 258180925 h 48"/>
              <a:gd name="T36" fmla="*/ 200386156 w 48"/>
              <a:gd name="T37" fmla="*/ 247193853 h 48"/>
              <a:gd name="T38" fmla="*/ 222050901 w 48"/>
              <a:gd name="T39" fmla="*/ 225222058 h 48"/>
              <a:gd name="T40" fmla="*/ 249128359 w 48"/>
              <a:gd name="T41" fmla="*/ 192260842 h 48"/>
              <a:gd name="T42" fmla="*/ 259960732 w 48"/>
              <a:gd name="T43" fmla="*/ 164796685 h 48"/>
              <a:gd name="T44" fmla="*/ 259960732 w 48"/>
              <a:gd name="T45" fmla="*/ 131837817 h 48"/>
              <a:gd name="T46" fmla="*/ 259960732 w 48"/>
              <a:gd name="T47" fmla="*/ 104371312 h 48"/>
              <a:gd name="T48" fmla="*/ 254545703 w 48"/>
              <a:gd name="T49" fmla="*/ 82397168 h 48"/>
              <a:gd name="T50" fmla="*/ 243713331 w 48"/>
              <a:gd name="T51" fmla="*/ 54933011 h 48"/>
              <a:gd name="T52" fmla="*/ 222050901 w 48"/>
              <a:gd name="T53" fmla="*/ 38451229 h 48"/>
              <a:gd name="T54" fmla="*/ 222050901 w 48"/>
              <a:gd name="T55" fmla="*/ 38451229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7" y="3"/>
                </a:lnTo>
                <a:lnTo>
                  <a:pt x="31" y="1"/>
                </a:lnTo>
                <a:lnTo>
                  <a:pt x="24" y="0"/>
                </a:lnTo>
                <a:lnTo>
                  <a:pt x="18" y="1"/>
                </a:lnTo>
                <a:lnTo>
                  <a:pt x="13" y="3"/>
                </a:lnTo>
                <a:lnTo>
                  <a:pt x="8" y="7"/>
                </a:lnTo>
                <a:lnTo>
                  <a:pt x="5" y="10"/>
                </a:lnTo>
                <a:lnTo>
                  <a:pt x="2" y="15"/>
                </a:lnTo>
                <a:lnTo>
                  <a:pt x="1" y="19"/>
                </a:lnTo>
                <a:lnTo>
                  <a:pt x="0" y="24"/>
                </a:lnTo>
                <a:lnTo>
                  <a:pt x="1" y="30"/>
                </a:lnTo>
                <a:lnTo>
                  <a:pt x="3" y="35"/>
                </a:lnTo>
                <a:lnTo>
                  <a:pt x="8" y="41"/>
                </a:lnTo>
                <a:lnTo>
                  <a:pt x="13" y="45"/>
                </a:lnTo>
                <a:lnTo>
                  <a:pt x="18" y="47"/>
                </a:lnTo>
                <a:lnTo>
                  <a:pt x="24" y="48"/>
                </a:lnTo>
                <a:lnTo>
                  <a:pt x="31" y="47"/>
                </a:lnTo>
                <a:lnTo>
                  <a:pt x="37" y="45"/>
                </a:lnTo>
                <a:lnTo>
                  <a:pt x="41" y="41"/>
                </a:lnTo>
                <a:lnTo>
                  <a:pt x="46" y="35"/>
                </a:lnTo>
                <a:lnTo>
                  <a:pt x="48" y="30"/>
                </a:lnTo>
                <a:lnTo>
                  <a:pt x="48" y="24"/>
                </a:lnTo>
                <a:lnTo>
                  <a:pt x="48" y="19"/>
                </a:lnTo>
                <a:lnTo>
                  <a:pt x="47" y="15"/>
                </a:lnTo>
                <a:lnTo>
                  <a:pt x="45" y="10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6" name="Freeform 293"/>
          <p:cNvSpPr>
            <a:spLocks/>
          </p:cNvSpPr>
          <p:nvPr/>
        </p:nvSpPr>
        <p:spPr bwMode="auto">
          <a:xfrm>
            <a:off x="5139552" y="3160296"/>
            <a:ext cx="112712" cy="112713"/>
          </a:xfrm>
          <a:custGeom>
            <a:avLst/>
            <a:gdLst>
              <a:gd name="T0" fmla="*/ 225222058 w 48"/>
              <a:gd name="T1" fmla="*/ 38451570 h 48"/>
              <a:gd name="T2" fmla="*/ 192260842 w 48"/>
              <a:gd name="T3" fmla="*/ 21971990 h 48"/>
              <a:gd name="T4" fmla="*/ 164796685 w 48"/>
              <a:gd name="T5" fmla="*/ 5492411 h 48"/>
              <a:gd name="T6" fmla="*/ 131837817 w 48"/>
              <a:gd name="T7" fmla="*/ 0 h 48"/>
              <a:gd name="T8" fmla="*/ 93384240 w 48"/>
              <a:gd name="T9" fmla="*/ 5492411 h 48"/>
              <a:gd name="T10" fmla="*/ 60425373 w 48"/>
              <a:gd name="T11" fmla="*/ 21971990 h 48"/>
              <a:gd name="T12" fmla="*/ 38451229 w 48"/>
              <a:gd name="T13" fmla="*/ 38451570 h 48"/>
              <a:gd name="T14" fmla="*/ 16479434 w 48"/>
              <a:gd name="T15" fmla="*/ 65918320 h 48"/>
              <a:gd name="T16" fmla="*/ 5492362 w 48"/>
              <a:gd name="T17" fmla="*/ 82397899 h 48"/>
              <a:gd name="T18" fmla="*/ 0 w 48"/>
              <a:gd name="T19" fmla="*/ 109864649 h 48"/>
              <a:gd name="T20" fmla="*/ 0 w 48"/>
              <a:gd name="T21" fmla="*/ 131838987 h 48"/>
              <a:gd name="T22" fmla="*/ 5492362 w 48"/>
              <a:gd name="T23" fmla="*/ 170290558 h 48"/>
              <a:gd name="T24" fmla="*/ 16479434 w 48"/>
              <a:gd name="T25" fmla="*/ 203249717 h 48"/>
              <a:gd name="T26" fmla="*/ 38451229 w 48"/>
              <a:gd name="T27" fmla="*/ 225224056 h 48"/>
              <a:gd name="T28" fmla="*/ 60425373 w 48"/>
              <a:gd name="T29" fmla="*/ 247196046 h 48"/>
              <a:gd name="T30" fmla="*/ 93384240 w 48"/>
              <a:gd name="T31" fmla="*/ 258183216 h 48"/>
              <a:gd name="T32" fmla="*/ 131837817 w 48"/>
              <a:gd name="T33" fmla="*/ 263675626 h 48"/>
              <a:gd name="T34" fmla="*/ 164796685 w 48"/>
              <a:gd name="T35" fmla="*/ 258183216 h 48"/>
              <a:gd name="T36" fmla="*/ 192260842 w 48"/>
              <a:gd name="T37" fmla="*/ 247196046 h 48"/>
              <a:gd name="T38" fmla="*/ 225222058 w 48"/>
              <a:gd name="T39" fmla="*/ 225224056 h 48"/>
              <a:gd name="T40" fmla="*/ 247193853 w 48"/>
              <a:gd name="T41" fmla="*/ 203249717 h 48"/>
              <a:gd name="T42" fmla="*/ 258180925 w 48"/>
              <a:gd name="T43" fmla="*/ 170290558 h 48"/>
              <a:gd name="T44" fmla="*/ 263673287 w 48"/>
              <a:gd name="T45" fmla="*/ 131838987 h 48"/>
              <a:gd name="T46" fmla="*/ 258180925 w 48"/>
              <a:gd name="T47" fmla="*/ 109864649 h 48"/>
              <a:gd name="T48" fmla="*/ 252686215 w 48"/>
              <a:gd name="T49" fmla="*/ 82397899 h 48"/>
              <a:gd name="T50" fmla="*/ 236206781 w 48"/>
              <a:gd name="T51" fmla="*/ 65918320 h 48"/>
              <a:gd name="T52" fmla="*/ 225222058 w 48"/>
              <a:gd name="T53" fmla="*/ 38451570 h 48"/>
              <a:gd name="T54" fmla="*/ 225222058 w 48"/>
              <a:gd name="T55" fmla="*/ 38451570 h 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8"/>
              <a:gd name="T86" fmla="*/ 48 w 48"/>
              <a:gd name="T87" fmla="*/ 48 h 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8">
                <a:moveTo>
                  <a:pt x="41" y="7"/>
                </a:moveTo>
                <a:lnTo>
                  <a:pt x="35" y="4"/>
                </a:lnTo>
                <a:lnTo>
                  <a:pt x="30" y="1"/>
                </a:lnTo>
                <a:lnTo>
                  <a:pt x="24" y="0"/>
                </a:lnTo>
                <a:lnTo>
                  <a:pt x="17" y="1"/>
                </a:lnTo>
                <a:lnTo>
                  <a:pt x="11" y="4"/>
                </a:lnTo>
                <a:lnTo>
                  <a:pt x="7" y="7"/>
                </a:lnTo>
                <a:lnTo>
                  <a:pt x="3" y="12"/>
                </a:lnTo>
                <a:lnTo>
                  <a:pt x="1" y="15"/>
                </a:lnTo>
                <a:lnTo>
                  <a:pt x="0" y="20"/>
                </a:lnTo>
                <a:lnTo>
                  <a:pt x="0" y="24"/>
                </a:lnTo>
                <a:lnTo>
                  <a:pt x="1" y="31"/>
                </a:lnTo>
                <a:lnTo>
                  <a:pt x="3" y="37"/>
                </a:lnTo>
                <a:lnTo>
                  <a:pt x="7" y="41"/>
                </a:lnTo>
                <a:lnTo>
                  <a:pt x="11" y="45"/>
                </a:lnTo>
                <a:lnTo>
                  <a:pt x="17" y="47"/>
                </a:lnTo>
                <a:lnTo>
                  <a:pt x="24" y="48"/>
                </a:lnTo>
                <a:lnTo>
                  <a:pt x="30" y="47"/>
                </a:lnTo>
                <a:lnTo>
                  <a:pt x="35" y="45"/>
                </a:lnTo>
                <a:lnTo>
                  <a:pt x="41" y="41"/>
                </a:lnTo>
                <a:lnTo>
                  <a:pt x="45" y="37"/>
                </a:lnTo>
                <a:lnTo>
                  <a:pt x="47" y="31"/>
                </a:lnTo>
                <a:lnTo>
                  <a:pt x="48" y="24"/>
                </a:lnTo>
                <a:lnTo>
                  <a:pt x="47" y="20"/>
                </a:lnTo>
                <a:lnTo>
                  <a:pt x="46" y="15"/>
                </a:lnTo>
                <a:lnTo>
                  <a:pt x="43" y="12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7" name="Freeform 294"/>
          <p:cNvSpPr>
            <a:spLocks/>
          </p:cNvSpPr>
          <p:nvPr/>
        </p:nvSpPr>
        <p:spPr bwMode="auto">
          <a:xfrm>
            <a:off x="5971402" y="3420646"/>
            <a:ext cx="112712" cy="109538"/>
          </a:xfrm>
          <a:custGeom>
            <a:avLst/>
            <a:gdLst>
              <a:gd name="T0" fmla="*/ 225222058 w 48"/>
              <a:gd name="T1" fmla="*/ 38165836 h 47"/>
              <a:gd name="T2" fmla="*/ 192260842 w 48"/>
              <a:gd name="T3" fmla="*/ 16356121 h 47"/>
              <a:gd name="T4" fmla="*/ 164796685 w 48"/>
              <a:gd name="T5" fmla="*/ 0 h 47"/>
              <a:gd name="T6" fmla="*/ 131837817 w 48"/>
              <a:gd name="T7" fmla="*/ 0 h 47"/>
              <a:gd name="T8" fmla="*/ 93384240 w 48"/>
              <a:gd name="T9" fmla="*/ 0 h 47"/>
              <a:gd name="T10" fmla="*/ 60425373 w 48"/>
              <a:gd name="T11" fmla="*/ 16356121 h 47"/>
              <a:gd name="T12" fmla="*/ 38451229 w 48"/>
              <a:gd name="T13" fmla="*/ 38165836 h 47"/>
              <a:gd name="T14" fmla="*/ 16479434 w 48"/>
              <a:gd name="T15" fmla="*/ 59973220 h 47"/>
              <a:gd name="T16" fmla="*/ 5492362 w 48"/>
              <a:gd name="T17" fmla="*/ 76329341 h 47"/>
              <a:gd name="T18" fmla="*/ 0 w 48"/>
              <a:gd name="T19" fmla="*/ 103590320 h 47"/>
              <a:gd name="T20" fmla="*/ 0 w 48"/>
              <a:gd name="T21" fmla="*/ 125397704 h 47"/>
              <a:gd name="T22" fmla="*/ 0 w 48"/>
              <a:gd name="T23" fmla="*/ 163563540 h 47"/>
              <a:gd name="T24" fmla="*/ 16479434 w 48"/>
              <a:gd name="T25" fmla="*/ 196275782 h 47"/>
              <a:gd name="T26" fmla="*/ 38451229 w 48"/>
              <a:gd name="T27" fmla="*/ 218083166 h 47"/>
              <a:gd name="T28" fmla="*/ 60425373 w 48"/>
              <a:gd name="T29" fmla="*/ 245344145 h 47"/>
              <a:gd name="T30" fmla="*/ 93384240 w 48"/>
              <a:gd name="T31" fmla="*/ 256249002 h 47"/>
              <a:gd name="T32" fmla="*/ 131837817 w 48"/>
              <a:gd name="T33" fmla="*/ 256249002 h 47"/>
              <a:gd name="T34" fmla="*/ 164796685 w 48"/>
              <a:gd name="T35" fmla="*/ 256249002 h 47"/>
              <a:gd name="T36" fmla="*/ 192260842 w 48"/>
              <a:gd name="T37" fmla="*/ 245344145 h 47"/>
              <a:gd name="T38" fmla="*/ 225222058 w 48"/>
              <a:gd name="T39" fmla="*/ 218083166 h 47"/>
              <a:gd name="T40" fmla="*/ 241701491 w 48"/>
              <a:gd name="T41" fmla="*/ 196275782 h 47"/>
              <a:gd name="T42" fmla="*/ 258180925 w 48"/>
              <a:gd name="T43" fmla="*/ 163563540 h 47"/>
              <a:gd name="T44" fmla="*/ 263673287 w 48"/>
              <a:gd name="T45" fmla="*/ 125397704 h 47"/>
              <a:gd name="T46" fmla="*/ 258180925 w 48"/>
              <a:gd name="T47" fmla="*/ 103590320 h 47"/>
              <a:gd name="T48" fmla="*/ 252686215 w 48"/>
              <a:gd name="T49" fmla="*/ 76329341 h 47"/>
              <a:gd name="T50" fmla="*/ 236206781 w 48"/>
              <a:gd name="T51" fmla="*/ 59973220 h 47"/>
              <a:gd name="T52" fmla="*/ 225222058 w 48"/>
              <a:gd name="T53" fmla="*/ 38165836 h 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7"/>
              <a:gd name="T83" fmla="*/ 48 w 48"/>
              <a:gd name="T84" fmla="*/ 47 h 4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7">
                <a:moveTo>
                  <a:pt x="41" y="7"/>
                </a:moveTo>
                <a:lnTo>
                  <a:pt x="35" y="3"/>
                </a:lnTo>
                <a:lnTo>
                  <a:pt x="30" y="0"/>
                </a:lnTo>
                <a:lnTo>
                  <a:pt x="24" y="0"/>
                </a:lnTo>
                <a:lnTo>
                  <a:pt x="17" y="0"/>
                </a:lnTo>
                <a:lnTo>
                  <a:pt x="11" y="3"/>
                </a:lnTo>
                <a:lnTo>
                  <a:pt x="7" y="7"/>
                </a:lnTo>
                <a:lnTo>
                  <a:pt x="3" y="11"/>
                </a:lnTo>
                <a:lnTo>
                  <a:pt x="1" y="14"/>
                </a:lnTo>
                <a:lnTo>
                  <a:pt x="0" y="19"/>
                </a:lnTo>
                <a:lnTo>
                  <a:pt x="0" y="23"/>
                </a:lnTo>
                <a:lnTo>
                  <a:pt x="0" y="30"/>
                </a:lnTo>
                <a:lnTo>
                  <a:pt x="3" y="36"/>
                </a:lnTo>
                <a:lnTo>
                  <a:pt x="7" y="40"/>
                </a:lnTo>
                <a:lnTo>
                  <a:pt x="11" y="45"/>
                </a:lnTo>
                <a:lnTo>
                  <a:pt x="17" y="47"/>
                </a:lnTo>
                <a:lnTo>
                  <a:pt x="24" y="47"/>
                </a:lnTo>
                <a:lnTo>
                  <a:pt x="30" y="47"/>
                </a:lnTo>
                <a:lnTo>
                  <a:pt x="35" y="45"/>
                </a:lnTo>
                <a:lnTo>
                  <a:pt x="41" y="40"/>
                </a:lnTo>
                <a:lnTo>
                  <a:pt x="44" y="36"/>
                </a:lnTo>
                <a:lnTo>
                  <a:pt x="47" y="30"/>
                </a:lnTo>
                <a:lnTo>
                  <a:pt x="48" y="23"/>
                </a:lnTo>
                <a:lnTo>
                  <a:pt x="47" y="19"/>
                </a:lnTo>
                <a:lnTo>
                  <a:pt x="46" y="14"/>
                </a:lnTo>
                <a:lnTo>
                  <a:pt x="43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8" name="Freeform 295"/>
          <p:cNvSpPr>
            <a:spLocks/>
          </p:cNvSpPr>
          <p:nvPr/>
        </p:nvSpPr>
        <p:spPr bwMode="auto">
          <a:xfrm>
            <a:off x="7608114" y="3479384"/>
            <a:ext cx="111125" cy="114300"/>
          </a:xfrm>
          <a:custGeom>
            <a:avLst/>
            <a:gdLst>
              <a:gd name="T0" fmla="*/ 222050901 w 48"/>
              <a:gd name="T1" fmla="*/ 38199527 h 49"/>
              <a:gd name="T2" fmla="*/ 200386156 w 48"/>
              <a:gd name="T3" fmla="*/ 21826635 h 49"/>
              <a:gd name="T4" fmla="*/ 167891354 w 48"/>
              <a:gd name="T5" fmla="*/ 10914484 h 49"/>
              <a:gd name="T6" fmla="*/ 129981523 w 48"/>
              <a:gd name="T7" fmla="*/ 0 h 49"/>
              <a:gd name="T8" fmla="*/ 97484406 w 48"/>
              <a:gd name="T9" fmla="*/ 10914484 h 49"/>
              <a:gd name="T10" fmla="*/ 70406948 w 48"/>
              <a:gd name="T11" fmla="*/ 21826635 h 49"/>
              <a:gd name="T12" fmla="*/ 37909831 w 48"/>
              <a:gd name="T13" fmla="*/ 38199527 h 49"/>
              <a:gd name="T14" fmla="*/ 27079773 w 48"/>
              <a:gd name="T15" fmla="*/ 60026161 h 49"/>
              <a:gd name="T16" fmla="*/ 10832372 w 48"/>
              <a:gd name="T17" fmla="*/ 81855129 h 49"/>
              <a:gd name="T18" fmla="*/ 0 w 48"/>
              <a:gd name="T19" fmla="*/ 109137839 h 49"/>
              <a:gd name="T20" fmla="*/ 0 w 48"/>
              <a:gd name="T21" fmla="*/ 130966806 h 49"/>
              <a:gd name="T22" fmla="*/ 5415029 w 48"/>
              <a:gd name="T23" fmla="*/ 163707924 h 49"/>
              <a:gd name="T24" fmla="*/ 16247401 w 48"/>
              <a:gd name="T25" fmla="*/ 196449043 h 49"/>
              <a:gd name="T26" fmla="*/ 37909831 w 48"/>
              <a:gd name="T27" fmla="*/ 229190161 h 49"/>
              <a:gd name="T28" fmla="*/ 70406948 w 48"/>
              <a:gd name="T29" fmla="*/ 245563053 h 49"/>
              <a:gd name="T30" fmla="*/ 97484406 w 48"/>
              <a:gd name="T31" fmla="*/ 256475204 h 49"/>
              <a:gd name="T32" fmla="*/ 129981523 w 48"/>
              <a:gd name="T33" fmla="*/ 267389688 h 49"/>
              <a:gd name="T34" fmla="*/ 167891354 w 48"/>
              <a:gd name="T35" fmla="*/ 256475204 h 49"/>
              <a:gd name="T36" fmla="*/ 200386156 w 48"/>
              <a:gd name="T37" fmla="*/ 245563053 h 49"/>
              <a:gd name="T38" fmla="*/ 222050901 w 48"/>
              <a:gd name="T39" fmla="*/ 229190161 h 49"/>
              <a:gd name="T40" fmla="*/ 243713331 w 48"/>
              <a:gd name="T41" fmla="*/ 196449043 h 49"/>
              <a:gd name="T42" fmla="*/ 254545703 w 48"/>
              <a:gd name="T43" fmla="*/ 163707924 h 49"/>
              <a:gd name="T44" fmla="*/ 259960732 w 48"/>
              <a:gd name="T45" fmla="*/ 130966806 h 49"/>
              <a:gd name="T46" fmla="*/ 259960732 w 48"/>
              <a:gd name="T47" fmla="*/ 109137839 h 49"/>
              <a:gd name="T48" fmla="*/ 249128359 w 48"/>
              <a:gd name="T49" fmla="*/ 81855129 h 49"/>
              <a:gd name="T50" fmla="*/ 243713331 w 48"/>
              <a:gd name="T51" fmla="*/ 60026161 h 49"/>
              <a:gd name="T52" fmla="*/ 222050901 w 48"/>
              <a:gd name="T53" fmla="*/ 38199527 h 49"/>
              <a:gd name="T54" fmla="*/ 222050901 w 48"/>
              <a:gd name="T55" fmla="*/ 38199527 h 4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49"/>
              <a:gd name="T86" fmla="*/ 48 w 48"/>
              <a:gd name="T87" fmla="*/ 49 h 4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49">
                <a:moveTo>
                  <a:pt x="41" y="7"/>
                </a:moveTo>
                <a:lnTo>
                  <a:pt x="37" y="4"/>
                </a:lnTo>
                <a:lnTo>
                  <a:pt x="31" y="2"/>
                </a:lnTo>
                <a:lnTo>
                  <a:pt x="24" y="0"/>
                </a:lnTo>
                <a:lnTo>
                  <a:pt x="18" y="2"/>
                </a:lnTo>
                <a:lnTo>
                  <a:pt x="13" y="4"/>
                </a:lnTo>
                <a:lnTo>
                  <a:pt x="7" y="7"/>
                </a:lnTo>
                <a:lnTo>
                  <a:pt x="5" y="11"/>
                </a:lnTo>
                <a:lnTo>
                  <a:pt x="2" y="15"/>
                </a:lnTo>
                <a:lnTo>
                  <a:pt x="0" y="20"/>
                </a:lnTo>
                <a:lnTo>
                  <a:pt x="0" y="24"/>
                </a:lnTo>
                <a:lnTo>
                  <a:pt x="1" y="30"/>
                </a:lnTo>
                <a:lnTo>
                  <a:pt x="3" y="36"/>
                </a:lnTo>
                <a:lnTo>
                  <a:pt x="7" y="42"/>
                </a:lnTo>
                <a:lnTo>
                  <a:pt x="13" y="45"/>
                </a:lnTo>
                <a:lnTo>
                  <a:pt x="18" y="47"/>
                </a:lnTo>
                <a:lnTo>
                  <a:pt x="24" y="49"/>
                </a:lnTo>
                <a:lnTo>
                  <a:pt x="31" y="47"/>
                </a:lnTo>
                <a:lnTo>
                  <a:pt x="37" y="45"/>
                </a:lnTo>
                <a:lnTo>
                  <a:pt x="41" y="42"/>
                </a:lnTo>
                <a:lnTo>
                  <a:pt x="45" y="36"/>
                </a:lnTo>
                <a:lnTo>
                  <a:pt x="47" y="30"/>
                </a:lnTo>
                <a:lnTo>
                  <a:pt x="48" y="24"/>
                </a:lnTo>
                <a:lnTo>
                  <a:pt x="48" y="20"/>
                </a:lnTo>
                <a:lnTo>
                  <a:pt x="46" y="15"/>
                </a:lnTo>
                <a:lnTo>
                  <a:pt x="45" y="11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89" name="Freeform 296"/>
          <p:cNvSpPr>
            <a:spLocks/>
          </p:cNvSpPr>
          <p:nvPr/>
        </p:nvSpPr>
        <p:spPr bwMode="auto">
          <a:xfrm>
            <a:off x="6790552" y="3350796"/>
            <a:ext cx="112712" cy="114300"/>
          </a:xfrm>
          <a:custGeom>
            <a:avLst/>
            <a:gdLst>
              <a:gd name="T0" fmla="*/ 225222058 w 48"/>
              <a:gd name="T1" fmla="*/ 38199527 h 49"/>
              <a:gd name="T2" fmla="*/ 203247914 w 48"/>
              <a:gd name="T3" fmla="*/ 21826635 h 49"/>
              <a:gd name="T4" fmla="*/ 170289047 w 48"/>
              <a:gd name="T5" fmla="*/ 10914484 h 49"/>
              <a:gd name="T6" fmla="*/ 131837817 w 48"/>
              <a:gd name="T7" fmla="*/ 0 h 49"/>
              <a:gd name="T8" fmla="*/ 98876602 w 48"/>
              <a:gd name="T9" fmla="*/ 10914484 h 49"/>
              <a:gd name="T10" fmla="*/ 71412445 w 48"/>
              <a:gd name="T11" fmla="*/ 21826635 h 49"/>
              <a:gd name="T12" fmla="*/ 43945939 w 48"/>
              <a:gd name="T13" fmla="*/ 38199527 h 49"/>
              <a:gd name="T14" fmla="*/ 27466506 w 48"/>
              <a:gd name="T15" fmla="*/ 65482237 h 49"/>
              <a:gd name="T16" fmla="*/ 10987072 w 48"/>
              <a:gd name="T17" fmla="*/ 81855129 h 49"/>
              <a:gd name="T18" fmla="*/ 5492362 w 48"/>
              <a:gd name="T19" fmla="*/ 109137839 h 49"/>
              <a:gd name="T20" fmla="*/ 0 w 48"/>
              <a:gd name="T21" fmla="*/ 136422882 h 49"/>
              <a:gd name="T22" fmla="*/ 5492362 w 48"/>
              <a:gd name="T23" fmla="*/ 169164000 h 49"/>
              <a:gd name="T24" fmla="*/ 16479434 w 48"/>
              <a:gd name="T25" fmla="*/ 201907451 h 49"/>
              <a:gd name="T26" fmla="*/ 43945939 w 48"/>
              <a:gd name="T27" fmla="*/ 229190161 h 49"/>
              <a:gd name="T28" fmla="*/ 71412445 w 48"/>
              <a:gd name="T29" fmla="*/ 251019129 h 49"/>
              <a:gd name="T30" fmla="*/ 98876602 w 48"/>
              <a:gd name="T31" fmla="*/ 267389688 h 49"/>
              <a:gd name="T32" fmla="*/ 131837817 w 48"/>
              <a:gd name="T33" fmla="*/ 267389688 h 49"/>
              <a:gd name="T34" fmla="*/ 170289047 w 48"/>
              <a:gd name="T35" fmla="*/ 267389688 h 49"/>
              <a:gd name="T36" fmla="*/ 203247914 w 48"/>
              <a:gd name="T37" fmla="*/ 251019129 h 49"/>
              <a:gd name="T38" fmla="*/ 225222058 w 48"/>
              <a:gd name="T39" fmla="*/ 229190161 h 49"/>
              <a:gd name="T40" fmla="*/ 252686215 w 48"/>
              <a:gd name="T41" fmla="*/ 201907451 h 49"/>
              <a:gd name="T42" fmla="*/ 263673287 w 48"/>
              <a:gd name="T43" fmla="*/ 169164000 h 49"/>
              <a:gd name="T44" fmla="*/ 263673287 w 48"/>
              <a:gd name="T45" fmla="*/ 136422882 h 49"/>
              <a:gd name="T46" fmla="*/ 263673287 w 48"/>
              <a:gd name="T47" fmla="*/ 109137839 h 49"/>
              <a:gd name="T48" fmla="*/ 258180925 w 48"/>
              <a:gd name="T49" fmla="*/ 81855129 h 49"/>
              <a:gd name="T50" fmla="*/ 247193853 w 48"/>
              <a:gd name="T51" fmla="*/ 65482237 h 49"/>
              <a:gd name="T52" fmla="*/ 225222058 w 48"/>
              <a:gd name="T53" fmla="*/ 38199527 h 4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8"/>
              <a:gd name="T82" fmla="*/ 0 h 49"/>
              <a:gd name="T83" fmla="*/ 48 w 48"/>
              <a:gd name="T84" fmla="*/ 49 h 4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8" h="49">
                <a:moveTo>
                  <a:pt x="41" y="7"/>
                </a:moveTo>
                <a:lnTo>
                  <a:pt x="37" y="4"/>
                </a:lnTo>
                <a:lnTo>
                  <a:pt x="31" y="2"/>
                </a:lnTo>
                <a:lnTo>
                  <a:pt x="24" y="0"/>
                </a:lnTo>
                <a:lnTo>
                  <a:pt x="18" y="2"/>
                </a:lnTo>
                <a:lnTo>
                  <a:pt x="13" y="4"/>
                </a:lnTo>
                <a:lnTo>
                  <a:pt x="8" y="7"/>
                </a:lnTo>
                <a:lnTo>
                  <a:pt x="5" y="12"/>
                </a:lnTo>
                <a:lnTo>
                  <a:pt x="2" y="15"/>
                </a:lnTo>
                <a:lnTo>
                  <a:pt x="1" y="20"/>
                </a:lnTo>
                <a:lnTo>
                  <a:pt x="0" y="25"/>
                </a:lnTo>
                <a:lnTo>
                  <a:pt x="1" y="31"/>
                </a:lnTo>
                <a:lnTo>
                  <a:pt x="3" y="37"/>
                </a:lnTo>
                <a:lnTo>
                  <a:pt x="8" y="42"/>
                </a:lnTo>
                <a:lnTo>
                  <a:pt x="13" y="46"/>
                </a:lnTo>
                <a:lnTo>
                  <a:pt x="18" y="49"/>
                </a:lnTo>
                <a:lnTo>
                  <a:pt x="24" y="49"/>
                </a:lnTo>
                <a:lnTo>
                  <a:pt x="31" y="49"/>
                </a:lnTo>
                <a:lnTo>
                  <a:pt x="37" y="46"/>
                </a:lnTo>
                <a:lnTo>
                  <a:pt x="41" y="42"/>
                </a:lnTo>
                <a:lnTo>
                  <a:pt x="46" y="37"/>
                </a:lnTo>
                <a:lnTo>
                  <a:pt x="48" y="31"/>
                </a:lnTo>
                <a:lnTo>
                  <a:pt x="48" y="25"/>
                </a:lnTo>
                <a:lnTo>
                  <a:pt x="48" y="20"/>
                </a:lnTo>
                <a:lnTo>
                  <a:pt x="47" y="15"/>
                </a:lnTo>
                <a:lnTo>
                  <a:pt x="45" y="12"/>
                </a:lnTo>
                <a:lnTo>
                  <a:pt x="41" y="7"/>
                </a:lnTo>
                <a:close/>
              </a:path>
            </a:pathLst>
          </a:custGeom>
          <a:solidFill>
            <a:srgbClr val="0000CC"/>
          </a:solidFill>
          <a:ln w="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fr-FR">
              <a:solidFill>
                <a:srgbClr val="000066"/>
              </a:solidFill>
            </a:endParaRPr>
          </a:p>
        </p:txBody>
      </p:sp>
      <p:sp>
        <p:nvSpPr>
          <p:cNvPr id="290" name="ZoneTexte 332"/>
          <p:cNvSpPr txBox="1">
            <a:spLocks noChangeArrowheads="1"/>
          </p:cNvSpPr>
          <p:nvPr/>
        </p:nvSpPr>
        <p:spPr bwMode="auto">
          <a:xfrm>
            <a:off x="1297802" y="5512971"/>
            <a:ext cx="300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291" name="ZoneTexte 333"/>
          <p:cNvSpPr txBox="1">
            <a:spLocks noChangeArrowheads="1"/>
          </p:cNvSpPr>
          <p:nvPr/>
        </p:nvSpPr>
        <p:spPr bwMode="auto">
          <a:xfrm>
            <a:off x="1562914" y="5512971"/>
            <a:ext cx="3000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292" name="ZoneTexte 334"/>
          <p:cNvSpPr txBox="1">
            <a:spLocks noChangeArrowheads="1"/>
          </p:cNvSpPr>
          <p:nvPr/>
        </p:nvSpPr>
        <p:spPr bwMode="auto">
          <a:xfrm>
            <a:off x="1802627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12</a:t>
            </a:r>
          </a:p>
        </p:txBody>
      </p:sp>
      <p:sp>
        <p:nvSpPr>
          <p:cNvPr id="293" name="ZoneTexte 335"/>
          <p:cNvSpPr txBox="1">
            <a:spLocks noChangeArrowheads="1"/>
          </p:cNvSpPr>
          <p:nvPr/>
        </p:nvSpPr>
        <p:spPr bwMode="auto">
          <a:xfrm>
            <a:off x="2067739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294" name="ZoneTexte 336"/>
          <p:cNvSpPr txBox="1">
            <a:spLocks noChangeArrowheads="1"/>
          </p:cNvSpPr>
          <p:nvPr/>
        </p:nvSpPr>
        <p:spPr bwMode="auto">
          <a:xfrm>
            <a:off x="2513827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295" name="ZoneTexte 339"/>
          <p:cNvSpPr txBox="1">
            <a:spLocks noChangeArrowheads="1"/>
          </p:cNvSpPr>
          <p:nvPr/>
        </p:nvSpPr>
        <p:spPr bwMode="auto">
          <a:xfrm>
            <a:off x="2850377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28</a:t>
            </a:r>
          </a:p>
        </p:txBody>
      </p:sp>
      <p:sp>
        <p:nvSpPr>
          <p:cNvPr id="296" name="ZoneTexte 340"/>
          <p:cNvSpPr txBox="1">
            <a:spLocks noChangeArrowheads="1"/>
          </p:cNvSpPr>
          <p:nvPr/>
        </p:nvSpPr>
        <p:spPr bwMode="auto">
          <a:xfrm>
            <a:off x="3156764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32</a:t>
            </a:r>
          </a:p>
        </p:txBody>
      </p:sp>
      <p:sp>
        <p:nvSpPr>
          <p:cNvPr id="297" name="ZoneTexte 341"/>
          <p:cNvSpPr txBox="1">
            <a:spLocks noChangeArrowheads="1"/>
          </p:cNvSpPr>
          <p:nvPr/>
        </p:nvSpPr>
        <p:spPr bwMode="auto">
          <a:xfrm>
            <a:off x="3442514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298" name="ZoneTexte 342"/>
          <p:cNvSpPr txBox="1">
            <a:spLocks noChangeArrowheads="1"/>
          </p:cNvSpPr>
          <p:nvPr/>
        </p:nvSpPr>
        <p:spPr bwMode="auto">
          <a:xfrm>
            <a:off x="3694927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299" name="ZoneTexte 343"/>
          <p:cNvSpPr txBox="1">
            <a:spLocks noChangeArrowheads="1"/>
          </p:cNvSpPr>
          <p:nvPr/>
        </p:nvSpPr>
        <p:spPr bwMode="auto">
          <a:xfrm>
            <a:off x="4250552" y="5512971"/>
            <a:ext cx="4143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300" name="ZoneTexte 344"/>
          <p:cNvSpPr txBox="1">
            <a:spLocks noChangeArrowheads="1"/>
          </p:cNvSpPr>
          <p:nvPr/>
        </p:nvSpPr>
        <p:spPr bwMode="auto">
          <a:xfrm>
            <a:off x="5057002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301" name="ZoneTexte 345"/>
          <p:cNvSpPr txBox="1">
            <a:spLocks noChangeArrowheads="1"/>
          </p:cNvSpPr>
          <p:nvPr/>
        </p:nvSpPr>
        <p:spPr bwMode="auto">
          <a:xfrm>
            <a:off x="5920602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302" name="ZoneTexte 346"/>
          <p:cNvSpPr txBox="1">
            <a:spLocks noChangeArrowheads="1"/>
          </p:cNvSpPr>
          <p:nvPr/>
        </p:nvSpPr>
        <p:spPr bwMode="auto">
          <a:xfrm>
            <a:off x="6752452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303" name="ZoneTexte 347"/>
          <p:cNvSpPr txBox="1">
            <a:spLocks noChangeArrowheads="1"/>
          </p:cNvSpPr>
          <p:nvPr/>
        </p:nvSpPr>
        <p:spPr bwMode="auto">
          <a:xfrm>
            <a:off x="7536677" y="5512971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304" name="ZoneTexte 348"/>
          <p:cNvSpPr txBox="1">
            <a:spLocks noChangeArrowheads="1"/>
          </p:cNvSpPr>
          <p:nvPr/>
        </p:nvSpPr>
        <p:spPr bwMode="auto">
          <a:xfrm>
            <a:off x="529452" y="3085684"/>
            <a:ext cx="412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305" name="ZoneTexte 349"/>
          <p:cNvSpPr txBox="1">
            <a:spLocks noChangeArrowheads="1"/>
          </p:cNvSpPr>
          <p:nvPr/>
        </p:nvSpPr>
        <p:spPr bwMode="auto">
          <a:xfrm>
            <a:off x="529452" y="3652421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306" name="ZoneTexte 350"/>
          <p:cNvSpPr txBox="1">
            <a:spLocks noChangeArrowheads="1"/>
          </p:cNvSpPr>
          <p:nvPr/>
        </p:nvSpPr>
        <p:spPr bwMode="auto">
          <a:xfrm>
            <a:off x="529452" y="4174709"/>
            <a:ext cx="412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307" name="ZoneTexte 351"/>
          <p:cNvSpPr txBox="1">
            <a:spLocks noChangeArrowheads="1"/>
          </p:cNvSpPr>
          <p:nvPr/>
        </p:nvSpPr>
        <p:spPr bwMode="auto">
          <a:xfrm>
            <a:off x="529452" y="4711284"/>
            <a:ext cx="412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308" name="ZoneTexte 352"/>
          <p:cNvSpPr txBox="1">
            <a:spLocks noChangeArrowheads="1"/>
          </p:cNvSpPr>
          <p:nvPr/>
        </p:nvSpPr>
        <p:spPr bwMode="auto">
          <a:xfrm>
            <a:off x="643752" y="5273259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6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309" name="ZoneTexte 321"/>
          <p:cNvSpPr txBox="1">
            <a:spLocks noChangeArrowheads="1"/>
          </p:cNvSpPr>
          <p:nvPr/>
        </p:nvSpPr>
        <p:spPr bwMode="auto">
          <a:xfrm>
            <a:off x="7650977" y="2679284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 dirty="0">
                <a:solidFill>
                  <a:srgbClr val="000066"/>
                </a:solidFill>
                <a:latin typeface="+mj-lt"/>
              </a:rPr>
              <a:t>84</a:t>
            </a:r>
          </a:p>
        </p:txBody>
      </p:sp>
      <p:sp>
        <p:nvSpPr>
          <p:cNvPr id="310" name="ZoneTexte 322"/>
          <p:cNvSpPr txBox="1">
            <a:spLocks noChangeArrowheads="1"/>
          </p:cNvSpPr>
          <p:nvPr/>
        </p:nvSpPr>
        <p:spPr bwMode="auto">
          <a:xfrm>
            <a:off x="7650977" y="3085684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+mj-lt"/>
              </a:rPr>
              <a:t>75</a:t>
            </a:r>
          </a:p>
        </p:txBody>
      </p:sp>
      <p:sp>
        <p:nvSpPr>
          <p:cNvPr id="311" name="ZoneTexte 323"/>
          <p:cNvSpPr txBox="1">
            <a:spLocks noChangeArrowheads="1"/>
          </p:cNvSpPr>
          <p:nvPr/>
        </p:nvSpPr>
        <p:spPr bwMode="auto">
          <a:xfrm>
            <a:off x="7650977" y="3396834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+mj-lt"/>
              </a:rPr>
              <a:t>68</a:t>
            </a:r>
          </a:p>
        </p:txBody>
      </p:sp>
      <p:sp>
        <p:nvSpPr>
          <p:cNvPr id="312" name="ZoneTexte 324"/>
          <p:cNvSpPr txBox="1">
            <a:spLocks noChangeArrowheads="1"/>
          </p:cNvSpPr>
          <p:nvPr/>
        </p:nvSpPr>
        <p:spPr bwMode="auto">
          <a:xfrm>
            <a:off x="7650977" y="3604796"/>
            <a:ext cx="3930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+mj-lt"/>
              </a:rPr>
              <a:t>63</a:t>
            </a:r>
          </a:p>
        </p:txBody>
      </p:sp>
      <p:sp>
        <p:nvSpPr>
          <p:cNvPr id="313" name="ZoneTexte 377"/>
          <p:cNvSpPr txBox="1">
            <a:spLocks noChangeArrowheads="1"/>
          </p:cNvSpPr>
          <p:nvPr/>
        </p:nvSpPr>
        <p:spPr bwMode="auto">
          <a:xfrm>
            <a:off x="1942327" y="3877846"/>
            <a:ext cx="1535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>
                <a:solidFill>
                  <a:srgbClr val="333399"/>
                </a:solidFill>
              </a:rPr>
              <a:t>EFV = </a:t>
            </a:r>
            <a:r>
              <a:rPr lang="fr-FR" sz="1400" b="1" dirty="0" smtClean="0">
                <a:solidFill>
                  <a:srgbClr val="333399"/>
                </a:solidFill>
              </a:rPr>
              <a:t>74%</a:t>
            </a:r>
            <a:endParaRPr lang="fr-FR" sz="1400" b="1" dirty="0">
              <a:solidFill>
                <a:srgbClr val="333399"/>
              </a:solidFill>
            </a:endParaRPr>
          </a:p>
        </p:txBody>
      </p:sp>
      <p:sp>
        <p:nvSpPr>
          <p:cNvPr id="314" name="ZoneTexte 380"/>
          <p:cNvSpPr txBox="1">
            <a:spLocks noChangeArrowheads="1"/>
          </p:cNvSpPr>
          <p:nvPr/>
        </p:nvSpPr>
        <p:spPr bwMode="auto">
          <a:xfrm>
            <a:off x="1816914" y="2133600"/>
            <a:ext cx="1789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CAB  global</a:t>
            </a:r>
          </a:p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87</a:t>
            </a:r>
            <a:r>
              <a:rPr lang="fr-FR" sz="1400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315" name="ZoneTexte 381"/>
          <p:cNvSpPr txBox="1">
            <a:spLocks noChangeArrowheads="1"/>
          </p:cNvSpPr>
          <p:nvPr/>
        </p:nvSpPr>
        <p:spPr bwMode="auto">
          <a:xfrm>
            <a:off x="1146989" y="1752600"/>
            <a:ext cx="1524000" cy="307777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Induction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16" name="ZoneTexte 382"/>
          <p:cNvSpPr txBox="1">
            <a:spLocks noChangeArrowheads="1"/>
          </p:cNvSpPr>
          <p:nvPr/>
        </p:nvSpPr>
        <p:spPr bwMode="auto">
          <a:xfrm>
            <a:off x="2792789" y="1752600"/>
            <a:ext cx="4831200" cy="307777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Maintenance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17" name="ZoneTexte 283"/>
          <p:cNvSpPr txBox="1">
            <a:spLocks noChangeArrowheads="1"/>
          </p:cNvSpPr>
          <p:nvPr/>
        </p:nvSpPr>
        <p:spPr bwMode="auto">
          <a:xfrm>
            <a:off x="692964" y="2220496"/>
            <a:ext cx="34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40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318" name="ZoneTexte 38"/>
          <p:cNvSpPr txBox="1">
            <a:spLocks noChangeArrowheads="1"/>
          </p:cNvSpPr>
          <p:nvPr/>
        </p:nvSpPr>
        <p:spPr bwMode="auto">
          <a:xfrm>
            <a:off x="2666829" y="1143000"/>
            <a:ext cx="45527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2000" b="1" dirty="0" smtClean="0">
                <a:solidFill>
                  <a:srgbClr val="CC3300"/>
                </a:solidFill>
              </a:rPr>
              <a:t>ARN VIH &lt; </a:t>
            </a:r>
            <a:r>
              <a:rPr lang="fr-FR" sz="2000" b="1" dirty="0">
                <a:solidFill>
                  <a:srgbClr val="CC3300"/>
                </a:solidFill>
              </a:rPr>
              <a:t>50 c/ml (ITT-E, </a:t>
            </a:r>
            <a:r>
              <a:rPr lang="fr-FR" sz="2000" b="1" dirty="0" err="1">
                <a:solidFill>
                  <a:srgbClr val="CC3300"/>
                </a:solidFill>
              </a:rPr>
              <a:t>snapshot</a:t>
            </a:r>
            <a:r>
              <a:rPr lang="fr-FR" sz="2000" b="1" dirty="0">
                <a:solidFill>
                  <a:srgbClr val="CC3300"/>
                </a:solidFill>
              </a:rPr>
              <a:t>)</a:t>
            </a:r>
          </a:p>
        </p:txBody>
      </p:sp>
      <p:grpSp>
        <p:nvGrpSpPr>
          <p:cNvPr id="338" name="Groupe 337"/>
          <p:cNvGrpSpPr/>
          <p:nvPr/>
        </p:nvGrpSpPr>
        <p:grpSpPr>
          <a:xfrm>
            <a:off x="415152" y="5949280"/>
            <a:ext cx="7888485" cy="348135"/>
            <a:chOff x="715963" y="5949280"/>
            <a:chExt cx="7888485" cy="348135"/>
          </a:xfrm>
        </p:grpSpPr>
        <p:sp>
          <p:nvSpPr>
            <p:cNvPr id="337" name="AutoShape 165"/>
            <p:cNvSpPr>
              <a:spLocks noChangeArrowheads="1"/>
            </p:cNvSpPr>
            <p:nvPr/>
          </p:nvSpPr>
          <p:spPr bwMode="auto">
            <a:xfrm>
              <a:off x="715963" y="5949280"/>
              <a:ext cx="7748586" cy="34813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9" name="Freeform 49"/>
            <p:cNvSpPr>
              <a:spLocks/>
            </p:cNvSpPr>
            <p:nvPr/>
          </p:nvSpPr>
          <p:spPr bwMode="auto">
            <a:xfrm flipV="1">
              <a:off x="6692899" y="6053138"/>
              <a:ext cx="144000" cy="144000"/>
            </a:xfrm>
            <a:custGeom>
              <a:avLst/>
              <a:gdLst>
                <a:gd name="T0" fmla="*/ 2147483647 w 46"/>
                <a:gd name="T1" fmla="*/ 2147483647 h 45"/>
                <a:gd name="T2" fmla="*/ 2147483647 w 46"/>
                <a:gd name="T3" fmla="*/ 2147483647 h 45"/>
                <a:gd name="T4" fmla="*/ 0 w 46"/>
                <a:gd name="T5" fmla="*/ 2147483647 h 45"/>
                <a:gd name="T6" fmla="*/ 0 w 46"/>
                <a:gd name="T7" fmla="*/ 2147483647 h 45"/>
                <a:gd name="T8" fmla="*/ 0 w 46"/>
                <a:gd name="T9" fmla="*/ 2147483647 h 45"/>
                <a:gd name="T10" fmla="*/ 2147483647 w 46"/>
                <a:gd name="T11" fmla="*/ 2147483647 h 45"/>
                <a:gd name="T12" fmla="*/ 2147483647 w 46"/>
                <a:gd name="T13" fmla="*/ 2147483647 h 45"/>
                <a:gd name="T14" fmla="*/ 2147483647 w 46"/>
                <a:gd name="T15" fmla="*/ 2147483647 h 45"/>
                <a:gd name="T16" fmla="*/ 2147483647 w 46"/>
                <a:gd name="T17" fmla="*/ 2147483647 h 45"/>
                <a:gd name="T18" fmla="*/ 2147483647 w 46"/>
                <a:gd name="T19" fmla="*/ 2147483647 h 45"/>
                <a:gd name="T20" fmla="*/ 2147483647 w 46"/>
                <a:gd name="T21" fmla="*/ 2147483647 h 45"/>
                <a:gd name="T22" fmla="*/ 2147483647 w 46"/>
                <a:gd name="T23" fmla="*/ 2147483647 h 45"/>
                <a:gd name="T24" fmla="*/ 2147483647 w 46"/>
                <a:gd name="T25" fmla="*/ 2147483647 h 45"/>
                <a:gd name="T26" fmla="*/ 2147483647 w 46"/>
                <a:gd name="T27" fmla="*/ 2147483647 h 45"/>
                <a:gd name="T28" fmla="*/ 2147483647 w 46"/>
                <a:gd name="T29" fmla="*/ 2147483647 h 45"/>
                <a:gd name="T30" fmla="*/ 2147483647 w 46"/>
                <a:gd name="T31" fmla="*/ 2147483647 h 45"/>
                <a:gd name="T32" fmla="*/ 2147483647 w 46"/>
                <a:gd name="T33" fmla="*/ 2147483647 h 45"/>
                <a:gd name="T34" fmla="*/ 2147483647 w 46"/>
                <a:gd name="T35" fmla="*/ 2147483647 h 45"/>
                <a:gd name="T36" fmla="*/ 2147483647 w 46"/>
                <a:gd name="T37" fmla="*/ 2147483647 h 45"/>
                <a:gd name="T38" fmla="*/ 2147483647 w 46"/>
                <a:gd name="T39" fmla="*/ 2147483647 h 45"/>
                <a:gd name="T40" fmla="*/ 2147483647 w 46"/>
                <a:gd name="T41" fmla="*/ 0 h 45"/>
                <a:gd name="T42" fmla="*/ 2147483647 w 46"/>
                <a:gd name="T43" fmla="*/ 0 h 45"/>
                <a:gd name="T44" fmla="*/ 2147483647 w 46"/>
                <a:gd name="T45" fmla="*/ 0 h 45"/>
                <a:gd name="T46" fmla="*/ 2147483647 w 46"/>
                <a:gd name="T47" fmla="*/ 2147483647 h 45"/>
                <a:gd name="T48" fmla="*/ 2147483647 w 46"/>
                <a:gd name="T49" fmla="*/ 2147483647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5"/>
                <a:gd name="T77" fmla="*/ 46 w 46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5">
                  <a:moveTo>
                    <a:pt x="6" y="6"/>
                  </a:moveTo>
                  <a:lnTo>
                    <a:pt x="3" y="11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3" y="34"/>
                  </a:lnTo>
                  <a:lnTo>
                    <a:pt x="6" y="39"/>
                  </a:lnTo>
                  <a:lnTo>
                    <a:pt x="11" y="43"/>
                  </a:lnTo>
                  <a:lnTo>
                    <a:pt x="17" y="45"/>
                  </a:lnTo>
                  <a:lnTo>
                    <a:pt x="24" y="45"/>
                  </a:lnTo>
                  <a:lnTo>
                    <a:pt x="30" y="45"/>
                  </a:lnTo>
                  <a:lnTo>
                    <a:pt x="35" y="43"/>
                  </a:lnTo>
                  <a:lnTo>
                    <a:pt x="39" y="39"/>
                  </a:lnTo>
                  <a:lnTo>
                    <a:pt x="43" y="34"/>
                  </a:lnTo>
                  <a:lnTo>
                    <a:pt x="46" y="28"/>
                  </a:lnTo>
                  <a:lnTo>
                    <a:pt x="46" y="22"/>
                  </a:lnTo>
                  <a:lnTo>
                    <a:pt x="46" y="16"/>
                  </a:lnTo>
                  <a:lnTo>
                    <a:pt x="43" y="11"/>
                  </a:lnTo>
                  <a:lnTo>
                    <a:pt x="39" y="6"/>
                  </a:lnTo>
                  <a:lnTo>
                    <a:pt x="35" y="3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0" name="Freeform 50"/>
            <p:cNvSpPr>
              <a:spLocks/>
            </p:cNvSpPr>
            <p:nvPr/>
          </p:nvSpPr>
          <p:spPr bwMode="auto">
            <a:xfrm flipV="1">
              <a:off x="4775200" y="6053138"/>
              <a:ext cx="144000" cy="144000"/>
            </a:xfrm>
            <a:custGeom>
              <a:avLst/>
              <a:gdLst>
                <a:gd name="T0" fmla="*/ 2147483647 w 47"/>
                <a:gd name="T1" fmla="*/ 2147483647 h 45"/>
                <a:gd name="T2" fmla="*/ 2147483647 w 47"/>
                <a:gd name="T3" fmla="*/ 2147483647 h 45"/>
                <a:gd name="T4" fmla="*/ 2147483647 w 47"/>
                <a:gd name="T5" fmla="*/ 2147483647 h 45"/>
                <a:gd name="T6" fmla="*/ 0 w 47"/>
                <a:gd name="T7" fmla="*/ 2147483647 h 45"/>
                <a:gd name="T8" fmla="*/ 2147483647 w 47"/>
                <a:gd name="T9" fmla="*/ 2147483647 h 45"/>
                <a:gd name="T10" fmla="*/ 2147483647 w 47"/>
                <a:gd name="T11" fmla="*/ 2147483647 h 45"/>
                <a:gd name="T12" fmla="*/ 2147483647 w 47"/>
                <a:gd name="T13" fmla="*/ 2147483647 h 45"/>
                <a:gd name="T14" fmla="*/ 2147483647 w 47"/>
                <a:gd name="T15" fmla="*/ 2147483647 h 45"/>
                <a:gd name="T16" fmla="*/ 2147483647 w 47"/>
                <a:gd name="T17" fmla="*/ 2147483647 h 45"/>
                <a:gd name="T18" fmla="*/ 2147483647 w 47"/>
                <a:gd name="T19" fmla="*/ 2147483647 h 45"/>
                <a:gd name="T20" fmla="*/ 2147483647 w 47"/>
                <a:gd name="T21" fmla="*/ 2147483647 h 45"/>
                <a:gd name="T22" fmla="*/ 2147483647 w 47"/>
                <a:gd name="T23" fmla="*/ 2147483647 h 45"/>
                <a:gd name="T24" fmla="*/ 2147483647 w 47"/>
                <a:gd name="T25" fmla="*/ 2147483647 h 45"/>
                <a:gd name="T26" fmla="*/ 2147483647 w 47"/>
                <a:gd name="T27" fmla="*/ 2147483647 h 45"/>
                <a:gd name="T28" fmla="*/ 2147483647 w 47"/>
                <a:gd name="T29" fmla="*/ 2147483647 h 45"/>
                <a:gd name="T30" fmla="*/ 2147483647 w 47"/>
                <a:gd name="T31" fmla="*/ 2147483647 h 45"/>
                <a:gd name="T32" fmla="*/ 2147483647 w 47"/>
                <a:gd name="T33" fmla="*/ 2147483647 h 45"/>
                <a:gd name="T34" fmla="*/ 2147483647 w 47"/>
                <a:gd name="T35" fmla="*/ 2147483647 h 45"/>
                <a:gd name="T36" fmla="*/ 2147483647 w 47"/>
                <a:gd name="T37" fmla="*/ 2147483647 h 45"/>
                <a:gd name="T38" fmla="*/ 2147483647 w 47"/>
                <a:gd name="T39" fmla="*/ 2147483647 h 45"/>
                <a:gd name="T40" fmla="*/ 2147483647 w 47"/>
                <a:gd name="T41" fmla="*/ 0 h 45"/>
                <a:gd name="T42" fmla="*/ 2147483647 w 47"/>
                <a:gd name="T43" fmla="*/ 0 h 45"/>
                <a:gd name="T44" fmla="*/ 2147483647 w 47"/>
                <a:gd name="T45" fmla="*/ 0 h 45"/>
                <a:gd name="T46" fmla="*/ 2147483647 w 47"/>
                <a:gd name="T47" fmla="*/ 2147483647 h 45"/>
                <a:gd name="T48" fmla="*/ 2147483647 w 47"/>
                <a:gd name="T49" fmla="*/ 2147483647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"/>
                <a:gd name="T76" fmla="*/ 0 h 45"/>
                <a:gd name="T77" fmla="*/ 47 w 47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" h="45">
                  <a:moveTo>
                    <a:pt x="6" y="6"/>
                  </a:moveTo>
                  <a:lnTo>
                    <a:pt x="3" y="11"/>
                  </a:lnTo>
                  <a:lnTo>
                    <a:pt x="1" y="16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3" y="34"/>
                  </a:lnTo>
                  <a:lnTo>
                    <a:pt x="6" y="39"/>
                  </a:lnTo>
                  <a:lnTo>
                    <a:pt x="11" y="43"/>
                  </a:lnTo>
                  <a:lnTo>
                    <a:pt x="17" y="45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4" y="43"/>
                  </a:lnTo>
                  <a:lnTo>
                    <a:pt x="39" y="39"/>
                  </a:lnTo>
                  <a:lnTo>
                    <a:pt x="43" y="34"/>
                  </a:lnTo>
                  <a:lnTo>
                    <a:pt x="45" y="28"/>
                  </a:lnTo>
                  <a:lnTo>
                    <a:pt x="47" y="22"/>
                  </a:lnTo>
                  <a:lnTo>
                    <a:pt x="45" y="16"/>
                  </a:lnTo>
                  <a:lnTo>
                    <a:pt x="43" y="11"/>
                  </a:lnTo>
                  <a:lnTo>
                    <a:pt x="39" y="6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1" name="Freeform 51"/>
            <p:cNvSpPr>
              <a:spLocks/>
            </p:cNvSpPr>
            <p:nvPr/>
          </p:nvSpPr>
          <p:spPr bwMode="auto">
            <a:xfrm flipV="1">
              <a:off x="2882900" y="6053138"/>
              <a:ext cx="144000" cy="144000"/>
            </a:xfrm>
            <a:custGeom>
              <a:avLst/>
              <a:gdLst>
                <a:gd name="T0" fmla="*/ 2147483647 w 45"/>
                <a:gd name="T1" fmla="*/ 2147483647 h 45"/>
                <a:gd name="T2" fmla="*/ 2147483647 w 45"/>
                <a:gd name="T3" fmla="*/ 2147483647 h 45"/>
                <a:gd name="T4" fmla="*/ 2147483647 w 45"/>
                <a:gd name="T5" fmla="*/ 2147483647 h 45"/>
                <a:gd name="T6" fmla="*/ 2147483647 w 45"/>
                <a:gd name="T7" fmla="*/ 2147483647 h 45"/>
                <a:gd name="T8" fmla="*/ 2147483647 w 45"/>
                <a:gd name="T9" fmla="*/ 2147483647 h 45"/>
                <a:gd name="T10" fmla="*/ 2147483647 w 45"/>
                <a:gd name="T11" fmla="*/ 0 h 45"/>
                <a:gd name="T12" fmla="*/ 2147483647 w 45"/>
                <a:gd name="T13" fmla="*/ 0 h 45"/>
                <a:gd name="T14" fmla="*/ 2147483647 w 45"/>
                <a:gd name="T15" fmla="*/ 0 h 45"/>
                <a:gd name="T16" fmla="*/ 2147483647 w 45"/>
                <a:gd name="T17" fmla="*/ 2147483647 h 45"/>
                <a:gd name="T18" fmla="*/ 2147483647 w 45"/>
                <a:gd name="T19" fmla="*/ 2147483647 h 45"/>
                <a:gd name="T20" fmla="*/ 2147483647 w 45"/>
                <a:gd name="T21" fmla="*/ 2147483647 h 45"/>
                <a:gd name="T22" fmla="*/ 0 w 45"/>
                <a:gd name="T23" fmla="*/ 2147483647 h 45"/>
                <a:gd name="T24" fmla="*/ 0 w 45"/>
                <a:gd name="T25" fmla="*/ 2147483647 h 45"/>
                <a:gd name="T26" fmla="*/ 0 w 45"/>
                <a:gd name="T27" fmla="*/ 2147483647 h 45"/>
                <a:gd name="T28" fmla="*/ 2147483647 w 45"/>
                <a:gd name="T29" fmla="*/ 2147483647 h 45"/>
                <a:gd name="T30" fmla="*/ 2147483647 w 45"/>
                <a:gd name="T31" fmla="*/ 2147483647 h 45"/>
                <a:gd name="T32" fmla="*/ 2147483647 w 45"/>
                <a:gd name="T33" fmla="*/ 2147483647 h 45"/>
                <a:gd name="T34" fmla="*/ 2147483647 w 45"/>
                <a:gd name="T35" fmla="*/ 2147483647 h 45"/>
                <a:gd name="T36" fmla="*/ 2147483647 w 45"/>
                <a:gd name="T37" fmla="*/ 2147483647 h 45"/>
                <a:gd name="T38" fmla="*/ 2147483647 w 45"/>
                <a:gd name="T39" fmla="*/ 2147483647 h 45"/>
                <a:gd name="T40" fmla="*/ 2147483647 w 45"/>
                <a:gd name="T41" fmla="*/ 2147483647 h 45"/>
                <a:gd name="T42" fmla="*/ 2147483647 w 45"/>
                <a:gd name="T43" fmla="*/ 2147483647 h 45"/>
                <a:gd name="T44" fmla="*/ 2147483647 w 45"/>
                <a:gd name="T45" fmla="*/ 2147483647 h 45"/>
                <a:gd name="T46" fmla="*/ 2147483647 w 45"/>
                <a:gd name="T47" fmla="*/ 2147483647 h 45"/>
                <a:gd name="T48" fmla="*/ 2147483647 w 45"/>
                <a:gd name="T49" fmla="*/ 2147483647 h 45"/>
                <a:gd name="T50" fmla="*/ 2147483647 w 45"/>
                <a:gd name="T51" fmla="*/ 2147483647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5"/>
                <a:gd name="T79" fmla="*/ 0 h 45"/>
                <a:gd name="T80" fmla="*/ 45 w 45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5" h="45">
                  <a:moveTo>
                    <a:pt x="45" y="22"/>
                  </a:moveTo>
                  <a:lnTo>
                    <a:pt x="45" y="16"/>
                  </a:lnTo>
                  <a:lnTo>
                    <a:pt x="42" y="11"/>
                  </a:lnTo>
                  <a:lnTo>
                    <a:pt x="39" y="6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6" y="6"/>
                  </a:lnTo>
                  <a:lnTo>
                    <a:pt x="2" y="11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2" y="34"/>
                  </a:lnTo>
                  <a:lnTo>
                    <a:pt x="6" y="39"/>
                  </a:lnTo>
                  <a:lnTo>
                    <a:pt x="11" y="43"/>
                  </a:lnTo>
                  <a:lnTo>
                    <a:pt x="17" y="45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4" y="43"/>
                  </a:lnTo>
                  <a:lnTo>
                    <a:pt x="39" y="39"/>
                  </a:lnTo>
                  <a:lnTo>
                    <a:pt x="42" y="34"/>
                  </a:lnTo>
                  <a:lnTo>
                    <a:pt x="45" y="28"/>
                  </a:lnTo>
                  <a:lnTo>
                    <a:pt x="45" y="22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2" name="Freeform 52"/>
            <p:cNvSpPr>
              <a:spLocks/>
            </p:cNvSpPr>
            <p:nvPr/>
          </p:nvSpPr>
          <p:spPr bwMode="auto">
            <a:xfrm flipV="1">
              <a:off x="974725" y="6053138"/>
              <a:ext cx="144000" cy="144000"/>
            </a:xfrm>
            <a:custGeom>
              <a:avLst/>
              <a:gdLst>
                <a:gd name="T0" fmla="*/ 2147483647 w 46"/>
                <a:gd name="T1" fmla="*/ 2147483647 h 45"/>
                <a:gd name="T2" fmla="*/ 2147483647 w 46"/>
                <a:gd name="T3" fmla="*/ 2147483647 h 45"/>
                <a:gd name="T4" fmla="*/ 2147483647 w 46"/>
                <a:gd name="T5" fmla="*/ 2147483647 h 45"/>
                <a:gd name="T6" fmla="*/ 2147483647 w 46"/>
                <a:gd name="T7" fmla="*/ 2147483647 h 45"/>
                <a:gd name="T8" fmla="*/ 2147483647 w 46"/>
                <a:gd name="T9" fmla="*/ 2147483647 h 45"/>
                <a:gd name="T10" fmla="*/ 2147483647 w 46"/>
                <a:gd name="T11" fmla="*/ 0 h 45"/>
                <a:gd name="T12" fmla="*/ 2147483647 w 46"/>
                <a:gd name="T13" fmla="*/ 0 h 45"/>
                <a:gd name="T14" fmla="*/ 2147483647 w 46"/>
                <a:gd name="T15" fmla="*/ 0 h 45"/>
                <a:gd name="T16" fmla="*/ 2147483647 w 46"/>
                <a:gd name="T17" fmla="*/ 2147483647 h 45"/>
                <a:gd name="T18" fmla="*/ 2147483647 w 46"/>
                <a:gd name="T19" fmla="*/ 2147483647 h 45"/>
                <a:gd name="T20" fmla="*/ 2147483647 w 46"/>
                <a:gd name="T21" fmla="*/ 2147483647 h 45"/>
                <a:gd name="T22" fmla="*/ 2147483647 w 46"/>
                <a:gd name="T23" fmla="*/ 2147483647 h 45"/>
                <a:gd name="T24" fmla="*/ 0 w 46"/>
                <a:gd name="T25" fmla="*/ 2147483647 h 45"/>
                <a:gd name="T26" fmla="*/ 2147483647 w 46"/>
                <a:gd name="T27" fmla="*/ 2147483647 h 45"/>
                <a:gd name="T28" fmla="*/ 2147483647 w 46"/>
                <a:gd name="T29" fmla="*/ 2147483647 h 45"/>
                <a:gd name="T30" fmla="*/ 2147483647 w 46"/>
                <a:gd name="T31" fmla="*/ 2147483647 h 45"/>
                <a:gd name="T32" fmla="*/ 2147483647 w 46"/>
                <a:gd name="T33" fmla="*/ 2147483647 h 45"/>
                <a:gd name="T34" fmla="*/ 2147483647 w 46"/>
                <a:gd name="T35" fmla="*/ 2147483647 h 45"/>
                <a:gd name="T36" fmla="*/ 2147483647 w 46"/>
                <a:gd name="T37" fmla="*/ 2147483647 h 45"/>
                <a:gd name="T38" fmla="*/ 2147483647 w 46"/>
                <a:gd name="T39" fmla="*/ 2147483647 h 45"/>
                <a:gd name="T40" fmla="*/ 2147483647 w 46"/>
                <a:gd name="T41" fmla="*/ 2147483647 h 45"/>
                <a:gd name="T42" fmla="*/ 2147483647 w 46"/>
                <a:gd name="T43" fmla="*/ 2147483647 h 45"/>
                <a:gd name="T44" fmla="*/ 2147483647 w 46"/>
                <a:gd name="T45" fmla="*/ 2147483647 h 45"/>
                <a:gd name="T46" fmla="*/ 2147483647 w 46"/>
                <a:gd name="T47" fmla="*/ 2147483647 h 45"/>
                <a:gd name="T48" fmla="*/ 2147483647 w 46"/>
                <a:gd name="T49" fmla="*/ 2147483647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6"/>
                <a:gd name="T76" fmla="*/ 0 h 45"/>
                <a:gd name="T77" fmla="*/ 46 w 46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6" h="45">
                  <a:moveTo>
                    <a:pt x="46" y="22"/>
                  </a:moveTo>
                  <a:lnTo>
                    <a:pt x="45" y="16"/>
                  </a:lnTo>
                  <a:lnTo>
                    <a:pt x="43" y="11"/>
                  </a:lnTo>
                  <a:lnTo>
                    <a:pt x="39" y="6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2" y="3"/>
                  </a:lnTo>
                  <a:lnTo>
                    <a:pt x="7" y="6"/>
                  </a:lnTo>
                  <a:lnTo>
                    <a:pt x="4" y="11"/>
                  </a:lnTo>
                  <a:lnTo>
                    <a:pt x="1" y="16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4" y="34"/>
                  </a:lnTo>
                  <a:lnTo>
                    <a:pt x="7" y="39"/>
                  </a:lnTo>
                  <a:lnTo>
                    <a:pt x="12" y="43"/>
                  </a:lnTo>
                  <a:lnTo>
                    <a:pt x="17" y="45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4" y="43"/>
                  </a:lnTo>
                  <a:lnTo>
                    <a:pt x="39" y="39"/>
                  </a:lnTo>
                  <a:lnTo>
                    <a:pt x="43" y="34"/>
                  </a:lnTo>
                  <a:lnTo>
                    <a:pt x="45" y="28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3" name="ZoneTexte 366"/>
            <p:cNvSpPr txBox="1">
              <a:spLocks noChangeArrowheads="1"/>
            </p:cNvSpPr>
            <p:nvPr/>
          </p:nvSpPr>
          <p:spPr bwMode="auto">
            <a:xfrm>
              <a:off x="1111250" y="5989638"/>
              <a:ext cx="16176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CAB 10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60)</a:t>
              </a:r>
            </a:p>
          </p:txBody>
        </p:sp>
        <p:sp>
          <p:nvSpPr>
            <p:cNvPr id="324" name="ZoneTexte 367"/>
            <p:cNvSpPr txBox="1">
              <a:spLocks noChangeArrowheads="1"/>
            </p:cNvSpPr>
            <p:nvPr/>
          </p:nvSpPr>
          <p:spPr bwMode="auto">
            <a:xfrm>
              <a:off x="3011488" y="5989638"/>
              <a:ext cx="16383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CAB 30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60)</a:t>
              </a:r>
            </a:p>
          </p:txBody>
        </p:sp>
        <p:sp>
          <p:nvSpPr>
            <p:cNvPr id="325" name="ZoneTexte 368"/>
            <p:cNvSpPr txBox="1">
              <a:spLocks noChangeArrowheads="1"/>
            </p:cNvSpPr>
            <p:nvPr/>
          </p:nvSpPr>
          <p:spPr bwMode="auto">
            <a:xfrm>
              <a:off x="4884738" y="5989638"/>
              <a:ext cx="1676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CAB 60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61)</a:t>
              </a:r>
            </a:p>
          </p:txBody>
        </p:sp>
        <p:sp>
          <p:nvSpPr>
            <p:cNvPr id="326" name="ZoneTexte 369"/>
            <p:cNvSpPr txBox="1">
              <a:spLocks noChangeArrowheads="1"/>
            </p:cNvSpPr>
            <p:nvPr/>
          </p:nvSpPr>
          <p:spPr bwMode="auto">
            <a:xfrm>
              <a:off x="6832600" y="5989638"/>
              <a:ext cx="17718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EFV 600 mg 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= 62)</a:t>
              </a:r>
            </a:p>
          </p:txBody>
        </p:sp>
      </p:grpSp>
      <p:sp>
        <p:nvSpPr>
          <p:cNvPr id="327" name="ZoneTexte 364"/>
          <p:cNvSpPr txBox="1">
            <a:spLocks noChangeArrowheads="1"/>
          </p:cNvSpPr>
          <p:nvPr/>
        </p:nvSpPr>
        <p:spPr bwMode="auto">
          <a:xfrm>
            <a:off x="7928789" y="5486400"/>
            <a:ext cx="10628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dirty="0" smtClean="0">
                <a:solidFill>
                  <a:srgbClr val="000066"/>
                </a:solidFill>
              </a:rPr>
              <a:t>semaines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328" name="ZoneTexte 379"/>
          <p:cNvSpPr txBox="1">
            <a:spLocks noChangeArrowheads="1"/>
          </p:cNvSpPr>
          <p:nvPr/>
        </p:nvSpPr>
        <p:spPr bwMode="auto">
          <a:xfrm>
            <a:off x="7252514" y="2133600"/>
            <a:ext cx="1590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CAB global</a:t>
            </a:r>
          </a:p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76%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330" name="ZoneTexte 377"/>
          <p:cNvSpPr txBox="1">
            <a:spLocks noChangeArrowheads="1"/>
          </p:cNvSpPr>
          <p:nvPr/>
        </p:nvSpPr>
        <p:spPr bwMode="auto">
          <a:xfrm>
            <a:off x="3645714" y="3985796"/>
            <a:ext cx="15351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b="1" dirty="0">
                <a:solidFill>
                  <a:srgbClr val="333399"/>
                </a:solidFill>
              </a:rPr>
              <a:t>EFV = </a:t>
            </a:r>
            <a:r>
              <a:rPr lang="fr-FR" sz="1400" b="1" dirty="0" smtClean="0">
                <a:solidFill>
                  <a:srgbClr val="333399"/>
                </a:solidFill>
              </a:rPr>
              <a:t>71%</a:t>
            </a:r>
            <a:endParaRPr lang="fr-FR" sz="1400" b="1" dirty="0">
              <a:solidFill>
                <a:srgbClr val="333399"/>
              </a:solidFill>
            </a:endParaRPr>
          </a:p>
        </p:txBody>
      </p:sp>
      <p:sp>
        <p:nvSpPr>
          <p:cNvPr id="331" name="ZoneTexte 380"/>
          <p:cNvSpPr txBox="1">
            <a:spLocks noChangeArrowheads="1"/>
          </p:cNvSpPr>
          <p:nvPr/>
        </p:nvSpPr>
        <p:spPr bwMode="auto">
          <a:xfrm>
            <a:off x="3520302" y="2133600"/>
            <a:ext cx="1789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CAB global</a:t>
            </a:r>
          </a:p>
          <a:p>
            <a:pPr algn="ctr" defTabSz="914400"/>
            <a:r>
              <a:rPr lang="fr-FR" sz="1400" dirty="0" smtClean="0">
                <a:solidFill>
                  <a:srgbClr val="000066"/>
                </a:solidFill>
              </a:rPr>
              <a:t>82</a:t>
            </a:r>
            <a:r>
              <a:rPr lang="fr-FR" sz="1400" dirty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332" name="Line 24"/>
          <p:cNvSpPr>
            <a:spLocks noChangeShapeType="1"/>
          </p:cNvSpPr>
          <p:nvPr/>
        </p:nvSpPr>
        <p:spPr bwMode="auto">
          <a:xfrm>
            <a:off x="4409302" y="2799934"/>
            <a:ext cx="14287" cy="2595562"/>
          </a:xfrm>
          <a:prstGeom prst="line">
            <a:avLst/>
          </a:prstGeom>
          <a:noFill/>
          <a:ln w="4763">
            <a:solidFill>
              <a:srgbClr val="33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grpSp>
        <p:nvGrpSpPr>
          <p:cNvPr id="333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33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35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336" name="Text Box 3"/>
          <p:cNvSpPr txBox="1">
            <a:spLocks noChangeArrowheads="1"/>
          </p:cNvSpPr>
          <p:nvPr/>
        </p:nvSpPr>
        <p:spPr bwMode="auto">
          <a:xfrm>
            <a:off x="3656013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34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oneTexte 3"/>
          <p:cNvSpPr txBox="1">
            <a:spLocks noChangeArrowheads="1"/>
          </p:cNvSpPr>
          <p:nvPr/>
        </p:nvSpPr>
        <p:spPr bwMode="auto">
          <a:xfrm>
            <a:off x="2340556" y="1358900"/>
            <a:ext cx="4448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Résultats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à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S96, </a:t>
            </a:r>
            <a:r>
              <a:rPr lang="en-US" sz="2400" b="1" dirty="0">
                <a:solidFill>
                  <a:srgbClr val="CC3300"/>
                </a:solidFill>
                <a:latin typeface="Calibri" pitchFamily="-84" charset="0"/>
              </a:rPr>
              <a:t>ITT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-ME</a:t>
            </a:r>
            <a:r>
              <a:rPr lang="en-US" sz="2400" b="1" dirty="0">
                <a:solidFill>
                  <a:srgbClr val="CC3300"/>
                </a:solidFill>
                <a:latin typeface="Calibri" pitchFamily="-84" charset="0"/>
              </a:rPr>
              <a:t>, </a:t>
            </a:r>
            <a:r>
              <a:rPr lang="en-US" sz="2400" b="1" dirty="0" err="1">
                <a:solidFill>
                  <a:srgbClr val="CC3300"/>
                </a:solidFill>
                <a:latin typeface="Calibri" pitchFamily="-84" charset="0"/>
              </a:rPr>
              <a:t>snaphsot</a:t>
            </a:r>
            <a:endParaRPr lang="en-US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aphicFrame>
        <p:nvGraphicFramePr>
          <p:cNvPr id="5" name="Group 77"/>
          <p:cNvGraphicFramePr>
            <a:graphicFrameLocks noGrp="1"/>
          </p:cNvGraphicFramePr>
          <p:nvPr/>
        </p:nvGraphicFramePr>
        <p:xfrm>
          <a:off x="228600" y="2050082"/>
          <a:ext cx="8820150" cy="3117962"/>
        </p:xfrm>
        <a:graphic>
          <a:graphicData uri="http://schemas.openxmlformats.org/drawingml/2006/table">
            <a:tbl>
              <a:tblPr/>
              <a:tblGrid>
                <a:gridCol w="4141788"/>
                <a:gridCol w="1150937"/>
                <a:gridCol w="1149350"/>
                <a:gridCol w="1150938"/>
                <a:gridCol w="1227137"/>
              </a:tblGrid>
              <a:tr h="444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10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30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CAB 60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&lt; 50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Echec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virologique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défini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au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protocole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Echec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–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événement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indésirable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Echec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– ARN VIH ≥ 50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Echec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pour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autres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raisons* avec ARN VIH ≥ 50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Echec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pour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autres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raisons* avec ARN VIH &lt; 50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798" name="ZoneTexte 5"/>
          <p:cNvSpPr txBox="1">
            <a:spLocks noChangeArrowheads="1"/>
          </p:cNvSpPr>
          <p:nvPr/>
        </p:nvSpPr>
        <p:spPr bwMode="auto">
          <a:xfrm>
            <a:off x="268287" y="5386387"/>
            <a:ext cx="87804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66"/>
                </a:solidFill>
              </a:rPr>
              <a:t>* </a:t>
            </a:r>
            <a:r>
              <a:rPr lang="en-US" sz="1600" dirty="0" err="1" smtClean="0">
                <a:solidFill>
                  <a:srgbClr val="000066"/>
                </a:solidFill>
              </a:rPr>
              <a:t>Autres</a:t>
            </a:r>
            <a:r>
              <a:rPr lang="en-US" sz="1600" dirty="0" smtClean="0">
                <a:solidFill>
                  <a:srgbClr val="000066"/>
                </a:solidFill>
              </a:rPr>
              <a:t> raisons: </a:t>
            </a:r>
            <a:r>
              <a:rPr lang="en-US" sz="1600" dirty="0" err="1" smtClean="0">
                <a:solidFill>
                  <a:srgbClr val="000066"/>
                </a:solidFill>
              </a:rPr>
              <a:t>données</a:t>
            </a:r>
            <a:r>
              <a:rPr lang="en-US" sz="1600" dirty="0" smtClean="0">
                <a:solidFill>
                  <a:srgbClr val="000066"/>
                </a:solidFill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</a:rPr>
              <a:t>manquantes</a:t>
            </a:r>
            <a:r>
              <a:rPr lang="en-US" sz="1600" dirty="0" smtClean="0">
                <a:solidFill>
                  <a:srgbClr val="000066"/>
                </a:solidFill>
              </a:rPr>
              <a:t>, </a:t>
            </a:r>
            <a:r>
              <a:rPr lang="en-US" sz="1600" dirty="0" err="1" smtClean="0">
                <a:solidFill>
                  <a:srgbClr val="000066"/>
                </a:solidFill>
              </a:rPr>
              <a:t>déviation</a:t>
            </a:r>
            <a:r>
              <a:rPr lang="en-US" sz="1600" dirty="0" smtClean="0">
                <a:solidFill>
                  <a:srgbClr val="000066"/>
                </a:solidFill>
              </a:rPr>
              <a:t> au </a:t>
            </a:r>
            <a:r>
              <a:rPr lang="en-US" sz="1600" dirty="0" err="1" smtClean="0">
                <a:solidFill>
                  <a:srgbClr val="000066"/>
                </a:solidFill>
              </a:rPr>
              <a:t>protocole</a:t>
            </a:r>
            <a:r>
              <a:rPr lang="en-US" sz="1600" dirty="0" smtClean="0">
                <a:solidFill>
                  <a:srgbClr val="000066"/>
                </a:solidFill>
              </a:rPr>
              <a:t>, non observance, </a:t>
            </a:r>
            <a:r>
              <a:rPr lang="en-US" sz="1600" dirty="0" err="1" smtClean="0">
                <a:solidFill>
                  <a:srgbClr val="000066"/>
                </a:solidFill>
              </a:rPr>
              <a:t>perdu</a:t>
            </a:r>
            <a:r>
              <a:rPr lang="en-US" sz="1600" dirty="0" smtClean="0">
                <a:solidFill>
                  <a:srgbClr val="000066"/>
                </a:solidFill>
              </a:rPr>
              <a:t> de </a:t>
            </a:r>
            <a:r>
              <a:rPr lang="en-US" sz="1600" dirty="0" err="1" smtClean="0">
                <a:solidFill>
                  <a:srgbClr val="000066"/>
                </a:solidFill>
              </a:rPr>
              <a:t>vue</a:t>
            </a:r>
            <a:r>
              <a:rPr lang="en-US" sz="1600" dirty="0" smtClean="0">
                <a:solidFill>
                  <a:srgbClr val="000066"/>
                </a:solidFill>
              </a:rPr>
              <a:t>,</a:t>
            </a:r>
          </a:p>
          <a:p>
            <a:r>
              <a:rPr lang="en-US" sz="1600" dirty="0" err="1" smtClean="0">
                <a:solidFill>
                  <a:srgbClr val="000066"/>
                </a:solidFill>
              </a:rPr>
              <a:t>retrait</a:t>
            </a:r>
            <a:r>
              <a:rPr lang="en-US" sz="1600" dirty="0" smtClean="0">
                <a:solidFill>
                  <a:srgbClr val="000066"/>
                </a:solidFill>
              </a:rPr>
              <a:t> du </a:t>
            </a:r>
            <a:r>
              <a:rPr lang="en-US" sz="1600" dirty="0" err="1" smtClean="0">
                <a:solidFill>
                  <a:srgbClr val="000066"/>
                </a:solidFill>
              </a:rPr>
              <a:t>consentement</a:t>
            </a:r>
            <a:r>
              <a:rPr lang="en-US" sz="1600" dirty="0" smtClean="0">
                <a:solidFill>
                  <a:srgbClr val="000066"/>
                </a:solidFill>
              </a:rPr>
              <a:t>, </a:t>
            </a:r>
            <a:r>
              <a:rPr lang="en-US" sz="1600" dirty="0" err="1" smtClean="0">
                <a:solidFill>
                  <a:srgbClr val="000066"/>
                </a:solidFill>
              </a:rPr>
              <a:t>décision</a:t>
            </a:r>
            <a:r>
              <a:rPr lang="en-US" sz="1600" dirty="0" smtClean="0">
                <a:solidFill>
                  <a:srgbClr val="000066"/>
                </a:solidFill>
              </a:rPr>
              <a:t> </a:t>
            </a:r>
            <a:r>
              <a:rPr lang="en-US" sz="1600" dirty="0" err="1" smtClean="0">
                <a:solidFill>
                  <a:srgbClr val="000066"/>
                </a:solidFill>
              </a:rPr>
              <a:t>investigateur</a:t>
            </a:r>
            <a:r>
              <a:rPr lang="en-US" sz="1600" dirty="0" smtClean="0">
                <a:solidFill>
                  <a:srgbClr val="000066"/>
                </a:solidFill>
              </a:rPr>
              <a:t>, modification du </a:t>
            </a:r>
            <a:r>
              <a:rPr lang="en-US" sz="1600" dirty="0" err="1" smtClean="0">
                <a:solidFill>
                  <a:srgbClr val="000066"/>
                </a:solidFill>
              </a:rPr>
              <a:t>traitement</a:t>
            </a:r>
            <a:r>
              <a:rPr lang="en-US" sz="1600" dirty="0" smtClean="0">
                <a:solidFill>
                  <a:srgbClr val="000066"/>
                </a:solidFill>
              </a:rPr>
              <a:t> ARV, </a:t>
            </a:r>
            <a:r>
              <a:rPr lang="en-US" sz="1600" dirty="0" err="1" smtClean="0">
                <a:solidFill>
                  <a:srgbClr val="000066"/>
                </a:solidFill>
              </a:rPr>
              <a:t>inéligible</a:t>
            </a:r>
            <a:r>
              <a:rPr lang="en-US" sz="1600" dirty="0" smtClean="0">
                <a:solidFill>
                  <a:srgbClr val="000066"/>
                </a:solidFill>
              </a:rPr>
              <a:t> pour la phase de maintenance 	</a:t>
            </a:r>
          </a:p>
          <a:p>
            <a:r>
              <a:rPr lang="en-US" sz="1600" dirty="0" smtClean="0">
                <a:solidFill>
                  <a:srgbClr val="000066"/>
                </a:solidFill>
              </a:rPr>
              <a:t> </a:t>
            </a:r>
            <a:endParaRPr lang="en-US" sz="1600" dirty="0">
              <a:solidFill>
                <a:srgbClr val="000066"/>
              </a:solidFill>
            </a:endParaRPr>
          </a:p>
        </p:txBody>
      </p:sp>
      <p:sp>
        <p:nvSpPr>
          <p:cNvPr id="31799" name="Text Box 3"/>
          <p:cNvSpPr txBox="1">
            <a:spLocks noChangeArrowheads="1"/>
          </p:cNvSpPr>
          <p:nvPr/>
        </p:nvSpPr>
        <p:spPr bwMode="auto">
          <a:xfrm>
            <a:off x="3656013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7"/>
          <p:cNvSpPr>
            <a:spLocks noChangeArrowheads="1"/>
          </p:cNvSpPr>
          <p:nvPr/>
        </p:nvSpPr>
        <p:spPr bwMode="auto">
          <a:xfrm>
            <a:off x="3042652" y="3060700"/>
            <a:ext cx="3044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C3300"/>
                </a:solidFill>
                <a:latin typeface="Calibri" pitchFamily="-84" charset="0"/>
              </a:rPr>
              <a:t>Echecs</a:t>
            </a:r>
            <a:r>
              <a:rPr lang="en-US" sz="20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  <a:latin typeface="Calibri" pitchFamily="-84" charset="0"/>
              </a:rPr>
              <a:t>virologiques</a:t>
            </a:r>
            <a:r>
              <a:rPr lang="en-US" sz="2000" b="1" dirty="0" smtClean="0">
                <a:solidFill>
                  <a:srgbClr val="CC3300"/>
                </a:solidFill>
                <a:latin typeface="Calibri" pitchFamily="-84" charset="0"/>
              </a:rPr>
              <a:t> (EVDP)</a:t>
            </a:r>
            <a:endParaRPr lang="en-US" sz="20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graphicFrame>
        <p:nvGraphicFramePr>
          <p:cNvPr id="12" name="Group 77"/>
          <p:cNvGraphicFramePr>
            <a:graphicFrameLocks/>
          </p:cNvGraphicFramePr>
          <p:nvPr/>
        </p:nvGraphicFramePr>
        <p:xfrm>
          <a:off x="328613" y="3492499"/>
          <a:ext cx="8458202" cy="1577791"/>
        </p:xfrm>
        <a:graphic>
          <a:graphicData uri="http://schemas.openxmlformats.org/drawingml/2006/table">
            <a:tbl>
              <a:tblPr/>
              <a:tblGrid>
                <a:gridCol w="293404"/>
                <a:gridCol w="3135596"/>
                <a:gridCol w="1219200"/>
                <a:gridCol w="1295400"/>
                <a:gridCol w="1224915"/>
                <a:gridCol w="1289687"/>
              </a:tblGrid>
              <a:tr h="3393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10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30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60 mg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3096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Phase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d’induction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Emergence de résistance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Phase de maintenance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Emergence de résistance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811" name="Rectangle 12"/>
          <p:cNvSpPr>
            <a:spLocks noChangeArrowheads="1"/>
          </p:cNvSpPr>
          <p:nvPr/>
        </p:nvSpPr>
        <p:spPr bwMode="auto">
          <a:xfrm>
            <a:off x="228600" y="5105400"/>
            <a:ext cx="88201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 dirty="0">
                <a:solidFill>
                  <a:srgbClr val="000066"/>
                </a:solidFill>
              </a:rPr>
              <a:t>* CAB 10 mg :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r>
              <a:rPr lang="fr-FR" sz="1400" dirty="0">
                <a:solidFill>
                  <a:srgbClr val="000066"/>
                </a:solidFill>
              </a:rPr>
              <a:t>é</a:t>
            </a:r>
            <a:r>
              <a:rPr lang="fr-FR" sz="1400" dirty="0" smtClean="0">
                <a:solidFill>
                  <a:srgbClr val="000066"/>
                </a:solidFill>
              </a:rPr>
              <a:t>mergence de mutation INNTI (</a:t>
            </a:r>
            <a:r>
              <a:rPr lang="fr-FR" sz="1400" dirty="0">
                <a:solidFill>
                  <a:srgbClr val="000066"/>
                </a:solidFill>
              </a:rPr>
              <a:t>E138Q)</a:t>
            </a:r>
            <a:r>
              <a:rPr lang="fr-FR" sz="1400" dirty="0" smtClean="0">
                <a:solidFill>
                  <a:srgbClr val="000066"/>
                </a:solidFill>
              </a:rPr>
              <a:t> et </a:t>
            </a:r>
            <a:r>
              <a:rPr lang="fr-FR" sz="1400" dirty="0">
                <a:solidFill>
                  <a:srgbClr val="000066"/>
                </a:solidFill>
              </a:rPr>
              <a:t>INI (Q148R)</a:t>
            </a:r>
            <a:r>
              <a:rPr lang="fr-FR" sz="1400" dirty="0" smtClean="0">
                <a:solidFill>
                  <a:srgbClr val="000066"/>
                </a:solidFill>
              </a:rPr>
              <a:t> à S48</a:t>
            </a:r>
            <a:r>
              <a:rPr lang="fr-FR" sz="1400" dirty="0">
                <a:solidFill>
                  <a:srgbClr val="000066"/>
                </a:solidFill>
              </a:rPr>
              <a:t>; CAB FC = 3, RPV FC = 2 ; CAB 10 mg :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r>
              <a:rPr lang="fr-FR" sz="1400" dirty="0">
                <a:solidFill>
                  <a:srgbClr val="000066"/>
                </a:solidFill>
              </a:rPr>
              <a:t>é</a:t>
            </a:r>
            <a:r>
              <a:rPr lang="fr-FR" sz="1400" dirty="0" smtClean="0">
                <a:solidFill>
                  <a:srgbClr val="000066"/>
                </a:solidFill>
              </a:rPr>
              <a:t>mergence de mutations de résistance INNTI (</a:t>
            </a:r>
            <a:r>
              <a:rPr lang="fr-FR" sz="1400" dirty="0">
                <a:solidFill>
                  <a:srgbClr val="000066"/>
                </a:solidFill>
              </a:rPr>
              <a:t>K101K/E + E138E/A)</a:t>
            </a:r>
            <a:r>
              <a:rPr lang="fr-FR" sz="1400" dirty="0" smtClean="0">
                <a:solidFill>
                  <a:srgbClr val="000066"/>
                </a:solidFill>
              </a:rPr>
              <a:t> mais pas INI</a:t>
            </a:r>
          </a:p>
          <a:p>
            <a:pPr>
              <a:spcBef>
                <a:spcPts val="600"/>
              </a:spcBef>
            </a:pPr>
            <a:r>
              <a:rPr lang="fr-FR" sz="1400" dirty="0" smtClean="0">
                <a:solidFill>
                  <a:srgbClr val="000066"/>
                </a:solidFill>
              </a:rPr>
              <a:t>Un patient supplémentaire sous </a:t>
            </a:r>
            <a:r>
              <a:rPr lang="fr-FR" sz="1400" dirty="0">
                <a:solidFill>
                  <a:srgbClr val="000066"/>
                </a:solidFill>
              </a:rPr>
              <a:t>CAB 10 mg :</a:t>
            </a:r>
            <a:r>
              <a:rPr lang="fr-FR" sz="1400" dirty="0" smtClean="0">
                <a:solidFill>
                  <a:srgbClr val="000066"/>
                </a:solidFill>
              </a:rPr>
              <a:t> échec à S48 non confirmé, </a:t>
            </a:r>
            <a:r>
              <a:rPr lang="fr-FR" sz="1400" dirty="0">
                <a:solidFill>
                  <a:srgbClr val="000066"/>
                </a:solidFill>
              </a:rPr>
              <a:t>mutation</a:t>
            </a:r>
            <a:r>
              <a:rPr lang="fr-FR" sz="1400" dirty="0" smtClean="0">
                <a:solidFill>
                  <a:srgbClr val="000066"/>
                </a:solidFill>
              </a:rPr>
              <a:t> à INNTI </a:t>
            </a:r>
            <a:r>
              <a:rPr lang="fr-FR" sz="1400" dirty="0">
                <a:solidFill>
                  <a:srgbClr val="000066"/>
                </a:solidFill>
              </a:rPr>
              <a:t>(K101K/E + E138E/K),</a:t>
            </a:r>
            <a:r>
              <a:rPr lang="fr-FR" sz="1400" dirty="0" smtClean="0">
                <a:solidFill>
                  <a:srgbClr val="000066"/>
                </a:solidFill>
              </a:rPr>
              <a:t> pas de mutation à INI</a:t>
            </a:r>
          </a:p>
          <a:p>
            <a:pPr>
              <a:spcBef>
                <a:spcPts val="600"/>
              </a:spcBef>
            </a:pPr>
            <a:r>
              <a:rPr lang="fr-FR" sz="1400" dirty="0">
                <a:solidFill>
                  <a:srgbClr val="000066"/>
                </a:solidFill>
              </a:rPr>
              <a:t>** CAB 30 mg :</a:t>
            </a:r>
            <a:r>
              <a:rPr lang="fr-FR" sz="1400" dirty="0" smtClean="0">
                <a:solidFill>
                  <a:srgbClr val="000066"/>
                </a:solidFill>
              </a:rPr>
              <a:t> EVDP à S36 sans émergence de mutation INNTI (</a:t>
            </a:r>
            <a:r>
              <a:rPr lang="fr-FR" sz="1400" dirty="0" err="1" smtClean="0">
                <a:solidFill>
                  <a:srgbClr val="000066"/>
                </a:solidFill>
              </a:rPr>
              <a:t>intégrase</a:t>
            </a:r>
            <a:r>
              <a:rPr lang="fr-FR" sz="1400" dirty="0" smtClean="0">
                <a:solidFill>
                  <a:srgbClr val="000066"/>
                </a:solidFill>
              </a:rPr>
              <a:t> non amplifiée) 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50800" y="1143000"/>
            <a:ext cx="9024938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-84" charset="2"/>
              <a:buChar char="§"/>
            </a:pP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Echec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virologique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défini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au </a:t>
            </a:r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protocole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(EVDP) :</a:t>
            </a:r>
            <a:r>
              <a:rPr lang="en-US" sz="20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</a:rPr>
              <a:t>Non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réponse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: diminution &lt; 1 log</a:t>
            </a:r>
            <a:r>
              <a:rPr lang="en-US" baseline="-25000" dirty="0" smtClean="0">
                <a:solidFill>
                  <a:srgbClr val="000066"/>
                </a:solidFill>
                <a:latin typeface="+mn-lt"/>
              </a:rPr>
              <a:t>10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/ml de ARN VIH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à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S4,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sauf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si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&lt; 400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c/mL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;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ou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 ARN VIH ≥ 200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/ml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à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partir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de S16 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n-US" dirty="0" err="1" smtClean="0">
                <a:solidFill>
                  <a:srgbClr val="000066"/>
                </a:solidFill>
                <a:latin typeface="+mn-lt"/>
              </a:rPr>
              <a:t>Rebond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: ARN VIH ≥ 200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/ml après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avoir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été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confirmé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&lt; 200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/ml;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ou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&gt; 0</a:t>
            </a:r>
            <a:r>
              <a:rPr lang="fr-FR" dirty="0" smtClean="0">
                <a:solidFill>
                  <a:srgbClr val="000066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5 log</a:t>
            </a:r>
            <a:r>
              <a:rPr lang="en-US" baseline="-25000" dirty="0" smtClean="0">
                <a:solidFill>
                  <a:srgbClr val="000066"/>
                </a:solidFill>
                <a:latin typeface="+mn-lt"/>
              </a:rPr>
              <a:t>10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/ml au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dessus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du nadir (la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valeur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la plus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précoce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≥ 200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/ml)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n-US" dirty="0" err="1" smtClean="0">
                <a:solidFill>
                  <a:srgbClr val="000066"/>
                </a:solidFill>
                <a:latin typeface="+mn-lt"/>
              </a:rPr>
              <a:t>Dans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tous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les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cas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nécessité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dconfirmation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sur</a:t>
            </a:r>
            <a:r>
              <a:rPr lang="en-US" dirty="0" smtClean="0">
                <a:solidFill>
                  <a:srgbClr val="000066"/>
                </a:solidFill>
                <a:latin typeface="+mn-lt"/>
              </a:rPr>
              <a:t> un second </a:t>
            </a:r>
            <a:r>
              <a:rPr lang="en-US" dirty="0" err="1" smtClean="0">
                <a:solidFill>
                  <a:srgbClr val="000066"/>
                </a:solidFill>
                <a:latin typeface="+mn-lt"/>
              </a:rPr>
              <a:t>prélévement</a:t>
            </a:r>
            <a:endParaRPr lang="en-US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8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56013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089492"/>
              </p:ext>
            </p:extLst>
          </p:nvPr>
        </p:nvGraphicFramePr>
        <p:xfrm>
          <a:off x="150943" y="1673326"/>
          <a:ext cx="8813546" cy="4106270"/>
        </p:xfrm>
        <a:graphic>
          <a:graphicData uri="http://schemas.openxmlformats.org/drawingml/2006/table">
            <a:tbl>
              <a:tblPr/>
              <a:tblGrid>
                <a:gridCol w="3821394"/>
                <a:gridCol w="1248038"/>
                <a:gridCol w="1248038"/>
                <a:gridCol w="1248038"/>
                <a:gridCol w="1248038"/>
              </a:tblGrid>
              <a:tr h="33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10 mg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30 mg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60 mg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61)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EFV 600 mg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Evénements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indésirables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de grade 2-4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(&gt; 3%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dans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un des bras)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 (8 %)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8 (13 %)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13 (21 %)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12 (19 %)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Insomnie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 (6 %)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Dépression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Nausées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Fatigue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Céphalées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Rash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  <a:latin typeface="+mn-lt"/>
                        </a:rPr>
                        <a:t>maculaire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Evénements indésirables graves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 (8 %)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(11 %)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 (6 %)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EI conduisant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à l’arrêt </a:t>
                      </a:r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(&gt; 1 sujet)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4 (7 %)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9 (15 %)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Vertiges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11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Elévation des ALAT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2*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75545" y="5801380"/>
            <a:ext cx="8788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  <a:latin typeface="+mj-lt"/>
              </a:rPr>
              <a:t>* 2 sujets avec </a:t>
            </a:r>
            <a:r>
              <a:rPr lang="fr-FR" sz="1400" dirty="0" err="1" smtClean="0">
                <a:solidFill>
                  <a:srgbClr val="000066"/>
                </a:solidFill>
                <a:latin typeface="+mj-lt"/>
              </a:rPr>
              <a:t>stéato-hépatite</a:t>
            </a:r>
            <a:r>
              <a:rPr lang="fr-FR" sz="1400" dirty="0" smtClean="0">
                <a:solidFill>
                  <a:srgbClr val="000066"/>
                </a:solidFill>
                <a:latin typeface="+mj-lt"/>
              </a:rPr>
              <a:t> ont présenté des élévations asymptomatiques de grade 4 des ALAT (critère d’arrêt pour toxicité hépatique) avec des taux normaux de bilirubine, à S4 et S8, résolutives à l’arrêt des produits de l’essai. </a:t>
            </a:r>
            <a:endParaRPr lang="fr-FR" sz="1400" dirty="0">
              <a:solidFill>
                <a:srgbClr val="000066"/>
              </a:solidFill>
              <a:latin typeface="+mj-lt"/>
            </a:endParaRP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56013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1" name="ZoneTexte 3"/>
          <p:cNvSpPr txBox="1">
            <a:spLocks noChangeArrowheads="1"/>
          </p:cNvSpPr>
          <p:nvPr/>
        </p:nvSpPr>
        <p:spPr bwMode="auto">
          <a:xfrm>
            <a:off x="2893072" y="1143000"/>
            <a:ext cx="3343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Evénements</a:t>
            </a:r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 </a:t>
            </a:r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indésirables</a:t>
            </a:r>
            <a:endParaRPr lang="en-US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593352"/>
              </p:ext>
            </p:extLst>
          </p:nvPr>
        </p:nvGraphicFramePr>
        <p:xfrm>
          <a:off x="150943" y="1917707"/>
          <a:ext cx="8813546" cy="3873493"/>
        </p:xfrm>
        <a:graphic>
          <a:graphicData uri="http://schemas.openxmlformats.org/drawingml/2006/table">
            <a:tbl>
              <a:tblPr/>
              <a:tblGrid>
                <a:gridCol w="3821394"/>
                <a:gridCol w="1248038"/>
                <a:gridCol w="1248038"/>
                <a:gridCol w="1248038"/>
                <a:gridCol w="1248038"/>
              </a:tblGrid>
              <a:tr h="68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10 mg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30 mg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60)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CAB 60 mg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61)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EFV 600 mg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  <a:cs typeface="ＭＳ Ｐゴシック" pitchFamily="-65" charset="-128"/>
                        </a:rPr>
                        <a:t>(N = 62)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Elevation ALAT grade 1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à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8 (13 %)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12 (20 %)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17 (28 %)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13 (21 %)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Anomalies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biologiques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Créatine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phosphokinase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7 (12 %)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5 (8 %)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9 (15 %)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ALAT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2*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Lipase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3 (5 %)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6 (10 %)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Bilirubine totale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Neutrophiles totaux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1 (2 %)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2 (3 %)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8510">
                <a:tc>
                  <a:txBody>
                    <a:bodyPr/>
                    <a:lstStyle/>
                    <a:p>
                      <a:pPr lvl="1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Créatinine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56013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9" name="ZoneTexte 3"/>
          <p:cNvSpPr txBox="1">
            <a:spLocks noChangeArrowheads="1"/>
          </p:cNvSpPr>
          <p:nvPr/>
        </p:nvSpPr>
        <p:spPr bwMode="auto">
          <a:xfrm>
            <a:off x="3025169" y="1358900"/>
            <a:ext cx="3079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3300"/>
                </a:solidFill>
                <a:latin typeface="Calibri" pitchFamily="-84" charset="0"/>
              </a:rPr>
              <a:t>Anomalies </a:t>
            </a:r>
            <a:r>
              <a:rPr lang="en-US" sz="2400" b="1" dirty="0" err="1" smtClean="0">
                <a:solidFill>
                  <a:srgbClr val="CC3300"/>
                </a:solidFill>
                <a:latin typeface="Calibri" pitchFamily="-84" charset="0"/>
              </a:rPr>
              <a:t>biologiques</a:t>
            </a:r>
            <a:endParaRPr lang="en-US" sz="24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5545" y="5801380"/>
            <a:ext cx="8788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  <a:latin typeface="+mj-lt"/>
              </a:rPr>
              <a:t>* 2 sujets avec </a:t>
            </a:r>
            <a:r>
              <a:rPr lang="fr-FR" sz="1400" dirty="0" err="1" smtClean="0">
                <a:solidFill>
                  <a:srgbClr val="000066"/>
                </a:solidFill>
                <a:latin typeface="+mj-lt"/>
              </a:rPr>
              <a:t>stéato-hépatite</a:t>
            </a:r>
            <a:r>
              <a:rPr lang="fr-FR" sz="1400" dirty="0" smtClean="0">
                <a:solidFill>
                  <a:srgbClr val="000066"/>
                </a:solidFill>
                <a:latin typeface="+mj-lt"/>
              </a:rPr>
              <a:t> ont présenté des élévations asymptomatiques de grade 4 des ALAT (critère d’arrêt pour toxicité hépatique) avec des taux normaux de bilirubine, à S4 et S8, résolutives à l’arrêt des produits de l’essai. </a:t>
            </a:r>
            <a:endParaRPr lang="fr-FR" sz="1400" dirty="0">
              <a:solidFill>
                <a:srgbClr val="000066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5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+mj-lt"/>
                <a:ea typeface="ＭＳ Ｐゴシック" pitchFamily="-84" charset="-128"/>
              </a:rPr>
              <a:t>Conclusion</a:t>
            </a:r>
          </a:p>
          <a:p>
            <a:pPr lvl="1"/>
            <a:r>
              <a:rPr lang="en-US" sz="2000" dirty="0" smtClean="0">
                <a:ea typeface="ＭＳ Ｐゴシック" pitchFamily="-84" charset="-128"/>
              </a:rPr>
              <a:t>Après 24 </a:t>
            </a:r>
            <a:r>
              <a:rPr lang="en-US" sz="2000" dirty="0" err="1" smtClean="0">
                <a:ea typeface="ＭＳ Ｐゴシック" pitchFamily="-84" charset="-128"/>
              </a:rPr>
              <a:t>semaines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d’induction</a:t>
            </a:r>
            <a:r>
              <a:rPr lang="en-US" sz="2000" dirty="0" smtClean="0">
                <a:ea typeface="ＭＳ Ｐゴシック" pitchFamily="-84" charset="-128"/>
              </a:rPr>
              <a:t> avec 2 INTI + CAB, la </a:t>
            </a:r>
            <a:r>
              <a:rPr lang="en-US" sz="2000" dirty="0" err="1" smtClean="0">
                <a:ea typeface="ＭＳ Ｐゴシック" pitchFamily="-84" charset="-128"/>
              </a:rPr>
              <a:t>bithérapie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orale</a:t>
            </a:r>
            <a:r>
              <a:rPr lang="en-US" sz="2000" dirty="0" smtClean="0">
                <a:ea typeface="ＭＳ Ｐゴシック" pitchFamily="-84" charset="-128"/>
              </a:rPr>
              <a:t> de CAB + RPV a </a:t>
            </a:r>
            <a:r>
              <a:rPr lang="en-US" sz="2000" dirty="0" err="1" smtClean="0">
                <a:ea typeface="ＭＳ Ｐゴシック" pitchFamily="-84" charset="-128"/>
              </a:rPr>
              <a:t>permis</a:t>
            </a:r>
            <a:r>
              <a:rPr lang="en-US" sz="2000" dirty="0" smtClean="0">
                <a:ea typeface="ＭＳ Ｐゴシック" pitchFamily="-84" charset="-128"/>
              </a:rPr>
              <a:t> de </a:t>
            </a:r>
            <a:r>
              <a:rPr lang="en-US" sz="2000" dirty="0" err="1" smtClean="0">
                <a:ea typeface="ＭＳ Ｐゴシック" pitchFamily="-84" charset="-128"/>
              </a:rPr>
              <a:t>maintenir</a:t>
            </a:r>
            <a:r>
              <a:rPr lang="en-US" sz="2000" dirty="0" smtClean="0">
                <a:ea typeface="ＭＳ Ｐゴシック" pitchFamily="-84" charset="-128"/>
              </a:rPr>
              <a:t> un </a:t>
            </a:r>
            <a:r>
              <a:rPr lang="en-US" sz="2000" dirty="0" err="1" smtClean="0">
                <a:ea typeface="ＭＳ Ｐゴシック" pitchFamily="-84" charset="-128"/>
              </a:rPr>
              <a:t>taux</a:t>
            </a:r>
            <a:r>
              <a:rPr lang="en-US" sz="2000" dirty="0" smtClean="0">
                <a:ea typeface="ＭＳ Ｐゴシック" pitchFamily="-84" charset="-128"/>
              </a:rPr>
              <a:t> de suppression </a:t>
            </a:r>
            <a:r>
              <a:rPr lang="en-US" sz="2000" dirty="0" err="1" smtClean="0">
                <a:ea typeface="ＭＳ Ｐゴシック" pitchFamily="-84" charset="-128"/>
              </a:rPr>
              <a:t>virologique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identique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à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celui</a:t>
            </a:r>
            <a:r>
              <a:rPr lang="en-US" sz="2000" dirty="0" smtClean="0">
                <a:ea typeface="ＭＳ Ｐゴシック" pitchFamily="-84" charset="-128"/>
              </a:rPr>
              <a:t> de la </a:t>
            </a:r>
            <a:r>
              <a:rPr lang="en-US" sz="2000" dirty="0" err="1" smtClean="0">
                <a:ea typeface="ＭＳ Ｐゴシック" pitchFamily="-84" charset="-128"/>
              </a:rPr>
              <a:t>trithérapie</a:t>
            </a:r>
            <a:r>
              <a:rPr lang="en-US" sz="2000" dirty="0" smtClean="0">
                <a:ea typeface="ＭＳ Ｐゴシック" pitchFamily="-84" charset="-128"/>
              </a:rPr>
              <a:t> EFV + 2 INTI </a:t>
            </a:r>
            <a:r>
              <a:rPr lang="en-US" sz="2000" dirty="0" err="1" smtClean="0">
                <a:ea typeface="ＭＳ Ｐゴシック" pitchFamily="-84" charset="-128"/>
              </a:rPr>
              <a:t>sur</a:t>
            </a:r>
            <a:r>
              <a:rPr lang="en-US" sz="2000" dirty="0" smtClean="0">
                <a:ea typeface="ＭＳ Ｐゴシック" pitchFamily="-84" charset="-128"/>
              </a:rPr>
              <a:t> 96 </a:t>
            </a:r>
            <a:r>
              <a:rPr lang="en-US" sz="2000" dirty="0" err="1" smtClean="0">
                <a:ea typeface="ＭＳ Ｐゴシック" pitchFamily="-84" charset="-128"/>
              </a:rPr>
              <a:t>semaines</a:t>
            </a:r>
            <a:r>
              <a:rPr lang="en-US" sz="2000" dirty="0" smtClean="0">
                <a:ea typeface="ＭＳ Ｐゴシック" pitchFamily="-84" charset="-128"/>
              </a:rPr>
              <a:t/>
            </a:r>
            <a:br>
              <a:rPr lang="en-US" sz="2000" dirty="0" smtClean="0">
                <a:ea typeface="ＭＳ Ｐゴシック" pitchFamily="-84" charset="-128"/>
              </a:rPr>
            </a:br>
            <a:endParaRPr lang="en-US" sz="2000" dirty="0" smtClean="0">
              <a:ea typeface="ＭＳ Ｐゴシック" pitchFamily="-84" charset="-128"/>
            </a:endParaRPr>
          </a:p>
          <a:p>
            <a:pPr lvl="1"/>
            <a:r>
              <a:rPr lang="en-US" sz="2000" dirty="0" smtClean="0">
                <a:ea typeface="ＭＳ Ｐゴシック" pitchFamily="-84" charset="-128"/>
              </a:rPr>
              <a:t>CAB + RPV </a:t>
            </a:r>
            <a:r>
              <a:rPr lang="en-US" sz="2000" dirty="0" err="1" smtClean="0">
                <a:ea typeface="ＭＳ Ｐゴシック" pitchFamily="-84" charset="-128"/>
              </a:rPr>
              <a:t>était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bien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toléré</a:t>
            </a:r>
            <a:r>
              <a:rPr lang="en-US" sz="2000" dirty="0" smtClean="0">
                <a:ea typeface="ＭＳ Ｐゴシック" pitchFamily="-84" charset="-128"/>
              </a:rPr>
              <a:t>, avec </a:t>
            </a:r>
            <a:r>
              <a:rPr lang="en-US" sz="2000" dirty="0" err="1" smtClean="0">
                <a:ea typeface="ＭＳ Ｐゴシック" pitchFamily="-84" charset="-128"/>
              </a:rPr>
              <a:t>peu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d’évenements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indésirables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conduisant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à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l’arrêt</a:t>
            </a:r>
            <a:r>
              <a:rPr lang="en-US" sz="2000" dirty="0" smtClean="0">
                <a:ea typeface="ＭＳ Ｐゴシック" pitchFamily="-84" charset="-128"/>
              </a:rPr>
              <a:t> du </a:t>
            </a:r>
            <a:r>
              <a:rPr lang="en-US" sz="2000" dirty="0" err="1" smtClean="0">
                <a:ea typeface="ＭＳ Ｐゴシック" pitchFamily="-84" charset="-128"/>
              </a:rPr>
              <a:t>traitement</a:t>
            </a:r>
            <a:endParaRPr lang="en-US" sz="2000" dirty="0" smtClean="0">
              <a:ea typeface="ＭＳ Ｐゴシック" pitchFamily="-84" charset="-128"/>
            </a:endParaRPr>
          </a:p>
          <a:p>
            <a:pPr lvl="1"/>
            <a:endParaRPr lang="en-US" sz="2000" dirty="0" smtClean="0">
              <a:ea typeface="ＭＳ Ｐゴシック" pitchFamily="-84" charset="-128"/>
            </a:endParaRPr>
          </a:p>
          <a:p>
            <a:pPr lvl="1"/>
            <a:r>
              <a:rPr lang="en-US" sz="2000" dirty="0" smtClean="0">
                <a:ea typeface="ＭＳ Ｐゴシック" pitchFamily="-84" charset="-128"/>
              </a:rPr>
              <a:t>La dose de CAB 30 mg QD a </a:t>
            </a:r>
            <a:r>
              <a:rPr lang="en-US" sz="2000" dirty="0" err="1" smtClean="0">
                <a:ea typeface="ＭＳ Ｐゴシック" pitchFamily="-84" charset="-128"/>
              </a:rPr>
              <a:t>été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r>
              <a:rPr lang="en-US" sz="2000" dirty="0" err="1" smtClean="0">
                <a:ea typeface="ＭＳ Ｐゴシック" pitchFamily="-84" charset="-128"/>
              </a:rPr>
              <a:t>seléctionnée</a:t>
            </a:r>
            <a:r>
              <a:rPr lang="en-US" sz="2000" dirty="0" smtClean="0">
                <a:ea typeface="ＭＳ Ｐゴシック" pitchFamily="-84" charset="-128"/>
              </a:rPr>
              <a:t> pour les phases III</a:t>
            </a:r>
          </a:p>
          <a:p>
            <a:pPr lvl="1"/>
            <a:endParaRPr lang="en-US" dirty="0" smtClean="0">
              <a:ea typeface="ＭＳ Ｐゴシック" pitchFamily="-84" charset="-128"/>
            </a:endParaRP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187624" cy="287337"/>
            <a:chOff x="-1" y="6570663"/>
            <a:chExt cx="16920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LATTE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56013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Margolis DA. Lancet Infect Dis 2015; 15:1145-55</a:t>
            </a:r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fr-FR" sz="3200" dirty="0" smtClean="0">
                <a:ea typeface="ＭＳ Ｐゴシック" pitchFamily="-84" charset="-128"/>
              </a:rPr>
              <a:t>Etude LATTE : Phase II </a:t>
            </a:r>
            <a:r>
              <a:rPr lang="fr-FR" sz="3200" dirty="0" err="1" smtClean="0">
                <a:ea typeface="ＭＳ Ｐゴシック" pitchFamily="-84" charset="-128"/>
              </a:rPr>
              <a:t>cabotegravir</a:t>
            </a:r>
            <a:endParaRPr lang="fr-FR" sz="3200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1524</Words>
  <Application>Microsoft Office PowerPoint</Application>
  <PresentationFormat>Affichage à l'écran (4:3)</PresentationFormat>
  <Paragraphs>377</Paragraphs>
  <Slides>9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ARV_trials_2014</vt:lpstr>
      <vt:lpstr>Phases 2 des nouveaux ARV</vt:lpstr>
      <vt:lpstr>Etude LATTE : Phase II cabotegravir</vt:lpstr>
      <vt:lpstr>Etude LATTE : Phase II cabotegravir</vt:lpstr>
      <vt:lpstr>Etude LATTE : Phase II cabotegravir</vt:lpstr>
      <vt:lpstr>Etude LATTE : Phase II cabotegravir</vt:lpstr>
      <vt:lpstr>Etude LATTE : Phase II cabotegravir</vt:lpstr>
      <vt:lpstr>Etude LATTE : Phase II cabotegravir</vt:lpstr>
      <vt:lpstr>Etude LATTE : Phase II cabotegravir</vt:lpstr>
      <vt:lpstr>Etude LATTE : Phase II cabotegravir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160</cp:revision>
  <dcterms:created xsi:type="dcterms:W3CDTF">2015-05-12T14:05:14Z</dcterms:created>
  <dcterms:modified xsi:type="dcterms:W3CDTF">2015-10-08T08:01:00Z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ACD4FA5B-2CF7-4FDA-87A2-AA875B6FCD89</vt:lpwstr>
  </property>
  <property fmtid="{D5CDD505-2E9C-101B-9397-08002B2CF9AE}" pid="3" name="ArticulatePath">
    <vt:lpwstr>BF-Epidémio_ENGLISH_2015</vt:lpwstr>
  </property>
</Properties>
</file>