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302" r:id="rId2"/>
    <p:sldId id="291" r:id="rId3"/>
    <p:sldId id="294" r:id="rId4"/>
    <p:sldId id="295" r:id="rId5"/>
    <p:sldId id="296" r:id="rId6"/>
    <p:sldId id="297" r:id="rId7"/>
    <p:sldId id="292" r:id="rId8"/>
    <p:sldId id="298" r:id="rId9"/>
    <p:sldId id="293" r:id="rId10"/>
    <p:sldId id="299" r:id="rId11"/>
    <p:sldId id="300" r:id="rId12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5" clrIdx="0"/>
  <p:cmAuthor id="1" name="Pilouk" initials="P" lastIdx="0" clrIdx="1"/>
  <p:cmAuthor id="2" name="Utilisateur de Microsoft Office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0C0C0"/>
    <a:srgbClr val="CC3300"/>
    <a:srgbClr val="333399"/>
    <a:srgbClr val="FF0066"/>
    <a:srgbClr val="990000"/>
    <a:srgbClr val="FF6600"/>
    <a:srgbClr val="DDDDDD"/>
    <a:srgbClr val="00206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6" autoAdjust="0"/>
    <p:restoredTop sz="97393" autoAdjust="0"/>
  </p:normalViewPr>
  <p:slideViewPr>
    <p:cSldViewPr snapToObjects="1" showGuides="1">
      <p:cViewPr>
        <p:scale>
          <a:sx n="100" d="100"/>
          <a:sy n="100" d="100"/>
        </p:scale>
        <p:origin x="-2058" y="-378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-2856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631104372347"/>
          <c:y val="8.2376147103527822E-2"/>
          <c:w val="0.89701769699303702"/>
          <c:h val="0.70491137446716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 mg</c:v>
                </c:pt>
              </c:strCache>
            </c:strRef>
          </c:tx>
          <c:spPr>
            <a:solidFill>
              <a:srgbClr val="FFC000"/>
            </a:solidFill>
            <a:ln w="12699">
              <a:solidFill>
                <a:srgbClr val="FFC000"/>
              </a:solidFill>
              <a:prstDash val="solid"/>
            </a:ln>
          </c:spPr>
          <c:invertIfNegative val="0"/>
          <c:dLbls>
            <c:numFmt formatCode="#,##0" sourceLinked="0"/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lang="en-US" sz="1400" b="1" baseline="0">
                    <a:solidFill>
                      <a:srgbClr val="000066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 ≤ 100 000 c/ml</c:v>
                </c:pt>
                <c:pt idx="1">
                  <c:v> &gt; 100 000 c/ml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88</c:v>
                </c:pt>
                <c:pt idx="1">
                  <c:v>63.6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50 mg</c:v>
                </c:pt>
              </c:strCache>
            </c:strRef>
          </c:tx>
          <c:spPr>
            <a:solidFill>
              <a:srgbClr val="FF6600"/>
            </a:solidFill>
            <a:ln w="12699">
              <a:solidFill>
                <a:srgbClr val="FF6600"/>
              </a:solidFill>
              <a:prstDash val="solid"/>
            </a:ln>
          </c:spPr>
          <c:invertIfNegative val="0"/>
          <c:dLbls>
            <c:numFmt formatCode="#,##0" sourceLinked="0"/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lang="en-US" sz="1400" b="1" baseline="0">
                    <a:solidFill>
                      <a:srgbClr val="000066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 ≤ 100 000 c/ml</c:v>
                </c:pt>
                <c:pt idx="1">
                  <c:v> &gt; 100 000 c/ml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88.9</c:v>
                </c:pt>
                <c:pt idx="1">
                  <c:v>63.6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100 mg</c:v>
                </c:pt>
              </c:strCache>
            </c:strRef>
          </c:tx>
          <c:spPr>
            <a:solidFill>
              <a:srgbClr val="FF0000"/>
            </a:solidFill>
            <a:ln w="12699">
              <a:solidFill>
                <a:srgbClr val="FF0000"/>
              </a:solidFill>
              <a:prstDash val="solid"/>
            </a:ln>
          </c:spPr>
          <c:invertIfNegative val="0"/>
          <c:dLbls>
            <c:numFmt formatCode="#,##0" sourceLinked="0"/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lang="en-US" sz="1400" b="1" baseline="0">
                    <a:solidFill>
                      <a:srgbClr val="000066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 ≤ 100 000 c/ml</c:v>
                </c:pt>
                <c:pt idx="1">
                  <c:v> &gt; 100 000 c/ml</c:v>
                </c:pt>
              </c:strCache>
            </c:strRef>
          </c:cat>
          <c:val>
            <c:numRef>
              <c:f>Sheet1!$D$2:$D$3</c:f>
              <c:numCache>
                <c:formatCode>0.0</c:formatCode>
                <c:ptCount val="2"/>
                <c:pt idx="0">
                  <c:v>85.7</c:v>
                </c:pt>
                <c:pt idx="1">
                  <c:v>72.7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200 mg</c:v>
                </c:pt>
              </c:strCache>
            </c:strRef>
          </c:tx>
          <c:spPr>
            <a:solidFill>
              <a:srgbClr val="990000"/>
            </a:solidFill>
            <a:ln w="12699">
              <a:solidFill>
                <a:srgbClr val="990000"/>
              </a:solidFill>
              <a:prstDash val="solid"/>
            </a:ln>
          </c:spPr>
          <c:invertIfNegative val="0"/>
          <c:dLbls>
            <c:numFmt formatCode="#,##0" sourceLinked="0"/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lang="en-US" sz="1400" b="1" baseline="0">
                    <a:solidFill>
                      <a:srgbClr val="000066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 ≤ 100 000 c/ml</c:v>
                </c:pt>
                <c:pt idx="1">
                  <c:v> &gt; 100 000 c/ml</c:v>
                </c:pt>
              </c:strCache>
            </c:strRef>
          </c:cat>
          <c:val>
            <c:numRef>
              <c:f>Sheet1!$E$2:$E$3</c:f>
              <c:numCache>
                <c:formatCode>0.0</c:formatCode>
                <c:ptCount val="2"/>
                <c:pt idx="0">
                  <c:v>85.2</c:v>
                </c:pt>
                <c:pt idx="1">
                  <c:v>91.7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DOR toutes doses</c:v>
                </c:pt>
              </c:strCache>
            </c:strRef>
          </c:tx>
          <c:spPr>
            <a:solidFill>
              <a:srgbClr val="00B050"/>
            </a:solidFill>
            <a:ln w="12699">
              <a:solidFill>
                <a:srgbClr val="00B050"/>
              </a:solidFill>
              <a:prstDash val="solid"/>
            </a:ln>
          </c:spPr>
          <c:invertIfNegative val="0"/>
          <c:dLbls>
            <c:numFmt formatCode="#,##0" sourceLinked="0"/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lang="en-US" sz="1400" b="1" baseline="0">
                    <a:solidFill>
                      <a:srgbClr val="000066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 ≤ 100 000 c/ml</c:v>
                </c:pt>
                <c:pt idx="1">
                  <c:v> &gt; 100 000 c/ml</c:v>
                </c:pt>
              </c:strCache>
            </c:strRef>
          </c:cat>
          <c:val>
            <c:numRef>
              <c:f>Sheet1!$F$2:$F$3</c:f>
              <c:numCache>
                <c:formatCode>0.0</c:formatCode>
                <c:ptCount val="2"/>
                <c:pt idx="0">
                  <c:v>86.9</c:v>
                </c:pt>
                <c:pt idx="1">
                  <c:v>73.3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EFV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12699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0"/>
          <c:dLbls>
            <c:numFmt formatCode="#,##0" sourceLinked="0"/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lang="en-US" sz="1400" b="1" baseline="0">
                    <a:solidFill>
                      <a:srgbClr val="000066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 ≤ 100 000 c/ml</c:v>
                </c:pt>
                <c:pt idx="1">
                  <c:v> &gt; 100 000 c/ml</c:v>
                </c:pt>
              </c:strCache>
            </c:strRef>
          </c:cat>
          <c:val>
            <c:numRef>
              <c:f>Sheet1!$G$2:$G$3</c:f>
              <c:numCache>
                <c:formatCode>0.0</c:formatCode>
                <c:ptCount val="2"/>
                <c:pt idx="0">
                  <c:v>74.099999999999994</c:v>
                </c:pt>
                <c:pt idx="1">
                  <c:v>83.3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axId val="215126784"/>
        <c:axId val="215128320"/>
      </c:barChart>
      <c:catAx>
        <c:axId val="21512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99">
            <a:solidFill>
              <a:srgbClr val="000066"/>
            </a:solidFill>
            <a:prstDash val="solid"/>
          </a:ln>
        </c:spPr>
        <c:txPr>
          <a:bodyPr/>
          <a:lstStyle/>
          <a:p>
            <a:pPr>
              <a:defRPr lang="en-US" sz="1600" baseline="0">
                <a:solidFill>
                  <a:srgbClr val="000066"/>
                </a:solidFill>
                <a:latin typeface="Arial" pitchFamily="34" charset="0"/>
              </a:defRPr>
            </a:pPr>
            <a:endParaRPr lang="fr-FR"/>
          </a:p>
        </c:txPr>
        <c:crossAx val="215128320"/>
        <c:crosses val="autoZero"/>
        <c:auto val="1"/>
        <c:lblAlgn val="ctr"/>
        <c:lblOffset val="100"/>
        <c:noMultiLvlLbl val="0"/>
      </c:catAx>
      <c:valAx>
        <c:axId val="215128320"/>
        <c:scaling>
          <c:orientation val="minMax"/>
          <c:max val="11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12699">
            <a:solidFill>
              <a:srgbClr val="000066"/>
            </a:solidFill>
            <a:prstDash val="solid"/>
          </a:ln>
        </c:spPr>
        <c:txPr>
          <a:bodyPr/>
          <a:lstStyle/>
          <a:p>
            <a:pPr>
              <a:defRPr lang="en-US" sz="1400" baseline="0">
                <a:solidFill>
                  <a:srgbClr val="000066"/>
                </a:solidFill>
                <a:latin typeface="Arial" pitchFamily="34" charset="0"/>
              </a:defRPr>
            </a:pPr>
            <a:endParaRPr lang="fr-FR"/>
          </a:p>
        </c:txPr>
        <c:crossAx val="215126784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3192715243198502"/>
          <c:y val="0.88760065369187346"/>
          <c:w val="0.76502732240437421"/>
          <c:h val="0.11183342285407358"/>
        </c:manualLayout>
      </c:layout>
      <c:overlay val="0"/>
      <c:spPr>
        <a:noFill/>
        <a:ln w="25398">
          <a:noFill/>
        </a:ln>
      </c:spPr>
      <c:txPr>
        <a:bodyPr/>
        <a:lstStyle/>
        <a:p>
          <a:pPr>
            <a:defRPr lang="fr-FR" sz="1800" b="1" i="0" u="none" strike="noStrike" baseline="0">
              <a:solidFill>
                <a:srgbClr val="333399"/>
              </a:solidFill>
              <a:latin typeface="Calibri"/>
              <a:ea typeface="Calibri"/>
              <a:cs typeface="Calibri"/>
            </a:defRPr>
          </a:pPr>
          <a:endParaRPr lang="fr-FR"/>
        </a:p>
      </c:txPr>
    </c:legend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fld id="{C7CC210E-2AD1-4147-8795-C11A30298F0E}" type="datetime1">
              <a:rPr lang="fr-FR"/>
              <a:pPr/>
              <a:t>13/10/2015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fld id="{C3DF0474-5416-4C94-916E-7CF07414E55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799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14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3989024-23CD-4CC7-A8E7-0F087C877EBA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altLang="fr-FR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-1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1" charset="0"/>
              </a:rPr>
              <a:t>ARV-</a:t>
            </a:r>
            <a:r>
              <a:rPr lang="fr-FR" sz="1300" dirty="0" err="1">
                <a:solidFill>
                  <a:srgbClr val="000000"/>
                </a:solidFill>
                <a:latin typeface="Trebuchet MS" pitchFamily="-1" charset="0"/>
              </a:rPr>
              <a:t>trial.com</a:t>
            </a:r>
            <a:endParaRPr lang="fr-FR" sz="1300" dirty="0">
              <a:solidFill>
                <a:srgbClr val="000000"/>
              </a:solidFill>
              <a:latin typeface="Trebuchet MS" pitchFamily="-1" charset="0"/>
            </a:endParaRP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D263F31F-D5BB-4429-9071-E7EA891EED4F}" type="slidenum">
              <a:rPr lang="fr-FR" sz="1200">
                <a:solidFill>
                  <a:srgbClr val="000000"/>
                </a:solidFill>
              </a:rPr>
              <a:pPr algn="r" defTabSz="850900"/>
              <a:t>8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Phases 2 des nouveaux ARV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fr-FR" sz="2200" b="1" dirty="0" err="1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Fostemsavir</a:t>
            </a:r>
            <a:r>
              <a:rPr lang="fr-FR" sz="22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, </a:t>
            </a:r>
            <a:r>
              <a:rPr lang="fr-FR" sz="2200" b="1" dirty="0" err="1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prodrogue</a:t>
            </a:r>
            <a:r>
              <a:rPr lang="fr-FR" sz="22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 de </a:t>
            </a:r>
            <a:r>
              <a:rPr lang="fr-FR" sz="2200" b="1" dirty="0" err="1" smtClean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temsavir</a:t>
            </a:r>
            <a:r>
              <a:rPr lang="fr-FR" sz="2200" b="1" dirty="0" smtClean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 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(inhibiteur d’attachement)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AI438011</a:t>
            </a:r>
          </a:p>
          <a:p>
            <a:pPr lvl="1">
              <a:spcBef>
                <a:spcPts val="0"/>
              </a:spcBef>
            </a:pPr>
            <a:endParaRPr lang="fr-FR" sz="22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TAF (</a:t>
            </a: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prodrogue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de TFV)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292-0102 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299-0102</a:t>
            </a:r>
          </a:p>
          <a:p>
            <a:pPr lvl="1">
              <a:spcBef>
                <a:spcPts val="0"/>
              </a:spcBef>
            </a:pPr>
            <a:endParaRPr lang="fr-FR" sz="2200" b="1" dirty="0" smtClean="0">
              <a:solidFill>
                <a:srgbClr val="333399"/>
              </a:solidFill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fr-FR" sz="2200" b="1" dirty="0" err="1" smtClean="0">
                <a:latin typeface="+mj-lt"/>
                <a:ea typeface="ＭＳ Ｐゴシック" pitchFamily="34" charset="-128"/>
              </a:rPr>
              <a:t>Doravirine</a:t>
            </a:r>
            <a:r>
              <a:rPr lang="fr-FR" sz="2200" b="1" dirty="0" smtClean="0">
                <a:latin typeface="+mj-lt"/>
                <a:ea typeface="ＭＳ Ｐゴシック" pitchFamily="34" charset="-128"/>
              </a:rPr>
              <a:t> (inhibiteur non </a:t>
            </a:r>
            <a:r>
              <a:rPr lang="fr-FR" sz="2200" b="1" dirty="0" err="1" smtClean="0">
                <a:latin typeface="+mj-lt"/>
                <a:ea typeface="ＭＳ Ｐゴシック" pitchFamily="34" charset="-128"/>
              </a:rPr>
              <a:t>nucléosidique</a:t>
            </a:r>
            <a:r>
              <a:rPr lang="fr-FR" sz="2200" b="1" dirty="0" smtClean="0">
                <a:latin typeface="+mj-lt"/>
                <a:ea typeface="ＭＳ Ｐゴシック" pitchFamily="34" charset="-128"/>
              </a:rPr>
              <a:t> de la réverse transcriptase)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latin typeface="+mj-lt"/>
                <a:ea typeface="ＭＳ Ｐゴシック" pitchFamily="34" charset="-128"/>
              </a:rPr>
              <a:t>Etude MK1439007</a:t>
            </a:r>
          </a:p>
          <a:p>
            <a:pPr lvl="1">
              <a:spcBef>
                <a:spcPts val="0"/>
              </a:spcBef>
            </a:pPr>
            <a:endParaRPr lang="fr-FR" sz="2200" b="1" dirty="0" smtClean="0"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Cabotegravir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(inhibiteur d’</a:t>
            </a: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intégrase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)</a:t>
            </a:r>
            <a:r>
              <a:rPr lang="fr-FR" sz="22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 </a:t>
            </a:r>
            <a:endParaRPr lang="fr-FR" sz="2200" b="1" dirty="0" smtClean="0">
              <a:solidFill>
                <a:srgbClr val="C0C0C0"/>
              </a:solidFill>
              <a:latin typeface="Calibri"/>
              <a:ea typeface="ＭＳ Ｐゴシック" pitchFamily="34" charset="-128"/>
            </a:endParaRP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Etude LATTE</a:t>
            </a:r>
            <a:endParaRPr lang="fr-FR" sz="2200" b="1" dirty="0">
              <a:solidFill>
                <a:srgbClr val="C0C0C0"/>
              </a:solidFill>
              <a:ea typeface="ＭＳ Ｐゴシック" pitchFamily="34" charset="-128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fr-FR" sz="2200" b="1" dirty="0">
                <a:solidFill>
                  <a:srgbClr val="C0C0C0"/>
                </a:solidFill>
                <a:ea typeface="ＭＳ Ｐゴシック" pitchFamily="34" charset="-128"/>
              </a:rPr>
              <a:t> </a:t>
            </a:r>
            <a:endParaRPr lang="fr-FR" sz="1400" b="1" dirty="0">
              <a:solidFill>
                <a:srgbClr val="C0C0C0"/>
              </a:solidFill>
              <a:ea typeface="ＭＳ Ｐゴシック" pitchFamily="34" charset="-128"/>
            </a:endParaRPr>
          </a:p>
          <a:p>
            <a:pPr lvl="0">
              <a:spcBef>
                <a:spcPts val="0"/>
              </a:spcBef>
              <a:buFont typeface="Wingdings" pitchFamily="-84" charset="2"/>
              <a:buChar char="§"/>
            </a:pPr>
            <a:r>
              <a:rPr lang="fr-FR" sz="22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BMS-955176 (inhibiteur de maturation)</a:t>
            </a:r>
          </a:p>
          <a:p>
            <a:pPr lvl="1">
              <a:spcBef>
                <a:spcPts val="0"/>
              </a:spcBef>
            </a:pPr>
            <a:r>
              <a:rPr lang="fr-FR" sz="22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Etude AI468002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21591268"/>
              </p:ext>
            </p:extLst>
          </p:nvPr>
        </p:nvGraphicFramePr>
        <p:xfrm>
          <a:off x="152400" y="1905000"/>
          <a:ext cx="8824914" cy="4260301"/>
        </p:xfrm>
        <a:graphic>
          <a:graphicData uri="http://schemas.openxmlformats.org/drawingml/2006/table">
            <a:tbl>
              <a:tblPr/>
              <a:tblGrid>
                <a:gridCol w="3352800"/>
                <a:gridCol w="914400"/>
                <a:gridCol w="990600"/>
                <a:gridCol w="1219200"/>
                <a:gridCol w="990600"/>
                <a:gridCol w="1357314"/>
              </a:tblGrid>
              <a:tr h="39052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DOR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EFV 600 mg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7454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25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50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100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200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</a:tr>
              <a:tr h="35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Plaquettes, grade 2 / grade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LDL-cholestérol, grade 1 / grade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Cholestérol total, grade 1 / grade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 /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Glucose, grade 1 / grade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 /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Créatinine, grade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ASAT, grade 1 / grade 2 / grade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 / 0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/ 2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/ 0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/ 2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 / 2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ALAT, grade 1 / grade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 /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Phosphatase alcaline, grade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Lipase, grade 1 / grade 2 / grade 3-4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/ 5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/ 2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 / 2 /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/ 4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 / 5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80" name="Text Box 2"/>
          <p:cNvSpPr txBox="1">
            <a:spLocks noChangeArrowheads="1"/>
          </p:cNvSpPr>
          <p:nvPr/>
        </p:nvSpPr>
        <p:spPr bwMode="auto">
          <a:xfrm>
            <a:off x="1691502" y="1184275"/>
            <a:ext cx="582292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600" b="1" smtClean="0">
                <a:solidFill>
                  <a:srgbClr val="CC3300"/>
                </a:solidFill>
                <a:latin typeface="Calibri" pitchFamily="-1" charset="0"/>
              </a:rPr>
              <a:t>Anomalies biologiques à S48 (Partie 1), n</a:t>
            </a:r>
            <a:endParaRPr lang="fr-FR" sz="2600" b="1">
              <a:solidFill>
                <a:srgbClr val="CC3300"/>
              </a:solidFill>
              <a:latin typeface="Calibri" pitchFamily="-1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334000" y="6583363"/>
            <a:ext cx="3810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Gatell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JM.  HIV Drug Therapy 2014, Abs. O434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fr-FR" dirty="0" smtClean="0">
                <a:ea typeface="ＭＳ Ｐゴシック" pitchFamily="-1" charset="-128"/>
              </a:rPr>
              <a:t>Etude MK1439007 : </a:t>
            </a:r>
            <a:r>
              <a:rPr lang="fr-FR" dirty="0" err="1" smtClean="0">
                <a:ea typeface="ＭＳ Ｐゴシック" pitchFamily="-1" charset="-128"/>
              </a:rPr>
              <a:t>doravirine</a:t>
            </a:r>
            <a:r>
              <a:rPr lang="fr-FR" dirty="0" smtClean="0">
                <a:ea typeface="ＭＳ Ｐゴシック" pitchFamily="-1" charset="-128"/>
              </a:rPr>
              <a:t> (DOR) + TDF/FTC vs EFV </a:t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+ TDF/FTC</a:t>
            </a:r>
          </a:p>
        </p:txBody>
      </p:sp>
      <p:grpSp>
        <p:nvGrpSpPr>
          <p:cNvPr id="12" name="Grouper 27"/>
          <p:cNvGrpSpPr>
            <a:grpSpLocks/>
          </p:cNvGrpSpPr>
          <p:nvPr/>
        </p:nvGrpSpPr>
        <p:grpSpPr bwMode="auto">
          <a:xfrm>
            <a:off x="0" y="6570663"/>
            <a:ext cx="1691680" cy="288081"/>
            <a:chOff x="-1" y="6570663"/>
            <a:chExt cx="1692000" cy="288857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Etude MK1439007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8481640" cy="5303838"/>
          </a:xfrm>
        </p:spPr>
        <p:txBody>
          <a:bodyPr/>
          <a:lstStyle/>
          <a:p>
            <a:r>
              <a:rPr lang="fr-FR" sz="2800" b="1" dirty="0" smtClean="0">
                <a:latin typeface="+mj-lt"/>
                <a:ea typeface="ＭＳ Ｐゴシック" pitchFamily="-1" charset="-128"/>
              </a:rPr>
              <a:t>Conclusion</a:t>
            </a:r>
            <a:r>
              <a:rPr lang="fr-FR" sz="2400" b="1" dirty="0" smtClean="0">
                <a:latin typeface="+mj-lt"/>
                <a:ea typeface="ＭＳ Ｐゴシック" pitchFamily="-1" charset="-128"/>
              </a:rPr>
              <a:t/>
            </a:r>
            <a:br>
              <a:rPr lang="fr-FR" sz="2400" b="1" dirty="0" smtClean="0">
                <a:latin typeface="+mj-lt"/>
                <a:ea typeface="ＭＳ Ｐゴシック" pitchFamily="-1" charset="-128"/>
              </a:rPr>
            </a:br>
            <a:endParaRPr lang="fr-FR" sz="2400" b="1" dirty="0" smtClean="0">
              <a:latin typeface="+mj-lt"/>
              <a:ea typeface="ＭＳ Ｐゴシック" pitchFamily="-1" charset="-128"/>
            </a:endParaRPr>
          </a:p>
          <a:p>
            <a:pPr lvl="1"/>
            <a:r>
              <a:rPr lang="fr-FR" sz="2000" dirty="0" smtClean="0">
                <a:ea typeface="ＭＳ Ｐゴシック" pitchFamily="-1" charset="-128"/>
              </a:rPr>
              <a:t>Chez les patients infectés par le VIH, naïfs d’antirétroviraux, DOR 100 mg </a:t>
            </a:r>
            <a:r>
              <a:rPr lang="fr-FR" sz="2000" dirty="0" err="1" smtClean="0">
                <a:ea typeface="ＭＳ Ｐゴシック" pitchFamily="-1" charset="-128"/>
              </a:rPr>
              <a:t>qd</a:t>
            </a:r>
            <a:r>
              <a:rPr lang="fr-FR" sz="2000" dirty="0" smtClean="0">
                <a:ea typeface="ＭＳ Ｐゴシック" pitchFamily="-1" charset="-128"/>
              </a:rPr>
              <a:t> + TDF/FTC a un taux plus faible d’événements du SNC à S8 que EFV + TDF/FTC</a:t>
            </a:r>
            <a:br>
              <a:rPr lang="fr-FR" sz="2000" dirty="0" smtClean="0">
                <a:ea typeface="ＭＳ Ｐゴシック" pitchFamily="-1" charset="-128"/>
              </a:rPr>
            </a:br>
            <a:endParaRPr lang="fr-FR" sz="2000" dirty="0" smtClean="0">
              <a:ea typeface="ＭＳ Ｐゴシック" pitchFamily="-1" charset="-128"/>
            </a:endParaRPr>
          </a:p>
          <a:p>
            <a:pPr lvl="1"/>
            <a:r>
              <a:rPr lang="fr-FR" sz="2000" dirty="0" smtClean="0">
                <a:ea typeface="ＭＳ Ｐゴシック" pitchFamily="-1" charset="-128"/>
              </a:rPr>
              <a:t>DOR 25 à 200 mg </a:t>
            </a:r>
            <a:r>
              <a:rPr lang="fr-FR" sz="2000" dirty="0" err="1" smtClean="0">
                <a:ea typeface="ＭＳ Ｐゴシック" pitchFamily="-1" charset="-128"/>
              </a:rPr>
              <a:t>qd</a:t>
            </a:r>
            <a:r>
              <a:rPr lang="fr-FR" sz="2000" dirty="0" smtClean="0">
                <a:ea typeface="ＭＳ Ｐゴシック" pitchFamily="-1" charset="-128"/>
              </a:rPr>
              <a:t> pour 48 semaines</a:t>
            </a:r>
          </a:p>
          <a:p>
            <a:pPr lvl="2"/>
            <a:r>
              <a:rPr lang="fr-FR" sz="1800" dirty="0" smtClean="0">
                <a:ea typeface="ＭＳ Ｐゴシック" pitchFamily="-1" charset="-128"/>
              </a:rPr>
              <a:t>a une efficacité virologique et immunologique similaire à EFV</a:t>
            </a:r>
          </a:p>
          <a:p>
            <a:pPr lvl="2"/>
            <a:r>
              <a:rPr lang="fr-FR" sz="1800" dirty="0" smtClean="0">
                <a:ea typeface="ＭＳ Ｐゴシック" pitchFamily="-1" charset="-128"/>
              </a:rPr>
              <a:t>avec un taux faible de développement de mutations de résistance</a:t>
            </a:r>
          </a:p>
          <a:p>
            <a:pPr lvl="2"/>
            <a:r>
              <a:rPr lang="fr-FR" sz="1800" dirty="0" smtClean="0">
                <a:ea typeface="ＭＳ Ｐゴシック" pitchFamily="-1" charset="-128"/>
              </a:rPr>
              <a:t>et une bonne tolérance</a:t>
            </a:r>
          </a:p>
          <a:p>
            <a:pPr marL="914400" lvl="2" indent="0">
              <a:buNone/>
            </a:pPr>
            <a:endParaRPr lang="fr-FR" sz="1800" dirty="0" smtClean="0">
              <a:ea typeface="ＭＳ Ｐゴシック" pitchFamily="-1" charset="-128"/>
            </a:endParaRPr>
          </a:p>
          <a:p>
            <a:pPr lvl="1"/>
            <a:r>
              <a:rPr lang="fr-FR" sz="2000" dirty="0" smtClean="0">
                <a:ea typeface="ＭＳ Ｐゴシック" pitchFamily="-1" charset="-128"/>
              </a:rPr>
              <a:t>La dose de DOR 100 mg </a:t>
            </a:r>
            <a:r>
              <a:rPr lang="fr-FR" sz="2000" dirty="0" err="1" smtClean="0">
                <a:ea typeface="ＭＳ Ｐゴシック" pitchFamily="-1" charset="-128"/>
              </a:rPr>
              <a:t>qd</a:t>
            </a:r>
            <a:r>
              <a:rPr lang="fr-FR" sz="2000" dirty="0" smtClean="0">
                <a:ea typeface="ＭＳ Ｐゴシック" pitchFamily="-1" charset="-128"/>
              </a:rPr>
              <a:t> a été sélectionnée pour le développement futur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5334000" y="6583363"/>
            <a:ext cx="3810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Gatell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JM.  HIV Drug Therapy 2014, Abs. O434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fr-FR" dirty="0" smtClean="0">
                <a:ea typeface="ＭＳ Ｐゴシック" pitchFamily="-1" charset="-128"/>
              </a:rPr>
              <a:t>Etude MK1439007 : </a:t>
            </a:r>
            <a:r>
              <a:rPr lang="fr-FR" dirty="0" err="1" smtClean="0">
                <a:ea typeface="ＭＳ Ｐゴシック" pitchFamily="-1" charset="-128"/>
              </a:rPr>
              <a:t>doravirine</a:t>
            </a:r>
            <a:r>
              <a:rPr lang="fr-FR" dirty="0" smtClean="0">
                <a:ea typeface="ＭＳ Ｐゴシック" pitchFamily="-1" charset="-128"/>
              </a:rPr>
              <a:t> (DOR) + TDF/FTC vs EFV </a:t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+ TDF/FTC</a:t>
            </a:r>
          </a:p>
        </p:txBody>
      </p:sp>
      <p:grpSp>
        <p:nvGrpSpPr>
          <p:cNvPr id="10" name="Grouper 27"/>
          <p:cNvGrpSpPr>
            <a:grpSpLocks/>
          </p:cNvGrpSpPr>
          <p:nvPr/>
        </p:nvGrpSpPr>
        <p:grpSpPr bwMode="auto">
          <a:xfrm>
            <a:off x="0" y="6570663"/>
            <a:ext cx="1691680" cy="288081"/>
            <a:chOff x="-1" y="6570663"/>
            <a:chExt cx="1692000" cy="288857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Etude MK1439007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172"/>
          <p:cNvSpPr>
            <a:spLocks noChangeShapeType="1"/>
          </p:cNvSpPr>
          <p:nvPr/>
        </p:nvSpPr>
        <p:spPr bwMode="auto">
          <a:xfrm>
            <a:off x="5800725" y="1835150"/>
            <a:ext cx="0" cy="266065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14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fr-FR" dirty="0" smtClean="0">
                <a:ea typeface="ＭＳ Ｐゴシック" pitchFamily="-1" charset="-128"/>
              </a:rPr>
              <a:t>Etude MK1439007 : </a:t>
            </a:r>
            <a:r>
              <a:rPr lang="fr-FR" dirty="0" err="1" smtClean="0">
                <a:ea typeface="ＭＳ Ｐゴシック" pitchFamily="-1" charset="-128"/>
              </a:rPr>
              <a:t>doravirine</a:t>
            </a:r>
            <a:r>
              <a:rPr lang="fr-FR" dirty="0" smtClean="0">
                <a:ea typeface="ＭＳ Ｐゴシック" pitchFamily="-1" charset="-128"/>
              </a:rPr>
              <a:t> (DOR) + TDF/FTC vs EFV </a:t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+ TDF/FTC</a:t>
            </a:r>
          </a:p>
        </p:txBody>
      </p:sp>
      <p:sp>
        <p:nvSpPr>
          <p:cNvPr id="6148" name="ZoneTexte 7"/>
          <p:cNvSpPr txBox="1">
            <a:spLocks noChangeArrowheads="1"/>
          </p:cNvSpPr>
          <p:nvPr/>
        </p:nvSpPr>
        <p:spPr bwMode="auto">
          <a:xfrm>
            <a:off x="3590925" y="2209800"/>
            <a:ext cx="3073400" cy="3683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b="1">
                <a:solidFill>
                  <a:srgbClr val="000066"/>
                </a:solidFill>
                <a:latin typeface="+mj-lt"/>
              </a:rPr>
              <a:t>DOR 25 mg qd + TDF/FTC</a:t>
            </a:r>
          </a:p>
        </p:txBody>
      </p:sp>
      <p:sp>
        <p:nvSpPr>
          <p:cNvPr id="6149" name="ZoneTexte 8"/>
          <p:cNvSpPr txBox="1">
            <a:spLocks noChangeArrowheads="1"/>
          </p:cNvSpPr>
          <p:nvPr/>
        </p:nvSpPr>
        <p:spPr bwMode="auto">
          <a:xfrm>
            <a:off x="3590925" y="2655888"/>
            <a:ext cx="3059113" cy="36988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b="1">
                <a:solidFill>
                  <a:srgbClr val="000066"/>
                </a:solidFill>
                <a:latin typeface="+mj-lt"/>
              </a:rPr>
              <a:t>DOR 50 mg qd + TDF/FTC</a:t>
            </a:r>
          </a:p>
        </p:txBody>
      </p:sp>
      <p:sp>
        <p:nvSpPr>
          <p:cNvPr id="6150" name="ZoneTexte 9"/>
          <p:cNvSpPr txBox="1">
            <a:spLocks noChangeArrowheads="1"/>
          </p:cNvSpPr>
          <p:nvPr/>
        </p:nvSpPr>
        <p:spPr bwMode="auto">
          <a:xfrm>
            <a:off x="3590924" y="3101975"/>
            <a:ext cx="5199063" cy="3698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b="1">
                <a:solidFill>
                  <a:schemeClr val="bg1"/>
                </a:solidFill>
                <a:latin typeface="+mj-lt"/>
              </a:rPr>
              <a:t>DOR 100 mg qd + TDF/FTC</a:t>
            </a:r>
          </a:p>
        </p:txBody>
      </p:sp>
      <p:sp>
        <p:nvSpPr>
          <p:cNvPr id="6151" name="ZoneTexte 10"/>
          <p:cNvSpPr txBox="1">
            <a:spLocks noChangeArrowheads="1"/>
          </p:cNvSpPr>
          <p:nvPr/>
        </p:nvSpPr>
        <p:spPr bwMode="auto">
          <a:xfrm>
            <a:off x="3590925" y="3548063"/>
            <a:ext cx="3073400" cy="369332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b="1">
                <a:solidFill>
                  <a:schemeClr val="bg1"/>
                </a:solidFill>
                <a:latin typeface="+mj-lt"/>
              </a:rPr>
              <a:t>DOR 200 mg qd + TDF/FTC</a:t>
            </a:r>
          </a:p>
        </p:txBody>
      </p:sp>
      <p:sp>
        <p:nvSpPr>
          <p:cNvPr id="6152" name="ZoneTexte 11"/>
          <p:cNvSpPr txBox="1">
            <a:spLocks noChangeArrowheads="1"/>
          </p:cNvSpPr>
          <p:nvPr/>
        </p:nvSpPr>
        <p:spPr bwMode="auto">
          <a:xfrm>
            <a:off x="3590925" y="4067224"/>
            <a:ext cx="5199062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b="1">
                <a:solidFill>
                  <a:srgbClr val="000066"/>
                </a:solidFill>
                <a:latin typeface="+mj-lt"/>
              </a:rPr>
              <a:t>EFV 600 mg qd + TDF/FTC</a:t>
            </a:r>
          </a:p>
        </p:txBody>
      </p:sp>
      <p:sp>
        <p:nvSpPr>
          <p:cNvPr id="6153" name="Espace réservé du contenu 3"/>
          <p:cNvSpPr>
            <a:spLocks noGrp="1"/>
          </p:cNvSpPr>
          <p:nvPr>
            <p:ph idx="1"/>
          </p:nvPr>
        </p:nvSpPr>
        <p:spPr>
          <a:xfrm>
            <a:off x="303213" y="1916832"/>
            <a:ext cx="1785937" cy="477838"/>
          </a:xfrm>
        </p:spPr>
        <p:txBody>
          <a:bodyPr/>
          <a:lstStyle/>
          <a:p>
            <a:pPr eaLnBrk="1" hangingPunct="1"/>
            <a:r>
              <a:rPr lang="fr-FR" b="1" smtClean="0">
                <a:ea typeface="ＭＳ Ｐゴシック" pitchFamily="-1" charset="-128"/>
              </a:rPr>
              <a:t>Phase IIb,</a:t>
            </a:r>
          </a:p>
          <a:p>
            <a:pPr eaLnBrk="1" hangingPunct="1">
              <a:buFont typeface="Wingdings" pitchFamily="-1" charset="2"/>
              <a:buNone/>
            </a:pPr>
            <a:r>
              <a:rPr lang="fr-FR" b="1" smtClean="0">
                <a:ea typeface="ＭＳ Ｐゴシック" pitchFamily="-1" charset="-128"/>
              </a:rPr>
              <a:t>	partie 1 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227013" y="1139825"/>
            <a:ext cx="18113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  <a:endParaRPr lang="fr-F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6155" name="Connecteur droit 66"/>
          <p:cNvCxnSpPr>
            <a:cxnSpLocks noChangeShapeType="1"/>
          </p:cNvCxnSpPr>
          <p:nvPr/>
        </p:nvCxnSpPr>
        <p:spPr bwMode="auto">
          <a:xfrm rot="5400000">
            <a:off x="2190651" y="2660650"/>
            <a:ext cx="731838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6156" name="Oval 170"/>
          <p:cNvSpPr>
            <a:spLocks noChangeArrowheads="1"/>
          </p:cNvSpPr>
          <p:nvPr/>
        </p:nvSpPr>
        <p:spPr bwMode="auto">
          <a:xfrm>
            <a:off x="1835696" y="1153493"/>
            <a:ext cx="1539875" cy="1195387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Randomisation*</a:t>
            </a:r>
          </a:p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1 : 1 : 1 : 1 : 1</a:t>
            </a:r>
          </a:p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Double aveugle</a:t>
            </a:r>
            <a:endParaRPr lang="fr-FR" sz="1400" b="1">
              <a:solidFill>
                <a:srgbClr val="000066"/>
              </a:solidFill>
              <a:latin typeface="Calibri" pitchFamily="-1" charset="0"/>
              <a:cs typeface="Arial" charset="0"/>
            </a:endParaRPr>
          </a:p>
        </p:txBody>
      </p:sp>
      <p:sp>
        <p:nvSpPr>
          <p:cNvPr id="6157" name="AutoShape 162"/>
          <p:cNvSpPr>
            <a:spLocks noChangeArrowheads="1"/>
          </p:cNvSpPr>
          <p:nvPr/>
        </p:nvSpPr>
        <p:spPr bwMode="auto">
          <a:xfrm>
            <a:off x="206065" y="2708801"/>
            <a:ext cx="2086597" cy="91940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Naïfs d’ARV</a:t>
            </a:r>
          </a:p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ARN VIH </a:t>
            </a:r>
            <a:r>
              <a:rPr lang="fr-FR" sz="1600" b="1" u="sng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&gt;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 1 000 c/ml</a:t>
            </a:r>
          </a:p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CD4 ≥ 100/mm</a:t>
            </a:r>
            <a:r>
              <a:rPr lang="fr-FR" sz="1600" b="1" baseline="30000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3</a:t>
            </a:r>
            <a:endParaRPr lang="fr-FR" sz="1600" b="1" baseline="30000" dirty="0">
              <a:solidFill>
                <a:srgbClr val="000066"/>
              </a:solidFill>
              <a:latin typeface="Calibri" pitchFamily="-1" charset="0"/>
              <a:cs typeface="Arial" charset="0"/>
            </a:endParaRPr>
          </a:p>
        </p:txBody>
      </p:sp>
      <p:sp>
        <p:nvSpPr>
          <p:cNvPr id="20" name="Oval 109"/>
          <p:cNvSpPr>
            <a:spLocks noChangeArrowheads="1"/>
          </p:cNvSpPr>
          <p:nvPr/>
        </p:nvSpPr>
        <p:spPr bwMode="auto">
          <a:xfrm>
            <a:off x="5495925" y="12954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600" b="1" smtClean="0">
                <a:solidFill>
                  <a:srgbClr val="0066FF"/>
                </a:solidFill>
                <a:latin typeface="Calibri" pitchFamily="-1" charset="0"/>
              </a:rPr>
              <a:t>S24</a:t>
            </a:r>
            <a:endParaRPr lang="fr-FR" sz="1600">
              <a:solidFill>
                <a:srgbClr val="0066FF"/>
              </a:solidFill>
              <a:latin typeface="Calibri" pitchFamily="-1" charset="0"/>
            </a:endParaRPr>
          </a:p>
        </p:txBody>
      </p:sp>
      <p:sp>
        <p:nvSpPr>
          <p:cNvPr id="21" name="Oval 110"/>
          <p:cNvSpPr>
            <a:spLocks noChangeArrowheads="1"/>
          </p:cNvSpPr>
          <p:nvPr/>
        </p:nvSpPr>
        <p:spPr bwMode="auto">
          <a:xfrm>
            <a:off x="8491538" y="12954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600" b="1" smtClean="0">
                <a:solidFill>
                  <a:srgbClr val="0066FF"/>
                </a:solidFill>
                <a:latin typeface="Calibri" pitchFamily="-1" charset="0"/>
              </a:rPr>
              <a:t>S96</a:t>
            </a:r>
            <a:endParaRPr lang="fr-FR" sz="1600">
              <a:solidFill>
                <a:srgbClr val="0066FF"/>
              </a:solidFill>
              <a:latin typeface="Calibri" pitchFamily="-1" charset="0"/>
            </a:endParaRPr>
          </a:p>
        </p:txBody>
      </p:sp>
      <p:sp>
        <p:nvSpPr>
          <p:cNvPr id="6162" name="Line 172"/>
          <p:cNvSpPr>
            <a:spLocks noChangeShapeType="1"/>
          </p:cNvSpPr>
          <p:nvPr/>
        </p:nvSpPr>
        <p:spPr bwMode="auto">
          <a:xfrm>
            <a:off x="8789988" y="1835150"/>
            <a:ext cx="0" cy="266065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163" name="Line 31"/>
          <p:cNvSpPr>
            <a:spLocks noChangeShapeType="1"/>
          </p:cNvSpPr>
          <p:nvPr/>
        </p:nvSpPr>
        <p:spPr bwMode="auto">
          <a:xfrm flipV="1">
            <a:off x="6672263" y="2438400"/>
            <a:ext cx="21177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7099300" y="1787525"/>
            <a:ext cx="875109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smtClean="0">
                <a:solidFill>
                  <a:srgbClr val="333399"/>
                </a:solidFill>
                <a:latin typeface="+mj-lt"/>
                <a:ea typeface="+mn-ea"/>
              </a:rPr>
              <a:t>Sans insu</a:t>
            </a:r>
            <a:endParaRPr lang="fr-FR" sz="1400" b="1">
              <a:solidFill>
                <a:srgbClr val="333399"/>
              </a:solidFill>
              <a:latin typeface="+mj-lt"/>
              <a:ea typeface="+mn-ea"/>
            </a:endParaRPr>
          </a:p>
        </p:txBody>
      </p:sp>
      <p:sp>
        <p:nvSpPr>
          <p:cNvPr id="6165" name="Line 172"/>
          <p:cNvSpPr>
            <a:spLocks noChangeShapeType="1"/>
          </p:cNvSpPr>
          <p:nvPr/>
        </p:nvSpPr>
        <p:spPr bwMode="auto">
          <a:xfrm>
            <a:off x="6672263" y="1828800"/>
            <a:ext cx="0" cy="266065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" name="Oval 109"/>
          <p:cNvSpPr>
            <a:spLocks noChangeArrowheads="1"/>
          </p:cNvSpPr>
          <p:nvPr/>
        </p:nvSpPr>
        <p:spPr bwMode="auto">
          <a:xfrm>
            <a:off x="6367463" y="12954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600" b="1" smtClean="0">
                <a:solidFill>
                  <a:srgbClr val="0066FF"/>
                </a:solidFill>
                <a:latin typeface="Calibri" pitchFamily="-1" charset="0"/>
              </a:rPr>
              <a:t>S36</a:t>
            </a:r>
            <a:endParaRPr lang="fr-FR" sz="1600">
              <a:solidFill>
                <a:srgbClr val="0066FF"/>
              </a:solidFill>
              <a:latin typeface="Calibri" pitchFamily="-1" charset="0"/>
            </a:endParaRPr>
          </a:p>
        </p:txBody>
      </p:sp>
      <p:sp>
        <p:nvSpPr>
          <p:cNvPr id="6167" name="ZoneTexte 30"/>
          <p:cNvSpPr txBox="1">
            <a:spLocks noChangeArrowheads="1"/>
          </p:cNvSpPr>
          <p:nvPr/>
        </p:nvSpPr>
        <p:spPr bwMode="auto">
          <a:xfrm>
            <a:off x="6638925" y="3425825"/>
            <a:ext cx="2217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>
                <a:solidFill>
                  <a:srgbClr val="333399"/>
                </a:solidFill>
                <a:latin typeface="+mj-lt"/>
              </a:rPr>
              <a:t>DOR 100 mg + TDF/FTC</a:t>
            </a:r>
          </a:p>
        </p:txBody>
      </p:sp>
      <p:sp>
        <p:nvSpPr>
          <p:cNvPr id="6168" name="Espace réservé du contenu 2"/>
          <p:cNvSpPr>
            <a:spLocks/>
          </p:cNvSpPr>
          <p:nvPr/>
        </p:nvSpPr>
        <p:spPr bwMode="auto">
          <a:xfrm>
            <a:off x="0" y="4648200"/>
            <a:ext cx="89630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2800" b="1" dirty="0" smtClean="0">
                <a:solidFill>
                  <a:srgbClr val="CC3300"/>
                </a:solidFill>
                <a:latin typeface="Calibri" pitchFamily="-1" charset="0"/>
              </a:rPr>
              <a:t>Objectif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 smtClean="0">
                <a:solidFill>
                  <a:srgbClr val="000066"/>
                </a:solidFill>
              </a:rPr>
              <a:t>Critères de jugement</a:t>
            </a: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66"/>
                </a:solidFill>
              </a:rPr>
              <a:t>% ARN VIH &lt; 40 c/ml à S24 (comparaisons des estimations pour la sélection </a:t>
            </a:r>
            <a:br>
              <a:rPr lang="fr-FR" sz="1600" dirty="0" smtClean="0">
                <a:solidFill>
                  <a:srgbClr val="000066"/>
                </a:solidFill>
              </a:rPr>
            </a:br>
            <a:r>
              <a:rPr lang="fr-FR" sz="1600" dirty="0" smtClean="0">
                <a:solidFill>
                  <a:srgbClr val="000066"/>
                </a:solidFill>
              </a:rPr>
              <a:t>de la dose de DOR), ITT, NC=E</a:t>
            </a: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66"/>
                </a:solidFill>
              </a:rPr>
              <a:t>Tolérance : générale à S24, événements indésirables du SNC pré-spécifiés à S8 </a:t>
            </a:r>
            <a:br>
              <a:rPr lang="fr-FR" sz="1600" dirty="0" smtClean="0">
                <a:solidFill>
                  <a:srgbClr val="000066"/>
                </a:solidFill>
              </a:rPr>
            </a:br>
            <a:r>
              <a:rPr lang="fr-FR" sz="1600" dirty="0" smtClean="0">
                <a:solidFill>
                  <a:srgbClr val="000066"/>
                </a:solidFill>
              </a:rPr>
              <a:t>et S24</a:t>
            </a:r>
            <a:endParaRPr lang="fr-FR" sz="1600" dirty="0">
              <a:solidFill>
                <a:srgbClr val="000066"/>
              </a:solidFill>
            </a:endParaRPr>
          </a:p>
        </p:txBody>
      </p:sp>
      <p:sp>
        <p:nvSpPr>
          <p:cNvPr id="6169" name="ZoneTexte 32"/>
          <p:cNvSpPr txBox="1">
            <a:spLocks noChangeArrowheads="1"/>
          </p:cNvSpPr>
          <p:nvPr/>
        </p:nvSpPr>
        <p:spPr bwMode="auto">
          <a:xfrm>
            <a:off x="363538" y="4448145"/>
            <a:ext cx="4370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smtClean="0">
                <a:solidFill>
                  <a:srgbClr val="002060"/>
                </a:solidFill>
              </a:rPr>
              <a:t>* Randomisation stratifiée sur ARN VIH (&gt; ou ≤ 100 000 c/ml)</a:t>
            </a:r>
            <a:endParaRPr lang="fr-FR" sz="1200">
              <a:solidFill>
                <a:srgbClr val="002060"/>
              </a:solidFill>
            </a:endParaRPr>
          </a:p>
        </p:txBody>
      </p:sp>
      <p:sp>
        <p:nvSpPr>
          <p:cNvPr id="6170" name="Text Box 3"/>
          <p:cNvSpPr txBox="1">
            <a:spLocks noChangeArrowheads="1"/>
          </p:cNvSpPr>
          <p:nvPr/>
        </p:nvSpPr>
        <p:spPr bwMode="auto">
          <a:xfrm>
            <a:off x="5791200" y="6583363"/>
            <a:ext cx="3352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Morales-Ramirez JO, CROI 2014, Abs. 92LB </a:t>
            </a:r>
          </a:p>
        </p:txBody>
      </p:sp>
      <p:sp>
        <p:nvSpPr>
          <p:cNvPr id="6171" name="Line 31"/>
          <p:cNvSpPr>
            <a:spLocks noChangeShapeType="1"/>
          </p:cNvSpPr>
          <p:nvPr/>
        </p:nvSpPr>
        <p:spPr bwMode="auto">
          <a:xfrm flipV="1">
            <a:off x="6681788" y="2895600"/>
            <a:ext cx="21082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72" name="Line 31"/>
          <p:cNvSpPr>
            <a:spLocks noChangeShapeType="1"/>
          </p:cNvSpPr>
          <p:nvPr/>
        </p:nvSpPr>
        <p:spPr bwMode="auto">
          <a:xfrm flipV="1">
            <a:off x="6715125" y="3733800"/>
            <a:ext cx="207486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73" name="ZoneTexte 36"/>
          <p:cNvSpPr txBox="1">
            <a:spLocks noChangeArrowheads="1"/>
          </p:cNvSpPr>
          <p:nvPr/>
        </p:nvSpPr>
        <p:spPr bwMode="auto">
          <a:xfrm>
            <a:off x="6638925" y="2133600"/>
            <a:ext cx="2217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>
                <a:solidFill>
                  <a:srgbClr val="333399"/>
                </a:solidFill>
                <a:latin typeface="+mj-lt"/>
              </a:rPr>
              <a:t>DOR 100 mg + TDF/FTC</a:t>
            </a:r>
          </a:p>
        </p:txBody>
      </p:sp>
      <p:sp>
        <p:nvSpPr>
          <p:cNvPr id="6174" name="ZoneTexte 37"/>
          <p:cNvSpPr txBox="1">
            <a:spLocks noChangeArrowheads="1"/>
          </p:cNvSpPr>
          <p:nvPr/>
        </p:nvSpPr>
        <p:spPr bwMode="auto">
          <a:xfrm>
            <a:off x="6638925" y="2590800"/>
            <a:ext cx="2217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>
                <a:solidFill>
                  <a:srgbClr val="333399"/>
                </a:solidFill>
                <a:latin typeface="+mj-lt"/>
              </a:rPr>
              <a:t>DOR 100 mg + TDF/FTC</a:t>
            </a:r>
          </a:p>
        </p:txBody>
      </p:sp>
      <p:cxnSp>
        <p:nvCxnSpPr>
          <p:cNvPr id="32" name="Connecteur en angle 31"/>
          <p:cNvCxnSpPr>
            <a:stCxn id="6157" idx="3"/>
            <a:endCxn id="6148" idx="1"/>
          </p:cNvCxnSpPr>
          <p:nvPr/>
        </p:nvCxnSpPr>
        <p:spPr bwMode="auto">
          <a:xfrm flipV="1">
            <a:off x="2292662" y="2393950"/>
            <a:ext cx="1298263" cy="774552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en angle 33"/>
          <p:cNvCxnSpPr>
            <a:stCxn id="6157" idx="3"/>
            <a:endCxn id="6149" idx="1"/>
          </p:cNvCxnSpPr>
          <p:nvPr/>
        </p:nvCxnSpPr>
        <p:spPr bwMode="auto">
          <a:xfrm flipV="1">
            <a:off x="2292662" y="2840832"/>
            <a:ext cx="1298263" cy="327670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en angle 35"/>
          <p:cNvCxnSpPr>
            <a:stCxn id="6157" idx="3"/>
            <a:endCxn id="6150" idx="1"/>
          </p:cNvCxnSpPr>
          <p:nvPr/>
        </p:nvCxnSpPr>
        <p:spPr bwMode="auto">
          <a:xfrm>
            <a:off x="2292662" y="3168502"/>
            <a:ext cx="1298262" cy="118417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en angle 37"/>
          <p:cNvCxnSpPr>
            <a:stCxn id="6157" idx="3"/>
            <a:endCxn id="6151" idx="1"/>
          </p:cNvCxnSpPr>
          <p:nvPr/>
        </p:nvCxnSpPr>
        <p:spPr bwMode="auto">
          <a:xfrm>
            <a:off x="2292662" y="3168502"/>
            <a:ext cx="1298263" cy="564227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en angle 39"/>
          <p:cNvCxnSpPr>
            <a:stCxn id="6157" idx="3"/>
            <a:endCxn id="6152" idx="1"/>
          </p:cNvCxnSpPr>
          <p:nvPr/>
        </p:nvCxnSpPr>
        <p:spPr bwMode="auto">
          <a:xfrm>
            <a:off x="2292662" y="3168502"/>
            <a:ext cx="1298263" cy="1083666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1" name="Grouper 27"/>
          <p:cNvGrpSpPr>
            <a:grpSpLocks/>
          </p:cNvGrpSpPr>
          <p:nvPr/>
        </p:nvGrpSpPr>
        <p:grpSpPr bwMode="auto">
          <a:xfrm>
            <a:off x="0" y="6570663"/>
            <a:ext cx="1691680" cy="288081"/>
            <a:chOff x="-1" y="6570663"/>
            <a:chExt cx="1692000" cy="288857"/>
          </a:xfrm>
        </p:grpSpPr>
        <p:sp>
          <p:nvSpPr>
            <p:cNvPr id="42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3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Etude MK1439007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45" name="ZoneTexte 44"/>
          <p:cNvSpPr txBox="1"/>
          <p:nvPr/>
        </p:nvSpPr>
        <p:spPr>
          <a:xfrm>
            <a:off x="4265507" y="1772816"/>
            <a:ext cx="1342009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rgbClr val="333399"/>
                </a:solidFill>
                <a:latin typeface="+mj-lt"/>
                <a:ea typeface="+mn-ea"/>
              </a:rPr>
              <a:t>Double aveugle</a:t>
            </a:r>
            <a:endParaRPr lang="fr-FR" sz="1400" b="1" dirty="0">
              <a:solidFill>
                <a:srgbClr val="333399"/>
              </a:solidFill>
              <a:latin typeface="+mj-lt"/>
              <a:ea typeface="+mn-ea"/>
            </a:endParaRPr>
          </a:p>
        </p:txBody>
      </p:sp>
      <p:cxnSp>
        <p:nvCxnSpPr>
          <p:cNvPr id="47" name="Connecteur droit 46"/>
          <p:cNvCxnSpPr/>
          <p:nvPr/>
        </p:nvCxnSpPr>
        <p:spPr bwMode="auto">
          <a:xfrm>
            <a:off x="5548982" y="1940619"/>
            <a:ext cx="1111250" cy="1588"/>
          </a:xfrm>
          <a:prstGeom prst="line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 bwMode="auto">
          <a:xfrm>
            <a:off x="3590925" y="1940619"/>
            <a:ext cx="752475" cy="1588"/>
          </a:xfrm>
          <a:prstGeom prst="line">
            <a:avLst/>
          </a:prstGeom>
          <a:ln w="19050">
            <a:solidFill>
              <a:srgbClr val="333399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ZoneTexte 9"/>
          <p:cNvSpPr txBox="1">
            <a:spLocks noChangeArrowheads="1"/>
          </p:cNvSpPr>
          <p:nvPr/>
        </p:nvSpPr>
        <p:spPr bwMode="auto">
          <a:xfrm>
            <a:off x="3581400" y="2657475"/>
            <a:ext cx="4681538" cy="3698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b="1">
                <a:solidFill>
                  <a:schemeClr val="bg1"/>
                </a:solidFill>
                <a:latin typeface="+mj-lt"/>
              </a:rPr>
              <a:t>DOR 100 mg qd + TDF/FTC</a:t>
            </a:r>
          </a:p>
        </p:txBody>
      </p:sp>
      <p:sp>
        <p:nvSpPr>
          <p:cNvPr id="7172" name="ZoneTexte 11"/>
          <p:cNvSpPr txBox="1">
            <a:spLocks noChangeArrowheads="1"/>
          </p:cNvSpPr>
          <p:nvPr/>
        </p:nvSpPr>
        <p:spPr bwMode="auto">
          <a:xfrm>
            <a:off x="3581400" y="3640292"/>
            <a:ext cx="4681538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b="1">
                <a:solidFill>
                  <a:srgbClr val="000066"/>
                </a:solidFill>
                <a:latin typeface="+mj-lt"/>
              </a:rPr>
              <a:t>EFV 600 mg qd + TDF/FTC</a:t>
            </a:r>
          </a:p>
        </p:txBody>
      </p:sp>
      <p:sp>
        <p:nvSpPr>
          <p:cNvPr id="7173" name="Espace réservé du contenu 3"/>
          <p:cNvSpPr>
            <a:spLocks noGrp="1"/>
          </p:cNvSpPr>
          <p:nvPr>
            <p:ph idx="1"/>
          </p:nvPr>
        </p:nvSpPr>
        <p:spPr>
          <a:xfrm>
            <a:off x="303213" y="1988840"/>
            <a:ext cx="1785937" cy="477838"/>
          </a:xfrm>
        </p:spPr>
        <p:txBody>
          <a:bodyPr/>
          <a:lstStyle/>
          <a:p>
            <a:pPr eaLnBrk="1" hangingPunct="1"/>
            <a:r>
              <a:rPr lang="fr-FR" sz="2400" b="1" smtClean="0">
                <a:latin typeface="+mj-lt"/>
                <a:ea typeface="ＭＳ Ｐゴシック" pitchFamily="-1" charset="-128"/>
              </a:rPr>
              <a:t>Phase IIb,</a:t>
            </a:r>
          </a:p>
          <a:p>
            <a:pPr eaLnBrk="1" hangingPunct="1">
              <a:buFont typeface="Wingdings" pitchFamily="-1" charset="2"/>
              <a:buNone/>
            </a:pPr>
            <a:r>
              <a:rPr lang="fr-FR" sz="2400" b="1" smtClean="0">
                <a:latin typeface="+mj-lt"/>
                <a:ea typeface="ＭＳ Ｐゴシック" pitchFamily="-1" charset="-128"/>
              </a:rPr>
              <a:t>	partie 2 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227013" y="1139825"/>
            <a:ext cx="18113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  <a:endParaRPr lang="fr-FR" sz="24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5" name="Connecteur droit 66"/>
          <p:cNvCxnSpPr>
            <a:cxnSpLocks noChangeShapeType="1"/>
          </p:cNvCxnSpPr>
          <p:nvPr/>
        </p:nvCxnSpPr>
        <p:spPr bwMode="auto">
          <a:xfrm rot="5400000">
            <a:off x="2309813" y="2660650"/>
            <a:ext cx="731838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7176" name="Oval 170"/>
          <p:cNvSpPr>
            <a:spLocks noChangeArrowheads="1"/>
          </p:cNvSpPr>
          <p:nvPr/>
        </p:nvSpPr>
        <p:spPr bwMode="auto">
          <a:xfrm>
            <a:off x="1903413" y="1281113"/>
            <a:ext cx="1539875" cy="1195387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Randomisation</a:t>
            </a:r>
          </a:p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1 : 1</a:t>
            </a:r>
          </a:p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Double aveugle</a:t>
            </a:r>
            <a:endParaRPr lang="fr-FR" sz="1400" b="1">
              <a:solidFill>
                <a:srgbClr val="000066"/>
              </a:solidFill>
              <a:latin typeface="Calibri" pitchFamily="-1" charset="0"/>
              <a:cs typeface="Arial" charset="0"/>
            </a:endParaRPr>
          </a:p>
        </p:txBody>
      </p:sp>
      <p:sp>
        <p:nvSpPr>
          <p:cNvPr id="7177" name="AutoShape 162"/>
          <p:cNvSpPr>
            <a:spLocks noChangeArrowheads="1"/>
          </p:cNvSpPr>
          <p:nvPr/>
        </p:nvSpPr>
        <p:spPr bwMode="auto">
          <a:xfrm>
            <a:off x="206064" y="2966919"/>
            <a:ext cx="2086597" cy="91940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Naïfs d’ARV</a:t>
            </a:r>
          </a:p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ARN VIH </a:t>
            </a:r>
            <a:r>
              <a:rPr lang="fr-FR" sz="1600" b="1" u="sng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&gt;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 1 000 c/ml</a:t>
            </a:r>
          </a:p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CD4 ≥ 100/mm</a:t>
            </a:r>
            <a:r>
              <a:rPr lang="fr-FR" sz="1600" b="1" baseline="30000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3</a:t>
            </a:r>
            <a:endParaRPr lang="fr-FR" sz="1600" b="1" baseline="30000" dirty="0">
              <a:solidFill>
                <a:srgbClr val="000066"/>
              </a:solidFill>
              <a:latin typeface="Calibri" pitchFamily="-1" charset="0"/>
              <a:cs typeface="Arial" charset="0"/>
            </a:endParaRPr>
          </a:p>
        </p:txBody>
      </p:sp>
      <p:cxnSp>
        <p:nvCxnSpPr>
          <p:cNvPr id="7178" name="AutoShape 60"/>
          <p:cNvCxnSpPr>
            <a:cxnSpLocks noChangeShapeType="1"/>
          </p:cNvCxnSpPr>
          <p:nvPr/>
        </p:nvCxnSpPr>
        <p:spPr bwMode="auto">
          <a:xfrm rot="10800000" flipH="1" flipV="1">
            <a:off x="3579813" y="2816225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7179" name="Line 63"/>
          <p:cNvSpPr>
            <a:spLocks noChangeShapeType="1"/>
          </p:cNvSpPr>
          <p:nvPr/>
        </p:nvSpPr>
        <p:spPr bwMode="auto">
          <a:xfrm>
            <a:off x="2354263" y="3225800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" name="Oval 110"/>
          <p:cNvSpPr>
            <a:spLocks noChangeArrowheads="1"/>
          </p:cNvSpPr>
          <p:nvPr/>
        </p:nvSpPr>
        <p:spPr bwMode="auto">
          <a:xfrm>
            <a:off x="7956376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600" b="1" smtClean="0">
                <a:solidFill>
                  <a:srgbClr val="0066FF"/>
                </a:solidFill>
                <a:latin typeface="Calibri" pitchFamily="-1" charset="0"/>
              </a:rPr>
              <a:t>S96</a:t>
            </a:r>
            <a:endParaRPr lang="fr-FR" sz="1600">
              <a:solidFill>
                <a:srgbClr val="0066FF"/>
              </a:solidFill>
              <a:latin typeface="Calibri" pitchFamily="-1" charset="0"/>
            </a:endParaRPr>
          </a:p>
        </p:txBody>
      </p:sp>
      <p:sp>
        <p:nvSpPr>
          <p:cNvPr id="7181" name="Line 172"/>
          <p:cNvSpPr>
            <a:spLocks noChangeShapeType="1"/>
          </p:cNvSpPr>
          <p:nvPr/>
        </p:nvSpPr>
        <p:spPr bwMode="auto">
          <a:xfrm>
            <a:off x="8254826" y="1987550"/>
            <a:ext cx="0" cy="223353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82" name="Espace réservé du contenu 2"/>
          <p:cNvSpPr>
            <a:spLocks/>
          </p:cNvSpPr>
          <p:nvPr/>
        </p:nvSpPr>
        <p:spPr bwMode="auto">
          <a:xfrm>
            <a:off x="0" y="4034408"/>
            <a:ext cx="8997950" cy="2418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2400" b="1" dirty="0" smtClean="0">
                <a:solidFill>
                  <a:srgbClr val="CC3300"/>
                </a:solidFill>
                <a:latin typeface="Calibri" pitchFamily="-1" charset="0"/>
              </a:rPr>
              <a:t>Objectifs</a:t>
            </a:r>
          </a:p>
          <a:p>
            <a:pPr marL="800100" lvl="1" indent="-342900" defTabSz="914400">
              <a:spcBef>
                <a:spcPts val="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 smtClean="0">
                <a:solidFill>
                  <a:srgbClr val="000066"/>
                </a:solidFill>
              </a:rPr>
              <a:t>Evénements indésirables du SNC , S8</a:t>
            </a:r>
          </a:p>
          <a:p>
            <a:pPr marL="1257300" lvl="2" indent="-342900" defTabSz="914400">
              <a:spcBef>
                <a:spcPts val="0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66"/>
                </a:solidFill>
              </a:rPr>
              <a:t>Parties 1 et 2 combinées (DOR 100 mg vs EFV)</a:t>
            </a:r>
          </a:p>
          <a:p>
            <a:pPr marL="800100" lvl="1" indent="-342900" defTabSz="914400">
              <a:spcBef>
                <a:spcPts val="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 smtClean="0">
                <a:solidFill>
                  <a:srgbClr val="000066"/>
                </a:solidFill>
              </a:rPr>
              <a:t>Efficacité et tolérance, S48 : partie 1 seulement ; S96 : parties 1 et 2</a:t>
            </a:r>
          </a:p>
          <a:p>
            <a:pPr marL="1257300" lvl="2" indent="-342900" defTabSz="914400">
              <a:spcBef>
                <a:spcPts val="0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 smtClean="0">
                <a:solidFill>
                  <a:srgbClr val="000066"/>
                </a:solidFill>
              </a:rPr>
              <a:t>% avec ARN VIH &lt; 40 c/ml, &lt; 200 c/ml, approche NC=E pour données manquantes </a:t>
            </a:r>
          </a:p>
          <a:p>
            <a:pPr marL="1257300" lvl="2" indent="-342900" defTabSz="914400">
              <a:spcBef>
                <a:spcPts val="0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 smtClean="0">
                <a:solidFill>
                  <a:srgbClr val="000066"/>
                </a:solidFill>
              </a:rPr>
              <a:t>Modification des CD4, approche en échec observé </a:t>
            </a:r>
          </a:p>
          <a:p>
            <a:pPr marL="1257300" lvl="2" indent="-342900" defTabSz="914400">
              <a:spcBef>
                <a:spcPts val="0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 smtClean="0">
                <a:solidFill>
                  <a:srgbClr val="000066"/>
                </a:solidFill>
              </a:rPr>
              <a:t>Tolérance : événements indésirables, paramètres biologiques</a:t>
            </a:r>
          </a:p>
          <a:p>
            <a:pPr marL="1257300" lvl="2" indent="-342900" defTabSz="914400">
              <a:spcBef>
                <a:spcPts val="0"/>
              </a:spcBef>
              <a:buClr>
                <a:srgbClr val="CC3300"/>
              </a:buClr>
              <a:buFont typeface="Arial" charset="0"/>
              <a:buChar char="–"/>
            </a:pPr>
            <a:endParaRPr lang="fr-FR" dirty="0">
              <a:solidFill>
                <a:srgbClr val="000066"/>
              </a:solidFill>
            </a:endParaRPr>
          </a:p>
        </p:txBody>
      </p:sp>
      <p:sp>
        <p:nvSpPr>
          <p:cNvPr id="7184" name="Rectangle 9"/>
          <p:cNvSpPr>
            <a:spLocks noChangeArrowheads="1"/>
          </p:cNvSpPr>
          <p:nvPr/>
        </p:nvSpPr>
        <p:spPr bwMode="auto">
          <a:xfrm>
            <a:off x="2843808" y="3460750"/>
            <a:ext cx="7223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 b="1" dirty="0" smtClean="0">
                <a:solidFill>
                  <a:srgbClr val="C00000"/>
                </a:solidFill>
                <a:latin typeface="Calibri" pitchFamily="-1" charset="0"/>
              </a:rPr>
              <a:t>n = 66</a:t>
            </a:r>
            <a:endParaRPr lang="fr-FR" sz="1600" b="1" dirty="0">
              <a:solidFill>
                <a:srgbClr val="C00000"/>
              </a:solidFill>
              <a:latin typeface="Calibri" pitchFamily="-1" charset="0"/>
            </a:endParaRPr>
          </a:p>
        </p:txBody>
      </p:sp>
      <p:sp>
        <p:nvSpPr>
          <p:cNvPr id="7185" name="Rectangle 8"/>
          <p:cNvSpPr>
            <a:spLocks noChangeArrowheads="1"/>
          </p:cNvSpPr>
          <p:nvPr/>
        </p:nvSpPr>
        <p:spPr bwMode="auto">
          <a:xfrm>
            <a:off x="2843808" y="2466975"/>
            <a:ext cx="7223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 b="1" dirty="0" smtClean="0">
                <a:solidFill>
                  <a:srgbClr val="C00000"/>
                </a:solidFill>
                <a:latin typeface="Calibri" pitchFamily="-1" charset="0"/>
              </a:rPr>
              <a:t>n = 66</a:t>
            </a:r>
            <a:endParaRPr lang="fr-FR" sz="1600" b="1" dirty="0">
              <a:solidFill>
                <a:srgbClr val="C00000"/>
              </a:solidFill>
              <a:latin typeface="Calibri" pitchFamily="-1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334000" y="6583363"/>
            <a:ext cx="3810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Gatell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JM.  HIV Drug Therapy 2014, Abs. O434</a:t>
            </a:r>
          </a:p>
        </p:txBody>
      </p:sp>
      <p:sp>
        <p:nvSpPr>
          <p:cNvPr id="23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fr-FR" dirty="0" smtClean="0">
                <a:ea typeface="ＭＳ Ｐゴシック" pitchFamily="-1" charset="-128"/>
              </a:rPr>
              <a:t>Etude MK1439007 : </a:t>
            </a:r>
            <a:r>
              <a:rPr lang="fr-FR" dirty="0" err="1" smtClean="0">
                <a:ea typeface="ＭＳ Ｐゴシック" pitchFamily="-1" charset="-128"/>
              </a:rPr>
              <a:t>doravirine</a:t>
            </a:r>
            <a:r>
              <a:rPr lang="fr-FR" dirty="0" smtClean="0">
                <a:ea typeface="ＭＳ Ｐゴシック" pitchFamily="-1" charset="-128"/>
              </a:rPr>
              <a:t> (DOR) + TDF/FTC vs EFV </a:t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+ TDF/FTC</a:t>
            </a:r>
          </a:p>
        </p:txBody>
      </p:sp>
      <p:grpSp>
        <p:nvGrpSpPr>
          <p:cNvPr id="24" name="Grouper 27"/>
          <p:cNvGrpSpPr>
            <a:grpSpLocks/>
          </p:cNvGrpSpPr>
          <p:nvPr/>
        </p:nvGrpSpPr>
        <p:grpSpPr bwMode="auto">
          <a:xfrm>
            <a:off x="0" y="6570663"/>
            <a:ext cx="1691680" cy="288081"/>
            <a:chOff x="-1" y="6570663"/>
            <a:chExt cx="1692000" cy="288857"/>
          </a:xfrm>
        </p:grpSpPr>
        <p:sp>
          <p:nvSpPr>
            <p:cNvPr id="2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6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Etude MK1439007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67079459"/>
              </p:ext>
            </p:extLst>
          </p:nvPr>
        </p:nvGraphicFramePr>
        <p:xfrm>
          <a:off x="381000" y="1573560"/>
          <a:ext cx="8512176" cy="4642500"/>
        </p:xfrm>
        <a:graphic>
          <a:graphicData uri="http://schemas.openxmlformats.org/drawingml/2006/table">
            <a:tbl>
              <a:tblPr/>
              <a:tblGrid>
                <a:gridCol w="254000"/>
                <a:gridCol w="3360936"/>
                <a:gridCol w="979448"/>
                <a:gridCol w="979448"/>
                <a:gridCol w="979448"/>
                <a:gridCol w="979448"/>
                <a:gridCol w="979448"/>
              </a:tblGrid>
              <a:tr h="447788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1" charset="-128"/>
                        </a:rPr>
                        <a:t>DOR </a:t>
                      </a:r>
                      <a:r>
                        <a:rPr kumimoji="0" lang="fr-FR" sz="16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1" charset="-128"/>
                        </a:rPr>
                        <a:t>qd</a:t>
                      </a:r>
                      <a:endParaRPr kumimoji="0" lang="fr-F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" charset="-128"/>
                        </a:rPr>
                        <a:t>EFV 600 mg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30215"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25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 = 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 = 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 = 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200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 = 41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 = 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21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Age médian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Globalement : 35 ans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21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ARN VIH (log</a:t>
                      </a:r>
                      <a:r>
                        <a:rPr kumimoji="0" lang="fr-FR" sz="12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 </a:t>
                      </a: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c/ml),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1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ARN VIH &gt; 100 000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21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CD4/mm</a:t>
                      </a:r>
                      <a:r>
                        <a:rPr kumimoji="0" lang="fr-FR" sz="12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385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383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1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Sous-type 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1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Interruption avant S24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9,8 %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9,3 %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4,8 %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7,3 %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16,3 %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2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Pour événement indésirable*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Perdu de vue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Retrait consentement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Décision médicale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1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Interruption avant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9,8 %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18,6 %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14,3 %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12,2 %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23,3 %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2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Pour EI / perte d’efficacité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Perdu de vue / retrait consentement / autre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 / 2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 / 2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 / 1 /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 / 1 /1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 / 2 /1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311" name="Rectangle 6"/>
          <p:cNvSpPr>
            <a:spLocks noChangeArrowheads="1"/>
          </p:cNvSpPr>
          <p:nvPr/>
        </p:nvSpPr>
        <p:spPr bwMode="auto">
          <a:xfrm>
            <a:off x="304800" y="1268760"/>
            <a:ext cx="853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 smtClean="0">
                <a:solidFill>
                  <a:srgbClr val="CC3300"/>
                </a:solidFill>
                <a:latin typeface="Calibri" pitchFamily="-1" charset="0"/>
              </a:rPr>
              <a:t>Caractéristiques initiales et devenir (Partie 1)</a:t>
            </a:r>
            <a:endParaRPr lang="fr-FR" sz="2400" b="1" dirty="0">
              <a:solidFill>
                <a:srgbClr val="CC3300"/>
              </a:solidFill>
              <a:latin typeface="Calibri" pitchFamily="-1" charset="0"/>
            </a:endParaRPr>
          </a:p>
        </p:txBody>
      </p:sp>
      <p:sp>
        <p:nvSpPr>
          <p:cNvPr id="8312" name="ZoneTexte 6"/>
          <p:cNvSpPr txBox="1">
            <a:spLocks noChangeArrowheads="1"/>
          </p:cNvSpPr>
          <p:nvPr/>
        </p:nvSpPr>
        <p:spPr bwMode="auto">
          <a:xfrm>
            <a:off x="251520" y="6165304"/>
            <a:ext cx="8763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50" i="1" dirty="0" smtClean="0">
                <a:solidFill>
                  <a:srgbClr val="000066"/>
                </a:solidFill>
              </a:rPr>
              <a:t>* DOR 25 mg : stupeur (n = 1), DOR 50 mg: douleur abdominale/nausée/insomnie (n = 1), trouble du sommeil (n = 1), </a:t>
            </a:r>
            <a:br>
              <a:rPr lang="fr-FR" sz="1050" i="1" dirty="0" smtClean="0">
                <a:solidFill>
                  <a:srgbClr val="000066"/>
                </a:solidFill>
              </a:rPr>
            </a:br>
            <a:r>
              <a:rPr lang="fr-FR" sz="1050" i="1" dirty="0" smtClean="0">
                <a:solidFill>
                  <a:srgbClr val="000066"/>
                </a:solidFill>
              </a:rPr>
              <a:t>DOR 100 mg : hallucinations (n = 1), EFV : dysesthésies (n = 1), hallucinations (n = 1)</a:t>
            </a:r>
          </a:p>
        </p:txBody>
      </p:sp>
      <p:sp>
        <p:nvSpPr>
          <p:cNvPr id="8313" name="Text Box 3"/>
          <p:cNvSpPr txBox="1">
            <a:spLocks noChangeArrowheads="1"/>
          </p:cNvSpPr>
          <p:nvPr/>
        </p:nvSpPr>
        <p:spPr bwMode="auto">
          <a:xfrm>
            <a:off x="2286000" y="6583363"/>
            <a:ext cx="6858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Morales-Ramirez JO, CROI 2014, Abs. 92LB,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Gatell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JM.  HIV Drug Therapy 2014, Abs. O434</a:t>
            </a:r>
          </a:p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</a:t>
            </a:r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fr-FR" dirty="0" smtClean="0">
                <a:ea typeface="ＭＳ Ｐゴシック" pitchFamily="-1" charset="-128"/>
              </a:rPr>
              <a:t>Etude MK1439007 : </a:t>
            </a:r>
            <a:r>
              <a:rPr lang="fr-FR" dirty="0" err="1" smtClean="0">
                <a:ea typeface="ＭＳ Ｐゴシック" pitchFamily="-1" charset="-128"/>
              </a:rPr>
              <a:t>doravirine</a:t>
            </a:r>
            <a:r>
              <a:rPr lang="fr-FR" dirty="0" smtClean="0">
                <a:ea typeface="ＭＳ Ｐゴシック" pitchFamily="-1" charset="-128"/>
              </a:rPr>
              <a:t> (DOR) + TDF/FTC vs EFV </a:t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+ TDF/FTC</a:t>
            </a:r>
          </a:p>
        </p:txBody>
      </p:sp>
      <p:grpSp>
        <p:nvGrpSpPr>
          <p:cNvPr id="16" name="Grouper 27"/>
          <p:cNvGrpSpPr>
            <a:grpSpLocks/>
          </p:cNvGrpSpPr>
          <p:nvPr/>
        </p:nvGrpSpPr>
        <p:grpSpPr bwMode="auto">
          <a:xfrm>
            <a:off x="0" y="6570663"/>
            <a:ext cx="1691680" cy="288081"/>
            <a:chOff x="-1" y="6570663"/>
            <a:chExt cx="1692000" cy="288857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Etude MK1439007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58259253"/>
              </p:ext>
            </p:extLst>
          </p:nvPr>
        </p:nvGraphicFramePr>
        <p:xfrm>
          <a:off x="609600" y="1676400"/>
          <a:ext cx="7543800" cy="1318392"/>
        </p:xfrm>
        <a:graphic>
          <a:graphicData uri="http://schemas.openxmlformats.org/drawingml/2006/table">
            <a:tbl>
              <a:tblPr/>
              <a:tblGrid>
                <a:gridCol w="3124200"/>
                <a:gridCol w="2133600"/>
                <a:gridCol w="2286000"/>
              </a:tblGrid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1" charset="-128"/>
                        </a:rPr>
                        <a:t>DOR 100 mg, n = 108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" charset="-128"/>
                        </a:rPr>
                        <a:t>EFV 600 mg, n = 108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Age médian, années ; femme,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35 ; 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34 ; 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ARN VIH (log</a:t>
                      </a:r>
                      <a:r>
                        <a:rPr kumimoji="0" lang="fr-FR" sz="12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 </a:t>
                      </a: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c/ml),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ARN VIH &gt; 100 000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CD4/mm</a:t>
                      </a:r>
                      <a:r>
                        <a:rPr kumimoji="0" lang="fr-FR" sz="12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402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245" name="Rectangle 6"/>
          <p:cNvSpPr>
            <a:spLocks noChangeArrowheads="1"/>
          </p:cNvSpPr>
          <p:nvPr/>
        </p:nvSpPr>
        <p:spPr bwMode="auto">
          <a:xfrm>
            <a:off x="228600" y="3411538"/>
            <a:ext cx="8153400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 smtClean="0">
                <a:solidFill>
                  <a:srgbClr val="CC3300"/>
                </a:solidFill>
                <a:latin typeface="Calibri" pitchFamily="-1" charset="0"/>
              </a:rPr>
              <a:t>Evénements indésirables à S8, toutes causes (Parties 1 et 2)</a:t>
            </a:r>
            <a:endParaRPr lang="fr-FR" sz="2400" b="1" dirty="0">
              <a:solidFill>
                <a:srgbClr val="CC3300"/>
              </a:solidFill>
              <a:latin typeface="Calibri" pitchFamily="-1" charset="0"/>
            </a:endParaRPr>
          </a:p>
        </p:txBody>
      </p:sp>
      <p:sp>
        <p:nvSpPr>
          <p:cNvPr id="9247" name="Rectangle 6"/>
          <p:cNvSpPr>
            <a:spLocks noChangeArrowheads="1"/>
          </p:cNvSpPr>
          <p:nvPr/>
        </p:nvSpPr>
        <p:spPr bwMode="auto">
          <a:xfrm>
            <a:off x="152400" y="1295400"/>
            <a:ext cx="909320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 smtClean="0">
                <a:solidFill>
                  <a:srgbClr val="CC3300"/>
                </a:solidFill>
                <a:latin typeface="Calibri" pitchFamily="-1" charset="0"/>
              </a:rPr>
              <a:t>Caractéristiques initiales (Parties 1 et 2)</a:t>
            </a:r>
            <a:endParaRPr lang="fr-FR" sz="2400" b="1" dirty="0">
              <a:solidFill>
                <a:srgbClr val="CC3300"/>
              </a:solidFill>
              <a:latin typeface="Calibri" pitchFamily="-1" charset="0"/>
            </a:endParaRPr>
          </a:p>
        </p:txBody>
      </p:sp>
      <p:graphicFrame>
        <p:nvGraphicFramePr>
          <p:cNvPr id="12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98014552"/>
              </p:ext>
            </p:extLst>
          </p:nvPr>
        </p:nvGraphicFramePr>
        <p:xfrm>
          <a:off x="3429000" y="3886200"/>
          <a:ext cx="5562600" cy="2351160"/>
        </p:xfrm>
        <a:graphic>
          <a:graphicData uri="http://schemas.openxmlformats.org/drawingml/2006/table">
            <a:tbl>
              <a:tblPr/>
              <a:tblGrid>
                <a:gridCol w="2819399"/>
                <a:gridCol w="1320210"/>
                <a:gridCol w="1422991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  <a:cs typeface="ＭＳ Ｐゴシック" pitchFamily="-84" charset="-128"/>
                        </a:rPr>
                        <a:t>DOR 100 mg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  <a:cs typeface="ＭＳ Ｐゴシック" pitchFamily="-84" charset="-128"/>
                        </a:rPr>
                        <a:t>EFV 600 mg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Vertiges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9,3 %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27,8 %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Insomnie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6,5 %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2,8 %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Rêves anormaux / Cauchemars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5,6 % / 5,6 %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16,7 % / 8,3 %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Hallucinations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0,9 %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2,8 %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Dépression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0,9 %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1,9 %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Somnolence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0,9 %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Troubles de l’attention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2,8 %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Idées suicidaires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0,9 %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336705"/>
              </p:ext>
            </p:extLst>
          </p:nvPr>
        </p:nvGraphicFramePr>
        <p:xfrm>
          <a:off x="539552" y="3886201"/>
          <a:ext cx="2743200" cy="2351160"/>
        </p:xfrm>
        <a:graphic>
          <a:graphicData uri="http://schemas.openxmlformats.org/drawingml/2006/table">
            <a:tbl>
              <a:tblPr/>
              <a:tblGrid>
                <a:gridCol w="1320800"/>
                <a:gridCol w="1422400"/>
              </a:tblGrid>
              <a:tr h="58779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% patients avec ≥ 1 EI du SNC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87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DOR 100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 = 108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EFV 600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 = 108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7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22,2 %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43,5 %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8779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ymbol" pitchFamily="-1" charset="2"/>
                          <a:ea typeface="ＭＳ Ｐゴシック" pitchFamily="-1" charset="-128"/>
                        </a:rPr>
                        <a:t>D</a:t>
                      </a: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(IC 95 %) 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- 21,3 (- 33,2 ; - 8,8)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334000" y="6583363"/>
            <a:ext cx="3810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Gatell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JM.  HIV Drug Therapy 2014, Abs. O434</a:t>
            </a:r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fr-FR" dirty="0" smtClean="0">
                <a:ea typeface="ＭＳ Ｐゴシック" pitchFamily="-1" charset="-128"/>
              </a:rPr>
              <a:t>Etude MK1439007 : </a:t>
            </a:r>
            <a:r>
              <a:rPr lang="fr-FR" dirty="0" err="1" smtClean="0">
                <a:ea typeface="ＭＳ Ｐゴシック" pitchFamily="-1" charset="-128"/>
              </a:rPr>
              <a:t>doravirine</a:t>
            </a:r>
            <a:r>
              <a:rPr lang="fr-FR" dirty="0" smtClean="0">
                <a:ea typeface="ＭＳ Ｐゴシック" pitchFamily="-1" charset="-128"/>
              </a:rPr>
              <a:t> (DOR) + TDF/FTC vs EFV </a:t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+ TDF/FTC</a:t>
            </a:r>
          </a:p>
        </p:txBody>
      </p:sp>
      <p:grpSp>
        <p:nvGrpSpPr>
          <p:cNvPr id="16" name="Grouper 27"/>
          <p:cNvGrpSpPr>
            <a:grpSpLocks/>
          </p:cNvGrpSpPr>
          <p:nvPr/>
        </p:nvGrpSpPr>
        <p:grpSpPr bwMode="auto">
          <a:xfrm>
            <a:off x="0" y="6570663"/>
            <a:ext cx="1691680" cy="288081"/>
            <a:chOff x="-1" y="6570663"/>
            <a:chExt cx="1692000" cy="288857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Etude MK1439007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5" name="Text Box 2"/>
          <p:cNvSpPr txBox="1">
            <a:spLocks noChangeArrowheads="1"/>
          </p:cNvSpPr>
          <p:nvPr/>
        </p:nvSpPr>
        <p:spPr bwMode="auto">
          <a:xfrm>
            <a:off x="962293" y="1128713"/>
            <a:ext cx="72067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 smtClean="0">
                <a:solidFill>
                  <a:srgbClr val="CC3300"/>
                </a:solidFill>
                <a:latin typeface="Calibri" pitchFamily="-1" charset="0"/>
              </a:rPr>
              <a:t>Réponse au traitement, ARN VIH &lt; 40 c/ml (ITT, NC = E)</a:t>
            </a:r>
            <a:endParaRPr lang="fr-FR" sz="2400" b="1">
              <a:solidFill>
                <a:srgbClr val="CC3300"/>
              </a:solidFill>
              <a:latin typeface="Calibri" pitchFamily="-1" charset="0"/>
            </a:endParaRPr>
          </a:p>
        </p:txBody>
      </p:sp>
      <p:sp>
        <p:nvSpPr>
          <p:cNvPr id="113" name="Espace réservé du contenu 2"/>
          <p:cNvSpPr txBox="1">
            <a:spLocks/>
          </p:cNvSpPr>
          <p:nvPr/>
        </p:nvSpPr>
        <p:spPr bwMode="auto">
          <a:xfrm>
            <a:off x="358775" y="5373216"/>
            <a:ext cx="797012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2000" b="1" dirty="0" smtClean="0">
                <a:solidFill>
                  <a:srgbClr val="CC3300"/>
                </a:solidFill>
                <a:latin typeface="Calibri" pitchFamily="-1" charset="0"/>
              </a:rPr>
              <a:t>Modification moyenne des CD4</a:t>
            </a:r>
            <a:r>
              <a:rPr lang="fr-FR" sz="2000" b="1" dirty="0">
                <a:solidFill>
                  <a:srgbClr val="CC3300"/>
                </a:solidFill>
                <a:latin typeface="Calibri" pitchFamily="-1" charset="0"/>
              </a:rPr>
              <a:t>/mm</a:t>
            </a:r>
            <a:r>
              <a:rPr lang="fr-FR" sz="2000" b="1" baseline="30000" dirty="0">
                <a:solidFill>
                  <a:srgbClr val="CC3300"/>
                </a:solidFill>
                <a:latin typeface="Calibri" pitchFamily="-1" charset="0"/>
              </a:rPr>
              <a:t>3</a:t>
            </a:r>
            <a:r>
              <a:rPr lang="fr-FR" sz="2000" b="1" dirty="0">
                <a:solidFill>
                  <a:srgbClr val="CC3300"/>
                </a:solidFill>
                <a:latin typeface="Calibri" pitchFamily="-1" charset="0"/>
              </a:rPr>
              <a:t> </a:t>
            </a:r>
            <a:r>
              <a:rPr lang="fr-FR" sz="2000" b="1" dirty="0" smtClean="0">
                <a:solidFill>
                  <a:srgbClr val="CC3300"/>
                </a:solidFill>
                <a:latin typeface="Calibri" pitchFamily="-1" charset="0"/>
              </a:rPr>
              <a:t>à S48</a:t>
            </a:r>
            <a:r>
              <a:rPr lang="fr-FR" sz="2000" b="1" dirty="0">
                <a:solidFill>
                  <a:srgbClr val="CC3300"/>
                </a:solidFill>
                <a:latin typeface="Calibri" pitchFamily="-1" charset="0"/>
              </a:rPr>
              <a:t>	</a:t>
            </a:r>
          </a:p>
          <a:p>
            <a:pPr marL="800100" lvl="1" indent="-342900" defTabSz="914400" eaLnBrk="0" hangingPunct="0">
              <a:buClr>
                <a:srgbClr val="CC3300"/>
              </a:buClr>
              <a:buFont typeface="Verdana" pitchFamily="34" charset="0"/>
              <a:buChar char="–"/>
            </a:pPr>
            <a:r>
              <a:rPr lang="fr-FR" dirty="0">
                <a:solidFill>
                  <a:srgbClr val="000066"/>
                </a:solidFill>
                <a:latin typeface="+mn-lt"/>
              </a:rPr>
              <a:t>DOR </a:t>
            </a:r>
            <a:r>
              <a:rPr lang="fr-FR" dirty="0" smtClean="0">
                <a:solidFill>
                  <a:srgbClr val="000066"/>
                </a:solidFill>
                <a:latin typeface="+mn-lt"/>
              </a:rPr>
              <a:t>toutes doses : </a:t>
            </a:r>
            <a:r>
              <a:rPr lang="fr-FR" dirty="0">
                <a:solidFill>
                  <a:srgbClr val="000066"/>
                </a:solidFill>
                <a:latin typeface="+mn-lt"/>
              </a:rPr>
              <a:t>+ 168</a:t>
            </a:r>
          </a:p>
          <a:p>
            <a:pPr marL="800100" lvl="1" indent="-342900" defTabSz="914400" eaLnBrk="0" hangingPunct="0">
              <a:buClr>
                <a:srgbClr val="CC3300"/>
              </a:buClr>
              <a:buFont typeface="Verdana" pitchFamily="34" charset="0"/>
              <a:buChar char="–"/>
            </a:pPr>
            <a:r>
              <a:rPr lang="fr-FR" dirty="0">
                <a:solidFill>
                  <a:srgbClr val="000066"/>
                </a:solidFill>
                <a:latin typeface="+mn-lt"/>
              </a:rPr>
              <a:t>EFV : + </a:t>
            </a:r>
            <a:r>
              <a:rPr lang="fr-FR" dirty="0" smtClean="0">
                <a:solidFill>
                  <a:srgbClr val="000066"/>
                </a:solidFill>
                <a:latin typeface="+mn-lt"/>
              </a:rPr>
              <a:t>179</a:t>
            </a:r>
            <a:endParaRPr lang="fr-FR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319" name="Text Box 3"/>
          <p:cNvSpPr txBox="1">
            <a:spLocks noChangeArrowheads="1"/>
          </p:cNvSpPr>
          <p:nvPr/>
        </p:nvSpPr>
        <p:spPr bwMode="auto">
          <a:xfrm>
            <a:off x="2286000" y="6583363"/>
            <a:ext cx="6858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Morales-Ramirez JO, CROI 2014, Abs. 92LB,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Gatell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JM.  HIV Drug Therapy 2014, Abs. O434</a:t>
            </a:r>
          </a:p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</a:t>
            </a:r>
          </a:p>
        </p:txBody>
      </p:sp>
      <p:grpSp>
        <p:nvGrpSpPr>
          <p:cNvPr id="116" name="Groupe 115"/>
          <p:cNvGrpSpPr/>
          <p:nvPr/>
        </p:nvGrpSpPr>
        <p:grpSpPr>
          <a:xfrm>
            <a:off x="323528" y="1730375"/>
            <a:ext cx="8237178" cy="3532229"/>
            <a:chOff x="323528" y="1730375"/>
            <a:chExt cx="8237178" cy="3532229"/>
          </a:xfrm>
        </p:grpSpPr>
        <p:sp>
          <p:nvSpPr>
            <p:cNvPr id="83983" name="Rectangle 15"/>
            <p:cNvSpPr>
              <a:spLocks noChangeArrowheads="1"/>
            </p:cNvSpPr>
            <p:nvPr/>
          </p:nvSpPr>
          <p:spPr bwMode="auto">
            <a:xfrm>
              <a:off x="1071945" y="2503402"/>
              <a:ext cx="579698" cy="2248973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3984" name="Freeform 16"/>
            <p:cNvSpPr>
              <a:spLocks noEditPoints="1"/>
            </p:cNvSpPr>
            <p:nvPr/>
          </p:nvSpPr>
          <p:spPr bwMode="auto">
            <a:xfrm>
              <a:off x="1067618" y="2487581"/>
              <a:ext cx="579698" cy="224897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064" y="0"/>
                </a:cxn>
                <a:cxn ang="0">
                  <a:pos x="1072" y="8"/>
                </a:cxn>
                <a:cxn ang="0">
                  <a:pos x="1072" y="4216"/>
                </a:cxn>
                <a:cxn ang="0">
                  <a:pos x="1064" y="4224"/>
                </a:cxn>
                <a:cxn ang="0">
                  <a:pos x="8" y="4224"/>
                </a:cxn>
                <a:cxn ang="0">
                  <a:pos x="0" y="4216"/>
                </a:cxn>
                <a:cxn ang="0">
                  <a:pos x="0" y="8"/>
                </a:cxn>
                <a:cxn ang="0">
                  <a:pos x="16" y="4216"/>
                </a:cxn>
                <a:cxn ang="0">
                  <a:pos x="8" y="4208"/>
                </a:cxn>
                <a:cxn ang="0">
                  <a:pos x="1064" y="4208"/>
                </a:cxn>
                <a:cxn ang="0">
                  <a:pos x="1056" y="4216"/>
                </a:cxn>
                <a:cxn ang="0">
                  <a:pos x="1056" y="8"/>
                </a:cxn>
                <a:cxn ang="0">
                  <a:pos x="106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4216"/>
                </a:cxn>
              </a:cxnLst>
              <a:rect l="0" t="0" r="r" b="b"/>
              <a:pathLst>
                <a:path w="1072" h="422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064" y="0"/>
                  </a:lnTo>
                  <a:cubicBezTo>
                    <a:pt x="1069" y="0"/>
                    <a:pt x="1072" y="4"/>
                    <a:pt x="1072" y="8"/>
                  </a:cubicBezTo>
                  <a:lnTo>
                    <a:pt x="1072" y="4216"/>
                  </a:lnTo>
                  <a:cubicBezTo>
                    <a:pt x="1072" y="4221"/>
                    <a:pt x="1069" y="4224"/>
                    <a:pt x="1064" y="4224"/>
                  </a:cubicBezTo>
                  <a:lnTo>
                    <a:pt x="8" y="4224"/>
                  </a:lnTo>
                  <a:cubicBezTo>
                    <a:pt x="4" y="4224"/>
                    <a:pt x="0" y="4221"/>
                    <a:pt x="0" y="4216"/>
                  </a:cubicBezTo>
                  <a:lnTo>
                    <a:pt x="0" y="8"/>
                  </a:lnTo>
                  <a:close/>
                  <a:moveTo>
                    <a:pt x="16" y="4216"/>
                  </a:moveTo>
                  <a:lnTo>
                    <a:pt x="8" y="4208"/>
                  </a:lnTo>
                  <a:lnTo>
                    <a:pt x="1064" y="4208"/>
                  </a:lnTo>
                  <a:lnTo>
                    <a:pt x="1056" y="4216"/>
                  </a:lnTo>
                  <a:lnTo>
                    <a:pt x="1056" y="8"/>
                  </a:lnTo>
                  <a:lnTo>
                    <a:pt x="106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4216"/>
                  </a:lnTo>
                  <a:close/>
                </a:path>
              </a:pathLst>
            </a:custGeom>
            <a:solidFill>
              <a:srgbClr val="FFC000"/>
            </a:solidFill>
            <a:ln w="9525" cap="flat">
              <a:solidFill>
                <a:srgbClr val="FFC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3985" name="Rectangle 17"/>
            <p:cNvSpPr>
              <a:spLocks noChangeArrowheads="1"/>
            </p:cNvSpPr>
            <p:nvPr/>
          </p:nvSpPr>
          <p:spPr bwMode="auto">
            <a:xfrm>
              <a:off x="1794404" y="2613798"/>
              <a:ext cx="589793" cy="2138577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3986" name="Freeform 18"/>
            <p:cNvSpPr>
              <a:spLocks noEditPoints="1"/>
            </p:cNvSpPr>
            <p:nvPr/>
          </p:nvSpPr>
          <p:spPr bwMode="auto">
            <a:xfrm>
              <a:off x="1790078" y="2597978"/>
              <a:ext cx="589792" cy="213857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080" y="0"/>
                </a:cxn>
                <a:cxn ang="0">
                  <a:pos x="1088" y="8"/>
                </a:cxn>
                <a:cxn ang="0">
                  <a:pos x="1088" y="4008"/>
                </a:cxn>
                <a:cxn ang="0">
                  <a:pos x="1080" y="4016"/>
                </a:cxn>
                <a:cxn ang="0">
                  <a:pos x="8" y="4016"/>
                </a:cxn>
                <a:cxn ang="0">
                  <a:pos x="0" y="4008"/>
                </a:cxn>
                <a:cxn ang="0">
                  <a:pos x="0" y="8"/>
                </a:cxn>
                <a:cxn ang="0">
                  <a:pos x="16" y="4008"/>
                </a:cxn>
                <a:cxn ang="0">
                  <a:pos x="8" y="4000"/>
                </a:cxn>
                <a:cxn ang="0">
                  <a:pos x="1080" y="4000"/>
                </a:cxn>
                <a:cxn ang="0">
                  <a:pos x="1072" y="4008"/>
                </a:cxn>
                <a:cxn ang="0">
                  <a:pos x="1072" y="8"/>
                </a:cxn>
                <a:cxn ang="0">
                  <a:pos x="1080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4008"/>
                </a:cxn>
              </a:cxnLst>
              <a:rect l="0" t="0" r="r" b="b"/>
              <a:pathLst>
                <a:path w="1088" h="4016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080" y="0"/>
                  </a:lnTo>
                  <a:cubicBezTo>
                    <a:pt x="1085" y="0"/>
                    <a:pt x="1088" y="4"/>
                    <a:pt x="1088" y="8"/>
                  </a:cubicBezTo>
                  <a:lnTo>
                    <a:pt x="1088" y="4008"/>
                  </a:lnTo>
                  <a:cubicBezTo>
                    <a:pt x="1088" y="4013"/>
                    <a:pt x="1085" y="4016"/>
                    <a:pt x="1080" y="4016"/>
                  </a:cubicBezTo>
                  <a:lnTo>
                    <a:pt x="8" y="4016"/>
                  </a:lnTo>
                  <a:cubicBezTo>
                    <a:pt x="4" y="4016"/>
                    <a:pt x="0" y="4013"/>
                    <a:pt x="0" y="4008"/>
                  </a:cubicBezTo>
                  <a:lnTo>
                    <a:pt x="0" y="8"/>
                  </a:lnTo>
                  <a:close/>
                  <a:moveTo>
                    <a:pt x="16" y="4008"/>
                  </a:moveTo>
                  <a:lnTo>
                    <a:pt x="8" y="4000"/>
                  </a:lnTo>
                  <a:lnTo>
                    <a:pt x="1080" y="4000"/>
                  </a:lnTo>
                  <a:lnTo>
                    <a:pt x="1072" y="4008"/>
                  </a:lnTo>
                  <a:lnTo>
                    <a:pt x="1072" y="8"/>
                  </a:lnTo>
                  <a:lnTo>
                    <a:pt x="108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4008"/>
                  </a:lnTo>
                  <a:close/>
                </a:path>
              </a:pathLst>
            </a:custGeom>
            <a:solidFill>
              <a:srgbClr val="FF6600"/>
            </a:solidFill>
            <a:ln w="9525" cap="flat">
              <a:solidFill>
                <a:srgbClr val="FF66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3987" name="Rectangle 19"/>
            <p:cNvSpPr>
              <a:spLocks noChangeArrowheads="1"/>
            </p:cNvSpPr>
            <p:nvPr/>
          </p:nvSpPr>
          <p:spPr bwMode="auto">
            <a:xfrm>
              <a:off x="2486581" y="2741179"/>
              <a:ext cx="588350" cy="201119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3988" name="Freeform 20"/>
            <p:cNvSpPr>
              <a:spLocks noEditPoints="1"/>
            </p:cNvSpPr>
            <p:nvPr/>
          </p:nvSpPr>
          <p:spPr bwMode="auto">
            <a:xfrm>
              <a:off x="2482255" y="2725358"/>
              <a:ext cx="588350" cy="201119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080" y="0"/>
                </a:cxn>
                <a:cxn ang="0">
                  <a:pos x="1088" y="8"/>
                </a:cxn>
                <a:cxn ang="0">
                  <a:pos x="1088" y="3768"/>
                </a:cxn>
                <a:cxn ang="0">
                  <a:pos x="1080" y="3776"/>
                </a:cxn>
                <a:cxn ang="0">
                  <a:pos x="8" y="3776"/>
                </a:cxn>
                <a:cxn ang="0">
                  <a:pos x="0" y="3768"/>
                </a:cxn>
                <a:cxn ang="0">
                  <a:pos x="0" y="8"/>
                </a:cxn>
                <a:cxn ang="0">
                  <a:pos x="16" y="3768"/>
                </a:cxn>
                <a:cxn ang="0">
                  <a:pos x="8" y="3760"/>
                </a:cxn>
                <a:cxn ang="0">
                  <a:pos x="1080" y="3760"/>
                </a:cxn>
                <a:cxn ang="0">
                  <a:pos x="1072" y="3768"/>
                </a:cxn>
                <a:cxn ang="0">
                  <a:pos x="1072" y="8"/>
                </a:cxn>
                <a:cxn ang="0">
                  <a:pos x="1080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3768"/>
                </a:cxn>
              </a:cxnLst>
              <a:rect l="0" t="0" r="r" b="b"/>
              <a:pathLst>
                <a:path w="1088" h="3776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080" y="0"/>
                  </a:lnTo>
                  <a:cubicBezTo>
                    <a:pt x="1085" y="0"/>
                    <a:pt x="1088" y="4"/>
                    <a:pt x="1088" y="8"/>
                  </a:cubicBezTo>
                  <a:lnTo>
                    <a:pt x="1088" y="3768"/>
                  </a:lnTo>
                  <a:cubicBezTo>
                    <a:pt x="1088" y="3773"/>
                    <a:pt x="1085" y="3776"/>
                    <a:pt x="1080" y="3776"/>
                  </a:cubicBezTo>
                  <a:lnTo>
                    <a:pt x="8" y="3776"/>
                  </a:lnTo>
                  <a:cubicBezTo>
                    <a:pt x="4" y="3776"/>
                    <a:pt x="0" y="3773"/>
                    <a:pt x="0" y="3768"/>
                  </a:cubicBezTo>
                  <a:lnTo>
                    <a:pt x="0" y="8"/>
                  </a:lnTo>
                  <a:close/>
                  <a:moveTo>
                    <a:pt x="16" y="3768"/>
                  </a:moveTo>
                  <a:lnTo>
                    <a:pt x="8" y="3760"/>
                  </a:lnTo>
                  <a:lnTo>
                    <a:pt x="1080" y="3760"/>
                  </a:lnTo>
                  <a:lnTo>
                    <a:pt x="1072" y="3768"/>
                  </a:lnTo>
                  <a:lnTo>
                    <a:pt x="1072" y="8"/>
                  </a:lnTo>
                  <a:lnTo>
                    <a:pt x="108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3768"/>
                  </a:lnTo>
                  <a:close/>
                </a:path>
              </a:pathLst>
            </a:custGeom>
            <a:solidFill>
              <a:srgbClr val="FF0000"/>
            </a:solidFill>
            <a:ln w="9525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3989" name="Rectangle 21"/>
            <p:cNvSpPr>
              <a:spLocks noChangeArrowheads="1"/>
            </p:cNvSpPr>
            <p:nvPr/>
          </p:nvSpPr>
          <p:spPr bwMode="auto">
            <a:xfrm>
              <a:off x="3178758" y="2562846"/>
              <a:ext cx="588350" cy="2189529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3990" name="Freeform 22"/>
            <p:cNvSpPr>
              <a:spLocks noEditPoints="1"/>
            </p:cNvSpPr>
            <p:nvPr/>
          </p:nvSpPr>
          <p:spPr bwMode="auto">
            <a:xfrm>
              <a:off x="3174432" y="2547026"/>
              <a:ext cx="588350" cy="218952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080" y="0"/>
                </a:cxn>
                <a:cxn ang="0">
                  <a:pos x="1088" y="8"/>
                </a:cxn>
                <a:cxn ang="0">
                  <a:pos x="1088" y="4104"/>
                </a:cxn>
                <a:cxn ang="0">
                  <a:pos x="1080" y="4112"/>
                </a:cxn>
                <a:cxn ang="0">
                  <a:pos x="8" y="4112"/>
                </a:cxn>
                <a:cxn ang="0">
                  <a:pos x="0" y="4104"/>
                </a:cxn>
                <a:cxn ang="0">
                  <a:pos x="0" y="8"/>
                </a:cxn>
                <a:cxn ang="0">
                  <a:pos x="16" y="4104"/>
                </a:cxn>
                <a:cxn ang="0">
                  <a:pos x="8" y="4096"/>
                </a:cxn>
                <a:cxn ang="0">
                  <a:pos x="1080" y="4096"/>
                </a:cxn>
                <a:cxn ang="0">
                  <a:pos x="1072" y="4104"/>
                </a:cxn>
                <a:cxn ang="0">
                  <a:pos x="1072" y="8"/>
                </a:cxn>
                <a:cxn ang="0">
                  <a:pos x="1080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4104"/>
                </a:cxn>
              </a:cxnLst>
              <a:rect l="0" t="0" r="r" b="b"/>
              <a:pathLst>
                <a:path w="1088" h="411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080" y="0"/>
                  </a:lnTo>
                  <a:cubicBezTo>
                    <a:pt x="1085" y="0"/>
                    <a:pt x="1088" y="4"/>
                    <a:pt x="1088" y="8"/>
                  </a:cubicBezTo>
                  <a:lnTo>
                    <a:pt x="1088" y="4104"/>
                  </a:lnTo>
                  <a:cubicBezTo>
                    <a:pt x="1088" y="4109"/>
                    <a:pt x="1085" y="4112"/>
                    <a:pt x="1080" y="4112"/>
                  </a:cubicBezTo>
                  <a:lnTo>
                    <a:pt x="8" y="4112"/>
                  </a:lnTo>
                  <a:cubicBezTo>
                    <a:pt x="4" y="4112"/>
                    <a:pt x="0" y="4109"/>
                    <a:pt x="0" y="4104"/>
                  </a:cubicBezTo>
                  <a:lnTo>
                    <a:pt x="0" y="8"/>
                  </a:lnTo>
                  <a:close/>
                  <a:moveTo>
                    <a:pt x="16" y="4104"/>
                  </a:moveTo>
                  <a:lnTo>
                    <a:pt x="8" y="4096"/>
                  </a:lnTo>
                  <a:lnTo>
                    <a:pt x="1080" y="4096"/>
                  </a:lnTo>
                  <a:lnTo>
                    <a:pt x="1072" y="4104"/>
                  </a:lnTo>
                  <a:lnTo>
                    <a:pt x="1072" y="8"/>
                  </a:lnTo>
                  <a:lnTo>
                    <a:pt x="108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4104"/>
                  </a:lnTo>
                  <a:close/>
                </a:path>
              </a:pathLst>
            </a:custGeom>
            <a:solidFill>
              <a:srgbClr val="990000"/>
            </a:solidFill>
            <a:ln w="9525" cap="flat">
              <a:solidFill>
                <a:srgbClr val="99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3991" name="Rectangle 23"/>
            <p:cNvSpPr>
              <a:spLocks noChangeArrowheads="1"/>
            </p:cNvSpPr>
            <p:nvPr/>
          </p:nvSpPr>
          <p:spPr bwMode="auto">
            <a:xfrm>
              <a:off x="3875070" y="2950396"/>
              <a:ext cx="589793" cy="18059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3993" name="Freeform 25"/>
            <p:cNvSpPr>
              <a:spLocks noEditPoints="1"/>
            </p:cNvSpPr>
            <p:nvPr/>
          </p:nvSpPr>
          <p:spPr bwMode="auto">
            <a:xfrm>
              <a:off x="1331511" y="2193191"/>
              <a:ext cx="51913" cy="741637"/>
            </a:xfrm>
            <a:custGeom>
              <a:avLst/>
              <a:gdLst/>
              <a:ahLst/>
              <a:cxnLst>
                <a:cxn ang="0">
                  <a:pos x="18" y="524"/>
                </a:cxn>
                <a:cxn ang="0">
                  <a:pos x="18" y="216"/>
                </a:cxn>
                <a:cxn ang="0">
                  <a:pos x="18" y="0"/>
                </a:cxn>
                <a:cxn ang="0">
                  <a:pos x="18" y="524"/>
                </a:cxn>
                <a:cxn ang="0">
                  <a:pos x="0" y="524"/>
                </a:cxn>
                <a:cxn ang="0">
                  <a:pos x="36" y="524"/>
                </a:cxn>
                <a:cxn ang="0">
                  <a:pos x="0" y="524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0" y="0"/>
                </a:cxn>
              </a:cxnLst>
              <a:rect l="0" t="0" r="r" b="b"/>
              <a:pathLst>
                <a:path w="36" h="524">
                  <a:moveTo>
                    <a:pt x="18" y="524"/>
                  </a:moveTo>
                  <a:lnTo>
                    <a:pt x="18" y="216"/>
                  </a:lnTo>
                  <a:lnTo>
                    <a:pt x="18" y="0"/>
                  </a:lnTo>
                  <a:lnTo>
                    <a:pt x="18" y="524"/>
                  </a:lnTo>
                  <a:close/>
                  <a:moveTo>
                    <a:pt x="0" y="524"/>
                  </a:moveTo>
                  <a:lnTo>
                    <a:pt x="36" y="524"/>
                  </a:lnTo>
                  <a:lnTo>
                    <a:pt x="0" y="524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3994" name="Freeform 26"/>
            <p:cNvSpPr>
              <a:spLocks noEditPoints="1"/>
            </p:cNvSpPr>
            <p:nvPr/>
          </p:nvSpPr>
          <p:spPr bwMode="auto">
            <a:xfrm>
              <a:off x="1331511" y="2188945"/>
              <a:ext cx="51913" cy="750129"/>
            </a:xfrm>
            <a:custGeom>
              <a:avLst/>
              <a:gdLst/>
              <a:ahLst/>
              <a:cxnLst>
                <a:cxn ang="0">
                  <a:pos x="15" y="527"/>
                </a:cxn>
                <a:cxn ang="0">
                  <a:pos x="15" y="219"/>
                </a:cxn>
                <a:cxn ang="0">
                  <a:pos x="15" y="3"/>
                </a:cxn>
                <a:cxn ang="0">
                  <a:pos x="21" y="3"/>
                </a:cxn>
                <a:cxn ang="0">
                  <a:pos x="21" y="219"/>
                </a:cxn>
                <a:cxn ang="0">
                  <a:pos x="21" y="527"/>
                </a:cxn>
                <a:cxn ang="0">
                  <a:pos x="15" y="527"/>
                </a:cxn>
                <a:cxn ang="0">
                  <a:pos x="0" y="524"/>
                </a:cxn>
                <a:cxn ang="0">
                  <a:pos x="36" y="524"/>
                </a:cxn>
                <a:cxn ang="0">
                  <a:pos x="36" y="530"/>
                </a:cxn>
                <a:cxn ang="0">
                  <a:pos x="0" y="530"/>
                </a:cxn>
                <a:cxn ang="0">
                  <a:pos x="0" y="524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530">
                  <a:moveTo>
                    <a:pt x="15" y="527"/>
                  </a:moveTo>
                  <a:lnTo>
                    <a:pt x="15" y="219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219"/>
                  </a:lnTo>
                  <a:lnTo>
                    <a:pt x="21" y="527"/>
                  </a:lnTo>
                  <a:lnTo>
                    <a:pt x="15" y="527"/>
                  </a:lnTo>
                  <a:close/>
                  <a:moveTo>
                    <a:pt x="0" y="524"/>
                  </a:moveTo>
                  <a:lnTo>
                    <a:pt x="36" y="524"/>
                  </a:lnTo>
                  <a:lnTo>
                    <a:pt x="36" y="530"/>
                  </a:lnTo>
                  <a:lnTo>
                    <a:pt x="0" y="530"/>
                  </a:lnTo>
                  <a:lnTo>
                    <a:pt x="0" y="524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3995" name="Freeform 27"/>
            <p:cNvSpPr>
              <a:spLocks noEditPoints="1"/>
            </p:cNvSpPr>
            <p:nvPr/>
          </p:nvSpPr>
          <p:spPr bwMode="auto">
            <a:xfrm>
              <a:off x="2062622" y="2278111"/>
              <a:ext cx="51913" cy="767113"/>
            </a:xfrm>
            <a:custGeom>
              <a:avLst/>
              <a:gdLst/>
              <a:ahLst/>
              <a:cxnLst>
                <a:cxn ang="0">
                  <a:pos x="18" y="542"/>
                </a:cxn>
                <a:cxn ang="0">
                  <a:pos x="18" y="232"/>
                </a:cxn>
                <a:cxn ang="0">
                  <a:pos x="18" y="0"/>
                </a:cxn>
                <a:cxn ang="0">
                  <a:pos x="18" y="542"/>
                </a:cxn>
                <a:cxn ang="0">
                  <a:pos x="0" y="542"/>
                </a:cxn>
                <a:cxn ang="0">
                  <a:pos x="36" y="542"/>
                </a:cxn>
                <a:cxn ang="0">
                  <a:pos x="0" y="542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0" y="0"/>
                </a:cxn>
              </a:cxnLst>
              <a:rect l="0" t="0" r="r" b="b"/>
              <a:pathLst>
                <a:path w="36" h="542">
                  <a:moveTo>
                    <a:pt x="18" y="542"/>
                  </a:moveTo>
                  <a:lnTo>
                    <a:pt x="18" y="232"/>
                  </a:lnTo>
                  <a:lnTo>
                    <a:pt x="18" y="0"/>
                  </a:lnTo>
                  <a:lnTo>
                    <a:pt x="18" y="542"/>
                  </a:lnTo>
                  <a:close/>
                  <a:moveTo>
                    <a:pt x="0" y="542"/>
                  </a:moveTo>
                  <a:lnTo>
                    <a:pt x="36" y="542"/>
                  </a:lnTo>
                  <a:lnTo>
                    <a:pt x="0" y="542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3996" name="Freeform 28"/>
            <p:cNvSpPr>
              <a:spLocks noEditPoints="1"/>
            </p:cNvSpPr>
            <p:nvPr/>
          </p:nvSpPr>
          <p:spPr bwMode="auto">
            <a:xfrm>
              <a:off x="2062622" y="2273865"/>
              <a:ext cx="51913" cy="775605"/>
            </a:xfrm>
            <a:custGeom>
              <a:avLst/>
              <a:gdLst/>
              <a:ahLst/>
              <a:cxnLst>
                <a:cxn ang="0">
                  <a:pos x="15" y="545"/>
                </a:cxn>
                <a:cxn ang="0">
                  <a:pos x="15" y="235"/>
                </a:cxn>
                <a:cxn ang="0">
                  <a:pos x="15" y="3"/>
                </a:cxn>
                <a:cxn ang="0">
                  <a:pos x="21" y="3"/>
                </a:cxn>
                <a:cxn ang="0">
                  <a:pos x="21" y="235"/>
                </a:cxn>
                <a:cxn ang="0">
                  <a:pos x="21" y="545"/>
                </a:cxn>
                <a:cxn ang="0">
                  <a:pos x="15" y="545"/>
                </a:cxn>
                <a:cxn ang="0">
                  <a:pos x="0" y="542"/>
                </a:cxn>
                <a:cxn ang="0">
                  <a:pos x="36" y="542"/>
                </a:cxn>
                <a:cxn ang="0">
                  <a:pos x="36" y="548"/>
                </a:cxn>
                <a:cxn ang="0">
                  <a:pos x="0" y="548"/>
                </a:cxn>
                <a:cxn ang="0">
                  <a:pos x="0" y="542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548">
                  <a:moveTo>
                    <a:pt x="15" y="545"/>
                  </a:moveTo>
                  <a:lnTo>
                    <a:pt x="15" y="235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235"/>
                  </a:lnTo>
                  <a:lnTo>
                    <a:pt x="21" y="545"/>
                  </a:lnTo>
                  <a:lnTo>
                    <a:pt x="15" y="545"/>
                  </a:lnTo>
                  <a:close/>
                  <a:moveTo>
                    <a:pt x="0" y="542"/>
                  </a:moveTo>
                  <a:lnTo>
                    <a:pt x="36" y="542"/>
                  </a:lnTo>
                  <a:lnTo>
                    <a:pt x="36" y="548"/>
                  </a:lnTo>
                  <a:lnTo>
                    <a:pt x="0" y="548"/>
                  </a:lnTo>
                  <a:lnTo>
                    <a:pt x="0" y="542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3997" name="Freeform 29"/>
            <p:cNvSpPr>
              <a:spLocks noEditPoints="1"/>
            </p:cNvSpPr>
            <p:nvPr/>
          </p:nvSpPr>
          <p:spPr bwMode="auto">
            <a:xfrm>
              <a:off x="2754799" y="2371524"/>
              <a:ext cx="51913" cy="818066"/>
            </a:xfrm>
            <a:custGeom>
              <a:avLst/>
              <a:gdLst/>
              <a:ahLst/>
              <a:cxnLst>
                <a:cxn ang="0">
                  <a:pos x="18" y="578"/>
                </a:cxn>
                <a:cxn ang="0">
                  <a:pos x="18" y="258"/>
                </a:cxn>
                <a:cxn ang="0">
                  <a:pos x="18" y="0"/>
                </a:cxn>
                <a:cxn ang="0">
                  <a:pos x="18" y="578"/>
                </a:cxn>
                <a:cxn ang="0">
                  <a:pos x="0" y="578"/>
                </a:cxn>
                <a:cxn ang="0">
                  <a:pos x="36" y="578"/>
                </a:cxn>
                <a:cxn ang="0">
                  <a:pos x="0" y="578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0" y="0"/>
                </a:cxn>
              </a:cxnLst>
              <a:rect l="0" t="0" r="r" b="b"/>
              <a:pathLst>
                <a:path w="36" h="578">
                  <a:moveTo>
                    <a:pt x="18" y="578"/>
                  </a:moveTo>
                  <a:lnTo>
                    <a:pt x="18" y="258"/>
                  </a:lnTo>
                  <a:lnTo>
                    <a:pt x="18" y="0"/>
                  </a:lnTo>
                  <a:lnTo>
                    <a:pt x="18" y="578"/>
                  </a:lnTo>
                  <a:close/>
                  <a:moveTo>
                    <a:pt x="0" y="578"/>
                  </a:moveTo>
                  <a:lnTo>
                    <a:pt x="36" y="578"/>
                  </a:lnTo>
                  <a:lnTo>
                    <a:pt x="0" y="578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3998" name="Freeform 30"/>
            <p:cNvSpPr>
              <a:spLocks noEditPoints="1"/>
            </p:cNvSpPr>
            <p:nvPr/>
          </p:nvSpPr>
          <p:spPr bwMode="auto">
            <a:xfrm>
              <a:off x="2754799" y="2367277"/>
              <a:ext cx="51913" cy="826558"/>
            </a:xfrm>
            <a:custGeom>
              <a:avLst/>
              <a:gdLst/>
              <a:ahLst/>
              <a:cxnLst>
                <a:cxn ang="0">
                  <a:pos x="15" y="581"/>
                </a:cxn>
                <a:cxn ang="0">
                  <a:pos x="15" y="261"/>
                </a:cxn>
                <a:cxn ang="0">
                  <a:pos x="15" y="3"/>
                </a:cxn>
                <a:cxn ang="0">
                  <a:pos x="21" y="3"/>
                </a:cxn>
                <a:cxn ang="0">
                  <a:pos x="21" y="261"/>
                </a:cxn>
                <a:cxn ang="0">
                  <a:pos x="21" y="581"/>
                </a:cxn>
                <a:cxn ang="0">
                  <a:pos x="15" y="581"/>
                </a:cxn>
                <a:cxn ang="0">
                  <a:pos x="0" y="578"/>
                </a:cxn>
                <a:cxn ang="0">
                  <a:pos x="36" y="578"/>
                </a:cxn>
                <a:cxn ang="0">
                  <a:pos x="36" y="584"/>
                </a:cxn>
                <a:cxn ang="0">
                  <a:pos x="0" y="584"/>
                </a:cxn>
                <a:cxn ang="0">
                  <a:pos x="0" y="578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584">
                  <a:moveTo>
                    <a:pt x="15" y="581"/>
                  </a:moveTo>
                  <a:lnTo>
                    <a:pt x="15" y="261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261"/>
                  </a:lnTo>
                  <a:lnTo>
                    <a:pt x="21" y="581"/>
                  </a:lnTo>
                  <a:lnTo>
                    <a:pt x="15" y="581"/>
                  </a:lnTo>
                  <a:close/>
                  <a:moveTo>
                    <a:pt x="0" y="578"/>
                  </a:moveTo>
                  <a:lnTo>
                    <a:pt x="36" y="578"/>
                  </a:lnTo>
                  <a:lnTo>
                    <a:pt x="36" y="584"/>
                  </a:lnTo>
                  <a:lnTo>
                    <a:pt x="0" y="584"/>
                  </a:lnTo>
                  <a:lnTo>
                    <a:pt x="0" y="578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3999" name="Freeform 31"/>
            <p:cNvSpPr>
              <a:spLocks noEditPoints="1"/>
            </p:cNvSpPr>
            <p:nvPr/>
          </p:nvSpPr>
          <p:spPr bwMode="auto">
            <a:xfrm>
              <a:off x="3446976" y="2235651"/>
              <a:ext cx="51913" cy="758621"/>
            </a:xfrm>
            <a:custGeom>
              <a:avLst/>
              <a:gdLst/>
              <a:ahLst/>
              <a:cxnLst>
                <a:cxn ang="0">
                  <a:pos x="18" y="536"/>
                </a:cxn>
                <a:cxn ang="0">
                  <a:pos x="18" y="227"/>
                </a:cxn>
                <a:cxn ang="0">
                  <a:pos x="18" y="0"/>
                </a:cxn>
                <a:cxn ang="0">
                  <a:pos x="18" y="536"/>
                </a:cxn>
                <a:cxn ang="0">
                  <a:pos x="0" y="536"/>
                </a:cxn>
                <a:cxn ang="0">
                  <a:pos x="36" y="536"/>
                </a:cxn>
                <a:cxn ang="0">
                  <a:pos x="0" y="536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0" y="0"/>
                </a:cxn>
              </a:cxnLst>
              <a:rect l="0" t="0" r="r" b="b"/>
              <a:pathLst>
                <a:path w="36" h="536">
                  <a:moveTo>
                    <a:pt x="18" y="536"/>
                  </a:moveTo>
                  <a:lnTo>
                    <a:pt x="18" y="227"/>
                  </a:lnTo>
                  <a:lnTo>
                    <a:pt x="18" y="0"/>
                  </a:lnTo>
                  <a:lnTo>
                    <a:pt x="18" y="536"/>
                  </a:lnTo>
                  <a:close/>
                  <a:moveTo>
                    <a:pt x="0" y="536"/>
                  </a:moveTo>
                  <a:lnTo>
                    <a:pt x="36" y="536"/>
                  </a:lnTo>
                  <a:lnTo>
                    <a:pt x="0" y="536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4000" name="Freeform 32"/>
            <p:cNvSpPr>
              <a:spLocks noEditPoints="1"/>
            </p:cNvSpPr>
            <p:nvPr/>
          </p:nvSpPr>
          <p:spPr bwMode="auto">
            <a:xfrm>
              <a:off x="3446976" y="2231405"/>
              <a:ext cx="51913" cy="767113"/>
            </a:xfrm>
            <a:custGeom>
              <a:avLst/>
              <a:gdLst/>
              <a:ahLst/>
              <a:cxnLst>
                <a:cxn ang="0">
                  <a:pos x="15" y="539"/>
                </a:cxn>
                <a:cxn ang="0">
                  <a:pos x="15" y="230"/>
                </a:cxn>
                <a:cxn ang="0">
                  <a:pos x="15" y="3"/>
                </a:cxn>
                <a:cxn ang="0">
                  <a:pos x="21" y="3"/>
                </a:cxn>
                <a:cxn ang="0">
                  <a:pos x="21" y="230"/>
                </a:cxn>
                <a:cxn ang="0">
                  <a:pos x="21" y="539"/>
                </a:cxn>
                <a:cxn ang="0">
                  <a:pos x="15" y="539"/>
                </a:cxn>
                <a:cxn ang="0">
                  <a:pos x="0" y="536"/>
                </a:cxn>
                <a:cxn ang="0">
                  <a:pos x="36" y="536"/>
                </a:cxn>
                <a:cxn ang="0">
                  <a:pos x="36" y="542"/>
                </a:cxn>
                <a:cxn ang="0">
                  <a:pos x="0" y="542"/>
                </a:cxn>
                <a:cxn ang="0">
                  <a:pos x="0" y="536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542">
                  <a:moveTo>
                    <a:pt x="15" y="539"/>
                  </a:moveTo>
                  <a:lnTo>
                    <a:pt x="15" y="230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230"/>
                  </a:lnTo>
                  <a:lnTo>
                    <a:pt x="21" y="539"/>
                  </a:lnTo>
                  <a:lnTo>
                    <a:pt x="15" y="539"/>
                  </a:lnTo>
                  <a:close/>
                  <a:moveTo>
                    <a:pt x="0" y="536"/>
                  </a:moveTo>
                  <a:lnTo>
                    <a:pt x="36" y="536"/>
                  </a:lnTo>
                  <a:lnTo>
                    <a:pt x="36" y="542"/>
                  </a:lnTo>
                  <a:lnTo>
                    <a:pt x="0" y="542"/>
                  </a:lnTo>
                  <a:lnTo>
                    <a:pt x="0" y="536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4001" name="Freeform 33"/>
            <p:cNvSpPr>
              <a:spLocks noEditPoints="1"/>
            </p:cNvSpPr>
            <p:nvPr/>
          </p:nvSpPr>
          <p:spPr bwMode="auto">
            <a:xfrm>
              <a:off x="4140595" y="2542779"/>
              <a:ext cx="51913" cy="852034"/>
            </a:xfrm>
            <a:custGeom>
              <a:avLst/>
              <a:gdLst/>
              <a:ahLst/>
              <a:cxnLst>
                <a:cxn ang="0">
                  <a:pos x="18" y="602"/>
                </a:cxn>
                <a:cxn ang="0">
                  <a:pos x="18" y="279"/>
                </a:cxn>
                <a:cxn ang="0">
                  <a:pos x="18" y="0"/>
                </a:cxn>
                <a:cxn ang="0">
                  <a:pos x="18" y="602"/>
                </a:cxn>
                <a:cxn ang="0">
                  <a:pos x="0" y="602"/>
                </a:cxn>
                <a:cxn ang="0">
                  <a:pos x="36" y="602"/>
                </a:cxn>
                <a:cxn ang="0">
                  <a:pos x="0" y="602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0" y="0"/>
                </a:cxn>
              </a:cxnLst>
              <a:rect l="0" t="0" r="r" b="b"/>
              <a:pathLst>
                <a:path w="36" h="602">
                  <a:moveTo>
                    <a:pt x="18" y="602"/>
                  </a:moveTo>
                  <a:lnTo>
                    <a:pt x="18" y="279"/>
                  </a:lnTo>
                  <a:lnTo>
                    <a:pt x="18" y="0"/>
                  </a:lnTo>
                  <a:lnTo>
                    <a:pt x="18" y="602"/>
                  </a:lnTo>
                  <a:close/>
                  <a:moveTo>
                    <a:pt x="0" y="602"/>
                  </a:moveTo>
                  <a:lnTo>
                    <a:pt x="36" y="602"/>
                  </a:lnTo>
                  <a:lnTo>
                    <a:pt x="0" y="602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4002" name="Freeform 34"/>
            <p:cNvSpPr>
              <a:spLocks noEditPoints="1"/>
            </p:cNvSpPr>
            <p:nvPr/>
          </p:nvSpPr>
          <p:spPr bwMode="auto">
            <a:xfrm>
              <a:off x="4140595" y="2538534"/>
              <a:ext cx="51913" cy="860526"/>
            </a:xfrm>
            <a:custGeom>
              <a:avLst/>
              <a:gdLst/>
              <a:ahLst/>
              <a:cxnLst>
                <a:cxn ang="0">
                  <a:pos x="15" y="605"/>
                </a:cxn>
                <a:cxn ang="0">
                  <a:pos x="15" y="282"/>
                </a:cxn>
                <a:cxn ang="0">
                  <a:pos x="15" y="3"/>
                </a:cxn>
                <a:cxn ang="0">
                  <a:pos x="21" y="3"/>
                </a:cxn>
                <a:cxn ang="0">
                  <a:pos x="21" y="282"/>
                </a:cxn>
                <a:cxn ang="0">
                  <a:pos x="21" y="605"/>
                </a:cxn>
                <a:cxn ang="0">
                  <a:pos x="15" y="605"/>
                </a:cxn>
                <a:cxn ang="0">
                  <a:pos x="0" y="602"/>
                </a:cxn>
                <a:cxn ang="0">
                  <a:pos x="36" y="602"/>
                </a:cxn>
                <a:cxn ang="0">
                  <a:pos x="36" y="608"/>
                </a:cxn>
                <a:cxn ang="0">
                  <a:pos x="0" y="608"/>
                </a:cxn>
                <a:cxn ang="0">
                  <a:pos x="0" y="602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608">
                  <a:moveTo>
                    <a:pt x="15" y="605"/>
                  </a:moveTo>
                  <a:lnTo>
                    <a:pt x="15" y="282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282"/>
                  </a:lnTo>
                  <a:lnTo>
                    <a:pt x="21" y="605"/>
                  </a:lnTo>
                  <a:lnTo>
                    <a:pt x="15" y="605"/>
                  </a:lnTo>
                  <a:close/>
                  <a:moveTo>
                    <a:pt x="0" y="602"/>
                  </a:moveTo>
                  <a:lnTo>
                    <a:pt x="36" y="602"/>
                  </a:lnTo>
                  <a:lnTo>
                    <a:pt x="36" y="608"/>
                  </a:lnTo>
                  <a:lnTo>
                    <a:pt x="0" y="608"/>
                  </a:lnTo>
                  <a:lnTo>
                    <a:pt x="0" y="602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4007" name="Rectangle 39"/>
            <p:cNvSpPr>
              <a:spLocks noChangeArrowheads="1"/>
            </p:cNvSpPr>
            <p:nvPr/>
          </p:nvSpPr>
          <p:spPr bwMode="auto">
            <a:xfrm>
              <a:off x="1415149" y="2246974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smtClean="0">
                  <a:solidFill>
                    <a:srgbClr val="000066"/>
                  </a:solidFill>
                  <a:latin typeface="+mj-lt"/>
                </a:rPr>
                <a:t>80,0</a:t>
              </a:r>
              <a:endParaRPr lang="fr-FR" sz="14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4008" name="Rectangle 40"/>
            <p:cNvSpPr>
              <a:spLocks noChangeArrowheads="1"/>
            </p:cNvSpPr>
            <p:nvPr/>
          </p:nvSpPr>
          <p:spPr bwMode="auto">
            <a:xfrm>
              <a:off x="2143376" y="2375769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smtClean="0">
                  <a:solidFill>
                    <a:srgbClr val="000066"/>
                  </a:solidFill>
                  <a:latin typeface="+mj-lt"/>
                </a:rPr>
                <a:t>76,2</a:t>
              </a:r>
              <a:endParaRPr lang="fr-FR" sz="14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4009" name="Rectangle 41"/>
            <p:cNvSpPr>
              <a:spLocks noChangeArrowheads="1"/>
            </p:cNvSpPr>
            <p:nvPr/>
          </p:nvSpPr>
          <p:spPr bwMode="auto">
            <a:xfrm>
              <a:off x="2831228" y="2487581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smtClean="0">
                  <a:solidFill>
                    <a:srgbClr val="000066"/>
                  </a:solidFill>
                  <a:latin typeface="+mj-lt"/>
                </a:rPr>
                <a:t>71,4</a:t>
              </a:r>
              <a:endParaRPr lang="fr-FR" sz="14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4010" name="Rectangle 42"/>
            <p:cNvSpPr>
              <a:spLocks noChangeArrowheads="1"/>
            </p:cNvSpPr>
            <p:nvPr/>
          </p:nvSpPr>
          <p:spPr bwMode="auto">
            <a:xfrm>
              <a:off x="3527730" y="2313494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smtClean="0">
                  <a:solidFill>
                    <a:srgbClr val="000066"/>
                  </a:solidFill>
                  <a:latin typeface="+mj-lt"/>
                </a:rPr>
                <a:t>78,0</a:t>
              </a:r>
              <a:endParaRPr lang="fr-FR" sz="14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4011" name="Rectangle 43"/>
            <p:cNvSpPr>
              <a:spLocks noChangeArrowheads="1"/>
            </p:cNvSpPr>
            <p:nvPr/>
          </p:nvSpPr>
          <p:spPr bwMode="auto">
            <a:xfrm>
              <a:off x="4211960" y="2698466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smtClean="0">
                  <a:solidFill>
                    <a:srgbClr val="000066"/>
                  </a:solidFill>
                  <a:latin typeface="+mj-lt"/>
                </a:rPr>
                <a:t>64,3</a:t>
              </a:r>
              <a:endParaRPr lang="fr-FR" sz="14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4012" name="Rectangle 44"/>
            <p:cNvSpPr>
              <a:spLocks noChangeArrowheads="1"/>
            </p:cNvSpPr>
            <p:nvPr/>
          </p:nvSpPr>
          <p:spPr bwMode="auto">
            <a:xfrm>
              <a:off x="512435" y="4617665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84013" name="Rectangle 45"/>
            <p:cNvSpPr>
              <a:spLocks noChangeArrowheads="1"/>
            </p:cNvSpPr>
            <p:nvPr/>
          </p:nvSpPr>
          <p:spPr bwMode="auto">
            <a:xfrm>
              <a:off x="423029" y="405719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84014" name="Rectangle 46"/>
            <p:cNvSpPr>
              <a:spLocks noChangeArrowheads="1"/>
            </p:cNvSpPr>
            <p:nvPr/>
          </p:nvSpPr>
          <p:spPr bwMode="auto">
            <a:xfrm>
              <a:off x="423029" y="3496717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84015" name="Rectangle 47"/>
            <p:cNvSpPr>
              <a:spLocks noChangeArrowheads="1"/>
            </p:cNvSpPr>
            <p:nvPr/>
          </p:nvSpPr>
          <p:spPr bwMode="auto">
            <a:xfrm>
              <a:off x="423029" y="293624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84016" name="Rectangle 48"/>
            <p:cNvSpPr>
              <a:spLocks noChangeArrowheads="1"/>
            </p:cNvSpPr>
            <p:nvPr/>
          </p:nvSpPr>
          <p:spPr bwMode="auto">
            <a:xfrm>
              <a:off x="423029" y="237576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84017" name="Rectangle 49"/>
            <p:cNvSpPr>
              <a:spLocks noChangeArrowheads="1"/>
            </p:cNvSpPr>
            <p:nvPr/>
          </p:nvSpPr>
          <p:spPr bwMode="auto">
            <a:xfrm>
              <a:off x="323528" y="1815295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24" name="TextBox 1"/>
            <p:cNvSpPr txBox="1"/>
            <p:nvPr/>
          </p:nvSpPr>
          <p:spPr bwMode="auto">
            <a:xfrm>
              <a:off x="1040220" y="4444994"/>
              <a:ext cx="622959" cy="2616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smtClean="0">
                  <a:latin typeface="+mj-lt"/>
                  <a:ea typeface="+mn-ea"/>
                  <a:cs typeface="Calibri" panose="020F0502020204030204" pitchFamily="34" charset="0"/>
                </a:rPr>
                <a:t>32/40</a:t>
              </a:r>
              <a:endParaRPr lang="fr-FR" sz="1100" b="1">
                <a:latin typeface="+mj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25" name="TextBox 7"/>
            <p:cNvSpPr txBox="1"/>
            <p:nvPr/>
          </p:nvSpPr>
          <p:spPr bwMode="auto">
            <a:xfrm>
              <a:off x="3223177" y="4444994"/>
              <a:ext cx="534121" cy="2616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100" b="1" smtClean="0">
                  <a:latin typeface="+mj-lt"/>
                  <a:ea typeface="+mn-ea"/>
                  <a:cs typeface="Calibri" panose="020F0502020204030204" pitchFamily="34" charset="0"/>
                </a:rPr>
                <a:t>32/41</a:t>
              </a:r>
              <a:endParaRPr lang="fr-FR" sz="1100" b="1">
                <a:latin typeface="+mj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26" name="TextBox 12"/>
            <p:cNvSpPr txBox="1"/>
            <p:nvPr/>
          </p:nvSpPr>
          <p:spPr bwMode="auto">
            <a:xfrm>
              <a:off x="3951405" y="4444994"/>
              <a:ext cx="534121" cy="2616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100" b="1" smtClean="0">
                  <a:latin typeface="+mj-lt"/>
                  <a:ea typeface="+mn-ea"/>
                  <a:cs typeface="Calibri" panose="020F0502020204030204" pitchFamily="34" charset="0"/>
                </a:rPr>
                <a:t>27/42</a:t>
              </a:r>
              <a:endParaRPr lang="fr-FR" sz="1100" b="1">
                <a:latin typeface="+mj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84037" name="Rectangle 69"/>
            <p:cNvSpPr>
              <a:spLocks noChangeArrowheads="1"/>
            </p:cNvSpPr>
            <p:nvPr/>
          </p:nvSpPr>
          <p:spPr bwMode="auto">
            <a:xfrm>
              <a:off x="1903035" y="4537327"/>
              <a:ext cx="34945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 b="1">
                  <a:latin typeface="+mj-lt"/>
                </a:rPr>
                <a:t>32/42</a:t>
              </a:r>
            </a:p>
          </p:txBody>
        </p:sp>
        <p:sp>
          <p:nvSpPr>
            <p:cNvPr id="84038" name="Rectangle 70"/>
            <p:cNvSpPr>
              <a:spLocks noChangeArrowheads="1"/>
            </p:cNvSpPr>
            <p:nvPr/>
          </p:nvSpPr>
          <p:spPr bwMode="auto">
            <a:xfrm>
              <a:off x="2613959" y="4537327"/>
              <a:ext cx="34945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 b="1">
                  <a:latin typeface="+mj-lt"/>
                </a:rPr>
                <a:t>30/40</a:t>
              </a:r>
            </a:p>
          </p:txBody>
        </p:sp>
        <p:sp>
          <p:nvSpPr>
            <p:cNvPr id="69" name="Rectangle 15"/>
            <p:cNvSpPr>
              <a:spLocks noChangeArrowheads="1"/>
            </p:cNvSpPr>
            <p:nvPr/>
          </p:nvSpPr>
          <p:spPr bwMode="auto">
            <a:xfrm>
              <a:off x="5062055" y="2503402"/>
              <a:ext cx="579698" cy="2248973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71" name="Rectangle 17"/>
            <p:cNvSpPr>
              <a:spLocks noChangeArrowheads="1"/>
            </p:cNvSpPr>
            <p:nvPr/>
          </p:nvSpPr>
          <p:spPr bwMode="auto">
            <a:xfrm>
              <a:off x="5784516" y="2613798"/>
              <a:ext cx="589792" cy="2138577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73" name="Rectangle 19"/>
            <p:cNvSpPr>
              <a:spLocks noChangeArrowheads="1"/>
            </p:cNvSpPr>
            <p:nvPr/>
          </p:nvSpPr>
          <p:spPr bwMode="auto">
            <a:xfrm>
              <a:off x="6476692" y="2741179"/>
              <a:ext cx="588350" cy="201119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75" name="Rectangle 21"/>
            <p:cNvSpPr>
              <a:spLocks noChangeArrowheads="1"/>
            </p:cNvSpPr>
            <p:nvPr/>
          </p:nvSpPr>
          <p:spPr bwMode="auto">
            <a:xfrm>
              <a:off x="7168869" y="2562846"/>
              <a:ext cx="588350" cy="2189529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7861046" y="2946403"/>
              <a:ext cx="589792" cy="18059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grpSp>
          <p:nvGrpSpPr>
            <p:cNvPr id="10285" name="Grouper 101"/>
            <p:cNvGrpSpPr>
              <a:grpSpLocks/>
            </p:cNvGrpSpPr>
            <p:nvPr/>
          </p:nvGrpSpPr>
          <p:grpSpPr bwMode="auto">
            <a:xfrm>
              <a:off x="5321622" y="2089871"/>
              <a:ext cx="51913" cy="750129"/>
              <a:chOff x="5502275" y="2133600"/>
              <a:chExt cx="57150" cy="841375"/>
            </a:xfrm>
          </p:grpSpPr>
          <p:sp>
            <p:nvSpPr>
              <p:cNvPr id="79" name="Freeform 25"/>
              <p:cNvSpPr>
                <a:spLocks noEditPoints="1"/>
              </p:cNvSpPr>
              <p:nvPr/>
            </p:nvSpPr>
            <p:spPr bwMode="auto">
              <a:xfrm>
                <a:off x="5502275" y="2138363"/>
                <a:ext cx="57150" cy="831850"/>
              </a:xfrm>
              <a:custGeom>
                <a:avLst/>
                <a:gdLst/>
                <a:ahLst/>
                <a:cxnLst>
                  <a:cxn ang="0">
                    <a:pos x="18" y="524"/>
                  </a:cxn>
                  <a:cxn ang="0">
                    <a:pos x="18" y="216"/>
                  </a:cxn>
                  <a:cxn ang="0">
                    <a:pos x="18" y="0"/>
                  </a:cxn>
                  <a:cxn ang="0">
                    <a:pos x="18" y="524"/>
                  </a:cxn>
                  <a:cxn ang="0">
                    <a:pos x="0" y="524"/>
                  </a:cxn>
                  <a:cxn ang="0">
                    <a:pos x="36" y="524"/>
                  </a:cxn>
                  <a:cxn ang="0">
                    <a:pos x="0" y="524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0" y="0"/>
                  </a:cxn>
                </a:cxnLst>
                <a:rect l="0" t="0" r="r" b="b"/>
                <a:pathLst>
                  <a:path w="36" h="524">
                    <a:moveTo>
                      <a:pt x="18" y="524"/>
                    </a:moveTo>
                    <a:lnTo>
                      <a:pt x="18" y="216"/>
                    </a:lnTo>
                    <a:lnTo>
                      <a:pt x="18" y="0"/>
                    </a:lnTo>
                    <a:lnTo>
                      <a:pt x="18" y="524"/>
                    </a:lnTo>
                    <a:close/>
                    <a:moveTo>
                      <a:pt x="0" y="524"/>
                    </a:moveTo>
                    <a:lnTo>
                      <a:pt x="36" y="524"/>
                    </a:lnTo>
                    <a:lnTo>
                      <a:pt x="0" y="524"/>
                    </a:lnTo>
                    <a:close/>
                    <a:moveTo>
                      <a:pt x="0" y="0"/>
                    </a:moveTo>
                    <a:lnTo>
                      <a:pt x="3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1600">
                  <a:latin typeface="+mj-lt"/>
                  <a:ea typeface="+mn-ea"/>
                </a:endParaRPr>
              </a:p>
            </p:txBody>
          </p:sp>
          <p:sp>
            <p:nvSpPr>
              <p:cNvPr id="80" name="Freeform 26"/>
              <p:cNvSpPr>
                <a:spLocks noEditPoints="1"/>
              </p:cNvSpPr>
              <p:nvPr/>
            </p:nvSpPr>
            <p:spPr bwMode="auto">
              <a:xfrm>
                <a:off x="5502275" y="2133600"/>
                <a:ext cx="57150" cy="841375"/>
              </a:xfrm>
              <a:custGeom>
                <a:avLst/>
                <a:gdLst/>
                <a:ahLst/>
                <a:cxnLst>
                  <a:cxn ang="0">
                    <a:pos x="15" y="527"/>
                  </a:cxn>
                  <a:cxn ang="0">
                    <a:pos x="15" y="219"/>
                  </a:cxn>
                  <a:cxn ang="0">
                    <a:pos x="15" y="3"/>
                  </a:cxn>
                  <a:cxn ang="0">
                    <a:pos x="21" y="3"/>
                  </a:cxn>
                  <a:cxn ang="0">
                    <a:pos x="21" y="219"/>
                  </a:cxn>
                  <a:cxn ang="0">
                    <a:pos x="21" y="527"/>
                  </a:cxn>
                  <a:cxn ang="0">
                    <a:pos x="15" y="527"/>
                  </a:cxn>
                  <a:cxn ang="0">
                    <a:pos x="0" y="524"/>
                  </a:cxn>
                  <a:cxn ang="0">
                    <a:pos x="36" y="524"/>
                  </a:cxn>
                  <a:cxn ang="0">
                    <a:pos x="36" y="530"/>
                  </a:cxn>
                  <a:cxn ang="0">
                    <a:pos x="0" y="530"/>
                  </a:cxn>
                  <a:cxn ang="0">
                    <a:pos x="0" y="524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36" y="6"/>
                  </a:cxn>
                  <a:cxn ang="0">
                    <a:pos x="0" y="6"/>
                  </a:cxn>
                  <a:cxn ang="0">
                    <a:pos x="0" y="0"/>
                  </a:cxn>
                </a:cxnLst>
                <a:rect l="0" t="0" r="r" b="b"/>
                <a:pathLst>
                  <a:path w="36" h="530">
                    <a:moveTo>
                      <a:pt x="15" y="527"/>
                    </a:moveTo>
                    <a:lnTo>
                      <a:pt x="15" y="219"/>
                    </a:lnTo>
                    <a:lnTo>
                      <a:pt x="15" y="3"/>
                    </a:lnTo>
                    <a:lnTo>
                      <a:pt x="21" y="3"/>
                    </a:lnTo>
                    <a:lnTo>
                      <a:pt x="21" y="219"/>
                    </a:lnTo>
                    <a:lnTo>
                      <a:pt x="21" y="527"/>
                    </a:lnTo>
                    <a:lnTo>
                      <a:pt x="15" y="527"/>
                    </a:lnTo>
                    <a:close/>
                    <a:moveTo>
                      <a:pt x="0" y="524"/>
                    </a:moveTo>
                    <a:lnTo>
                      <a:pt x="36" y="524"/>
                    </a:lnTo>
                    <a:lnTo>
                      <a:pt x="36" y="530"/>
                    </a:lnTo>
                    <a:lnTo>
                      <a:pt x="0" y="530"/>
                    </a:lnTo>
                    <a:lnTo>
                      <a:pt x="0" y="524"/>
                    </a:lnTo>
                    <a:close/>
                    <a:moveTo>
                      <a:pt x="0" y="0"/>
                    </a:moveTo>
                    <a:lnTo>
                      <a:pt x="36" y="0"/>
                    </a:lnTo>
                    <a:lnTo>
                      <a:pt x="36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solidFill>
                  <a:srgbClr val="00006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1600">
                  <a:latin typeface="+mj-lt"/>
                  <a:ea typeface="+mn-ea"/>
                </a:endParaRPr>
              </a:p>
            </p:txBody>
          </p:sp>
        </p:grpSp>
        <p:sp>
          <p:nvSpPr>
            <p:cNvPr id="81" name="Freeform 27"/>
            <p:cNvSpPr>
              <a:spLocks noEditPoints="1"/>
            </p:cNvSpPr>
            <p:nvPr/>
          </p:nvSpPr>
          <p:spPr bwMode="auto">
            <a:xfrm>
              <a:off x="6052734" y="2179038"/>
              <a:ext cx="51913" cy="767113"/>
            </a:xfrm>
            <a:custGeom>
              <a:avLst/>
              <a:gdLst/>
              <a:ahLst/>
              <a:cxnLst>
                <a:cxn ang="0">
                  <a:pos x="18" y="542"/>
                </a:cxn>
                <a:cxn ang="0">
                  <a:pos x="18" y="232"/>
                </a:cxn>
                <a:cxn ang="0">
                  <a:pos x="18" y="0"/>
                </a:cxn>
                <a:cxn ang="0">
                  <a:pos x="18" y="542"/>
                </a:cxn>
                <a:cxn ang="0">
                  <a:pos x="0" y="542"/>
                </a:cxn>
                <a:cxn ang="0">
                  <a:pos x="36" y="542"/>
                </a:cxn>
                <a:cxn ang="0">
                  <a:pos x="0" y="542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0" y="0"/>
                </a:cxn>
              </a:cxnLst>
              <a:rect l="0" t="0" r="r" b="b"/>
              <a:pathLst>
                <a:path w="36" h="542">
                  <a:moveTo>
                    <a:pt x="18" y="542"/>
                  </a:moveTo>
                  <a:lnTo>
                    <a:pt x="18" y="232"/>
                  </a:lnTo>
                  <a:lnTo>
                    <a:pt x="18" y="0"/>
                  </a:lnTo>
                  <a:lnTo>
                    <a:pt x="18" y="542"/>
                  </a:lnTo>
                  <a:close/>
                  <a:moveTo>
                    <a:pt x="0" y="542"/>
                  </a:moveTo>
                  <a:lnTo>
                    <a:pt x="36" y="542"/>
                  </a:lnTo>
                  <a:lnTo>
                    <a:pt x="0" y="542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2" name="Freeform 28"/>
            <p:cNvSpPr>
              <a:spLocks noEditPoints="1"/>
            </p:cNvSpPr>
            <p:nvPr/>
          </p:nvSpPr>
          <p:spPr bwMode="auto">
            <a:xfrm>
              <a:off x="6052734" y="2174791"/>
              <a:ext cx="51913" cy="775605"/>
            </a:xfrm>
            <a:custGeom>
              <a:avLst/>
              <a:gdLst/>
              <a:ahLst/>
              <a:cxnLst>
                <a:cxn ang="0">
                  <a:pos x="15" y="545"/>
                </a:cxn>
                <a:cxn ang="0">
                  <a:pos x="15" y="235"/>
                </a:cxn>
                <a:cxn ang="0">
                  <a:pos x="15" y="3"/>
                </a:cxn>
                <a:cxn ang="0">
                  <a:pos x="21" y="3"/>
                </a:cxn>
                <a:cxn ang="0">
                  <a:pos x="21" y="235"/>
                </a:cxn>
                <a:cxn ang="0">
                  <a:pos x="21" y="545"/>
                </a:cxn>
                <a:cxn ang="0">
                  <a:pos x="15" y="545"/>
                </a:cxn>
                <a:cxn ang="0">
                  <a:pos x="0" y="542"/>
                </a:cxn>
                <a:cxn ang="0">
                  <a:pos x="36" y="542"/>
                </a:cxn>
                <a:cxn ang="0">
                  <a:pos x="36" y="548"/>
                </a:cxn>
                <a:cxn ang="0">
                  <a:pos x="0" y="548"/>
                </a:cxn>
                <a:cxn ang="0">
                  <a:pos x="0" y="542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548">
                  <a:moveTo>
                    <a:pt x="15" y="545"/>
                  </a:moveTo>
                  <a:lnTo>
                    <a:pt x="15" y="235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235"/>
                  </a:lnTo>
                  <a:lnTo>
                    <a:pt x="21" y="545"/>
                  </a:lnTo>
                  <a:lnTo>
                    <a:pt x="15" y="545"/>
                  </a:lnTo>
                  <a:close/>
                  <a:moveTo>
                    <a:pt x="0" y="542"/>
                  </a:moveTo>
                  <a:lnTo>
                    <a:pt x="36" y="542"/>
                  </a:lnTo>
                  <a:lnTo>
                    <a:pt x="36" y="548"/>
                  </a:lnTo>
                  <a:lnTo>
                    <a:pt x="0" y="548"/>
                  </a:lnTo>
                  <a:lnTo>
                    <a:pt x="0" y="542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3" name="Freeform 29"/>
            <p:cNvSpPr>
              <a:spLocks noEditPoints="1"/>
            </p:cNvSpPr>
            <p:nvPr/>
          </p:nvSpPr>
          <p:spPr bwMode="auto">
            <a:xfrm>
              <a:off x="6744911" y="2272450"/>
              <a:ext cx="51913" cy="818066"/>
            </a:xfrm>
            <a:custGeom>
              <a:avLst/>
              <a:gdLst/>
              <a:ahLst/>
              <a:cxnLst>
                <a:cxn ang="0">
                  <a:pos x="18" y="578"/>
                </a:cxn>
                <a:cxn ang="0">
                  <a:pos x="18" y="258"/>
                </a:cxn>
                <a:cxn ang="0">
                  <a:pos x="18" y="0"/>
                </a:cxn>
                <a:cxn ang="0">
                  <a:pos x="18" y="578"/>
                </a:cxn>
                <a:cxn ang="0">
                  <a:pos x="0" y="578"/>
                </a:cxn>
                <a:cxn ang="0">
                  <a:pos x="36" y="578"/>
                </a:cxn>
                <a:cxn ang="0">
                  <a:pos x="0" y="578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0" y="0"/>
                </a:cxn>
              </a:cxnLst>
              <a:rect l="0" t="0" r="r" b="b"/>
              <a:pathLst>
                <a:path w="36" h="578">
                  <a:moveTo>
                    <a:pt x="18" y="578"/>
                  </a:moveTo>
                  <a:lnTo>
                    <a:pt x="18" y="258"/>
                  </a:lnTo>
                  <a:lnTo>
                    <a:pt x="18" y="0"/>
                  </a:lnTo>
                  <a:lnTo>
                    <a:pt x="18" y="578"/>
                  </a:lnTo>
                  <a:close/>
                  <a:moveTo>
                    <a:pt x="0" y="578"/>
                  </a:moveTo>
                  <a:lnTo>
                    <a:pt x="36" y="578"/>
                  </a:lnTo>
                  <a:lnTo>
                    <a:pt x="0" y="578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4" name="Freeform 30"/>
            <p:cNvSpPr>
              <a:spLocks noEditPoints="1"/>
            </p:cNvSpPr>
            <p:nvPr/>
          </p:nvSpPr>
          <p:spPr bwMode="auto">
            <a:xfrm>
              <a:off x="6744911" y="2268204"/>
              <a:ext cx="51913" cy="826558"/>
            </a:xfrm>
            <a:custGeom>
              <a:avLst/>
              <a:gdLst/>
              <a:ahLst/>
              <a:cxnLst>
                <a:cxn ang="0">
                  <a:pos x="15" y="581"/>
                </a:cxn>
                <a:cxn ang="0">
                  <a:pos x="15" y="261"/>
                </a:cxn>
                <a:cxn ang="0">
                  <a:pos x="15" y="3"/>
                </a:cxn>
                <a:cxn ang="0">
                  <a:pos x="21" y="3"/>
                </a:cxn>
                <a:cxn ang="0">
                  <a:pos x="21" y="261"/>
                </a:cxn>
                <a:cxn ang="0">
                  <a:pos x="21" y="581"/>
                </a:cxn>
                <a:cxn ang="0">
                  <a:pos x="15" y="581"/>
                </a:cxn>
                <a:cxn ang="0">
                  <a:pos x="0" y="578"/>
                </a:cxn>
                <a:cxn ang="0">
                  <a:pos x="36" y="578"/>
                </a:cxn>
                <a:cxn ang="0">
                  <a:pos x="36" y="584"/>
                </a:cxn>
                <a:cxn ang="0">
                  <a:pos x="0" y="584"/>
                </a:cxn>
                <a:cxn ang="0">
                  <a:pos x="0" y="578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584">
                  <a:moveTo>
                    <a:pt x="15" y="581"/>
                  </a:moveTo>
                  <a:lnTo>
                    <a:pt x="15" y="261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261"/>
                  </a:lnTo>
                  <a:lnTo>
                    <a:pt x="21" y="581"/>
                  </a:lnTo>
                  <a:lnTo>
                    <a:pt x="15" y="581"/>
                  </a:lnTo>
                  <a:close/>
                  <a:moveTo>
                    <a:pt x="0" y="578"/>
                  </a:moveTo>
                  <a:lnTo>
                    <a:pt x="36" y="578"/>
                  </a:lnTo>
                  <a:lnTo>
                    <a:pt x="36" y="584"/>
                  </a:lnTo>
                  <a:lnTo>
                    <a:pt x="0" y="584"/>
                  </a:lnTo>
                  <a:lnTo>
                    <a:pt x="0" y="578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5" name="Freeform 31"/>
            <p:cNvSpPr>
              <a:spLocks noEditPoints="1"/>
            </p:cNvSpPr>
            <p:nvPr/>
          </p:nvSpPr>
          <p:spPr bwMode="auto">
            <a:xfrm>
              <a:off x="7437088" y="2136578"/>
              <a:ext cx="51913" cy="758621"/>
            </a:xfrm>
            <a:custGeom>
              <a:avLst/>
              <a:gdLst/>
              <a:ahLst/>
              <a:cxnLst>
                <a:cxn ang="0">
                  <a:pos x="18" y="536"/>
                </a:cxn>
                <a:cxn ang="0">
                  <a:pos x="18" y="227"/>
                </a:cxn>
                <a:cxn ang="0">
                  <a:pos x="18" y="0"/>
                </a:cxn>
                <a:cxn ang="0">
                  <a:pos x="18" y="536"/>
                </a:cxn>
                <a:cxn ang="0">
                  <a:pos x="0" y="536"/>
                </a:cxn>
                <a:cxn ang="0">
                  <a:pos x="36" y="536"/>
                </a:cxn>
                <a:cxn ang="0">
                  <a:pos x="0" y="536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0" y="0"/>
                </a:cxn>
              </a:cxnLst>
              <a:rect l="0" t="0" r="r" b="b"/>
              <a:pathLst>
                <a:path w="36" h="536">
                  <a:moveTo>
                    <a:pt x="18" y="536"/>
                  </a:moveTo>
                  <a:lnTo>
                    <a:pt x="18" y="227"/>
                  </a:lnTo>
                  <a:lnTo>
                    <a:pt x="18" y="0"/>
                  </a:lnTo>
                  <a:lnTo>
                    <a:pt x="18" y="536"/>
                  </a:lnTo>
                  <a:close/>
                  <a:moveTo>
                    <a:pt x="0" y="536"/>
                  </a:moveTo>
                  <a:lnTo>
                    <a:pt x="36" y="536"/>
                  </a:lnTo>
                  <a:lnTo>
                    <a:pt x="0" y="536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6" name="Freeform 32"/>
            <p:cNvSpPr>
              <a:spLocks noEditPoints="1"/>
            </p:cNvSpPr>
            <p:nvPr/>
          </p:nvSpPr>
          <p:spPr bwMode="auto">
            <a:xfrm>
              <a:off x="7437088" y="2132331"/>
              <a:ext cx="51913" cy="767113"/>
            </a:xfrm>
            <a:custGeom>
              <a:avLst/>
              <a:gdLst/>
              <a:ahLst/>
              <a:cxnLst>
                <a:cxn ang="0">
                  <a:pos x="15" y="539"/>
                </a:cxn>
                <a:cxn ang="0">
                  <a:pos x="15" y="230"/>
                </a:cxn>
                <a:cxn ang="0">
                  <a:pos x="15" y="3"/>
                </a:cxn>
                <a:cxn ang="0">
                  <a:pos x="21" y="3"/>
                </a:cxn>
                <a:cxn ang="0">
                  <a:pos x="21" y="230"/>
                </a:cxn>
                <a:cxn ang="0">
                  <a:pos x="21" y="539"/>
                </a:cxn>
                <a:cxn ang="0">
                  <a:pos x="15" y="539"/>
                </a:cxn>
                <a:cxn ang="0">
                  <a:pos x="0" y="536"/>
                </a:cxn>
                <a:cxn ang="0">
                  <a:pos x="36" y="536"/>
                </a:cxn>
                <a:cxn ang="0">
                  <a:pos x="36" y="542"/>
                </a:cxn>
                <a:cxn ang="0">
                  <a:pos x="0" y="542"/>
                </a:cxn>
                <a:cxn ang="0">
                  <a:pos x="0" y="536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542">
                  <a:moveTo>
                    <a:pt x="15" y="539"/>
                  </a:moveTo>
                  <a:lnTo>
                    <a:pt x="15" y="230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230"/>
                  </a:lnTo>
                  <a:lnTo>
                    <a:pt x="21" y="539"/>
                  </a:lnTo>
                  <a:lnTo>
                    <a:pt x="15" y="539"/>
                  </a:lnTo>
                  <a:close/>
                  <a:moveTo>
                    <a:pt x="0" y="536"/>
                  </a:moveTo>
                  <a:lnTo>
                    <a:pt x="36" y="536"/>
                  </a:lnTo>
                  <a:lnTo>
                    <a:pt x="36" y="542"/>
                  </a:lnTo>
                  <a:lnTo>
                    <a:pt x="0" y="542"/>
                  </a:lnTo>
                  <a:lnTo>
                    <a:pt x="0" y="536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7" name="Freeform 33"/>
            <p:cNvSpPr>
              <a:spLocks noEditPoints="1"/>
            </p:cNvSpPr>
            <p:nvPr/>
          </p:nvSpPr>
          <p:spPr bwMode="auto">
            <a:xfrm>
              <a:off x="8130706" y="2443706"/>
              <a:ext cx="51913" cy="852034"/>
            </a:xfrm>
            <a:custGeom>
              <a:avLst/>
              <a:gdLst/>
              <a:ahLst/>
              <a:cxnLst>
                <a:cxn ang="0">
                  <a:pos x="18" y="602"/>
                </a:cxn>
                <a:cxn ang="0">
                  <a:pos x="18" y="279"/>
                </a:cxn>
                <a:cxn ang="0">
                  <a:pos x="18" y="0"/>
                </a:cxn>
                <a:cxn ang="0">
                  <a:pos x="18" y="602"/>
                </a:cxn>
                <a:cxn ang="0">
                  <a:pos x="0" y="602"/>
                </a:cxn>
                <a:cxn ang="0">
                  <a:pos x="36" y="602"/>
                </a:cxn>
                <a:cxn ang="0">
                  <a:pos x="0" y="602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0" y="0"/>
                </a:cxn>
              </a:cxnLst>
              <a:rect l="0" t="0" r="r" b="b"/>
              <a:pathLst>
                <a:path w="36" h="602">
                  <a:moveTo>
                    <a:pt x="18" y="602"/>
                  </a:moveTo>
                  <a:lnTo>
                    <a:pt x="18" y="279"/>
                  </a:lnTo>
                  <a:lnTo>
                    <a:pt x="18" y="0"/>
                  </a:lnTo>
                  <a:lnTo>
                    <a:pt x="18" y="602"/>
                  </a:lnTo>
                  <a:close/>
                  <a:moveTo>
                    <a:pt x="0" y="602"/>
                  </a:moveTo>
                  <a:lnTo>
                    <a:pt x="36" y="602"/>
                  </a:lnTo>
                  <a:lnTo>
                    <a:pt x="0" y="602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8" name="Freeform 34"/>
            <p:cNvSpPr>
              <a:spLocks noEditPoints="1"/>
            </p:cNvSpPr>
            <p:nvPr/>
          </p:nvSpPr>
          <p:spPr bwMode="auto">
            <a:xfrm>
              <a:off x="8130706" y="2439460"/>
              <a:ext cx="51913" cy="860526"/>
            </a:xfrm>
            <a:custGeom>
              <a:avLst/>
              <a:gdLst/>
              <a:ahLst/>
              <a:cxnLst>
                <a:cxn ang="0">
                  <a:pos x="15" y="605"/>
                </a:cxn>
                <a:cxn ang="0">
                  <a:pos x="15" y="282"/>
                </a:cxn>
                <a:cxn ang="0">
                  <a:pos x="15" y="3"/>
                </a:cxn>
                <a:cxn ang="0">
                  <a:pos x="21" y="3"/>
                </a:cxn>
                <a:cxn ang="0">
                  <a:pos x="21" y="282"/>
                </a:cxn>
                <a:cxn ang="0">
                  <a:pos x="21" y="605"/>
                </a:cxn>
                <a:cxn ang="0">
                  <a:pos x="15" y="605"/>
                </a:cxn>
                <a:cxn ang="0">
                  <a:pos x="0" y="602"/>
                </a:cxn>
                <a:cxn ang="0">
                  <a:pos x="36" y="602"/>
                </a:cxn>
                <a:cxn ang="0">
                  <a:pos x="36" y="608"/>
                </a:cxn>
                <a:cxn ang="0">
                  <a:pos x="0" y="608"/>
                </a:cxn>
                <a:cxn ang="0">
                  <a:pos x="0" y="602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608">
                  <a:moveTo>
                    <a:pt x="15" y="605"/>
                  </a:moveTo>
                  <a:lnTo>
                    <a:pt x="15" y="282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282"/>
                  </a:lnTo>
                  <a:lnTo>
                    <a:pt x="21" y="605"/>
                  </a:lnTo>
                  <a:lnTo>
                    <a:pt x="15" y="605"/>
                  </a:lnTo>
                  <a:close/>
                  <a:moveTo>
                    <a:pt x="0" y="602"/>
                  </a:moveTo>
                  <a:lnTo>
                    <a:pt x="36" y="602"/>
                  </a:lnTo>
                  <a:lnTo>
                    <a:pt x="36" y="608"/>
                  </a:lnTo>
                  <a:lnTo>
                    <a:pt x="0" y="608"/>
                  </a:lnTo>
                  <a:lnTo>
                    <a:pt x="0" y="602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>
                <a:latin typeface="+mj-lt"/>
                <a:ea typeface="+mn-ea"/>
              </a:endParaRPr>
            </a:p>
          </p:txBody>
        </p:sp>
        <p:sp>
          <p:nvSpPr>
            <p:cNvPr id="89" name="Rectangle 39"/>
            <p:cNvSpPr>
              <a:spLocks noChangeArrowheads="1"/>
            </p:cNvSpPr>
            <p:nvPr/>
          </p:nvSpPr>
          <p:spPr bwMode="auto">
            <a:xfrm>
              <a:off x="5405260" y="2263650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smtClean="0">
                  <a:solidFill>
                    <a:srgbClr val="000066"/>
                  </a:solidFill>
                  <a:latin typeface="+mj-lt"/>
                </a:rPr>
                <a:t>72,5</a:t>
              </a:r>
              <a:endParaRPr lang="fr-FR" sz="14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90" name="Rectangle 40"/>
            <p:cNvSpPr>
              <a:spLocks noChangeArrowheads="1"/>
            </p:cNvSpPr>
            <p:nvPr/>
          </p:nvSpPr>
          <p:spPr bwMode="auto">
            <a:xfrm>
              <a:off x="6121913" y="2380871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smtClean="0">
                  <a:solidFill>
                    <a:srgbClr val="000066"/>
                  </a:solidFill>
                  <a:latin typeface="+mj-lt"/>
                </a:rPr>
                <a:t>72,1</a:t>
              </a:r>
              <a:endParaRPr lang="fr-FR" sz="14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91" name="Rectangle 41"/>
            <p:cNvSpPr>
              <a:spLocks noChangeArrowheads="1"/>
            </p:cNvSpPr>
            <p:nvPr/>
          </p:nvSpPr>
          <p:spPr bwMode="auto">
            <a:xfrm>
              <a:off x="6807770" y="2469533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smtClean="0">
                  <a:solidFill>
                    <a:srgbClr val="000066"/>
                  </a:solidFill>
                  <a:latin typeface="+mj-lt"/>
                </a:rPr>
                <a:t>76,2</a:t>
              </a:r>
              <a:endParaRPr lang="fr-FR" sz="14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92" name="Rectangle 42"/>
            <p:cNvSpPr>
              <a:spLocks noChangeArrowheads="1"/>
            </p:cNvSpPr>
            <p:nvPr/>
          </p:nvSpPr>
          <p:spPr bwMode="auto">
            <a:xfrm>
              <a:off x="7517842" y="2318596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smtClean="0">
                  <a:solidFill>
                    <a:srgbClr val="000066"/>
                  </a:solidFill>
                  <a:latin typeface="+mj-lt"/>
                </a:rPr>
                <a:t>82,9</a:t>
              </a:r>
              <a:endParaRPr lang="fr-FR" sz="14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93" name="Rectangle 43"/>
            <p:cNvSpPr>
              <a:spLocks noChangeArrowheads="1"/>
            </p:cNvSpPr>
            <p:nvPr/>
          </p:nvSpPr>
          <p:spPr bwMode="auto">
            <a:xfrm>
              <a:off x="8191891" y="2703568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smtClean="0">
                  <a:solidFill>
                    <a:srgbClr val="000066"/>
                  </a:solidFill>
                  <a:latin typeface="+mj-lt"/>
                </a:rPr>
                <a:t>71,4</a:t>
              </a:r>
              <a:endParaRPr lang="fr-FR" sz="14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94" name="TextBox 1"/>
            <p:cNvSpPr txBox="1"/>
            <p:nvPr/>
          </p:nvSpPr>
          <p:spPr bwMode="auto">
            <a:xfrm>
              <a:off x="5030331" y="4444994"/>
              <a:ext cx="622959" cy="2616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/>
              <a:r>
                <a:rPr lang="fr-FR" sz="1100" b="1" smtClean="0">
                  <a:latin typeface="+mj-lt"/>
                </a:rPr>
                <a:t>29/40</a:t>
              </a:r>
              <a:endParaRPr lang="fr-FR" sz="1100" b="1">
                <a:latin typeface="+mj-lt"/>
              </a:endParaRPr>
            </a:p>
          </p:txBody>
        </p:sp>
        <p:sp>
          <p:nvSpPr>
            <p:cNvPr id="95" name="TextBox 7"/>
            <p:cNvSpPr txBox="1"/>
            <p:nvPr/>
          </p:nvSpPr>
          <p:spPr bwMode="auto">
            <a:xfrm>
              <a:off x="7213288" y="4444994"/>
              <a:ext cx="534121" cy="2616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fr-FR" sz="1100" b="1" smtClean="0">
                  <a:latin typeface="+mj-lt"/>
                </a:rPr>
                <a:t>34/41</a:t>
              </a:r>
              <a:endParaRPr lang="fr-FR" sz="1100" b="1">
                <a:latin typeface="+mj-lt"/>
              </a:endParaRPr>
            </a:p>
          </p:txBody>
        </p:sp>
        <p:sp>
          <p:nvSpPr>
            <p:cNvPr id="96" name="TextBox 12"/>
            <p:cNvSpPr txBox="1"/>
            <p:nvPr/>
          </p:nvSpPr>
          <p:spPr bwMode="auto">
            <a:xfrm>
              <a:off x="7941516" y="4444994"/>
              <a:ext cx="534121" cy="2616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fr-FR" sz="1100" b="1" smtClean="0">
                  <a:latin typeface="+mj-lt"/>
                </a:rPr>
                <a:t>30/42</a:t>
              </a:r>
              <a:endParaRPr lang="fr-FR" sz="1100" b="1">
                <a:latin typeface="+mj-lt"/>
              </a:endParaRPr>
            </a:p>
          </p:txBody>
        </p:sp>
        <p:sp>
          <p:nvSpPr>
            <p:cNvPr id="97" name="Rectangle 69"/>
            <p:cNvSpPr>
              <a:spLocks noChangeArrowheads="1"/>
            </p:cNvSpPr>
            <p:nvPr/>
          </p:nvSpPr>
          <p:spPr bwMode="auto">
            <a:xfrm>
              <a:off x="5893147" y="4537327"/>
              <a:ext cx="34945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 b="1">
                  <a:latin typeface="+mj-lt"/>
                </a:rPr>
                <a:t>31/43</a:t>
              </a:r>
            </a:p>
          </p:txBody>
        </p:sp>
        <p:sp>
          <p:nvSpPr>
            <p:cNvPr id="98" name="Rectangle 70"/>
            <p:cNvSpPr>
              <a:spLocks noChangeArrowheads="1"/>
            </p:cNvSpPr>
            <p:nvPr/>
          </p:nvSpPr>
          <p:spPr bwMode="auto">
            <a:xfrm>
              <a:off x="6604069" y="4537327"/>
              <a:ext cx="34945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 b="1">
                  <a:latin typeface="+mj-lt"/>
                </a:rPr>
                <a:t>32/42</a:t>
              </a:r>
            </a:p>
          </p:txBody>
        </p:sp>
        <p:sp>
          <p:nvSpPr>
            <p:cNvPr id="10306" name="ZoneTexte 99"/>
            <p:cNvSpPr txBox="1">
              <a:spLocks noChangeArrowheads="1"/>
            </p:cNvSpPr>
            <p:nvPr/>
          </p:nvSpPr>
          <p:spPr bwMode="auto">
            <a:xfrm>
              <a:off x="2384197" y="1760098"/>
              <a:ext cx="52775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b="1">
                  <a:solidFill>
                    <a:srgbClr val="0070C0"/>
                  </a:solidFill>
                  <a:latin typeface="+mj-lt"/>
                </a:rPr>
                <a:t>S</a:t>
              </a:r>
              <a:r>
                <a:rPr lang="fr-FR" b="1" smtClean="0">
                  <a:solidFill>
                    <a:srgbClr val="0070C0"/>
                  </a:solidFill>
                  <a:latin typeface="+mj-lt"/>
                </a:rPr>
                <a:t>24</a:t>
              </a:r>
              <a:endParaRPr lang="fr-FR" b="1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10307" name="ZoneTexte 100"/>
            <p:cNvSpPr txBox="1">
              <a:spLocks noChangeArrowheads="1"/>
            </p:cNvSpPr>
            <p:nvPr/>
          </p:nvSpPr>
          <p:spPr bwMode="auto">
            <a:xfrm>
              <a:off x="6654062" y="1730375"/>
              <a:ext cx="53091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b="1">
                  <a:solidFill>
                    <a:srgbClr val="0070C0"/>
                  </a:solidFill>
                  <a:latin typeface="+mj-lt"/>
                </a:rPr>
                <a:t>S</a:t>
              </a:r>
              <a:r>
                <a:rPr lang="fr-FR" b="1" smtClean="0">
                  <a:solidFill>
                    <a:srgbClr val="0070C0"/>
                  </a:solidFill>
                  <a:latin typeface="+mj-lt"/>
                </a:rPr>
                <a:t>48</a:t>
              </a:r>
              <a:endParaRPr lang="fr-FR" b="1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10308" name="ZoneTexte 102"/>
            <p:cNvSpPr txBox="1">
              <a:spLocks noChangeArrowheads="1"/>
            </p:cNvSpPr>
            <p:nvPr/>
          </p:nvSpPr>
          <p:spPr bwMode="auto">
            <a:xfrm>
              <a:off x="1015705" y="4739384"/>
              <a:ext cx="70243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>
                  <a:solidFill>
                    <a:srgbClr val="000066"/>
                  </a:solidFill>
                  <a:latin typeface="+mn-lt"/>
                </a:rPr>
                <a:t>DOR</a:t>
              </a:r>
            </a:p>
            <a:p>
              <a:pPr algn="ctr"/>
              <a:r>
                <a:rPr lang="fr-FR" sz="1400">
                  <a:solidFill>
                    <a:srgbClr val="000066"/>
                  </a:solidFill>
                  <a:latin typeface="+mn-lt"/>
                </a:rPr>
                <a:t>25 mg</a:t>
              </a:r>
            </a:p>
          </p:txBody>
        </p:sp>
        <p:sp>
          <p:nvSpPr>
            <p:cNvPr id="10309" name="ZoneTexte 103"/>
            <p:cNvSpPr txBox="1">
              <a:spLocks noChangeArrowheads="1"/>
            </p:cNvSpPr>
            <p:nvPr/>
          </p:nvSpPr>
          <p:spPr bwMode="auto">
            <a:xfrm>
              <a:off x="1691680" y="4739384"/>
              <a:ext cx="79490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>
                  <a:solidFill>
                    <a:srgbClr val="000066"/>
                  </a:solidFill>
                  <a:latin typeface="+mn-lt"/>
                </a:rPr>
                <a:t>DOR</a:t>
              </a:r>
            </a:p>
            <a:p>
              <a:pPr algn="ctr"/>
              <a:r>
                <a:rPr lang="fr-FR" sz="1400" smtClean="0">
                  <a:solidFill>
                    <a:srgbClr val="000066"/>
                  </a:solidFill>
                  <a:latin typeface="+mn-lt"/>
                </a:rPr>
                <a:t>50 mg</a:t>
              </a:r>
              <a:r>
                <a:rPr lang="fr-FR" sz="1400">
                  <a:solidFill>
                    <a:srgbClr val="000066"/>
                  </a:solidFill>
                  <a:latin typeface="+mn-lt"/>
                </a:rPr>
                <a:t> </a:t>
              </a:r>
            </a:p>
          </p:txBody>
        </p:sp>
        <p:sp>
          <p:nvSpPr>
            <p:cNvPr id="10310" name="ZoneTexte 104"/>
            <p:cNvSpPr txBox="1">
              <a:spLocks noChangeArrowheads="1"/>
            </p:cNvSpPr>
            <p:nvPr/>
          </p:nvSpPr>
          <p:spPr bwMode="auto">
            <a:xfrm>
              <a:off x="2384197" y="4739384"/>
              <a:ext cx="83898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>
                  <a:solidFill>
                    <a:srgbClr val="000066"/>
                  </a:solidFill>
                  <a:latin typeface="+mn-lt"/>
                </a:rPr>
                <a:t>DOR</a:t>
              </a:r>
            </a:p>
            <a:p>
              <a:pPr algn="ctr"/>
              <a:r>
                <a:rPr lang="fr-FR" sz="1400">
                  <a:solidFill>
                    <a:srgbClr val="000066"/>
                  </a:solidFill>
                  <a:latin typeface="+mn-lt"/>
                </a:rPr>
                <a:t>100 mg </a:t>
              </a:r>
            </a:p>
          </p:txBody>
        </p:sp>
        <p:sp>
          <p:nvSpPr>
            <p:cNvPr id="10311" name="ZoneTexte 105"/>
            <p:cNvSpPr txBox="1">
              <a:spLocks noChangeArrowheads="1"/>
            </p:cNvSpPr>
            <p:nvPr/>
          </p:nvSpPr>
          <p:spPr bwMode="auto">
            <a:xfrm>
              <a:off x="3074931" y="4739384"/>
              <a:ext cx="88541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>
                  <a:solidFill>
                    <a:srgbClr val="000066"/>
                  </a:solidFill>
                  <a:latin typeface="+mn-lt"/>
                </a:rPr>
                <a:t>DOR</a:t>
              </a:r>
            </a:p>
            <a:p>
              <a:pPr algn="ctr"/>
              <a:r>
                <a:rPr lang="fr-FR" sz="1400">
                  <a:solidFill>
                    <a:srgbClr val="000066"/>
                  </a:solidFill>
                  <a:latin typeface="+mn-lt"/>
                </a:rPr>
                <a:t>200 mg </a:t>
              </a:r>
            </a:p>
          </p:txBody>
        </p:sp>
        <p:sp>
          <p:nvSpPr>
            <p:cNvPr id="10312" name="ZoneTexte 106"/>
            <p:cNvSpPr txBox="1">
              <a:spLocks noChangeArrowheads="1"/>
            </p:cNvSpPr>
            <p:nvPr/>
          </p:nvSpPr>
          <p:spPr bwMode="auto">
            <a:xfrm>
              <a:off x="3889681" y="4739384"/>
              <a:ext cx="6215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400">
                  <a:solidFill>
                    <a:srgbClr val="000066"/>
                  </a:solidFill>
                  <a:latin typeface="+mn-lt"/>
                </a:rPr>
                <a:t>EFV </a:t>
              </a:r>
            </a:p>
          </p:txBody>
        </p:sp>
        <p:sp>
          <p:nvSpPr>
            <p:cNvPr id="10313" name="ZoneTexte 107"/>
            <p:cNvSpPr txBox="1">
              <a:spLocks noChangeArrowheads="1"/>
            </p:cNvSpPr>
            <p:nvPr/>
          </p:nvSpPr>
          <p:spPr bwMode="auto">
            <a:xfrm>
              <a:off x="4995722" y="4739384"/>
              <a:ext cx="70243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>
                  <a:solidFill>
                    <a:srgbClr val="000066"/>
                  </a:solidFill>
                  <a:latin typeface="+mn-lt"/>
                </a:rPr>
                <a:t>DOR</a:t>
              </a:r>
            </a:p>
            <a:p>
              <a:pPr algn="ctr"/>
              <a:r>
                <a:rPr lang="fr-FR" sz="1400">
                  <a:solidFill>
                    <a:srgbClr val="000066"/>
                  </a:solidFill>
                  <a:latin typeface="+mn-lt"/>
                </a:rPr>
                <a:t>25 mg</a:t>
              </a:r>
            </a:p>
          </p:txBody>
        </p:sp>
        <p:sp>
          <p:nvSpPr>
            <p:cNvPr id="10314" name="ZoneTexte 108"/>
            <p:cNvSpPr txBox="1">
              <a:spLocks noChangeArrowheads="1"/>
            </p:cNvSpPr>
            <p:nvPr/>
          </p:nvSpPr>
          <p:spPr bwMode="auto">
            <a:xfrm>
              <a:off x="5734315" y="4739384"/>
              <a:ext cx="72678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>
                  <a:solidFill>
                    <a:srgbClr val="000066"/>
                  </a:solidFill>
                  <a:latin typeface="+mn-lt"/>
                </a:rPr>
                <a:t>DOR</a:t>
              </a:r>
            </a:p>
            <a:p>
              <a:pPr algn="ctr"/>
              <a:r>
                <a:rPr lang="fr-FR" sz="1400">
                  <a:solidFill>
                    <a:srgbClr val="000066"/>
                  </a:solidFill>
                  <a:latin typeface="+mn-lt"/>
                </a:rPr>
                <a:t>50 mg </a:t>
              </a:r>
            </a:p>
          </p:txBody>
        </p:sp>
        <p:sp>
          <p:nvSpPr>
            <p:cNvPr id="10315" name="ZoneTexte 109"/>
            <p:cNvSpPr txBox="1">
              <a:spLocks noChangeArrowheads="1"/>
            </p:cNvSpPr>
            <p:nvPr/>
          </p:nvSpPr>
          <p:spPr bwMode="auto">
            <a:xfrm>
              <a:off x="6374308" y="4739384"/>
              <a:ext cx="8587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>
                  <a:solidFill>
                    <a:srgbClr val="000066"/>
                  </a:solidFill>
                  <a:latin typeface="+mn-lt"/>
                </a:rPr>
                <a:t>DOR</a:t>
              </a:r>
            </a:p>
            <a:p>
              <a:pPr algn="ctr"/>
              <a:r>
                <a:rPr lang="fr-FR" sz="1400">
                  <a:solidFill>
                    <a:srgbClr val="000066"/>
                  </a:solidFill>
                  <a:latin typeface="+mn-lt"/>
                </a:rPr>
                <a:t>100 mg </a:t>
              </a:r>
            </a:p>
          </p:txBody>
        </p:sp>
        <p:sp>
          <p:nvSpPr>
            <p:cNvPr id="10316" name="ZoneTexte 110"/>
            <p:cNvSpPr txBox="1">
              <a:spLocks noChangeArrowheads="1"/>
            </p:cNvSpPr>
            <p:nvPr/>
          </p:nvSpPr>
          <p:spPr bwMode="auto">
            <a:xfrm>
              <a:off x="7065042" y="4739384"/>
              <a:ext cx="87531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>
                  <a:solidFill>
                    <a:srgbClr val="000066"/>
                  </a:solidFill>
                  <a:latin typeface="+mn-lt"/>
                </a:rPr>
                <a:t>DOR</a:t>
              </a:r>
            </a:p>
            <a:p>
              <a:pPr algn="ctr"/>
              <a:r>
                <a:rPr lang="fr-FR" sz="1400">
                  <a:solidFill>
                    <a:srgbClr val="000066"/>
                  </a:solidFill>
                  <a:latin typeface="+mn-lt"/>
                </a:rPr>
                <a:t>200 mg </a:t>
              </a:r>
            </a:p>
          </p:txBody>
        </p:sp>
        <p:sp>
          <p:nvSpPr>
            <p:cNvPr id="10317" name="ZoneTexte 111"/>
            <p:cNvSpPr txBox="1">
              <a:spLocks noChangeArrowheads="1"/>
            </p:cNvSpPr>
            <p:nvPr/>
          </p:nvSpPr>
          <p:spPr bwMode="auto">
            <a:xfrm>
              <a:off x="7869698" y="4739384"/>
              <a:ext cx="6215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400">
                  <a:solidFill>
                    <a:srgbClr val="000066"/>
                  </a:solidFill>
                  <a:latin typeface="+mn-lt"/>
                </a:rPr>
                <a:t>EFV </a:t>
              </a:r>
            </a:p>
          </p:txBody>
        </p:sp>
        <p:cxnSp>
          <p:nvCxnSpPr>
            <p:cNvPr id="107" name="Connecteur droit 106"/>
            <p:cNvCxnSpPr/>
            <p:nvPr/>
          </p:nvCxnSpPr>
          <p:spPr bwMode="auto">
            <a:xfrm>
              <a:off x="673555" y="4755241"/>
              <a:ext cx="7887151" cy="0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 bwMode="auto">
            <a:xfrm>
              <a:off x="668101" y="1932769"/>
              <a:ext cx="108000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 bwMode="auto">
            <a:xfrm>
              <a:off x="780653" y="1932769"/>
              <a:ext cx="0" cy="2822472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 bwMode="auto">
            <a:xfrm>
              <a:off x="668101" y="2492896"/>
              <a:ext cx="108000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 bwMode="auto">
            <a:xfrm>
              <a:off x="668101" y="3043252"/>
              <a:ext cx="108000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 bwMode="auto">
            <a:xfrm>
              <a:off x="668101" y="3596166"/>
              <a:ext cx="108000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Connecteur droit 113"/>
            <p:cNvCxnSpPr/>
            <p:nvPr/>
          </p:nvCxnSpPr>
          <p:spPr bwMode="auto">
            <a:xfrm>
              <a:off x="668101" y="4183805"/>
              <a:ext cx="108000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ZoneTexte 101"/>
          <p:cNvSpPr txBox="1"/>
          <p:nvPr/>
        </p:nvSpPr>
        <p:spPr>
          <a:xfrm>
            <a:off x="623492" y="1566446"/>
            <a:ext cx="367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smtClean="0">
                <a:solidFill>
                  <a:srgbClr val="000066"/>
                </a:solidFill>
              </a:rPr>
              <a:t>%</a:t>
            </a:r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105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fr-FR" dirty="0" smtClean="0">
                <a:ea typeface="ＭＳ Ｐゴシック" pitchFamily="-1" charset="-128"/>
              </a:rPr>
              <a:t>Etude MK1439007 : </a:t>
            </a:r>
            <a:r>
              <a:rPr lang="fr-FR" dirty="0" err="1" smtClean="0">
                <a:ea typeface="ＭＳ Ｐゴシック" pitchFamily="-1" charset="-128"/>
              </a:rPr>
              <a:t>doravirine</a:t>
            </a:r>
            <a:r>
              <a:rPr lang="fr-FR" dirty="0" smtClean="0">
                <a:ea typeface="ＭＳ Ｐゴシック" pitchFamily="-1" charset="-128"/>
              </a:rPr>
              <a:t> (DOR) + TDF/FTC vs EFV </a:t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+ TDF/FTC</a:t>
            </a:r>
          </a:p>
        </p:txBody>
      </p:sp>
      <p:grpSp>
        <p:nvGrpSpPr>
          <p:cNvPr id="108" name="Grouper 27"/>
          <p:cNvGrpSpPr>
            <a:grpSpLocks/>
          </p:cNvGrpSpPr>
          <p:nvPr/>
        </p:nvGrpSpPr>
        <p:grpSpPr bwMode="auto">
          <a:xfrm>
            <a:off x="0" y="6570663"/>
            <a:ext cx="1691680" cy="288081"/>
            <a:chOff x="-1" y="6570663"/>
            <a:chExt cx="1692000" cy="288857"/>
          </a:xfrm>
        </p:grpSpPr>
        <p:sp>
          <p:nvSpPr>
            <p:cNvPr id="109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5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Etude MK1439007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165"/>
          <p:cNvSpPr>
            <a:spLocks noChangeArrowheads="1"/>
          </p:cNvSpPr>
          <p:nvPr/>
        </p:nvSpPr>
        <p:spPr bwMode="auto">
          <a:xfrm>
            <a:off x="1259632" y="5517232"/>
            <a:ext cx="6840760" cy="43204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914400"/>
            <a:endParaRPr lang="fr-FR" sz="2800">
              <a:solidFill>
                <a:srgbClr val="000066"/>
              </a:solidFill>
              <a:ea typeface="ＭＳ Ｐゴシック"/>
              <a:cs typeface="ＭＳ Ｐゴシック"/>
            </a:endParaRPr>
          </a:p>
        </p:txBody>
      </p:sp>
      <p:graphicFrame>
        <p:nvGraphicFramePr>
          <p:cNvPr id="13" name="Chart 2"/>
          <p:cNvGraphicFramePr>
            <a:graphicFrameLocks/>
          </p:cNvGraphicFramePr>
          <p:nvPr/>
        </p:nvGraphicFramePr>
        <p:xfrm>
          <a:off x="209550" y="1628800"/>
          <a:ext cx="8705850" cy="437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08692" y="1184275"/>
            <a:ext cx="83885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 smtClean="0">
                <a:solidFill>
                  <a:srgbClr val="CC3300"/>
                </a:solidFill>
                <a:latin typeface="Calibri" pitchFamily="-1" charset="0"/>
              </a:rPr>
              <a:t>ARN VIH &lt; 40 c/ml (ITT, NC = E) à S48 selon ARN VIH à l’inclusion</a:t>
            </a:r>
            <a:endParaRPr lang="fr-FR" sz="2400" b="1">
              <a:solidFill>
                <a:srgbClr val="CC3300"/>
              </a:solidFill>
              <a:latin typeface="Calibri" pitchFamily="-1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334000" y="6583363"/>
            <a:ext cx="3810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Gatell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JM.  HIV Drug Therapy 2014, Abs. O434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928292" y="1718846"/>
            <a:ext cx="367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smtClean="0">
                <a:solidFill>
                  <a:srgbClr val="000066"/>
                </a:solidFill>
              </a:rPr>
              <a:t>%</a:t>
            </a:r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fr-FR" dirty="0" smtClean="0">
                <a:ea typeface="ＭＳ Ｐゴシック" pitchFamily="-1" charset="-128"/>
              </a:rPr>
              <a:t>Etude MK1439007 : </a:t>
            </a:r>
            <a:r>
              <a:rPr lang="fr-FR" dirty="0" err="1" smtClean="0">
                <a:ea typeface="ＭＳ Ｐゴシック" pitchFamily="-1" charset="-128"/>
              </a:rPr>
              <a:t>doravirine</a:t>
            </a:r>
            <a:r>
              <a:rPr lang="fr-FR" dirty="0" smtClean="0">
                <a:ea typeface="ＭＳ Ｐゴシック" pitchFamily="-1" charset="-128"/>
              </a:rPr>
              <a:t> (DOR) + TDF/FTC vs EFV </a:t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+ TDF/FTC</a:t>
            </a:r>
          </a:p>
        </p:txBody>
      </p:sp>
      <p:grpSp>
        <p:nvGrpSpPr>
          <p:cNvPr id="16" name="Grouper 27"/>
          <p:cNvGrpSpPr>
            <a:grpSpLocks/>
          </p:cNvGrpSpPr>
          <p:nvPr/>
        </p:nvGrpSpPr>
        <p:grpSpPr bwMode="auto">
          <a:xfrm>
            <a:off x="0" y="6570663"/>
            <a:ext cx="1691680" cy="288081"/>
            <a:chOff x="-1" y="6570663"/>
            <a:chExt cx="1692000" cy="288857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Etude MK1439007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256854"/>
            <a:ext cx="7617544" cy="138005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sz="2400" b="1" dirty="0" smtClean="0">
                <a:latin typeface="Calibri" pitchFamily="-1" charset="0"/>
                <a:ea typeface="ＭＳ Ｐゴシック" pitchFamily="-1" charset="-128"/>
              </a:rPr>
              <a:t>Définition échec virologique</a:t>
            </a:r>
          </a:p>
          <a:p>
            <a:pPr lvl="1">
              <a:spcBef>
                <a:spcPct val="0"/>
              </a:spcBef>
            </a:pPr>
            <a:r>
              <a:rPr lang="fr-FR" sz="1600" dirty="0" smtClean="0">
                <a:ea typeface="ＭＳ Ｐゴシック" pitchFamily="-1" charset="-128"/>
              </a:rPr>
              <a:t>Non réponse : ARN VIH ne devenant pas &lt; 40 c/ml à S24, ou</a:t>
            </a:r>
          </a:p>
          <a:p>
            <a:pPr lvl="1">
              <a:spcBef>
                <a:spcPct val="0"/>
              </a:spcBef>
            </a:pPr>
            <a:r>
              <a:rPr lang="fr-FR" sz="1600" dirty="0" smtClean="0">
                <a:ea typeface="ＭＳ Ｐゴシック" pitchFamily="-1" charset="-128"/>
              </a:rPr>
              <a:t>Rebond : après réponse initiale avec ARN VIH &lt; 40 c/ml, 2 ARN VIH consécutifs ≥ 40 c/ml à au moins 1 semaine d’intervalle, à ou après S24</a:t>
            </a:r>
          </a:p>
          <a:p>
            <a:pPr lvl="1">
              <a:spcBef>
                <a:spcPct val="0"/>
              </a:spcBef>
            </a:pPr>
            <a:endParaRPr lang="fr-FR" sz="1600" dirty="0" smtClean="0">
              <a:ea typeface="ＭＳ Ｐゴシック" pitchFamily="-1" charset="-128"/>
            </a:endParaRPr>
          </a:p>
          <a:p>
            <a:pPr>
              <a:spcBef>
                <a:spcPct val="0"/>
              </a:spcBef>
            </a:pPr>
            <a:r>
              <a:rPr lang="fr-FR" sz="2400" b="1" dirty="0" smtClean="0">
                <a:latin typeface="Calibri" pitchFamily="-1" charset="0"/>
                <a:ea typeface="ＭＳ Ｐゴシック" pitchFamily="-1" charset="-128"/>
              </a:rPr>
              <a:t>Critères pour réalisation d’un test de résistance</a:t>
            </a:r>
          </a:p>
          <a:p>
            <a:pPr lvl="1">
              <a:spcBef>
                <a:spcPct val="0"/>
              </a:spcBef>
            </a:pPr>
            <a:r>
              <a:rPr lang="fr-FR" sz="1600" dirty="0" smtClean="0">
                <a:ea typeface="ＭＳ Ｐゴシック" pitchFamily="-1" charset="-128"/>
              </a:rPr>
              <a:t>ARN VIH &gt; 500 c/ml</a:t>
            </a: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97970291"/>
              </p:ext>
            </p:extLst>
          </p:nvPr>
        </p:nvGraphicFramePr>
        <p:xfrm>
          <a:off x="498425" y="4114378"/>
          <a:ext cx="7673975" cy="1915160"/>
        </p:xfrm>
        <a:graphic>
          <a:graphicData uri="http://schemas.openxmlformats.org/drawingml/2006/table">
            <a:tbl>
              <a:tblPr/>
              <a:tblGrid>
                <a:gridCol w="3497511"/>
                <a:gridCol w="2592288"/>
                <a:gridCol w="1584176"/>
              </a:tblGrid>
              <a:tr h="383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DOR toutes doses, n = 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EFV, n = 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83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ARN VIH ≥ 40 c/ml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27 (16,3 %)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 (14,3 %)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Test de résistance réalisé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3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Emergence de mutations aux INNTI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Emergence de mutations aux INTI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3341" name="ZoneTexte 10"/>
          <p:cNvSpPr txBox="1">
            <a:spLocks noChangeArrowheads="1"/>
          </p:cNvSpPr>
          <p:nvPr/>
        </p:nvSpPr>
        <p:spPr bwMode="auto">
          <a:xfrm>
            <a:off x="552400" y="6073353"/>
            <a:ext cx="1012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400" smtClean="0">
                <a:solidFill>
                  <a:srgbClr val="000066"/>
                </a:solidFill>
              </a:rPr>
              <a:t>* K101K/E</a:t>
            </a:r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13342" name="Rectangle 20"/>
          <p:cNvSpPr>
            <a:spLocks noChangeArrowheads="1"/>
          </p:cNvSpPr>
          <p:nvPr/>
        </p:nvSpPr>
        <p:spPr bwMode="auto">
          <a:xfrm>
            <a:off x="1792782" y="3645024"/>
            <a:ext cx="4804585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fr-FR" sz="2400" b="1" dirty="0" smtClean="0">
                <a:solidFill>
                  <a:srgbClr val="CC3300"/>
                </a:solidFill>
                <a:latin typeface="Calibri" pitchFamily="-1" charset="0"/>
              </a:rPr>
              <a:t>Résistance à l’échec virologique, S48</a:t>
            </a:r>
            <a:endParaRPr lang="fr-FR" sz="2400" b="1" dirty="0">
              <a:solidFill>
                <a:srgbClr val="CC3300"/>
              </a:solidFill>
              <a:latin typeface="Calibri" pitchFamily="-1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334000" y="6583363"/>
            <a:ext cx="3810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Gatell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JM.  HIV Drug Therapy 2014, Abs. O434</a:t>
            </a: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fr-FR" dirty="0" smtClean="0">
                <a:ea typeface="ＭＳ Ｐゴシック" pitchFamily="-1" charset="-128"/>
              </a:rPr>
              <a:t>Etude MK1439007 : </a:t>
            </a:r>
            <a:r>
              <a:rPr lang="fr-FR" dirty="0" err="1" smtClean="0">
                <a:ea typeface="ＭＳ Ｐゴシック" pitchFamily="-1" charset="-128"/>
              </a:rPr>
              <a:t>doravirine</a:t>
            </a:r>
            <a:r>
              <a:rPr lang="fr-FR" dirty="0" smtClean="0">
                <a:ea typeface="ＭＳ Ｐゴシック" pitchFamily="-1" charset="-128"/>
              </a:rPr>
              <a:t> (DOR) + TDF/FTC vs EFV </a:t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+ TDF/FTC</a:t>
            </a:r>
          </a:p>
        </p:txBody>
      </p:sp>
      <p:grpSp>
        <p:nvGrpSpPr>
          <p:cNvPr id="14" name="Grouper 27"/>
          <p:cNvGrpSpPr>
            <a:grpSpLocks/>
          </p:cNvGrpSpPr>
          <p:nvPr/>
        </p:nvGrpSpPr>
        <p:grpSpPr bwMode="auto">
          <a:xfrm>
            <a:off x="0" y="6570663"/>
            <a:ext cx="1691680" cy="288081"/>
            <a:chOff x="-1" y="6570663"/>
            <a:chExt cx="1692000" cy="288857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Etude MK1439007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29486755"/>
              </p:ext>
            </p:extLst>
          </p:nvPr>
        </p:nvGraphicFramePr>
        <p:xfrm>
          <a:off x="304800" y="1844825"/>
          <a:ext cx="8686800" cy="3784847"/>
        </p:xfrm>
        <a:graphic>
          <a:graphicData uri="http://schemas.openxmlformats.org/drawingml/2006/table">
            <a:tbl>
              <a:tblPr/>
              <a:tblGrid>
                <a:gridCol w="731833"/>
                <a:gridCol w="2643501"/>
                <a:gridCol w="1050104"/>
                <a:gridCol w="750074"/>
                <a:gridCol w="1200119"/>
                <a:gridCol w="975097"/>
                <a:gridCol w="1336072"/>
              </a:tblGrid>
              <a:tr h="37848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8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DOR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EFV 600 mg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</a:tr>
              <a:tr h="653746"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25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50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100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200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</a:tr>
              <a:tr h="34407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EI grave (aucun lié au traitement)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4,8 %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2,4 %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9,5 %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07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Arrêt du traitement pour EI,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407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EI lié au traitement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46,5 %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16,7 %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43,9 %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57,1 %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Vertiges, n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4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Rêves anormaux, n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Diarrhée, n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4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Nausées, n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Fatigue, n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5448" name="Text Box 2"/>
          <p:cNvSpPr txBox="1">
            <a:spLocks noChangeArrowheads="1"/>
          </p:cNvSpPr>
          <p:nvPr/>
        </p:nvSpPr>
        <p:spPr bwMode="auto">
          <a:xfrm>
            <a:off x="1323910" y="1184275"/>
            <a:ext cx="65581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 smtClean="0">
                <a:solidFill>
                  <a:srgbClr val="CC3300"/>
                </a:solidFill>
                <a:latin typeface="Calibri" pitchFamily="-1" charset="0"/>
              </a:rPr>
              <a:t>Evénements indésirables cliniques à S48 (Partie 1)</a:t>
            </a:r>
            <a:endParaRPr lang="fr-FR" sz="2400" b="1">
              <a:solidFill>
                <a:srgbClr val="CC3300"/>
              </a:solidFill>
              <a:latin typeface="Calibri" pitchFamily="-1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334000" y="6583363"/>
            <a:ext cx="3810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Gatell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JM.  HIV Drug Therapy 2014, Abs. O434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fr-FR" dirty="0" smtClean="0">
                <a:ea typeface="ＭＳ Ｐゴシック" pitchFamily="-1" charset="-128"/>
              </a:rPr>
              <a:t>Etude MK1439007 : </a:t>
            </a:r>
            <a:r>
              <a:rPr lang="fr-FR" dirty="0" err="1" smtClean="0">
                <a:ea typeface="ＭＳ Ｐゴシック" pitchFamily="-1" charset="-128"/>
              </a:rPr>
              <a:t>doravirine</a:t>
            </a:r>
            <a:r>
              <a:rPr lang="fr-FR" dirty="0" smtClean="0">
                <a:ea typeface="ＭＳ Ｐゴシック" pitchFamily="-1" charset="-128"/>
              </a:rPr>
              <a:t> (DOR) + TDF/FTC vs EFV </a:t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+ TDF/FTC</a:t>
            </a:r>
          </a:p>
        </p:txBody>
      </p:sp>
      <p:grpSp>
        <p:nvGrpSpPr>
          <p:cNvPr id="12" name="Grouper 27"/>
          <p:cNvGrpSpPr>
            <a:grpSpLocks/>
          </p:cNvGrpSpPr>
          <p:nvPr/>
        </p:nvGrpSpPr>
        <p:grpSpPr bwMode="auto">
          <a:xfrm>
            <a:off x="0" y="6570663"/>
            <a:ext cx="1691680" cy="288081"/>
            <a:chOff x="-1" y="6570663"/>
            <a:chExt cx="1692000" cy="288857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Etude MK1439007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1511</Words>
  <Application>Microsoft Office PowerPoint</Application>
  <PresentationFormat>Affichage à l'écran (4:3)</PresentationFormat>
  <Paragraphs>447</Paragraphs>
  <Slides>11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ARV_trials_2015</vt:lpstr>
      <vt:lpstr>Phases 2 des nouveaux ARV</vt:lpstr>
      <vt:lpstr>Etude MK1439007 : doravirine (DOR) + TDF/FTC vs EFV  + TDF/FTC</vt:lpstr>
      <vt:lpstr>Etude MK1439007 : doravirine (DOR) + TDF/FTC vs EFV  + TDF/FTC</vt:lpstr>
      <vt:lpstr>Etude MK1439007 : doravirine (DOR) + TDF/FTC vs EFV  + TDF/FTC</vt:lpstr>
      <vt:lpstr>Etude MK1439007 : doravirine (DOR) + TDF/FTC vs EFV  + TDF/FTC</vt:lpstr>
      <vt:lpstr>Etude MK1439007 : doravirine (DOR) + TDF/FTC vs EFV  + TDF/FTC</vt:lpstr>
      <vt:lpstr>Etude MK1439007 : doravirine (DOR) + TDF/FTC vs EFV  + TDF/FTC</vt:lpstr>
      <vt:lpstr>Etude MK1439007 : doravirine (DOR) + TDF/FTC vs EFV  + TDF/FTC</vt:lpstr>
      <vt:lpstr>Etude MK1439007 : doravirine (DOR) + TDF/FTC vs EFV  + TDF/FTC</vt:lpstr>
      <vt:lpstr>Etude MK1439007 : doravirine (DOR) + TDF/FTC vs EFV  + TDF/FTC</vt:lpstr>
      <vt:lpstr>Etude MK1439007 : doravirine (DOR) + TDF/FTC vs EFV  + TDF/FTC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creator>www.arv-trial.com</dc:creator>
  <cp:lastModifiedBy>Utilisateur</cp:lastModifiedBy>
  <cp:revision>167</cp:revision>
  <dcterms:created xsi:type="dcterms:W3CDTF">2015-05-20T09:49:00Z</dcterms:created>
  <dcterms:modified xsi:type="dcterms:W3CDTF">2015-10-13T14:53:23Z</dcterms:modified>
</cp:coreProperties>
</file>