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2" r:id="rId2"/>
    <p:sldId id="257" r:id="rId3"/>
    <p:sldId id="268" r:id="rId4"/>
    <p:sldId id="269" r:id="rId5"/>
    <p:sldId id="270" r:id="rId6"/>
    <p:sldId id="264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66"/>
    <a:srgbClr val="C0C0C0"/>
    <a:srgbClr val="CC3399"/>
    <a:srgbClr val="FF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51" autoAdjust="0"/>
  </p:normalViewPr>
  <p:slideViewPr>
    <p:cSldViewPr snapToGrid="0" snapToObjects="1">
      <p:cViewPr varScale="1">
        <p:scale>
          <a:sx n="112" d="100"/>
          <a:sy n="112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24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3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a typeface="ＭＳ Ｐゴシック" pitchFamily="34" charset="-128"/>
              </a:rPr>
              <a:t>Fase</a:t>
            </a:r>
            <a:r>
              <a:rPr lang="en-US" sz="3200" dirty="0" smtClean="0">
                <a:ea typeface="ＭＳ Ｐゴシック" pitchFamily="34" charset="-128"/>
              </a:rPr>
              <a:t> 2 de </a:t>
            </a:r>
            <a:r>
              <a:rPr lang="en-US" sz="3200" dirty="0" err="1" smtClean="0">
                <a:ea typeface="ＭＳ Ｐゴシック" pitchFamily="34" charset="-128"/>
              </a:rPr>
              <a:t>nuevos</a:t>
            </a:r>
            <a:r>
              <a:rPr lang="en-US" sz="3200" dirty="0" smtClean="0">
                <a:ea typeface="ＭＳ Ｐゴシック" pitchFamily="34" charset="-128"/>
              </a:rPr>
              <a:t> ARVs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s-AR" sz="2400" b="1" dirty="0" err="1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Fostemsavir</a:t>
            </a:r>
            <a:r>
              <a:rPr lang="es-AR" sz="2400" b="1" dirty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, </a:t>
            </a:r>
            <a:r>
              <a:rPr lang="es-AR" sz="2400" b="1" dirty="0" err="1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prodroga</a:t>
            </a:r>
            <a:r>
              <a:rPr lang="es-AR" sz="2400" b="1" dirty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 de </a:t>
            </a:r>
            <a:r>
              <a:rPr lang="es-AR" sz="2400" b="1" dirty="0" err="1" smtClean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temsavir</a:t>
            </a:r>
            <a:r>
              <a:rPr lang="es-AR" sz="2400" b="1" smtClean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 </a:t>
            </a:r>
            <a:r>
              <a:rPr lang="es-AR" b="1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>(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>inhibidor 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>de la unión)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AI438011</a:t>
            </a:r>
            <a: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/>
            </a:r>
            <a:b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smtClean="0">
                <a:latin typeface="+mj-lt"/>
                <a:ea typeface="ＭＳ Ｐゴシック" pitchFamily="34" charset="-128"/>
              </a:rPr>
              <a:t>TAF </a:t>
            </a:r>
            <a:r>
              <a:rPr lang="es-AR" b="1" dirty="0" smtClean="0">
                <a:latin typeface="+mj-lt"/>
                <a:ea typeface="ＭＳ Ｐゴシック" pitchFamily="34" charset="-128"/>
              </a:rPr>
              <a:t>(</a:t>
            </a:r>
            <a:r>
              <a:rPr lang="es-AR" b="1" dirty="0" err="1" smtClean="0">
                <a:latin typeface="+mj-lt"/>
                <a:ea typeface="ＭＳ Ｐゴシック" pitchFamily="34" charset="-128"/>
              </a:rPr>
              <a:t>prodroga</a:t>
            </a:r>
            <a:r>
              <a:rPr lang="es-AR" b="1" dirty="0" smtClean="0">
                <a:latin typeface="+mj-lt"/>
                <a:ea typeface="ＭＳ Ｐゴシック" pitchFamily="34" charset="-128"/>
              </a:rPr>
              <a:t> de TFV)</a:t>
            </a:r>
            <a:endParaRPr lang="es-AR" sz="2400" b="1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s-AR" sz="2400" b="1" dirty="0" smtClean="0">
                <a:latin typeface="+mj-lt"/>
                <a:ea typeface="ＭＳ Ｐゴシック" pitchFamily="34" charset="-128"/>
              </a:rPr>
              <a:t>Estudio 292-0102 </a:t>
            </a: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299-0102</a:t>
            </a:r>
            <a:b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(inhibidor no </a:t>
            </a:r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nucleosido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transcriptasa reversa)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MK1439007</a:t>
            </a:r>
          </a:p>
          <a:p>
            <a:pPr lvl="1"/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(inhibidor de la </a:t>
            </a:r>
            <a:r>
              <a:rPr lang="es-A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integrasa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LATTE</a:t>
            </a: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8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7" name="Grouper 26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292-0102/TAF </a:t>
              </a:r>
              <a:r>
                <a:rPr lang="en-GB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Fase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76408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 Primario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Determinar la eficacia virológica de EVG/c/FTC/TAF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150 pacientes proveen un poder del 76% para detectar una diferencia de 1.5% (DS de 3.3%) en la densidad mineral ósea en la rama  EVG/c/FTC/TAF rama comparada con la rama EVG/c/FTC/TDF </a:t>
            </a:r>
            <a:endParaRPr lang="es-AR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19343"/>
              </p:ext>
            </p:extLst>
          </p:nvPr>
        </p:nvGraphicFramePr>
        <p:xfrm>
          <a:off x="3863007" y="2133696"/>
          <a:ext cx="3976779" cy="883793"/>
        </p:xfrm>
        <a:graphic>
          <a:graphicData uri="http://schemas.openxmlformats.org/drawingml/2006/table">
            <a:tbl>
              <a:tblPr/>
              <a:tblGrid>
                <a:gridCol w="3976779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EVG/c/FTC/TAF 150/150/200/10 mg QD STR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19370"/>
              </p:ext>
            </p:extLst>
          </p:nvPr>
        </p:nvGraphicFramePr>
        <p:xfrm>
          <a:off x="3863008" y="3312819"/>
          <a:ext cx="3976779" cy="871093"/>
        </p:xfrm>
        <a:graphic>
          <a:graphicData uri="http://schemas.openxmlformats.org/drawingml/2006/table">
            <a:tbl>
              <a:tblPr/>
              <a:tblGrid>
                <a:gridCol w="3976779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150/150/200/300 mg QD STR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/FTC/TAF placebo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 ciego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398450" y="2556392"/>
            <a:ext cx="2203689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18añoss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ARV-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RNA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CD4 &gt; 50/mm</a:t>
            </a:r>
            <a:r>
              <a:rPr lang="es-AR" sz="16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&gt; 70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/min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269663" y="4456311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estratificada por  HIV RNA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en el 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292-0102: EVG/c/FTC/TAF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EVG/c/FTC/TDF QD (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Fase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2)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614175"/>
            <a:ext cx="1587" cy="1173600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0507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111429" y="3460750"/>
            <a:ext cx="6763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=58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36239" y="2270441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112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520699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839787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839787" y="2800350"/>
            <a:ext cx="859818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931049" cy="570635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</a:t>
            </a:r>
          </a:p>
          <a:p>
            <a:pPr lvl="1">
              <a:spcBef>
                <a:spcPts val="500"/>
              </a:spcBef>
            </a:pPr>
            <a:r>
              <a:rPr lang="es-AR" sz="1800" dirty="0" smtClean="0"/>
              <a:t>Carga viral basal (mediana): 4.6 log</a:t>
            </a:r>
            <a:r>
              <a:rPr lang="es-AR" sz="1800" baseline="-25000" dirty="0" smtClean="0"/>
              <a:t>10</a:t>
            </a:r>
            <a:r>
              <a:rPr lang="es-AR" sz="1800" dirty="0" smtClean="0"/>
              <a:t> c/</a:t>
            </a:r>
            <a:r>
              <a:rPr lang="es-AR" sz="1800" dirty="0" err="1" smtClean="0"/>
              <a:t>mL</a:t>
            </a:r>
            <a:r>
              <a:rPr lang="es-AR" sz="1800" dirty="0" smtClean="0"/>
              <a:t> (21% &gt; 100,000 c/</a:t>
            </a:r>
            <a:r>
              <a:rPr lang="es-AR" sz="1800" dirty="0" err="1" smtClean="0"/>
              <a:t>mL</a:t>
            </a:r>
            <a:r>
              <a:rPr lang="es-AR" sz="1800" dirty="0" smtClean="0"/>
              <a:t>), </a:t>
            </a:r>
            <a:br>
              <a:rPr lang="es-AR" sz="1800" dirty="0" smtClean="0"/>
            </a:br>
            <a:r>
              <a:rPr lang="es-AR" sz="1800" dirty="0" smtClean="0"/>
              <a:t>mediana de  CD4: 391 c/mm</a:t>
            </a:r>
            <a:r>
              <a:rPr lang="es-AR" sz="1800" baseline="30000" dirty="0" smtClean="0"/>
              <a:t>3</a:t>
            </a:r>
            <a:r>
              <a:rPr lang="es-AR" sz="1800" dirty="0" smtClean="0"/>
              <a:t> (15% &gt; 200/mm</a:t>
            </a:r>
            <a:r>
              <a:rPr lang="es-AR" sz="1800" baseline="30000" dirty="0" smtClean="0"/>
              <a:t>3</a:t>
            </a:r>
            <a:r>
              <a:rPr lang="es-AR" sz="1800" dirty="0" smtClean="0"/>
              <a:t>)</a:t>
            </a:r>
            <a:br>
              <a:rPr lang="es-AR" sz="1800" dirty="0" smtClean="0"/>
            </a:br>
            <a:endParaRPr lang="es-AR" sz="1800" dirty="0" smtClean="0"/>
          </a:p>
          <a:p>
            <a:pPr>
              <a:spcBef>
                <a:spcPts val="50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Principales resultados</a:t>
            </a:r>
          </a:p>
          <a:p>
            <a:pPr lvl="1">
              <a:spcBef>
                <a:spcPts val="500"/>
              </a:spcBef>
            </a:pPr>
            <a:r>
              <a:rPr lang="es-AR" sz="1800" dirty="0" smtClean="0"/>
              <a:t>Discontinuación por eventos adversos a S48: 4 en rama TAF vs 0 </a:t>
            </a:r>
            <a:br>
              <a:rPr lang="es-AR" sz="1800" dirty="0" smtClean="0"/>
            </a:br>
            <a:r>
              <a:rPr lang="es-AR" sz="1800" dirty="0" smtClean="0"/>
              <a:t>en rama TDF </a:t>
            </a:r>
          </a:p>
          <a:p>
            <a:pPr lvl="1">
              <a:spcBef>
                <a:spcPts val="500"/>
              </a:spcBef>
            </a:pPr>
            <a:r>
              <a:rPr lang="es-AR" sz="1800" dirty="0" smtClean="0"/>
              <a:t>HIV RNA &lt; 50 c/</a:t>
            </a:r>
            <a:r>
              <a:rPr lang="es-AR" sz="1800" dirty="0" err="1" smtClean="0"/>
              <a:t>mL</a:t>
            </a:r>
            <a:r>
              <a:rPr lang="es-AR" sz="1800" dirty="0" smtClean="0"/>
              <a:t> a S24: 87.5% E/c/F/TAF vs 89.7% E/c/F/TDF</a:t>
            </a:r>
          </a:p>
          <a:p>
            <a:pPr lvl="1">
              <a:spcBef>
                <a:spcPts val="500"/>
              </a:spcBef>
            </a:pPr>
            <a:r>
              <a:rPr lang="es-AR" sz="1800" dirty="0" smtClean="0"/>
              <a:t>3 pacientes en cada rama alcanzaron criterios para testeo de resistencia </a:t>
            </a:r>
            <a:br>
              <a:rPr lang="es-AR" sz="1800" dirty="0" smtClean="0"/>
            </a:br>
            <a:r>
              <a:rPr lang="es-AR" sz="1800" dirty="0" smtClean="0"/>
              <a:t>(fallo virológico [2  cargas virales consecutivas &gt; 50 c/</a:t>
            </a:r>
            <a:r>
              <a:rPr lang="es-AR" sz="1800" dirty="0" err="1" smtClean="0"/>
              <a:t>mL</a:t>
            </a:r>
            <a:r>
              <a:rPr lang="es-AR" sz="1800" dirty="0" smtClean="0"/>
              <a:t>] </a:t>
            </a:r>
            <a:br>
              <a:rPr lang="es-AR" sz="1800" dirty="0" smtClean="0"/>
            </a:br>
            <a:r>
              <a:rPr lang="es-AR" sz="1800" dirty="0" smtClean="0"/>
              <a:t>con HIV RNA &gt; 400 c/</a:t>
            </a:r>
            <a:r>
              <a:rPr lang="es-AR" sz="1800" dirty="0" err="1" smtClean="0"/>
              <a:t>mL</a:t>
            </a:r>
            <a:r>
              <a:rPr lang="es-AR" sz="1800" dirty="0" smtClean="0"/>
              <a:t>). El genotipo se efectuó en  la muestra confirmatoria</a:t>
            </a:r>
          </a:p>
          <a:p>
            <a:pPr lvl="2">
              <a:spcBef>
                <a:spcPts val="500"/>
              </a:spcBef>
            </a:pPr>
            <a:r>
              <a:rPr lang="es-AR" dirty="0" smtClean="0"/>
              <a:t>E/c/F/TAF: no  se detecto resistencia </a:t>
            </a:r>
          </a:p>
          <a:p>
            <a:pPr lvl="2">
              <a:spcBef>
                <a:spcPts val="500"/>
              </a:spcBef>
            </a:pPr>
            <a:r>
              <a:rPr lang="es-AR" dirty="0" smtClean="0"/>
              <a:t>E/c/F/TDF: 2 pacientes desarrollaron resistencia, 1 a INTR, 1 a INSTI + INTR</a:t>
            </a:r>
          </a:p>
          <a:p>
            <a:pPr lvl="1">
              <a:spcBef>
                <a:spcPts val="500"/>
              </a:spcBef>
            </a:pPr>
            <a:r>
              <a:rPr lang="es-AR" sz="1800" dirty="0" err="1" smtClean="0"/>
              <a:t>Subestudio</a:t>
            </a:r>
            <a:r>
              <a:rPr lang="es-AR" sz="1800" dirty="0" smtClean="0"/>
              <a:t> PK: la exposición plasmática de TFV fue 91% menor con E/c/F/TAF que con  E/c/F/TDF, medida por  </a:t>
            </a:r>
            <a:r>
              <a:rPr lang="es-AR" sz="1800" dirty="0" err="1" smtClean="0"/>
              <a:t>AUC</a:t>
            </a:r>
            <a:r>
              <a:rPr lang="es-AR" sz="1800" baseline="-25000" dirty="0" err="1" smtClean="0"/>
              <a:t>tau</a:t>
            </a:r>
            <a:r>
              <a:rPr lang="es-AR" sz="1800" dirty="0" smtClean="0"/>
              <a:t>. A la inversa, los niveles intracelulares de TFV-DP en PBMC fueron 5.3-veces mayores con E/c/F/TAF</a:t>
            </a:r>
          </a:p>
          <a:p>
            <a:pPr lvl="1">
              <a:spcBef>
                <a:spcPts val="500"/>
              </a:spcBef>
              <a:buNone/>
            </a:pPr>
            <a:endParaRPr lang="es-AR" sz="1600" dirty="0" smtClean="0"/>
          </a:p>
          <a:p>
            <a:pPr lvl="1">
              <a:spcBef>
                <a:spcPts val="500"/>
              </a:spcBef>
            </a:pPr>
            <a:endParaRPr lang="es-AR" sz="1600" dirty="0" smtClean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292-0102/TAF </a:t>
              </a:r>
              <a:r>
                <a:rPr lang="en-US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Fase</a:t>
              </a: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2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292-0102: EVG/c/FTC/TAF QD vs EVG/c/FTC/TDF QD (</a:t>
            </a:r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Fase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2)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36532"/>
            <a:ext cx="8769773" cy="57063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Seguridad</a:t>
            </a:r>
            <a:endParaRPr lang="es-AR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/>
              <a:t>Significativo menor cambio en la rama E/c/F/TAF en  DMO* en la cadera </a:t>
            </a:r>
            <a:br>
              <a:rPr lang="es-AR" sz="1800" dirty="0" smtClean="0"/>
            </a:br>
            <a:r>
              <a:rPr lang="es-AR" sz="1800" dirty="0" smtClean="0"/>
              <a:t>(-0.62% vs -2.39%, p &lt; 0.001) y columna lumbar (-1.0% vs -3.37%, </a:t>
            </a:r>
            <a:br>
              <a:rPr lang="es-AR" sz="1800" dirty="0" smtClean="0"/>
            </a:br>
            <a:r>
              <a:rPr lang="es-AR" sz="1800" dirty="0" smtClean="0"/>
              <a:t>p &lt; 0.001) a S48, también significativos a semana 24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/>
              <a:t>En la rama  E/c/F/TAF, 32% de los  pacientes no presentaron reducción en DMO en cadera vs 7% en la rama  E/c/F/TDF (p &lt;  0.001)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/>
              <a:t>Mediana  de cambios en el </a:t>
            </a:r>
            <a:r>
              <a:rPr lang="es-AR" sz="1800" dirty="0" err="1" smtClean="0"/>
              <a:t>eGFR</a:t>
            </a:r>
            <a:r>
              <a:rPr lang="es-AR" sz="1800" dirty="0" smtClean="0"/>
              <a:t>** por </a:t>
            </a:r>
            <a:r>
              <a:rPr lang="es-AR" sz="1800" dirty="0" err="1" smtClean="0"/>
              <a:t>Cockcroft-Gault</a:t>
            </a:r>
            <a:r>
              <a:rPr lang="es-AR" sz="1800" dirty="0" smtClean="0"/>
              <a:t>= -5.5 </a:t>
            </a:r>
            <a:r>
              <a:rPr lang="es-AR" sz="1800" dirty="0" err="1" smtClean="0"/>
              <a:t>mL</a:t>
            </a:r>
            <a:r>
              <a:rPr lang="es-AR" sz="1800" dirty="0" smtClean="0"/>
              <a:t>/min para E/c/F/TAF  vs -10.1 </a:t>
            </a:r>
            <a:r>
              <a:rPr lang="es-AR" sz="1800" dirty="0" err="1" smtClean="0"/>
              <a:t>mL</a:t>
            </a:r>
            <a:r>
              <a:rPr lang="es-AR" sz="1800" dirty="0" smtClean="0"/>
              <a:t>/min para E/c/F/TDF (p  = 0.041)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/>
              <a:t>Proteinuria renal tubular (proteína urinaria ligando de </a:t>
            </a:r>
            <a:r>
              <a:rPr lang="es-AR" sz="1800" dirty="0" err="1" smtClean="0"/>
              <a:t>retinol</a:t>
            </a:r>
            <a:r>
              <a:rPr lang="es-AR" sz="1800" dirty="0" smtClean="0"/>
              <a:t>; razón proteína/</a:t>
            </a:r>
            <a:r>
              <a:rPr lang="es-AR" sz="1800" dirty="0" err="1" smtClean="0"/>
              <a:t>creatinina</a:t>
            </a:r>
            <a:r>
              <a:rPr lang="es-AR" sz="1800" dirty="0" smtClean="0"/>
              <a:t> y  </a:t>
            </a:r>
            <a:r>
              <a:rPr lang="es-AR" sz="1800" dirty="0" smtClean="0">
                <a:latin typeface="Symbol"/>
              </a:rPr>
              <a:t>b</a:t>
            </a:r>
            <a:r>
              <a:rPr lang="es-AR" sz="1800" dirty="0" smtClean="0"/>
              <a:t>-2 </a:t>
            </a:r>
            <a:r>
              <a:rPr lang="es-AR" sz="1800" dirty="0" err="1" smtClean="0"/>
              <a:t>microglobulina</a:t>
            </a:r>
            <a:r>
              <a:rPr lang="es-AR" sz="1800" dirty="0" smtClean="0"/>
              <a:t>/</a:t>
            </a:r>
            <a:r>
              <a:rPr lang="es-AR" sz="1800" dirty="0" err="1" smtClean="0"/>
              <a:t>creatinina</a:t>
            </a:r>
            <a:r>
              <a:rPr lang="es-AR" sz="1800" dirty="0" smtClean="0"/>
              <a:t>) fue significativamente menor  en pacientes que recibieron E/c/F/TAF: no hubo  casos de </a:t>
            </a:r>
            <a:r>
              <a:rPr lang="es-AR" sz="1800" dirty="0" err="1" smtClean="0"/>
              <a:t>tubulopatía</a:t>
            </a:r>
            <a:r>
              <a:rPr lang="es-AR" sz="1800" dirty="0" smtClean="0"/>
              <a:t> proximal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/>
              <a:t>Eventos adversos grado 3-4 : 9.8% TAF vs 5.2% TDF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/>
              <a:t>Eventos adversos emergentes mas comunes: nausea (21% vs 12%), </a:t>
            </a:r>
            <a:br>
              <a:rPr lang="es-AR" sz="1800" dirty="0" smtClean="0"/>
            </a:br>
            <a:r>
              <a:rPr lang="es-AR" sz="1800" dirty="0" smtClean="0"/>
              <a:t>diarrea (16% en cada rama)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/>
              <a:t>Mayores elevaciones en lípidos con TAF</a:t>
            </a:r>
            <a:br>
              <a:rPr lang="es-AR" sz="1800" dirty="0" smtClean="0"/>
            </a:br>
            <a:r>
              <a:rPr lang="es-AR" sz="1800" i="1" dirty="0" smtClean="0"/>
              <a:t>*</a:t>
            </a:r>
            <a:r>
              <a:rPr lang="es-AR" sz="3600" i="1" dirty="0" smtClean="0"/>
              <a:t> </a:t>
            </a:r>
            <a:r>
              <a:rPr lang="es-AR" sz="1400" i="1" dirty="0" smtClean="0"/>
              <a:t>DMO: densidad mineral ósea; ** </a:t>
            </a:r>
            <a:r>
              <a:rPr lang="es-AR" sz="1400" i="1" dirty="0" err="1" smtClean="0"/>
              <a:t>eGFR</a:t>
            </a:r>
            <a:r>
              <a:rPr lang="es-AR" sz="1400" i="1" dirty="0" smtClean="0"/>
              <a:t>: Filtrado glomerular estimado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s-AR" sz="18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s-AR" sz="2000" dirty="0" smtClean="0"/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er 3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292-0102/TAF </a:t>
              </a:r>
              <a:r>
                <a:rPr lang="en-US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Fase</a:t>
              </a: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2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292-0102: EVG/c/FTC/TAF QD vs EVG/c/FTC/TDF QD (</a:t>
            </a:r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Fase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2)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87559"/>
              </p:ext>
            </p:extLst>
          </p:nvPr>
        </p:nvGraphicFramePr>
        <p:xfrm>
          <a:off x="942906" y="1738603"/>
          <a:ext cx="7274157" cy="4632960"/>
        </p:xfrm>
        <a:graphic>
          <a:graphicData uri="http://schemas.openxmlformats.org/drawingml/2006/table">
            <a:tbl>
              <a:tblPr/>
              <a:tblGrid>
                <a:gridCol w="2943943"/>
                <a:gridCol w="2327491"/>
                <a:gridCol w="2002723"/>
              </a:tblGrid>
              <a:tr h="247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E/C/F/TAF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E/C/F/TDF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LDL-colesterol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Creatinfosfoquinasa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Amilasa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Hematuria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Colesterol total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/ AST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 / 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Gamma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glutamil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transferasa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Leucocitos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Hipofosfatemia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Proteinuria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Glucosa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Triglicéridos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0" y="1151650"/>
            <a:ext cx="9144000" cy="57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es-AR" sz="28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Anormalidades</a:t>
            </a:r>
            <a:r>
              <a:rPr kumimoji="0" lang="es-AR" sz="2800" b="1" i="0" u="none" strike="noStrike" kern="0" cap="none" spc="0" normalizeH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de laboratorio </a:t>
            </a:r>
            <a:r>
              <a:rPr kumimoji="0" lang="es-AR" sz="28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grado 3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292-0102/TAF </a:t>
              </a:r>
              <a:r>
                <a:rPr lang="en-GB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Fase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292-0102: EVG/c/FTC/TAF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EVG/c/FTC/TDF QD (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Fase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2)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49"/>
            <a:ext cx="9036050" cy="5303829"/>
          </a:xfrm>
        </p:spPr>
        <p:txBody>
          <a:bodyPr/>
          <a:lstStyle/>
          <a:p>
            <a:pPr>
              <a:spcBef>
                <a:spcPts val="602"/>
              </a:spcBef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Resumen de resultados a semana 48</a:t>
            </a:r>
          </a:p>
          <a:p>
            <a:pPr lvl="1">
              <a:spcBef>
                <a:spcPts val="602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En este estudio de fase 2, 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randomizado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, pacientes adultos HIV-positivos, 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naïve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 recibieron 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DFCs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 de E/c/F/TAF o E/c/F/TDF. Ambas  dosis fijas combinadas (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DFCs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) demostraron altas y  comparables tasas de supresión virológica a las  48 semanas de terapia</a:t>
            </a:r>
          </a:p>
          <a:p>
            <a:pPr lvl="1">
              <a:spcBef>
                <a:spcPts val="602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Ambos  regímenes fueron bien tolerados, con pocas discontinuaciones debidas a eventos adversos. Las náuseas ocurrieron mas frecuentemente con E/c/F/TAF</a:t>
            </a:r>
          </a:p>
          <a:p>
            <a:pPr lvl="1">
              <a:spcBef>
                <a:spcPts val="602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Las concentraciones plasmáticas de TFV fueron  substancialmente (91%) mas bajas con E/c/F/TAF que con E/c/ F/TDF, y el régimen TAF liberó 5.3 veces el  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metabolito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 intracelular, fisiológicamente  activo TFV-DP, a PBMC, lo que podría trasladarlo en menor toxicidad y/o mejor control virológico</a:t>
            </a:r>
          </a:p>
          <a:p>
            <a:pPr lvl="1">
              <a:spcBef>
                <a:spcPts val="602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Significativa menor reducción en DMO  a semana 48 con E/c/F/TAF que con  E/c/F/TDF</a:t>
            </a:r>
          </a:p>
          <a:p>
            <a:pPr lvl="1">
              <a:spcBef>
                <a:spcPts val="602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Las razones RBP/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creatinina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 y beta-2 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microglobulina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creatinina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 en orina fueron significativamente mas bajas en la rama E/c/F/TAF, lo que  sugiere que TAF tiene un efecto menor que TDF sobre las células del túbulo proximal renal.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292-0102/TAF </a:t>
              </a:r>
              <a:r>
                <a:rPr lang="en-US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Fase</a:t>
              </a: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 2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292-0102: EVG/c/FTC/TAF QD vs EVG/c/FTC/TDF QD (</a:t>
            </a:r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Fase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2)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511</Words>
  <Application>Microsoft Office PowerPoint</Application>
  <PresentationFormat>Affichage à l'écran (4:3)</PresentationFormat>
  <Paragraphs>125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ARV_trials_2014</vt:lpstr>
      <vt:lpstr>Fase 2 de nuevos ARVs</vt:lpstr>
      <vt:lpstr>Estudio 292-0102: EVG/c/FTC/TAF QD vs EVG/c/FTC/TDF QD (Fase 2)</vt:lpstr>
      <vt:lpstr>Estudio 292-0102: EVG/c/FTC/TAF QD vs EVG/c/FTC/TDF QD (Fase 2)</vt:lpstr>
      <vt:lpstr>Estudio 292-0102: EVG/c/FTC/TAF QD vs EVG/c/FTC/TDF QD (Fase 2)</vt:lpstr>
      <vt:lpstr>Estudio 292-0102: EVG/c/FTC/TAF QD vs EVG/c/FTC/TDF QD (Fase 2)</vt:lpstr>
      <vt:lpstr>Estudio 292-0102: EVG/c/FTC/TAF QD vs EVG/c/FTC/TDF QD (Fase 2)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Utilisateur</cp:lastModifiedBy>
  <cp:revision>78</cp:revision>
  <dcterms:created xsi:type="dcterms:W3CDTF">2014-09-16T06:55:02Z</dcterms:created>
  <dcterms:modified xsi:type="dcterms:W3CDTF">2015-10-01T19:35:11Z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A1679A97-F867-457D-A630-F61D177D83ED</vt:lpwstr>
  </property>
  <property fmtid="{D5CDD505-2E9C-101B-9397-08002B2CF9AE}" pid="3" name="ArticulatePath">
    <vt:lpwstr>ARV Trials naive MAJ 2014-TAF phase 2-v01</vt:lpwstr>
  </property>
</Properties>
</file>