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315" r:id="rId2"/>
    <p:sldId id="301" r:id="rId3"/>
    <p:sldId id="302" r:id="rId4"/>
    <p:sldId id="303" r:id="rId5"/>
    <p:sldId id="304" r:id="rId6"/>
    <p:sldId id="305" r:id="rId7"/>
    <p:sldId id="312" r:id="rId8"/>
    <p:sldId id="311" r:id="rId9"/>
    <p:sldId id="313" r:id="rId10"/>
    <p:sldId id="314" r:id="rId11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1" clrIdx="0"/>
  <p:cmAuthor id="1" name="anton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CC3300"/>
    <a:srgbClr val="000066"/>
    <a:srgbClr val="333399"/>
    <a:srgbClr val="FFFFFF"/>
    <a:srgbClr val="DDDDDD"/>
    <a:srgbClr val="002060"/>
    <a:srgbClr val="FFC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08" autoAdjust="0"/>
    <p:restoredTop sz="94660"/>
  </p:normalViewPr>
  <p:slideViewPr>
    <p:cSldViewPr snapToObjects="1" showGuides="1">
      <p:cViewPr>
        <p:scale>
          <a:sx n="100" d="100"/>
          <a:sy n="100" d="100"/>
        </p:scale>
        <p:origin x="-2004" y="-378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Feuil1!$A$2:$A$3</c:f>
              <c:strCache>
                <c:ptCount val="2"/>
                <c:pt idx="0">
                  <c:v>S24</c:v>
                </c:pt>
                <c:pt idx="1">
                  <c:v>S48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-0.53</c:v>
                </c:pt>
                <c:pt idx="1">
                  <c:v>-0.84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Feuil1!$A$2:$A$3</c:f>
              <c:strCache>
                <c:ptCount val="2"/>
                <c:pt idx="0">
                  <c:v>S24</c:v>
                </c:pt>
                <c:pt idx="1">
                  <c:v>S48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-2.09</c:v>
                </c:pt>
                <c:pt idx="1">
                  <c:v>-3.82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682304"/>
        <c:axId val="133683840"/>
      </c:barChart>
      <c:catAx>
        <c:axId val="133682304"/>
        <c:scaling>
          <c:orientation val="minMax"/>
        </c:scaling>
        <c:delete val="1"/>
        <c:axPos val="b"/>
        <c:majorTickMark val="out"/>
        <c:minorTickMark val="none"/>
        <c:tickLblPos val="nextTo"/>
        <c:crossAx val="133683840"/>
        <c:crosses val="autoZero"/>
        <c:auto val="1"/>
        <c:lblAlgn val="ctr"/>
        <c:lblOffset val="100"/>
        <c:noMultiLvlLbl val="0"/>
      </c:catAx>
      <c:valAx>
        <c:axId val="133683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3682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rgbClr val="000066"/>
          </a:solidFill>
          <a:latin typeface="+mj-lt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Feuil1!$A$2:$A$3</c:f>
              <c:strCache>
                <c:ptCount val="2"/>
                <c:pt idx="0">
                  <c:v>S24</c:v>
                </c:pt>
                <c:pt idx="1">
                  <c:v>S48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-1.0900000000000001</c:v>
                </c:pt>
                <c:pt idx="1">
                  <c:v>-1.57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Feuil1!$A$2:$A$3</c:f>
              <c:strCache>
                <c:ptCount val="2"/>
                <c:pt idx="0">
                  <c:v>S24</c:v>
                </c:pt>
                <c:pt idx="1">
                  <c:v>S48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-3.82</c:v>
                </c:pt>
                <c:pt idx="1">
                  <c:v>-3.62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692032"/>
        <c:axId val="133890432"/>
      </c:barChart>
      <c:catAx>
        <c:axId val="133692032"/>
        <c:scaling>
          <c:orientation val="minMax"/>
        </c:scaling>
        <c:delete val="1"/>
        <c:axPos val="b"/>
        <c:majorTickMark val="out"/>
        <c:minorTickMark val="none"/>
        <c:tickLblPos val="nextTo"/>
        <c:crossAx val="133890432"/>
        <c:crosses val="autoZero"/>
        <c:auto val="1"/>
        <c:lblAlgn val="ctr"/>
        <c:lblOffset val="100"/>
        <c:noMultiLvlLbl val="0"/>
      </c:catAx>
      <c:valAx>
        <c:axId val="133890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3692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rgbClr val="000066"/>
          </a:solidFill>
          <a:latin typeface="+mj-lt"/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AA13E6F-E6E7-4C83-825A-93ECC4EF7693}" type="datetime1">
              <a:rPr lang="fr-FR"/>
              <a:pPr/>
              <a:t>01/10/2015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35D8DB2-3F24-4FC0-991C-844F6E0035F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01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3989024-23CD-4CC7-A8E7-0F087C877EBA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9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1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819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B652BE7-F819-40BF-818D-B0615A9601A1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026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75BCB7B-4DC0-43EC-9C9B-AF6F5CFE5437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21A5A4E-88FA-4023-8F1C-EA04FB531D2D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01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4308212-A0BE-4920-9F20-4C27EEA19DBF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05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32A0F8D-09C6-4B45-84FB-6D5B2DE89257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1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ea typeface="ＭＳ Ｐゴシック" pitchFamily="34" charset="-128"/>
              </a:rPr>
              <a:t>Fase</a:t>
            </a:r>
            <a:r>
              <a:rPr lang="en-US" sz="3200" dirty="0" smtClean="0">
                <a:ea typeface="ＭＳ Ｐゴシック" pitchFamily="34" charset="-128"/>
              </a:rPr>
              <a:t> 2 de </a:t>
            </a:r>
            <a:r>
              <a:rPr lang="en-US" sz="3200" dirty="0" err="1" smtClean="0">
                <a:ea typeface="ＭＳ Ｐゴシック" pitchFamily="34" charset="-128"/>
              </a:rPr>
              <a:t>nuevos</a:t>
            </a:r>
            <a:r>
              <a:rPr lang="en-US" sz="3200" dirty="0" smtClean="0">
                <a:ea typeface="ＭＳ Ｐゴシック" pitchFamily="34" charset="-128"/>
              </a:rPr>
              <a:t> ARVs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s-AR" sz="2400" b="1" dirty="0" err="1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Fostemsavir</a:t>
            </a:r>
            <a:r>
              <a:rPr lang="es-AR" sz="2400" b="1" dirty="0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, </a:t>
            </a:r>
            <a:r>
              <a:rPr lang="es-AR" sz="2400" b="1" dirty="0" err="1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prodroga</a:t>
            </a:r>
            <a:r>
              <a:rPr lang="es-AR" sz="2400" b="1" dirty="0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 de </a:t>
            </a:r>
            <a:r>
              <a:rPr lang="es-AR" sz="2400" b="1" dirty="0" err="1" smtClean="0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temsavir</a:t>
            </a:r>
            <a:r>
              <a:rPr lang="es-AR" sz="2400" b="1" dirty="0" smtClean="0">
                <a:solidFill>
                  <a:srgbClr val="C0C0C0"/>
                </a:solidFill>
                <a:latin typeface="Calibri"/>
                <a:ea typeface="ＭＳ Ｐゴシック" pitchFamily="-1" charset="-128"/>
              </a:rPr>
              <a:t> </a:t>
            </a:r>
            <a:r>
              <a:rPr lang="es-AR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  <a:t>(inhibidor </a:t>
            </a:r>
            <a:r>
              <a:rPr lang="es-AR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  <a:t>de la unión)</a:t>
            </a:r>
          </a:p>
          <a:p>
            <a:pPr lvl="1"/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Estudio 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AI438011</a:t>
            </a:r>
            <a:r>
              <a:rPr lang="es-A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  <a:t/>
            </a:r>
            <a:br>
              <a:rPr lang="es-A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</a:b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smtClean="0">
                <a:latin typeface="+mj-lt"/>
                <a:ea typeface="ＭＳ Ｐゴシック" pitchFamily="34" charset="-128"/>
              </a:rPr>
              <a:t>TAF </a:t>
            </a:r>
            <a:r>
              <a:rPr lang="es-AR" b="1" dirty="0" smtClean="0">
                <a:latin typeface="+mj-lt"/>
                <a:ea typeface="ＭＳ Ｐゴシック" pitchFamily="34" charset="-128"/>
              </a:rPr>
              <a:t>(</a:t>
            </a:r>
            <a:r>
              <a:rPr lang="es-AR" b="1" dirty="0" err="1" smtClean="0">
                <a:latin typeface="+mj-lt"/>
                <a:ea typeface="ＭＳ Ｐゴシック" pitchFamily="34" charset="-128"/>
              </a:rPr>
              <a:t>prodroga</a:t>
            </a:r>
            <a:r>
              <a:rPr lang="es-AR" b="1" dirty="0" smtClean="0">
                <a:latin typeface="+mj-lt"/>
                <a:ea typeface="ＭＳ Ｐゴシック" pitchFamily="34" charset="-128"/>
              </a:rPr>
              <a:t> de TFV)</a:t>
            </a:r>
            <a:endParaRPr lang="es-AR" sz="2400" b="1" dirty="0" smtClean="0">
              <a:latin typeface="+mj-lt"/>
              <a:ea typeface="ＭＳ Ｐゴシック" pitchFamily="34" charset="-128"/>
            </a:endParaRPr>
          </a:p>
          <a:p>
            <a:pPr lvl="1"/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292-0102 </a:t>
            </a:r>
          </a:p>
          <a:p>
            <a:pPr lvl="1"/>
            <a:r>
              <a:rPr lang="es-AR" sz="2400" b="1" dirty="0" smtClean="0">
                <a:latin typeface="+mj-lt"/>
                <a:ea typeface="ＭＳ Ｐゴシック" pitchFamily="34" charset="-128"/>
              </a:rPr>
              <a:t>Estudio 299-0102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/>
            </a:r>
            <a:b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</a:b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Doravirine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(inhibidor no </a:t>
            </a:r>
            <a:r>
              <a:rPr lang="es-AR" sz="24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nucleosido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la transcriptasa reversa)</a:t>
            </a:r>
          </a:p>
          <a:p>
            <a:pPr lvl="1"/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MK1439007</a:t>
            </a:r>
          </a:p>
          <a:p>
            <a:pPr lvl="1"/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Cabotegravir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(inhibidor de la </a:t>
            </a:r>
            <a:r>
              <a:rPr lang="es-AR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integrasa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)</a:t>
            </a:r>
          </a:p>
          <a:p>
            <a:pPr lvl="1"/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LATTE</a:t>
            </a: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86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20483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0484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485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50799" y="1143000"/>
            <a:ext cx="8913689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34" charset="0"/>
              </a:rPr>
              <a:t>Conclusión</a:t>
            </a:r>
            <a:br>
              <a:rPr lang="es-AR" sz="2800" b="1" dirty="0" smtClean="0">
                <a:solidFill>
                  <a:srgbClr val="CC3300"/>
                </a:solidFill>
                <a:latin typeface="Calibri" pitchFamily="34" charset="0"/>
              </a:rPr>
            </a:br>
            <a:endParaRPr lang="es-AR" sz="2800" b="1" dirty="0" smtClean="0">
              <a:solidFill>
                <a:srgbClr val="CC3300"/>
              </a:solidFill>
              <a:latin typeface="Calibri" pitchFamily="34" charset="0"/>
            </a:endParaRP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s-AR" sz="2000" dirty="0" smtClean="0">
                <a:solidFill>
                  <a:srgbClr val="000066"/>
                </a:solidFill>
              </a:rPr>
              <a:t>D/C/F/TAF mejoró significativamente los parámetros renales y óseos respecto a DRV + COBI + F/TDF en pacientes HIV+ </a:t>
            </a:r>
            <a:r>
              <a:rPr lang="es-AR" sz="2000" dirty="0" err="1" smtClean="0">
                <a:solidFill>
                  <a:srgbClr val="000066"/>
                </a:solidFill>
              </a:rPr>
              <a:t>naïve</a:t>
            </a:r>
            <a:r>
              <a:rPr lang="es-AR" sz="2000" dirty="0" smtClean="0">
                <a:solidFill>
                  <a:srgbClr val="000066"/>
                </a:solidFill>
              </a:rPr>
              <a:t> de tratamiento </a:t>
            </a:r>
            <a:r>
              <a:rPr lang="es-AR" sz="2000" dirty="0" err="1" smtClean="0">
                <a:solidFill>
                  <a:srgbClr val="000066"/>
                </a:solidFill>
              </a:rPr>
              <a:t>antiretroviral</a:t>
            </a:r>
            <a:r>
              <a:rPr lang="es-AR" sz="2000" dirty="0" smtClean="0">
                <a:solidFill>
                  <a:srgbClr val="000066"/>
                </a:solidFill>
              </a:rPr>
              <a:t> : </a:t>
            </a: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s-AR" dirty="0" smtClean="0">
                <a:solidFill>
                  <a:srgbClr val="000066"/>
                </a:solidFill>
              </a:rPr>
              <a:t>Menos proteinuria</a:t>
            </a: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s-AR" dirty="0" smtClean="0">
                <a:solidFill>
                  <a:srgbClr val="000066"/>
                </a:solidFill>
              </a:rPr>
              <a:t>Menor cambio en DMO en cadera y columna lumbar</a:t>
            </a:r>
            <a:endParaRPr lang="es-AR" sz="2000" dirty="0" smtClean="0">
              <a:solidFill>
                <a:srgbClr val="000066"/>
              </a:solidFill>
            </a:endParaRP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s-AR" sz="2000" dirty="0" smtClean="0">
                <a:solidFill>
                  <a:srgbClr val="000066"/>
                </a:solidFill>
              </a:rPr>
              <a:t>Limitaciones del estudio</a:t>
            </a: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s-AR" dirty="0" smtClean="0">
                <a:solidFill>
                  <a:srgbClr val="000066"/>
                </a:solidFill>
              </a:rPr>
              <a:t>Pequeño tamaño de la muestra</a:t>
            </a: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s-AR" dirty="0" smtClean="0">
                <a:solidFill>
                  <a:srgbClr val="000066"/>
                </a:solidFill>
              </a:rPr>
              <a:t>Cada participante tuvo que tomar 5 comprimidos (doble ciego) lo cual no es ideal para la adherencia del paciente y su permanencia en el estudio</a:t>
            </a: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s-AR" dirty="0" smtClean="0">
                <a:solidFill>
                  <a:srgbClr val="000066"/>
                </a:solidFill>
              </a:rPr>
              <a:t>Pocas mujeres enroladas</a:t>
            </a:r>
          </a:p>
          <a:p>
            <a:pPr marL="1200150" lvl="2" indent="-285750" defTabSz="914400" eaLnBrk="0" hangingPunct="0">
              <a:buClr>
                <a:srgbClr val="CC3300"/>
              </a:buClr>
              <a:buFontTx/>
              <a:buChar char="–"/>
            </a:pPr>
            <a:endParaRPr lang="es-AR" sz="2000" dirty="0" smtClean="0">
              <a:solidFill>
                <a:srgbClr val="000066"/>
              </a:solidFill>
            </a:endParaRP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s-AR" sz="2000" dirty="0" smtClean="0">
                <a:solidFill>
                  <a:srgbClr val="000066"/>
                </a:solidFill>
              </a:rPr>
              <a:t> D/C/F/TAF STR ofrece una buena opción para inicio de tratamiento ARV con </a:t>
            </a: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s-AR" dirty="0" smtClean="0">
                <a:solidFill>
                  <a:srgbClr val="000066"/>
                </a:solidFill>
              </a:rPr>
              <a:t>Alta barrera para resistencia de DRV</a:t>
            </a:r>
          </a:p>
          <a:p>
            <a:pPr marL="1200150" lvl="2" indent="-285750" defTabSz="914400" eaLnBrk="0" hangingPunct="0">
              <a:buClr>
                <a:srgbClr val="CC3300"/>
              </a:buClr>
              <a:buFont typeface="Arial" pitchFamily="34" charset="0"/>
              <a:buChar char="•"/>
            </a:pPr>
            <a:r>
              <a:rPr lang="es-AR" dirty="0" smtClean="0">
                <a:solidFill>
                  <a:srgbClr val="000066"/>
                </a:solidFill>
              </a:rPr>
              <a:t>Y la potencial mejoría en la seguridad a largo plazo renal y ósea con TAF</a:t>
            </a:r>
            <a:endParaRPr lang="es-AR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0" name="Line 172"/>
          <p:cNvSpPr>
            <a:spLocks noChangeShapeType="1"/>
          </p:cNvSpPr>
          <p:nvPr/>
        </p:nvSpPr>
        <p:spPr bwMode="auto">
          <a:xfrm>
            <a:off x="603408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1" name="Connecteur droit 66"/>
          <p:cNvCxnSpPr>
            <a:cxnSpLocks noChangeShapeType="1"/>
          </p:cNvCxnSpPr>
          <p:nvPr/>
        </p:nvCxnSpPr>
        <p:spPr bwMode="auto">
          <a:xfrm rot="5400000">
            <a:off x="2399507" y="24328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72" name="Espace réservé du contenu 2"/>
          <p:cNvSpPr>
            <a:spLocks/>
          </p:cNvSpPr>
          <p:nvPr/>
        </p:nvSpPr>
        <p:spPr bwMode="auto">
          <a:xfrm>
            <a:off x="34925" y="480060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34" charset="0"/>
              </a:rPr>
              <a:t>Objetivo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s-AR" dirty="0" err="1" smtClean="0">
                <a:solidFill>
                  <a:srgbClr val="000066"/>
                </a:solidFill>
              </a:rPr>
              <a:t>Endpoint</a:t>
            </a:r>
            <a:r>
              <a:rPr lang="es-AR" dirty="0" smtClean="0">
                <a:solidFill>
                  <a:srgbClr val="000066"/>
                </a:solidFill>
              </a:rPr>
              <a:t> primario : no inferioridad de D/C/F/TAF a S24: % CV &lt; 50 c/</a:t>
            </a:r>
            <a:r>
              <a:rPr lang="es-AR" dirty="0" err="1" smtClean="0">
                <a:solidFill>
                  <a:srgbClr val="000066"/>
                </a:solidFill>
              </a:rPr>
              <a:t>mL</a:t>
            </a:r>
            <a:r>
              <a:rPr lang="es-AR" dirty="0" smtClean="0">
                <a:solidFill>
                  <a:srgbClr val="000066"/>
                </a:solidFill>
              </a:rPr>
              <a:t> </a:t>
            </a:r>
            <a:br>
              <a:rPr lang="es-AR" dirty="0" smtClean="0">
                <a:solidFill>
                  <a:srgbClr val="000066"/>
                </a:solidFill>
              </a:rPr>
            </a:br>
            <a:r>
              <a:rPr lang="es-AR" dirty="0" smtClean="0">
                <a:solidFill>
                  <a:srgbClr val="000066"/>
                </a:solidFill>
              </a:rPr>
              <a:t>por intención de tratar, análisis </a:t>
            </a:r>
            <a:r>
              <a:rPr lang="es-AR" dirty="0" err="1" smtClean="0">
                <a:solidFill>
                  <a:srgbClr val="000066"/>
                </a:solidFill>
              </a:rPr>
              <a:t>snapshot</a:t>
            </a:r>
            <a:r>
              <a:rPr lang="es-AR" dirty="0" smtClean="0">
                <a:solidFill>
                  <a:srgbClr val="000066"/>
                </a:solidFill>
              </a:rPr>
              <a:t> (margen inferior de IC95% de 2 colas para la diferencia = -12%)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s-AR" dirty="0" err="1" smtClean="0">
                <a:solidFill>
                  <a:srgbClr val="000066"/>
                </a:solidFill>
              </a:rPr>
              <a:t>Endpoints</a:t>
            </a:r>
            <a:r>
              <a:rPr lang="es-AR" dirty="0" smtClean="0">
                <a:solidFill>
                  <a:srgbClr val="000066"/>
                </a:solidFill>
              </a:rPr>
              <a:t> secundarios: CV &lt; 50 c/</a:t>
            </a:r>
            <a:r>
              <a:rPr lang="es-AR" dirty="0" err="1" smtClean="0">
                <a:solidFill>
                  <a:srgbClr val="000066"/>
                </a:solidFill>
              </a:rPr>
              <a:t>mL</a:t>
            </a:r>
            <a:r>
              <a:rPr lang="es-AR" dirty="0" smtClean="0">
                <a:solidFill>
                  <a:srgbClr val="000066"/>
                </a:solidFill>
              </a:rPr>
              <a:t> a S48, seguridad y tolerabilidad</a:t>
            </a:r>
            <a:endParaRPr lang="es-AR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581400" y="2420938"/>
          <a:ext cx="5205413" cy="755650"/>
        </p:xfrm>
        <a:graphic>
          <a:graphicData uri="http://schemas.openxmlformats.org/drawingml/2006/table">
            <a:tbl>
              <a:tblPr/>
              <a:tblGrid>
                <a:gridCol w="520541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D/C/F/TAF STR 800/150/200/10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 400 mg x 2 + COBI + F/TDF placebos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581400" y="3352800"/>
          <a:ext cx="5205413" cy="733425"/>
        </p:xfrm>
        <a:graphic>
          <a:graphicData uri="http://schemas.openxmlformats.org/drawingml/2006/table">
            <a:tbl>
              <a:tblPr/>
              <a:tblGrid>
                <a:gridCol w="5205413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 400 mg x 2 + COBI 150 mg + F/TDF 200/300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D/C/F/TAF STR QD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89" name="Oval 170"/>
          <p:cNvSpPr>
            <a:spLocks noChangeArrowheads="1"/>
          </p:cNvSpPr>
          <p:nvPr/>
        </p:nvSpPr>
        <p:spPr bwMode="auto">
          <a:xfrm>
            <a:off x="1828800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 dirty="0" err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Randomización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*</a:t>
            </a:r>
          </a:p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2 : 1</a:t>
            </a:r>
          </a:p>
          <a:p>
            <a:pPr algn="ctr" defTabSz="914400"/>
            <a:r>
              <a:rPr lang="es-AR" sz="14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Doble ciego</a:t>
            </a:r>
            <a:endParaRPr lang="es-AR" sz="1400" b="1" dirty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190" name="AutoShape 162"/>
          <p:cNvSpPr>
            <a:spLocks noChangeArrowheads="1"/>
          </p:cNvSpPr>
          <p:nvPr/>
        </p:nvSpPr>
        <p:spPr bwMode="auto">
          <a:xfrm>
            <a:off x="236768" y="2283977"/>
            <a:ext cx="2077577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Adultos ≥ 18 años</a:t>
            </a:r>
          </a:p>
          <a:p>
            <a:pPr algn="ctr" defTabSz="914400"/>
            <a:r>
              <a:rPr lang="es-AR" sz="1600" b="1" dirty="0" err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Naïve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de ARV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CV </a:t>
            </a:r>
            <a:r>
              <a:rPr lang="es-AR" sz="1600" b="1" u="sng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5,000 c/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mL</a:t>
            </a:r>
            <a:endParaRPr lang="es-AR" sz="1600" b="1" dirty="0" smtClean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CD4 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cell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&gt; 50/mm</a:t>
            </a:r>
            <a:r>
              <a:rPr lang="es-AR" sz="1600" b="1" baseline="30000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</a:p>
          <a:p>
            <a:pPr algn="ctr" defTabSz="914400"/>
            <a:r>
              <a:rPr lang="es-AR" sz="1600" b="1" dirty="0" err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eGFR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≥ 70 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mL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/min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Sensibilidad a DRV, 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FTC y TDF</a:t>
            </a:r>
            <a:endParaRPr lang="es-AR" sz="1600" b="1" dirty="0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191" name="ZoneTexte 71"/>
          <p:cNvSpPr txBox="1">
            <a:spLocks noChangeArrowheads="1"/>
          </p:cNvSpPr>
          <p:nvPr/>
        </p:nvSpPr>
        <p:spPr bwMode="auto">
          <a:xfrm>
            <a:off x="401638" y="4492625"/>
            <a:ext cx="8385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s-AR" sz="1400" dirty="0" smtClean="0">
                <a:solidFill>
                  <a:srgbClr val="000066"/>
                </a:solidFill>
              </a:rPr>
              <a:t>* La </a:t>
            </a:r>
            <a:r>
              <a:rPr lang="es-AR" sz="1400" dirty="0" err="1" smtClean="0">
                <a:solidFill>
                  <a:srgbClr val="000066"/>
                </a:solidFill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</a:rPr>
              <a:t> fue estratificada por CV (</a:t>
            </a:r>
            <a:r>
              <a:rPr lang="es-AR" sz="1400" u="sng" dirty="0" smtClean="0">
                <a:solidFill>
                  <a:srgbClr val="000066"/>
                </a:solidFill>
              </a:rPr>
              <a:t>&lt;</a:t>
            </a:r>
            <a:r>
              <a:rPr lang="es-AR" sz="1400" dirty="0" smtClean="0">
                <a:solidFill>
                  <a:srgbClr val="000066"/>
                </a:solidFill>
              </a:rPr>
              <a:t> o &gt; 100,000 c/</a:t>
            </a:r>
            <a:r>
              <a:rPr lang="es-AR" sz="1400" dirty="0" err="1" smtClean="0">
                <a:solidFill>
                  <a:srgbClr val="000066"/>
                </a:solidFill>
              </a:rPr>
              <a:t>mL</a:t>
            </a:r>
            <a:r>
              <a:rPr lang="es-AR" sz="1400" dirty="0" smtClean="0">
                <a:solidFill>
                  <a:srgbClr val="000066"/>
                </a:solidFill>
              </a:rPr>
              <a:t>) y raza (negro o no negro)</a:t>
            </a:r>
            <a:endParaRPr lang="es-AR" sz="1400" baseline="30000" dirty="0">
              <a:solidFill>
                <a:srgbClr val="000066"/>
              </a:solidFill>
            </a:endParaRPr>
          </a:p>
        </p:txBody>
      </p:sp>
      <p:sp>
        <p:nvSpPr>
          <p:cNvPr id="719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 GS-US-299-0102: D/C/F/TAF QD STR 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cxnSp>
        <p:nvCxnSpPr>
          <p:cNvPr id="7193" name="AutoShape 60"/>
          <p:cNvCxnSpPr>
            <a:cxnSpLocks noChangeShapeType="1"/>
          </p:cNvCxnSpPr>
          <p:nvPr/>
        </p:nvCxnSpPr>
        <p:spPr bwMode="auto">
          <a:xfrm rot="10800000" flipH="1" flipV="1">
            <a:off x="3505200" y="2843999"/>
            <a:ext cx="1588" cy="813600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7194" name="Line 63"/>
          <p:cNvSpPr>
            <a:spLocks noChangeShapeType="1"/>
          </p:cNvSpPr>
          <p:nvPr/>
        </p:nvSpPr>
        <p:spPr bwMode="auto">
          <a:xfrm>
            <a:off x="2438400" y="3284538"/>
            <a:ext cx="29686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7195" name="Rectangle 9"/>
          <p:cNvSpPr>
            <a:spLocks noChangeArrowheads="1"/>
          </p:cNvSpPr>
          <p:nvPr/>
        </p:nvSpPr>
        <p:spPr bwMode="auto">
          <a:xfrm>
            <a:off x="2795588" y="3624262"/>
            <a:ext cx="722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50</a:t>
            </a:r>
            <a:endParaRPr lang="es-AR" sz="1600" b="1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196" name="Rectangle 8"/>
          <p:cNvSpPr>
            <a:spLocks noChangeArrowheads="1"/>
          </p:cNvSpPr>
          <p:nvPr/>
        </p:nvSpPr>
        <p:spPr bwMode="auto">
          <a:xfrm>
            <a:off x="2743200" y="2438400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100</a:t>
            </a:r>
            <a:endParaRPr lang="es-AR" sz="1600" b="1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5715000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600" b="1" smtClean="0">
                <a:solidFill>
                  <a:srgbClr val="0066FF"/>
                </a:solidFill>
                <a:latin typeface="Calibri" pitchFamily="34" charset="0"/>
              </a:rPr>
              <a:t>S24</a:t>
            </a:r>
            <a:endParaRPr lang="es-AR" sz="16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9153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600" b="1" smtClean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es-AR" sz="16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7199" name="Line 172"/>
          <p:cNvSpPr>
            <a:spLocks noChangeShapeType="1"/>
          </p:cNvSpPr>
          <p:nvPr/>
        </p:nvSpPr>
        <p:spPr bwMode="auto">
          <a:xfrm>
            <a:off x="878998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7201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</a:t>
            </a:r>
            <a:r>
              <a:rPr lang="fr-FR" sz="1200" i="1" dirty="0">
                <a:solidFill>
                  <a:srgbClr val="CC0000"/>
                </a:solidFill>
              </a:rPr>
              <a:t>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7202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203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81400" y="4081046"/>
            <a:ext cx="3334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 smtClean="0">
                <a:solidFill>
                  <a:srgbClr val="000066"/>
                </a:solidFill>
                <a:latin typeface="Calibri" pitchFamily="34" charset="0"/>
              </a:rPr>
              <a:t>D = </a:t>
            </a:r>
            <a:r>
              <a:rPr lang="es-AR" sz="1600" dirty="0" err="1" smtClean="0">
                <a:solidFill>
                  <a:srgbClr val="000066"/>
                </a:solidFill>
                <a:latin typeface="Calibri" pitchFamily="34" charset="0"/>
              </a:rPr>
              <a:t>darunavir</a:t>
            </a:r>
            <a:r>
              <a:rPr lang="es-AR" sz="1600" dirty="0" smtClean="0">
                <a:solidFill>
                  <a:srgbClr val="000066"/>
                </a:solidFill>
                <a:latin typeface="Calibri" pitchFamily="34" charset="0"/>
              </a:rPr>
              <a:t> ; C = </a:t>
            </a:r>
            <a:r>
              <a:rPr lang="es-AR" sz="1600" dirty="0" err="1" smtClean="0">
                <a:solidFill>
                  <a:srgbClr val="000066"/>
                </a:solidFill>
                <a:latin typeface="Calibri" pitchFamily="34" charset="0"/>
              </a:rPr>
              <a:t>cobicistat</a:t>
            </a:r>
            <a:r>
              <a:rPr lang="es-AR" sz="1600" dirty="0" smtClean="0">
                <a:solidFill>
                  <a:srgbClr val="000066"/>
                </a:solidFill>
                <a:latin typeface="Calibri" pitchFamily="34" charset="0"/>
              </a:rPr>
              <a:t> ; F = FTC</a:t>
            </a:r>
            <a:endParaRPr lang="es-AR" sz="1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00213891"/>
              </p:ext>
            </p:extLst>
          </p:nvPr>
        </p:nvGraphicFramePr>
        <p:xfrm>
          <a:off x="395288" y="1709738"/>
          <a:ext cx="8353426" cy="4519944"/>
        </p:xfrm>
        <a:graphic>
          <a:graphicData uri="http://schemas.openxmlformats.org/drawingml/2006/table">
            <a:tbl>
              <a:tblPr/>
              <a:tblGrid>
                <a:gridCol w="433387"/>
                <a:gridCol w="4391397"/>
                <a:gridCol w="1764321"/>
                <a:gridCol w="1764321"/>
              </a:tblGrid>
              <a:tr h="530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 + COBI </a:t>
                      </a:r>
                      <a:b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Edad, años (mediana)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Mujer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Raza negra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 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c/mL),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CV&gt;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CD4 cell (/mm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200 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10.7%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eGFR (Cockroft-Gault), mL/min,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Discontinuación a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 (18%)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 (16%)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Por criterio del investigador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Por eventos adversos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Pérdida de seguimiento/retiro del consentimiento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 /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 conformidad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284" name="Rectangle 6"/>
          <p:cNvSpPr>
            <a:spLocks noChangeArrowheads="1"/>
          </p:cNvSpPr>
          <p:nvPr/>
        </p:nvSpPr>
        <p:spPr bwMode="auto">
          <a:xfrm>
            <a:off x="981075" y="136485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Características basales y disposición</a:t>
            </a:r>
            <a:endParaRPr lang="es-A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928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9286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9287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288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858696" y="1221313"/>
            <a:ext cx="34139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400" b="1" smtClean="0">
                <a:solidFill>
                  <a:srgbClr val="CC3300"/>
                </a:solidFill>
                <a:latin typeface="Calibri" pitchFamily="34" charset="0"/>
              </a:rPr>
              <a:t>Respuesta al tratamiento</a:t>
            </a:r>
            <a:endParaRPr lang="es-AR" sz="2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1267" name="Text Box 134"/>
          <p:cNvSpPr txBox="1">
            <a:spLocks noChangeArrowheads="1"/>
          </p:cNvSpPr>
          <p:nvPr/>
        </p:nvSpPr>
        <p:spPr bwMode="auto">
          <a:xfrm>
            <a:off x="1928813" y="1783606"/>
            <a:ext cx="5145087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es-AR" sz="2000" b="1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CV &lt; 50 c/mL, ITT, análisis snapshot </a:t>
            </a:r>
            <a:endParaRPr lang="es-AR" sz="2000" b="1">
              <a:solidFill>
                <a:srgbClr val="333399"/>
              </a:solidFill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323528" y="2185491"/>
            <a:ext cx="3995737" cy="379413"/>
            <a:chOff x="323528" y="2185491"/>
            <a:chExt cx="3995737" cy="379413"/>
          </a:xfrm>
        </p:grpSpPr>
        <p:sp>
          <p:nvSpPr>
            <p:cNvPr id="11287" name="AutoShape 165"/>
            <p:cNvSpPr>
              <a:spLocks noChangeArrowheads="1"/>
            </p:cNvSpPr>
            <p:nvPr/>
          </p:nvSpPr>
          <p:spPr bwMode="auto">
            <a:xfrm>
              <a:off x="323528" y="2185491"/>
              <a:ext cx="3995737" cy="3794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s-AR" sz="2800">
                <a:solidFill>
                  <a:srgbClr val="000066"/>
                </a:solidFill>
              </a:endParaRPr>
            </a:p>
          </p:txBody>
        </p:sp>
        <p:sp>
          <p:nvSpPr>
            <p:cNvPr id="11288" name="Rectangle 3"/>
            <p:cNvSpPr>
              <a:spLocks noChangeArrowheads="1"/>
            </p:cNvSpPr>
            <p:nvPr/>
          </p:nvSpPr>
          <p:spPr bwMode="auto">
            <a:xfrm>
              <a:off x="2098353" y="2313816"/>
              <a:ext cx="177800" cy="14446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s-AR" sz="2400">
                <a:solidFill>
                  <a:srgbClr val="000066"/>
                </a:solidFill>
              </a:endParaRPr>
            </a:p>
          </p:txBody>
        </p:sp>
        <p:sp>
          <p:nvSpPr>
            <p:cNvPr id="11289" name="Rectangle 4"/>
            <p:cNvSpPr>
              <a:spLocks noChangeArrowheads="1"/>
            </p:cNvSpPr>
            <p:nvPr/>
          </p:nvSpPr>
          <p:spPr bwMode="auto">
            <a:xfrm>
              <a:off x="433065" y="2302241"/>
              <a:ext cx="177800" cy="144463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s-AR" sz="2400">
                <a:solidFill>
                  <a:srgbClr val="000066"/>
                </a:solidFill>
              </a:endParaRPr>
            </a:p>
          </p:txBody>
        </p:sp>
        <p:sp>
          <p:nvSpPr>
            <p:cNvPr id="11290" name="ZoneTexte 84"/>
            <p:cNvSpPr txBox="1">
              <a:spLocks noChangeArrowheads="1"/>
            </p:cNvSpPr>
            <p:nvPr/>
          </p:nvSpPr>
          <p:spPr bwMode="auto">
            <a:xfrm>
              <a:off x="590228" y="2185491"/>
              <a:ext cx="119221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b="1" smtClean="0">
                  <a:solidFill>
                    <a:srgbClr val="333399"/>
                  </a:solidFill>
                  <a:latin typeface="Calibri" pitchFamily="34" charset="0"/>
                </a:rPr>
                <a:t>D/C/F/TAF</a:t>
              </a:r>
              <a:endParaRPr lang="es-AR" b="1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1291" name="ZoneTexte 85"/>
            <p:cNvSpPr txBox="1">
              <a:spLocks noChangeArrowheads="1"/>
            </p:cNvSpPr>
            <p:nvPr/>
          </p:nvSpPr>
          <p:spPr bwMode="auto">
            <a:xfrm>
              <a:off x="2255515" y="2185491"/>
              <a:ext cx="20637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b="1" smtClean="0">
                  <a:solidFill>
                    <a:srgbClr val="333399"/>
                  </a:solidFill>
                  <a:latin typeface="Calibri" pitchFamily="34" charset="0"/>
                </a:rPr>
                <a:t>DRV + COBI + F/TDF</a:t>
              </a:r>
              <a:endParaRPr lang="es-AR" b="1">
                <a:solidFill>
                  <a:srgbClr val="333399"/>
                </a:solidFill>
                <a:latin typeface="Calibri" pitchFamily="34" charset="0"/>
              </a:endParaRPr>
            </a:p>
          </p:txBody>
        </p:sp>
      </p:grpSp>
      <p:sp>
        <p:nvSpPr>
          <p:cNvPr id="11296" name="TextBox 16"/>
          <p:cNvSpPr txBox="1">
            <a:spLocks noChangeArrowheads="1"/>
          </p:cNvSpPr>
          <p:nvPr/>
        </p:nvSpPr>
        <p:spPr bwMode="auto">
          <a:xfrm>
            <a:off x="4191000" y="5495925"/>
            <a:ext cx="5857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s-AR" sz="1200" smtClean="0">
                <a:solidFill>
                  <a:srgbClr val="FFFFFF"/>
                </a:solidFill>
                <a:cs typeface="Arial" pitchFamily="34" charset="0"/>
              </a:rPr>
              <a:t>171/</a:t>
            </a:r>
          </a:p>
          <a:p>
            <a:pPr algn="ctr">
              <a:lnSpc>
                <a:spcPct val="90000"/>
              </a:lnSpc>
            </a:pPr>
            <a:r>
              <a:rPr lang="es-AR" sz="1200" smtClean="0">
                <a:solidFill>
                  <a:srgbClr val="FFFFFF"/>
                </a:solidFill>
                <a:cs typeface="Arial" pitchFamily="34" charset="0"/>
              </a:rPr>
              <a:t>196</a:t>
            </a:r>
            <a:endParaRPr lang="es-AR" sz="12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1297" name="TextBox 17"/>
          <p:cNvSpPr txBox="1">
            <a:spLocks noChangeArrowheads="1"/>
          </p:cNvSpPr>
          <p:nvPr/>
        </p:nvSpPr>
        <p:spPr bwMode="auto">
          <a:xfrm>
            <a:off x="4900613" y="5376863"/>
            <a:ext cx="585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  <a:cs typeface="Arial" pitchFamily="34" charset="0"/>
              </a:rPr>
              <a:t>174/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  <a:cs typeface="Arial" pitchFamily="34" charset="0"/>
              </a:rPr>
              <a:t>195</a:t>
            </a:r>
          </a:p>
        </p:txBody>
      </p:sp>
      <p:sp>
        <p:nvSpPr>
          <p:cNvPr id="11298" name="TextBox 1"/>
          <p:cNvSpPr txBox="1">
            <a:spLocks noChangeArrowheads="1"/>
          </p:cNvSpPr>
          <p:nvPr/>
        </p:nvSpPr>
        <p:spPr bwMode="auto">
          <a:xfrm>
            <a:off x="6019800" y="5376863"/>
            <a:ext cx="5857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96/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112</a:t>
            </a:r>
          </a:p>
        </p:txBody>
      </p:sp>
      <p:sp>
        <p:nvSpPr>
          <p:cNvPr id="11299" name="TextBox 4"/>
          <p:cNvSpPr txBox="1">
            <a:spLocks noChangeArrowheads="1"/>
          </p:cNvSpPr>
          <p:nvPr/>
        </p:nvSpPr>
        <p:spPr bwMode="auto">
          <a:xfrm>
            <a:off x="6605588" y="5376863"/>
            <a:ext cx="585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104/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117</a:t>
            </a:r>
          </a:p>
        </p:txBody>
      </p:sp>
      <p:sp>
        <p:nvSpPr>
          <p:cNvPr id="11300" name="TextBox 4"/>
          <p:cNvSpPr txBox="1">
            <a:spLocks noChangeArrowheads="1"/>
          </p:cNvSpPr>
          <p:nvPr/>
        </p:nvSpPr>
        <p:spPr bwMode="auto">
          <a:xfrm>
            <a:off x="7491413" y="5376863"/>
            <a:ext cx="585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703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/753</a:t>
            </a:r>
          </a:p>
        </p:txBody>
      </p:sp>
      <p:sp>
        <p:nvSpPr>
          <p:cNvPr id="11301" name="TextBox 4"/>
          <p:cNvSpPr txBox="1">
            <a:spLocks noChangeArrowheads="1"/>
          </p:cNvSpPr>
          <p:nvPr/>
        </p:nvSpPr>
        <p:spPr bwMode="auto">
          <a:xfrm>
            <a:off x="8101013" y="5376863"/>
            <a:ext cx="585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680/</a:t>
            </a:r>
          </a:p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</a:rPr>
              <a:t>750</a:t>
            </a:r>
          </a:p>
        </p:txBody>
      </p:sp>
      <p:grpSp>
        <p:nvGrpSpPr>
          <p:cNvPr id="49" name="Groupe 48"/>
          <p:cNvGrpSpPr/>
          <p:nvPr/>
        </p:nvGrpSpPr>
        <p:grpSpPr>
          <a:xfrm>
            <a:off x="193966" y="2650925"/>
            <a:ext cx="4104984" cy="3936959"/>
            <a:chOff x="193966" y="2650925"/>
            <a:chExt cx="4104984" cy="3936959"/>
          </a:xfrm>
        </p:grpSpPr>
        <p:sp>
          <p:nvSpPr>
            <p:cNvPr id="11268" name="Rectangle 133"/>
            <p:cNvSpPr>
              <a:spLocks noChangeArrowheads="1"/>
            </p:cNvSpPr>
            <p:nvPr/>
          </p:nvSpPr>
          <p:spPr bwMode="auto">
            <a:xfrm>
              <a:off x="941388" y="3819646"/>
              <a:ext cx="615950" cy="2038229"/>
            </a:xfrm>
            <a:prstGeom prst="rect">
              <a:avLst/>
            </a:prstGeom>
            <a:solidFill>
              <a:srgbClr val="00B0F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269" name="Rectangle 135"/>
            <p:cNvSpPr>
              <a:spLocks noChangeArrowheads="1"/>
            </p:cNvSpPr>
            <p:nvPr/>
          </p:nvSpPr>
          <p:spPr bwMode="auto">
            <a:xfrm>
              <a:off x="293353" y="50691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333399"/>
                  </a:solidFill>
                  <a:cs typeface="Arial" pitchFamily="34" charset="0"/>
                </a:rPr>
                <a:t>25</a:t>
              </a:r>
              <a:endParaRPr lang="es-AR" sz="1400" b="1">
                <a:solidFill>
                  <a:srgbClr val="333399"/>
                </a:solidFill>
                <a:cs typeface="Arial" pitchFamily="34" charset="0"/>
              </a:endParaRPr>
            </a:p>
          </p:txBody>
        </p:sp>
        <p:sp>
          <p:nvSpPr>
            <p:cNvPr id="11270" name="Rectangle 136"/>
            <p:cNvSpPr>
              <a:spLocks noChangeArrowheads="1"/>
            </p:cNvSpPr>
            <p:nvPr/>
          </p:nvSpPr>
          <p:spPr bwMode="auto">
            <a:xfrm>
              <a:off x="293353" y="437696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333399"/>
                  </a:solidFill>
                  <a:cs typeface="Arial" pitchFamily="34" charset="0"/>
                </a:rPr>
                <a:t>50</a:t>
              </a:r>
              <a:endParaRPr lang="es-AR" sz="1400" b="1">
                <a:solidFill>
                  <a:srgbClr val="333399"/>
                </a:solidFill>
                <a:cs typeface="Arial" pitchFamily="34" charset="0"/>
              </a:endParaRPr>
            </a:p>
          </p:txBody>
        </p:sp>
        <p:sp>
          <p:nvSpPr>
            <p:cNvPr id="11271" name="Rectangle 137"/>
            <p:cNvSpPr>
              <a:spLocks noChangeArrowheads="1"/>
            </p:cNvSpPr>
            <p:nvPr/>
          </p:nvSpPr>
          <p:spPr bwMode="auto">
            <a:xfrm>
              <a:off x="193966" y="2995841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333399"/>
                  </a:solidFill>
                  <a:cs typeface="Arial" pitchFamily="34" charset="0"/>
                </a:rPr>
                <a:t>100</a:t>
              </a:r>
              <a:endParaRPr lang="es-AR" sz="1400" b="1">
                <a:solidFill>
                  <a:srgbClr val="333399"/>
                </a:solidFill>
                <a:cs typeface="Arial" pitchFamily="34" charset="0"/>
              </a:endParaRPr>
            </a:p>
          </p:txBody>
        </p:sp>
        <p:sp>
          <p:nvSpPr>
            <p:cNvPr id="11272" name="Rectangle 138"/>
            <p:cNvSpPr>
              <a:spLocks noChangeArrowheads="1"/>
            </p:cNvSpPr>
            <p:nvPr/>
          </p:nvSpPr>
          <p:spPr bwMode="auto">
            <a:xfrm>
              <a:off x="293353" y="368640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333399"/>
                  </a:solidFill>
                  <a:cs typeface="Arial" pitchFamily="34" charset="0"/>
                </a:rPr>
                <a:t>75</a:t>
              </a:r>
              <a:endParaRPr lang="es-AR" sz="1400" b="1">
                <a:solidFill>
                  <a:srgbClr val="333399"/>
                </a:solidFill>
                <a:cs typeface="Arial" pitchFamily="34" charset="0"/>
              </a:endParaRPr>
            </a:p>
          </p:txBody>
        </p:sp>
        <p:sp>
          <p:nvSpPr>
            <p:cNvPr id="11273" name="Line 139"/>
            <p:cNvSpPr>
              <a:spLocks noChangeShapeType="1"/>
            </p:cNvSpPr>
            <p:nvPr/>
          </p:nvSpPr>
          <p:spPr bwMode="auto">
            <a:xfrm>
              <a:off x="581025" y="5176838"/>
              <a:ext cx="12065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4" name="Line 140"/>
            <p:cNvSpPr>
              <a:spLocks noChangeShapeType="1"/>
            </p:cNvSpPr>
            <p:nvPr/>
          </p:nvSpPr>
          <p:spPr bwMode="auto">
            <a:xfrm>
              <a:off x="581025" y="4486275"/>
              <a:ext cx="12065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5" name="Line 141"/>
            <p:cNvSpPr>
              <a:spLocks noChangeShapeType="1"/>
            </p:cNvSpPr>
            <p:nvPr/>
          </p:nvSpPr>
          <p:spPr bwMode="auto">
            <a:xfrm>
              <a:off x="581025" y="3101975"/>
              <a:ext cx="12065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6" name="Line 142"/>
            <p:cNvSpPr>
              <a:spLocks noChangeShapeType="1"/>
            </p:cNvSpPr>
            <p:nvPr/>
          </p:nvSpPr>
          <p:spPr bwMode="auto">
            <a:xfrm>
              <a:off x="581025" y="3792538"/>
              <a:ext cx="12065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7" name="Line 143"/>
            <p:cNvSpPr>
              <a:spLocks noChangeShapeType="1"/>
            </p:cNvSpPr>
            <p:nvPr/>
          </p:nvSpPr>
          <p:spPr bwMode="auto">
            <a:xfrm>
              <a:off x="690563" y="3092450"/>
              <a:ext cx="1587" cy="2860675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>
                <a:solidFill>
                  <a:srgbClr val="333399"/>
                </a:solidFill>
              </a:endParaRPr>
            </a:p>
          </p:txBody>
        </p:sp>
        <p:sp>
          <p:nvSpPr>
            <p:cNvPr id="11278" name="Rectangle 144"/>
            <p:cNvSpPr>
              <a:spLocks noChangeArrowheads="1"/>
            </p:cNvSpPr>
            <p:nvPr/>
          </p:nvSpPr>
          <p:spPr bwMode="auto">
            <a:xfrm>
              <a:off x="989213" y="3494150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00B0F0"/>
                  </a:solidFill>
                  <a:cs typeface="Arial" pitchFamily="34" charset="0"/>
                </a:rPr>
                <a:t>74.8</a:t>
              </a:r>
              <a:endParaRPr lang="es-AR" sz="1400" b="1">
                <a:solidFill>
                  <a:srgbClr val="00B0F0"/>
                </a:solidFill>
                <a:cs typeface="Arial" pitchFamily="34" charset="0"/>
              </a:endParaRPr>
            </a:p>
          </p:txBody>
        </p:sp>
        <p:sp>
          <p:nvSpPr>
            <p:cNvPr id="11279" name="Rectangle 145"/>
            <p:cNvSpPr>
              <a:spLocks noChangeArrowheads="1"/>
            </p:cNvSpPr>
            <p:nvPr/>
          </p:nvSpPr>
          <p:spPr bwMode="auto">
            <a:xfrm>
              <a:off x="1681625" y="3570067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00B050"/>
                  </a:solidFill>
                  <a:cs typeface="Arial" pitchFamily="34" charset="0"/>
                </a:rPr>
                <a:t>74.0</a:t>
              </a:r>
              <a:endParaRPr lang="es-AR" sz="1400" b="1">
                <a:solidFill>
                  <a:srgbClr val="00B050"/>
                </a:solidFill>
                <a:cs typeface="Arial" pitchFamily="34" charset="0"/>
              </a:endParaRPr>
            </a:p>
          </p:txBody>
        </p:sp>
        <p:sp>
          <p:nvSpPr>
            <p:cNvPr id="11280" name="Text Box 148"/>
            <p:cNvSpPr txBox="1">
              <a:spLocks noChangeArrowheads="1"/>
            </p:cNvSpPr>
            <p:nvPr/>
          </p:nvSpPr>
          <p:spPr bwMode="auto">
            <a:xfrm>
              <a:off x="209255" y="2650925"/>
              <a:ext cx="3674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z="1600" b="1" smtClean="0">
                  <a:solidFill>
                    <a:srgbClr val="333399"/>
                  </a:solidFill>
                </a:rPr>
                <a:t>%</a:t>
              </a:r>
              <a:endParaRPr lang="es-AR" sz="1600" b="1">
                <a:solidFill>
                  <a:srgbClr val="333399"/>
                </a:solidFill>
              </a:endParaRPr>
            </a:p>
          </p:txBody>
        </p:sp>
        <p:sp>
          <p:nvSpPr>
            <p:cNvPr id="11281" name="Rectangle 151"/>
            <p:cNvSpPr>
              <a:spLocks noChangeArrowheads="1"/>
            </p:cNvSpPr>
            <p:nvPr/>
          </p:nvSpPr>
          <p:spPr bwMode="auto">
            <a:xfrm>
              <a:off x="1623750" y="3894201"/>
              <a:ext cx="615950" cy="1963674"/>
            </a:xfrm>
            <a:prstGeom prst="rect">
              <a:avLst/>
            </a:prstGeom>
            <a:solidFill>
              <a:srgbClr val="00B05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282" name="ZoneTexte 86"/>
            <p:cNvSpPr txBox="1">
              <a:spLocks noChangeArrowheads="1"/>
            </p:cNvSpPr>
            <p:nvPr/>
          </p:nvSpPr>
          <p:spPr bwMode="auto">
            <a:xfrm>
              <a:off x="683099" y="5910263"/>
              <a:ext cx="1838965" cy="677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 b="1" dirty="0" smtClean="0">
                  <a:solidFill>
                    <a:srgbClr val="333399"/>
                  </a:solidFill>
                </a:rPr>
                <a:t>Diferencia ajustada</a:t>
              </a:r>
              <a:endParaRPr lang="es-AR" sz="1400" b="1" dirty="0" smtClean="0">
                <a:solidFill>
                  <a:srgbClr val="333399"/>
                </a:solidFill>
                <a:cs typeface="Arial" pitchFamily="34" charset="0"/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s-AR" sz="1400" b="1" dirty="0" smtClean="0">
                  <a:solidFill>
                    <a:srgbClr val="333399"/>
                  </a:solidFill>
                  <a:cs typeface="Arial" pitchFamily="34" charset="0"/>
                  <a:sym typeface="Symbol" pitchFamily="18" charset="2"/>
                </a:rPr>
                <a:t>(IC95%) </a:t>
              </a:r>
              <a:r>
                <a:rPr lang="es-AR" sz="1400" b="1" dirty="0" smtClean="0">
                  <a:solidFill>
                    <a:srgbClr val="333399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s-AR" sz="1400" b="1" dirty="0" smtClean="0">
                  <a:solidFill>
                    <a:srgbClr val="333399"/>
                  </a:solidFill>
                </a:rPr>
                <a:t>3.3% (- 11.4 ; 18.1)</a:t>
              </a:r>
              <a:endParaRPr lang="es-AR" sz="1400" b="1" dirty="0">
                <a:solidFill>
                  <a:srgbClr val="333399"/>
                </a:solidFill>
              </a:endParaRPr>
            </a:p>
          </p:txBody>
        </p:sp>
        <p:sp>
          <p:nvSpPr>
            <p:cNvPr id="11283" name="Rectangle 144"/>
            <p:cNvSpPr>
              <a:spLocks noChangeArrowheads="1"/>
            </p:cNvSpPr>
            <p:nvPr/>
          </p:nvSpPr>
          <p:spPr bwMode="auto">
            <a:xfrm>
              <a:off x="2767013" y="3378400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00B0F0"/>
                  </a:solidFill>
                  <a:cs typeface="Arial" pitchFamily="34" charset="0"/>
                </a:rPr>
                <a:t>76.7</a:t>
              </a:r>
              <a:endParaRPr lang="es-AR" sz="1400" b="1">
                <a:solidFill>
                  <a:srgbClr val="00B0F0"/>
                </a:solidFill>
                <a:cs typeface="Arial" pitchFamily="34" charset="0"/>
              </a:endParaRPr>
            </a:p>
          </p:txBody>
        </p:sp>
        <p:sp>
          <p:nvSpPr>
            <p:cNvPr id="11284" name="Rectangle 145"/>
            <p:cNvSpPr>
              <a:spLocks noChangeArrowheads="1"/>
            </p:cNvSpPr>
            <p:nvPr/>
          </p:nvSpPr>
          <p:spPr bwMode="auto">
            <a:xfrm>
              <a:off x="3468950" y="3161900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00B050"/>
                  </a:solidFill>
                  <a:cs typeface="Arial" pitchFamily="34" charset="0"/>
                </a:rPr>
                <a:t>84.0</a:t>
              </a:r>
              <a:endParaRPr lang="es-AR" sz="1400" b="1">
                <a:solidFill>
                  <a:srgbClr val="00B050"/>
                </a:solidFill>
                <a:cs typeface="Arial" pitchFamily="34" charset="0"/>
              </a:endParaRPr>
            </a:p>
          </p:txBody>
        </p:sp>
        <p:sp>
          <p:nvSpPr>
            <p:cNvPr id="11285" name="Rectangle 40"/>
            <p:cNvSpPr>
              <a:spLocks noChangeArrowheads="1"/>
            </p:cNvSpPr>
            <p:nvPr/>
          </p:nvSpPr>
          <p:spPr bwMode="auto">
            <a:xfrm>
              <a:off x="715963" y="2948086"/>
              <a:ext cx="2051050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Análisis primario, S24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(Global)</a:t>
              </a:r>
              <a:endParaRPr lang="es-AR" sz="1600" b="1">
                <a:solidFill>
                  <a:srgbClr val="33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286" name="Line 146"/>
            <p:cNvSpPr>
              <a:spLocks noChangeShapeType="1"/>
            </p:cNvSpPr>
            <p:nvPr/>
          </p:nvSpPr>
          <p:spPr bwMode="auto">
            <a:xfrm>
              <a:off x="581025" y="5868988"/>
              <a:ext cx="371792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92" name="Rectangle 135"/>
            <p:cNvSpPr>
              <a:spLocks noChangeArrowheads="1"/>
            </p:cNvSpPr>
            <p:nvPr/>
          </p:nvSpPr>
          <p:spPr bwMode="auto">
            <a:xfrm>
              <a:off x="409575" y="5741988"/>
              <a:ext cx="98425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333399"/>
                  </a:solidFill>
                  <a:cs typeface="Arial" pitchFamily="34" charset="0"/>
                </a:rPr>
                <a:t>0</a:t>
              </a:r>
              <a:endParaRPr lang="es-AR" sz="1400" b="1">
                <a:solidFill>
                  <a:srgbClr val="333399"/>
                </a:solidFill>
                <a:cs typeface="Arial" pitchFamily="34" charset="0"/>
              </a:endParaRPr>
            </a:p>
          </p:txBody>
        </p:sp>
        <p:sp>
          <p:nvSpPr>
            <p:cNvPr id="11293" name="Rectangle 133"/>
            <p:cNvSpPr>
              <a:spLocks noChangeArrowheads="1"/>
            </p:cNvSpPr>
            <p:nvPr/>
          </p:nvSpPr>
          <p:spPr bwMode="auto">
            <a:xfrm>
              <a:off x="2736850" y="3713424"/>
              <a:ext cx="615950" cy="2144451"/>
            </a:xfrm>
            <a:prstGeom prst="rect">
              <a:avLst/>
            </a:prstGeom>
            <a:solidFill>
              <a:srgbClr val="00B0F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294" name="Rectangle 151"/>
            <p:cNvSpPr>
              <a:spLocks noChangeArrowheads="1"/>
            </p:cNvSpPr>
            <p:nvPr/>
          </p:nvSpPr>
          <p:spPr bwMode="auto">
            <a:xfrm>
              <a:off x="3422650" y="3470355"/>
              <a:ext cx="615950" cy="2387520"/>
            </a:xfrm>
            <a:prstGeom prst="rect">
              <a:avLst/>
            </a:prstGeom>
            <a:solidFill>
              <a:srgbClr val="00B05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295" name="Rectangle 40"/>
            <p:cNvSpPr>
              <a:spLocks noChangeArrowheads="1"/>
            </p:cNvSpPr>
            <p:nvPr/>
          </p:nvSpPr>
          <p:spPr bwMode="auto">
            <a:xfrm>
              <a:off x="2973388" y="2948086"/>
              <a:ext cx="8366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S48</a:t>
              </a:r>
              <a:endParaRPr lang="es-AR" sz="1600" b="1">
                <a:solidFill>
                  <a:srgbClr val="33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302" name="ZoneTexte 86"/>
            <p:cNvSpPr txBox="1">
              <a:spLocks noChangeArrowheads="1"/>
            </p:cNvSpPr>
            <p:nvPr/>
          </p:nvSpPr>
          <p:spPr bwMode="auto">
            <a:xfrm>
              <a:off x="2438875" y="5910263"/>
              <a:ext cx="1838965" cy="677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400" b="1" dirty="0" smtClean="0">
                  <a:solidFill>
                    <a:srgbClr val="333399"/>
                  </a:solidFill>
                </a:rPr>
                <a:t>Diferencia ajustada</a:t>
              </a:r>
              <a:endParaRPr lang="es-AR" sz="1400" b="1" dirty="0" smtClean="0">
                <a:solidFill>
                  <a:srgbClr val="333399"/>
                </a:solidFill>
                <a:cs typeface="Arial" pitchFamily="34" charset="0"/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s-AR" sz="1400" b="1" dirty="0" smtClean="0">
                  <a:solidFill>
                    <a:srgbClr val="333399"/>
                  </a:solidFill>
                  <a:cs typeface="Arial" pitchFamily="34" charset="0"/>
                  <a:sym typeface="Symbol" pitchFamily="18" charset="2"/>
                </a:rPr>
                <a:t>(IC95%) </a:t>
              </a:r>
              <a:r>
                <a:rPr lang="es-AR" sz="1400" b="1" dirty="0" smtClean="0">
                  <a:solidFill>
                    <a:srgbClr val="333399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s-AR" sz="1400" b="1" dirty="0" smtClean="0">
                  <a:solidFill>
                    <a:srgbClr val="333399"/>
                  </a:solidFill>
                </a:rPr>
                <a:t>-6.2% (- 19.9 ; 7.4)</a:t>
              </a:r>
              <a:endParaRPr lang="es-AR" sz="1400" b="1" dirty="0">
                <a:solidFill>
                  <a:srgbClr val="333399"/>
                </a:solidFill>
              </a:endParaRPr>
            </a:p>
          </p:txBody>
        </p:sp>
      </p:grpSp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303138"/>
              </p:ext>
            </p:extLst>
          </p:nvPr>
        </p:nvGraphicFramePr>
        <p:xfrm>
          <a:off x="4648200" y="2709863"/>
          <a:ext cx="4291013" cy="1322070"/>
        </p:xfrm>
        <a:graphic>
          <a:graphicData uri="http://schemas.openxmlformats.org/drawingml/2006/table">
            <a:tbl>
              <a:tblPr/>
              <a:tblGrid>
                <a:gridCol w="1600200"/>
                <a:gridCol w="1260475"/>
                <a:gridCol w="14303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 + COBI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+ F/TDF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Fallo virológico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Sin datos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321" name="ZoneTexte 61"/>
          <p:cNvSpPr txBox="1">
            <a:spLocks noChangeArrowheads="1"/>
          </p:cNvSpPr>
          <p:nvPr/>
        </p:nvSpPr>
        <p:spPr bwMode="auto">
          <a:xfrm>
            <a:off x="6019800" y="2286000"/>
            <a:ext cx="171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b="1" smtClean="0">
                <a:solidFill>
                  <a:srgbClr val="CC3300"/>
                </a:solidFill>
                <a:latin typeface="+mj-lt"/>
              </a:rPr>
              <a:t>Resultado a S48</a:t>
            </a:r>
            <a:endParaRPr lang="es-AR" b="1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96634"/>
              </p:ext>
            </p:extLst>
          </p:nvPr>
        </p:nvGraphicFramePr>
        <p:xfrm>
          <a:off x="4648200" y="4622800"/>
          <a:ext cx="4291013" cy="1322070"/>
        </p:xfrm>
        <a:graphic>
          <a:graphicData uri="http://schemas.openxmlformats.org/drawingml/2006/table">
            <a:tbl>
              <a:tblPr/>
              <a:tblGrid>
                <a:gridCol w="1600200"/>
                <a:gridCol w="1260475"/>
                <a:gridCol w="14303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 + COBI</a:t>
                      </a:r>
                      <a:b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+ F/TDF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+ 231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+ 212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340" name="ZoneTexte 63"/>
          <p:cNvSpPr txBox="1">
            <a:spLocks noChangeArrowheads="1"/>
          </p:cNvSpPr>
          <p:nvPr/>
        </p:nvSpPr>
        <p:spPr bwMode="auto">
          <a:xfrm>
            <a:off x="4648200" y="5986463"/>
            <a:ext cx="16117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400" smtClean="0">
                <a:solidFill>
                  <a:srgbClr val="333399"/>
                </a:solidFill>
              </a:rPr>
              <a:t>p : no significativa</a:t>
            </a:r>
            <a:endParaRPr lang="es-AR" sz="1400">
              <a:solidFill>
                <a:srgbClr val="333399"/>
              </a:solidFill>
            </a:endParaRPr>
          </a:p>
        </p:txBody>
      </p:sp>
      <p:sp>
        <p:nvSpPr>
          <p:cNvPr id="11341" name="ZoneTexte 64"/>
          <p:cNvSpPr txBox="1">
            <a:spLocks noChangeArrowheads="1"/>
          </p:cNvSpPr>
          <p:nvPr/>
        </p:nvSpPr>
        <p:spPr bwMode="auto">
          <a:xfrm>
            <a:off x="6019800" y="4252913"/>
            <a:ext cx="21146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b="1" smtClean="0">
                <a:solidFill>
                  <a:srgbClr val="CC3300"/>
                </a:solidFill>
                <a:latin typeface="+mj-lt"/>
              </a:rPr>
              <a:t>CD4/mm</a:t>
            </a:r>
            <a:r>
              <a:rPr lang="es-AR" b="1" baseline="30000" smtClean="0">
                <a:solidFill>
                  <a:srgbClr val="CC3300"/>
                </a:solidFill>
                <a:latin typeface="+mj-lt"/>
              </a:rPr>
              <a:t>3</a:t>
            </a:r>
            <a:r>
              <a:rPr lang="es-AR" b="1" smtClean="0">
                <a:solidFill>
                  <a:srgbClr val="CC3300"/>
                </a:solidFill>
                <a:latin typeface="+mj-lt"/>
              </a:rPr>
              <a:t> respuesta</a:t>
            </a:r>
            <a:endParaRPr lang="es-AR" b="1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134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11343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1344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s-AR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345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s-AR" sz="1200" b="1" i="1" smtClean="0">
                <a:solidFill>
                  <a:srgbClr val="333399"/>
                </a:solidFill>
                <a:latin typeface="Cambria" pitchFamily="18" charset="0"/>
              </a:rPr>
              <a:t>GS-US-299-0102</a:t>
            </a:r>
            <a:endParaRPr lang="es-AR" sz="1200" b="1" i="1">
              <a:solidFill>
                <a:srgbClr val="333399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49622"/>
              </p:ext>
            </p:extLst>
          </p:nvPr>
        </p:nvGraphicFramePr>
        <p:xfrm>
          <a:off x="683570" y="3284984"/>
          <a:ext cx="8014344" cy="2160240"/>
        </p:xfrm>
        <a:graphic>
          <a:graphicData uri="http://schemas.openxmlformats.org/drawingml/2006/table">
            <a:tbl>
              <a:tblPr/>
              <a:tblGrid>
                <a:gridCol w="1986771"/>
                <a:gridCol w="3145720"/>
                <a:gridCol w="2881853"/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AR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D/C/F/TAF</a:t>
                      </a:r>
                      <a:b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103</a:t>
                      </a: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 + COBI + F/TDF</a:t>
                      </a:r>
                      <a:b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N = 50</a:t>
                      </a: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Fallo virológico</a:t>
                      </a: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 (5.8%)</a:t>
                      </a: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 (4%)</a:t>
                      </a: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 emergencia de resistencia a TDF, FTC o DRV</a:t>
                      </a:r>
                    </a:p>
                  </a:txBody>
                  <a:tcPr marL="111865" marR="1118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1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76350"/>
            <a:ext cx="8697913" cy="9334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AR" sz="2400" b="1" dirty="0" smtClean="0">
                <a:latin typeface="Calibri" pitchFamily="34" charset="0"/>
                <a:ea typeface="ＭＳ Ｐゴシック" pitchFamily="34" charset="-128"/>
              </a:rPr>
              <a:t>Criterios para test de resistencia</a:t>
            </a:r>
          </a:p>
          <a:p>
            <a:pPr lvl="1">
              <a:spcBef>
                <a:spcPct val="0"/>
              </a:spcBef>
            </a:pPr>
            <a:r>
              <a:rPr lang="es-AR" sz="1800" dirty="0" smtClean="0">
                <a:ea typeface="ＭＳ Ｐゴシック" pitchFamily="34" charset="-128"/>
              </a:rPr>
              <a:t>Fallo virológico confirmado: 2 CV consecutivas &gt; 50 c/</a:t>
            </a:r>
            <a:r>
              <a:rPr lang="es-AR" sz="1800" dirty="0" err="1" smtClean="0">
                <a:ea typeface="ＭＳ Ｐゴシック" pitchFamily="34" charset="-128"/>
              </a:rPr>
              <a:t>mL</a:t>
            </a:r>
            <a:r>
              <a:rPr lang="es-AR" sz="1800" dirty="0" smtClean="0">
                <a:ea typeface="ＭＳ Ｐゴシック" pitchFamily="34" charset="-128"/>
              </a:rPr>
              <a:t> </a:t>
            </a:r>
            <a:br>
              <a:rPr lang="es-AR" sz="1800" dirty="0" smtClean="0">
                <a:ea typeface="ＭＳ Ｐゴシック" pitchFamily="34" charset="-128"/>
              </a:rPr>
            </a:br>
            <a:r>
              <a:rPr lang="es-AR" sz="1800" dirty="0" smtClean="0">
                <a:ea typeface="ＭＳ Ｐゴシック" pitchFamily="34" charset="-128"/>
              </a:rPr>
              <a:t>y una CV &gt; 400 c/</a:t>
            </a:r>
            <a:r>
              <a:rPr lang="es-AR" sz="1800" dirty="0" err="1" smtClean="0">
                <a:ea typeface="ＭＳ Ｐゴシック" pitchFamily="34" charset="-128"/>
              </a:rPr>
              <a:t>mL</a:t>
            </a:r>
            <a:r>
              <a:rPr lang="es-AR" sz="1800" dirty="0" smtClean="0">
                <a:ea typeface="ＭＳ Ｐゴシック" pitchFamily="34" charset="-128"/>
              </a:rPr>
              <a:t> en S8 o después </a:t>
            </a:r>
          </a:p>
          <a:p>
            <a:pPr lvl="1">
              <a:spcBef>
                <a:spcPct val="0"/>
              </a:spcBef>
            </a:pPr>
            <a:r>
              <a:rPr lang="es-AR" sz="1800" dirty="0" smtClean="0">
                <a:ea typeface="ＭＳ Ｐゴシック" pitchFamily="34" charset="-128"/>
              </a:rPr>
              <a:t>Segunda muestra  confirmatoria, hacer test de resistencia </a:t>
            </a:r>
            <a:br>
              <a:rPr lang="es-AR" sz="1800" dirty="0" smtClean="0">
                <a:ea typeface="ＭＳ Ｐゴシック" pitchFamily="34" charset="-128"/>
              </a:rPr>
            </a:br>
            <a:endParaRPr lang="es-AR" sz="1800" dirty="0" smtClean="0">
              <a:ea typeface="ＭＳ Ｐゴシック" pitchFamily="34" charset="-128"/>
            </a:endParaRPr>
          </a:p>
        </p:txBody>
      </p:sp>
      <p:sp>
        <p:nvSpPr>
          <p:cNvPr id="13332" name="Rectangle 10"/>
          <p:cNvSpPr>
            <a:spLocks noChangeArrowheads="1"/>
          </p:cNvSpPr>
          <p:nvPr/>
        </p:nvSpPr>
        <p:spPr bwMode="auto">
          <a:xfrm>
            <a:off x="3039574" y="2809553"/>
            <a:ext cx="29937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sz="2000" b="1" smtClean="0">
                <a:solidFill>
                  <a:srgbClr val="CC3300"/>
                </a:solidFill>
                <a:latin typeface="Calibri" pitchFamily="34" charset="0"/>
              </a:rPr>
              <a:t>Datos de resistencia a S48 </a:t>
            </a:r>
          </a:p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endParaRPr lang="es-AR" sz="20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3334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3335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36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512147"/>
              </p:ext>
            </p:extLst>
          </p:nvPr>
        </p:nvGraphicFramePr>
        <p:xfrm>
          <a:off x="493713" y="1556792"/>
          <a:ext cx="8193087" cy="4960052"/>
        </p:xfrm>
        <a:graphic>
          <a:graphicData uri="http://schemas.openxmlformats.org/drawingml/2006/table">
            <a:tbl>
              <a:tblPr/>
              <a:tblGrid>
                <a:gridCol w="4150295"/>
                <a:gridCol w="1872208"/>
                <a:gridCol w="2170584"/>
              </a:tblGrid>
              <a:tr h="294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 + COBI + 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EA grado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EAs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(todos los grados) en ≥ 10%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 los pacientes en cualquier grupo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Diarrea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21.4%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Infección del tracto respiratorio superior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Fatiga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11.7%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Flatulencia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Dolor en extremidades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Deficiencia de vitamina D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Vomitos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EAs serios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EA que llevaron a la discontinuación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 =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Rash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; dependencia de sustancias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 =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Empeoramiento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 la diarrea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Tubulopatía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proximal renal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42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15424" name="Espace réservé du contenu 2"/>
          <p:cNvSpPr>
            <a:spLocks noGrp="1"/>
          </p:cNvSpPr>
          <p:nvPr>
            <p:ph idx="1"/>
          </p:nvPr>
        </p:nvSpPr>
        <p:spPr>
          <a:xfrm>
            <a:off x="1835696" y="1052736"/>
            <a:ext cx="5184576" cy="4953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es-AR" sz="2400" b="1" smtClean="0">
                <a:latin typeface="Calibri" pitchFamily="34" charset="0"/>
                <a:ea typeface="ＭＳ Ｐゴシック" pitchFamily="34" charset="-128"/>
              </a:rPr>
              <a:t>Eventos adversos a S48</a:t>
            </a:r>
            <a:endParaRPr lang="es-AR" sz="1800" smtClean="0">
              <a:ea typeface="ＭＳ Ｐゴシック" pitchFamily="34" charset="-128"/>
            </a:endParaRPr>
          </a:p>
        </p:txBody>
      </p:sp>
      <p:sp>
        <p:nvSpPr>
          <p:cNvPr id="15426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5427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5428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2"/>
          <p:cNvSpPr txBox="1">
            <a:spLocks noChangeArrowheads="1"/>
          </p:cNvSpPr>
          <p:nvPr/>
        </p:nvSpPr>
        <p:spPr bwMode="auto">
          <a:xfrm>
            <a:off x="3059832" y="1219200"/>
            <a:ext cx="33413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400" b="1" smtClean="0">
                <a:solidFill>
                  <a:srgbClr val="CC3300"/>
                </a:solidFill>
                <a:latin typeface="+mj-lt"/>
              </a:rPr>
              <a:t>Resultados renales a S48</a:t>
            </a:r>
            <a:endParaRPr lang="es-AR" sz="2400" b="1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177837"/>
              </p:ext>
            </p:extLst>
          </p:nvPr>
        </p:nvGraphicFramePr>
        <p:xfrm>
          <a:off x="304800" y="1772815"/>
          <a:ext cx="8610600" cy="4469451"/>
        </p:xfrm>
        <a:graphic>
          <a:graphicData uri="http://schemas.openxmlformats.org/drawingml/2006/table">
            <a:tbl>
              <a:tblPr/>
              <a:tblGrid>
                <a:gridCol w="3907160"/>
                <a:gridCol w="1728192"/>
                <a:gridCol w="2137048"/>
                <a:gridCol w="838200"/>
              </a:tblGrid>
              <a:tr h="2388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 + COBI + F/TDF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 (IC 95 %) de cambio de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creatinina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desde el basal, mg/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+ 0.06 (0.04 - 0.08)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+ 0.09 (0.05 - 0.14)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0.053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Mediana de descenso en eGFR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(Cockroft-Gault), mL/min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-10.6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Mediana de cambio en la relacion proteina ligando de retinol /creatinina en orina, mg/g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+ 54%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Mediana de cambio en la relacion beta-2 microglobulina/creatinine en orina, mg/g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-42%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+2.3%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Mediana de cambio la relacion  albumina/creatinine en orina, mg/g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-13.1%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-22.6%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Mediana cambio en la relación  proteína/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creatinina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mg/g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-8.22%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-27.52%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Mediana de cambio en excreción fraccional de fosfatos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+ 2.4%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Emergencia de proteinuria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ns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746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17464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7465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7466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-12965" y="1213435"/>
            <a:ext cx="90589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s-AR" altLang="fr-FR" sz="2400" b="1" dirty="0" smtClean="0">
                <a:solidFill>
                  <a:srgbClr val="CC3300"/>
                </a:solidFill>
                <a:latin typeface="+mj-lt"/>
                <a:ea typeface="+mn-ea"/>
                <a:cs typeface="Arial" charset="0"/>
              </a:rPr>
              <a:t>Porcentaje de cambio en densidad mineral ósea (DEXA) desde el basal</a:t>
            </a:r>
            <a:endParaRPr lang="es-AR" altLang="fr-FR" sz="2400" b="1" dirty="0">
              <a:solidFill>
                <a:srgbClr val="CC3300"/>
              </a:solidFill>
              <a:latin typeface="+mj-lt"/>
              <a:ea typeface="+mn-ea"/>
              <a:cs typeface="Arial" charset="0"/>
            </a:endParaRPr>
          </a:p>
        </p:txBody>
      </p:sp>
      <p:sp>
        <p:nvSpPr>
          <p:cNvPr id="38" name="ZoneTexte 79"/>
          <p:cNvSpPr txBox="1">
            <a:spLocks noChangeArrowheads="1"/>
          </p:cNvSpPr>
          <p:nvPr/>
        </p:nvSpPr>
        <p:spPr bwMode="auto">
          <a:xfrm>
            <a:off x="1336099" y="1602113"/>
            <a:ext cx="1494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s-AR" altLang="fr-FR" sz="2000" b="1" smtClean="0">
                <a:solidFill>
                  <a:srgbClr val="333399"/>
                </a:solidFill>
                <a:latin typeface="+mj-lt"/>
                <a:ea typeface="+mn-ea"/>
                <a:cs typeface="Arial" charset="0"/>
              </a:rPr>
              <a:t>Cadera total</a:t>
            </a:r>
            <a:endParaRPr lang="es-AR" altLang="fr-FR" sz="2000" b="1">
              <a:solidFill>
                <a:srgbClr val="333399"/>
              </a:solidFill>
              <a:latin typeface="+mj-lt"/>
              <a:ea typeface="+mn-ea"/>
              <a:cs typeface="Arial" charset="0"/>
            </a:endParaRPr>
          </a:p>
        </p:txBody>
      </p:sp>
      <p:sp>
        <p:nvSpPr>
          <p:cNvPr id="69" name="ZoneTexte 80"/>
          <p:cNvSpPr txBox="1">
            <a:spLocks noChangeArrowheads="1"/>
          </p:cNvSpPr>
          <p:nvPr/>
        </p:nvSpPr>
        <p:spPr bwMode="auto">
          <a:xfrm>
            <a:off x="6406957" y="1602113"/>
            <a:ext cx="19544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s-AR" altLang="fr-FR" sz="2000" b="1" smtClean="0">
                <a:solidFill>
                  <a:srgbClr val="333399"/>
                </a:solidFill>
                <a:latin typeface="+mj-lt"/>
                <a:ea typeface="+mn-ea"/>
                <a:cs typeface="Arial" charset="0"/>
              </a:rPr>
              <a:t>Columna lumbar</a:t>
            </a:r>
            <a:endParaRPr lang="es-AR" altLang="fr-FR" sz="2000" b="1">
              <a:solidFill>
                <a:srgbClr val="333399"/>
              </a:solidFill>
              <a:latin typeface="+mj-lt"/>
              <a:ea typeface="+mn-ea"/>
              <a:cs typeface="Arial" charset="0"/>
            </a:endParaRPr>
          </a:p>
        </p:txBody>
      </p:sp>
      <p:sp>
        <p:nvSpPr>
          <p:cNvPr id="18492" name="ZoneTexte 120"/>
          <p:cNvSpPr txBox="1">
            <a:spLocks noChangeArrowheads="1"/>
          </p:cNvSpPr>
          <p:nvPr/>
        </p:nvSpPr>
        <p:spPr bwMode="auto">
          <a:xfrm>
            <a:off x="2483768" y="4218530"/>
            <a:ext cx="45191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400" b="1" dirty="0" err="1" smtClean="0">
                <a:solidFill>
                  <a:srgbClr val="CC3300"/>
                </a:solidFill>
                <a:latin typeface="+mj-lt"/>
              </a:rPr>
              <a:t>Subestudio</a:t>
            </a:r>
            <a:r>
              <a:rPr lang="es-AR" sz="2400" b="1" dirty="0" smtClean="0">
                <a:solidFill>
                  <a:srgbClr val="CC3300"/>
                </a:solidFill>
                <a:latin typeface="+mj-lt"/>
              </a:rPr>
              <a:t> óseo, resultados a S48</a:t>
            </a:r>
            <a:endParaRPr lang="es-AR" sz="2400" b="1" dirty="0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122" name="Tableau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997953"/>
              </p:ext>
            </p:extLst>
          </p:nvPr>
        </p:nvGraphicFramePr>
        <p:xfrm>
          <a:off x="304800" y="4633066"/>
          <a:ext cx="8610600" cy="1554480"/>
        </p:xfrm>
        <a:graphic>
          <a:graphicData uri="http://schemas.openxmlformats.org/drawingml/2006/table">
            <a:tbl>
              <a:tblPr/>
              <a:tblGrid>
                <a:gridCol w="4267200"/>
                <a:gridCol w="1219200"/>
                <a:gridCol w="2211388"/>
                <a:gridCol w="912812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 + COBI + F/TDF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Descenso DMO &gt; 3% en cadera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61.7%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Descenso DMO &gt; 3% en columna lumbar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32.5%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55.3%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Incremento P1NP (formación ósea)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+ 4.7%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+ 52.5%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Incremento CTx (reabsorción ósea)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+ 23.2%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+ 74.4%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8525" name="ZoneTexte 122"/>
          <p:cNvSpPr txBox="1">
            <a:spLocks noChangeArrowheads="1"/>
          </p:cNvSpPr>
          <p:nvPr/>
        </p:nvSpPr>
        <p:spPr bwMode="auto">
          <a:xfrm>
            <a:off x="212200" y="6240016"/>
            <a:ext cx="66079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333399"/>
                </a:solidFill>
              </a:rPr>
              <a:t>P1NP : pro-</a:t>
            </a:r>
            <a:r>
              <a:rPr lang="en-US" sz="1400" dirty="0" err="1" smtClean="0">
                <a:solidFill>
                  <a:srgbClr val="333399"/>
                </a:solidFill>
              </a:rPr>
              <a:t>colageno</a:t>
            </a:r>
            <a:r>
              <a:rPr lang="en-US" sz="1400" dirty="0" smtClean="0">
                <a:solidFill>
                  <a:srgbClr val="333399"/>
                </a:solidFill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</a:rPr>
              <a:t>Tipo</a:t>
            </a:r>
            <a:r>
              <a:rPr lang="en-US" sz="1400" dirty="0" smtClean="0">
                <a:solidFill>
                  <a:srgbClr val="333399"/>
                </a:solidFill>
              </a:rPr>
              <a:t> 1  </a:t>
            </a:r>
            <a:r>
              <a:rPr lang="en-US" sz="1400" dirty="0" err="1" smtClean="0">
                <a:solidFill>
                  <a:srgbClr val="333399"/>
                </a:solidFill>
              </a:rPr>
              <a:t>propeptido</a:t>
            </a:r>
            <a:r>
              <a:rPr lang="en-US" sz="1400" dirty="0" smtClean="0">
                <a:solidFill>
                  <a:srgbClr val="333399"/>
                </a:solidFill>
              </a:rPr>
              <a:t> N-terminal ; </a:t>
            </a:r>
            <a:r>
              <a:rPr lang="en-US" sz="1400" dirty="0" err="1" smtClean="0">
                <a:solidFill>
                  <a:srgbClr val="333399"/>
                </a:solidFill>
              </a:rPr>
              <a:t>CTx</a:t>
            </a:r>
            <a:r>
              <a:rPr lang="en-US" sz="1400" dirty="0" smtClean="0">
                <a:solidFill>
                  <a:srgbClr val="333399"/>
                </a:solidFill>
              </a:rPr>
              <a:t> :  </a:t>
            </a:r>
            <a:r>
              <a:rPr lang="en-US" sz="1400" dirty="0" err="1" smtClean="0">
                <a:solidFill>
                  <a:srgbClr val="333399"/>
                </a:solidFill>
              </a:rPr>
              <a:t>telopeptido</a:t>
            </a:r>
            <a:r>
              <a:rPr lang="en-US" sz="1400" dirty="0" smtClean="0">
                <a:solidFill>
                  <a:srgbClr val="333399"/>
                </a:solidFill>
              </a:rPr>
              <a:t> C-terminal</a:t>
            </a:r>
            <a:endParaRPr lang="en-US" sz="1400" dirty="0">
              <a:solidFill>
                <a:srgbClr val="333399"/>
              </a:solidFill>
            </a:endParaRPr>
          </a:p>
        </p:txBody>
      </p:sp>
      <p:sp>
        <p:nvSpPr>
          <p:cNvPr id="1852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18527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8528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8529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  <p:grpSp>
        <p:nvGrpSpPr>
          <p:cNvPr id="18530" name="Grouper 73"/>
          <p:cNvGrpSpPr>
            <a:grpSpLocks/>
          </p:cNvGrpSpPr>
          <p:nvPr/>
        </p:nvGrpSpPr>
        <p:grpSpPr bwMode="auto">
          <a:xfrm>
            <a:off x="3410719" y="2844425"/>
            <a:ext cx="2126631" cy="622716"/>
            <a:chOff x="3581400" y="1796387"/>
            <a:chExt cx="2126629" cy="622717"/>
          </a:xfrm>
        </p:grpSpPr>
        <p:sp>
          <p:nvSpPr>
            <p:cNvPr id="18531" name="AutoShape 165"/>
            <p:cNvSpPr>
              <a:spLocks noChangeArrowheads="1"/>
            </p:cNvSpPr>
            <p:nvPr/>
          </p:nvSpPr>
          <p:spPr bwMode="auto">
            <a:xfrm>
              <a:off x="3581400" y="1808163"/>
              <a:ext cx="2126629" cy="5877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8532" name="Rectangle 3"/>
            <p:cNvSpPr>
              <a:spLocks noChangeArrowheads="1"/>
            </p:cNvSpPr>
            <p:nvPr/>
          </p:nvSpPr>
          <p:spPr bwMode="auto">
            <a:xfrm>
              <a:off x="3690936" y="2193263"/>
              <a:ext cx="177800" cy="14446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18533" name="Rectangle 4"/>
            <p:cNvSpPr>
              <a:spLocks noChangeArrowheads="1"/>
            </p:cNvSpPr>
            <p:nvPr/>
          </p:nvSpPr>
          <p:spPr bwMode="auto">
            <a:xfrm>
              <a:off x="3690936" y="1909100"/>
              <a:ext cx="177800" cy="144463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18534" name="ZoneTexte 84"/>
            <p:cNvSpPr txBox="1">
              <a:spLocks noChangeArrowheads="1"/>
            </p:cNvSpPr>
            <p:nvPr/>
          </p:nvSpPr>
          <p:spPr bwMode="auto">
            <a:xfrm>
              <a:off x="3886200" y="1796387"/>
              <a:ext cx="108151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600" b="1" dirty="0">
                  <a:solidFill>
                    <a:srgbClr val="333399"/>
                  </a:solidFill>
                  <a:latin typeface="Calibri" pitchFamily="34" charset="0"/>
                </a:rPr>
                <a:t>D/C/F/TAF</a:t>
              </a:r>
            </a:p>
          </p:txBody>
        </p:sp>
        <p:sp>
          <p:nvSpPr>
            <p:cNvPr id="18535" name="ZoneTexte 85"/>
            <p:cNvSpPr txBox="1">
              <a:spLocks noChangeArrowheads="1"/>
            </p:cNvSpPr>
            <p:nvPr/>
          </p:nvSpPr>
          <p:spPr bwMode="auto">
            <a:xfrm>
              <a:off x="3848098" y="2080550"/>
              <a:ext cx="18599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600" b="1" dirty="0">
                  <a:solidFill>
                    <a:srgbClr val="333399"/>
                  </a:solidFill>
                  <a:latin typeface="Calibri" pitchFamily="34" charset="0"/>
                </a:rPr>
                <a:t>DRV + COBI + F/TDF</a:t>
              </a:r>
            </a:p>
          </p:txBody>
        </p:sp>
      </p:grpSp>
      <p:graphicFrame>
        <p:nvGraphicFramePr>
          <p:cNvPr id="94" name="Graphique 93"/>
          <p:cNvGraphicFramePr/>
          <p:nvPr>
            <p:extLst>
              <p:ext uri="{D42A27DB-BD31-4B8C-83A1-F6EECF244321}">
                <p14:modId xmlns:p14="http://schemas.microsoft.com/office/powerpoint/2010/main" val="2186687344"/>
              </p:ext>
            </p:extLst>
          </p:nvPr>
        </p:nvGraphicFramePr>
        <p:xfrm>
          <a:off x="311434" y="1825683"/>
          <a:ext cx="3208821" cy="2417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5" name="Graphique 94"/>
          <p:cNvGraphicFramePr/>
          <p:nvPr>
            <p:extLst>
              <p:ext uri="{D42A27DB-BD31-4B8C-83A1-F6EECF244321}">
                <p14:modId xmlns:p14="http://schemas.microsoft.com/office/powerpoint/2010/main" val="990626474"/>
              </p:ext>
            </p:extLst>
          </p:nvPr>
        </p:nvGraphicFramePr>
        <p:xfrm>
          <a:off x="5779789" y="1849867"/>
          <a:ext cx="3208821" cy="2392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6" name="ZoneTexte 118"/>
          <p:cNvSpPr txBox="1">
            <a:spLocks noChangeArrowheads="1"/>
          </p:cNvSpPr>
          <p:nvPr/>
        </p:nvSpPr>
        <p:spPr bwMode="auto">
          <a:xfrm>
            <a:off x="1094844" y="3851756"/>
            <a:ext cx="5277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+mj-lt"/>
              </a:rPr>
              <a:t>S</a:t>
            </a:r>
            <a:r>
              <a:rPr lang="fr-FR" b="1" dirty="0" smtClean="0">
                <a:solidFill>
                  <a:srgbClr val="333399"/>
                </a:solidFill>
                <a:latin typeface="+mj-lt"/>
              </a:rPr>
              <a:t>24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97" name="ZoneTexte 119"/>
          <p:cNvSpPr txBox="1">
            <a:spLocks noChangeArrowheads="1"/>
          </p:cNvSpPr>
          <p:nvPr/>
        </p:nvSpPr>
        <p:spPr bwMode="auto">
          <a:xfrm>
            <a:off x="2437869" y="3851756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+mj-lt"/>
              </a:rPr>
              <a:t>S</a:t>
            </a:r>
            <a:r>
              <a:rPr lang="fr-FR" b="1" dirty="0" smtClean="0">
                <a:solidFill>
                  <a:srgbClr val="333399"/>
                </a:solidFill>
                <a:latin typeface="+mj-lt"/>
              </a:rPr>
              <a:t>48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98" name="ZoneTexte 118"/>
          <p:cNvSpPr txBox="1">
            <a:spLocks noChangeArrowheads="1"/>
          </p:cNvSpPr>
          <p:nvPr/>
        </p:nvSpPr>
        <p:spPr bwMode="auto">
          <a:xfrm>
            <a:off x="6584323" y="3851756"/>
            <a:ext cx="5277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+mj-lt"/>
              </a:rPr>
              <a:t>S</a:t>
            </a:r>
            <a:r>
              <a:rPr lang="fr-FR" b="1" dirty="0" smtClean="0">
                <a:solidFill>
                  <a:srgbClr val="333399"/>
                </a:solidFill>
                <a:latin typeface="+mj-lt"/>
              </a:rPr>
              <a:t>24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99" name="ZoneTexte 119"/>
          <p:cNvSpPr txBox="1">
            <a:spLocks noChangeArrowheads="1"/>
          </p:cNvSpPr>
          <p:nvPr/>
        </p:nvSpPr>
        <p:spPr bwMode="auto">
          <a:xfrm>
            <a:off x="7927348" y="3851756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+mj-lt"/>
              </a:rPr>
              <a:t>S</a:t>
            </a:r>
            <a:r>
              <a:rPr lang="fr-FR" b="1" dirty="0" smtClean="0">
                <a:solidFill>
                  <a:srgbClr val="333399"/>
                </a:solidFill>
                <a:latin typeface="+mj-lt"/>
              </a:rPr>
              <a:t>48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00" name="Rectangle 48"/>
          <p:cNvSpPr>
            <a:spLocks noChangeArrowheads="1"/>
          </p:cNvSpPr>
          <p:nvPr/>
        </p:nvSpPr>
        <p:spPr bwMode="auto">
          <a:xfrm>
            <a:off x="1007876" y="2020781"/>
            <a:ext cx="323807" cy="20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-</a:t>
            </a:r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0,53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1" name="Rectangle 49"/>
          <p:cNvSpPr>
            <a:spLocks noChangeArrowheads="1"/>
          </p:cNvSpPr>
          <p:nvPr/>
        </p:nvSpPr>
        <p:spPr bwMode="auto">
          <a:xfrm>
            <a:off x="2365188" y="2075706"/>
            <a:ext cx="323807" cy="20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-</a:t>
            </a:r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0,84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2" name="Rectangle 50"/>
          <p:cNvSpPr>
            <a:spLocks noChangeArrowheads="1"/>
          </p:cNvSpPr>
          <p:nvPr/>
        </p:nvSpPr>
        <p:spPr bwMode="auto">
          <a:xfrm>
            <a:off x="1394696" y="2601905"/>
            <a:ext cx="323807" cy="20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-</a:t>
            </a:r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2,09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3" name="Rectangle 51"/>
          <p:cNvSpPr>
            <a:spLocks noChangeArrowheads="1"/>
          </p:cNvSpPr>
          <p:nvPr/>
        </p:nvSpPr>
        <p:spPr bwMode="auto">
          <a:xfrm>
            <a:off x="2740368" y="3299341"/>
            <a:ext cx="3238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-</a:t>
            </a:r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3,82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4" name="Rectangle 48"/>
          <p:cNvSpPr>
            <a:spLocks noChangeArrowheads="1"/>
          </p:cNvSpPr>
          <p:nvPr/>
        </p:nvSpPr>
        <p:spPr bwMode="auto">
          <a:xfrm>
            <a:off x="6474807" y="2038900"/>
            <a:ext cx="3222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-1,09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5" name="Rectangle 49"/>
          <p:cNvSpPr>
            <a:spLocks noChangeArrowheads="1"/>
          </p:cNvSpPr>
          <p:nvPr/>
        </p:nvSpPr>
        <p:spPr bwMode="auto">
          <a:xfrm>
            <a:off x="7832119" y="2420888"/>
            <a:ext cx="3222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-1,57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6" name="Rectangle 50"/>
          <p:cNvSpPr>
            <a:spLocks noChangeArrowheads="1"/>
          </p:cNvSpPr>
          <p:nvPr/>
        </p:nvSpPr>
        <p:spPr bwMode="auto">
          <a:xfrm>
            <a:off x="6870094" y="3317460"/>
            <a:ext cx="3222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-3,82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7" name="Rectangle 51"/>
          <p:cNvSpPr>
            <a:spLocks noChangeArrowheads="1"/>
          </p:cNvSpPr>
          <p:nvPr/>
        </p:nvSpPr>
        <p:spPr bwMode="auto">
          <a:xfrm>
            <a:off x="8198832" y="3222501"/>
            <a:ext cx="3238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/>
            <a:r>
              <a:rPr lang="fr-FR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-</a:t>
            </a:r>
            <a:r>
              <a:rPr lang="fr-FR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3,62</a:t>
            </a:r>
            <a:endParaRPr lang="fr-FR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8" name="ZoneTexte 84"/>
          <p:cNvSpPr txBox="1">
            <a:spLocks noChangeArrowheads="1"/>
          </p:cNvSpPr>
          <p:nvPr/>
        </p:nvSpPr>
        <p:spPr bwMode="auto">
          <a:xfrm>
            <a:off x="6464488" y="3558362"/>
            <a:ext cx="7350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000" dirty="0" smtClean="0">
                <a:solidFill>
                  <a:srgbClr val="000066"/>
                </a:solidFill>
                <a:cs typeface="Arial" pitchFamily="34" charset="0"/>
              </a:rPr>
              <a:t>p </a:t>
            </a:r>
            <a:r>
              <a:rPr lang="fr-FR" sz="1000" dirty="0">
                <a:solidFill>
                  <a:srgbClr val="000066"/>
                </a:solidFill>
                <a:cs typeface="Arial" pitchFamily="34" charset="0"/>
              </a:rPr>
              <a:t>&lt; </a:t>
            </a:r>
            <a:r>
              <a:rPr lang="fr-FR" sz="1000" dirty="0" smtClean="0">
                <a:solidFill>
                  <a:srgbClr val="000066"/>
                </a:solidFill>
                <a:cs typeface="Arial" pitchFamily="34" charset="0"/>
              </a:rPr>
              <a:t>0,001</a:t>
            </a:r>
            <a:endParaRPr lang="fr-FR" sz="1000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109" name="ZoneTexte 85"/>
          <p:cNvSpPr txBox="1">
            <a:spLocks noChangeArrowheads="1"/>
          </p:cNvSpPr>
          <p:nvPr/>
        </p:nvSpPr>
        <p:spPr bwMode="auto">
          <a:xfrm>
            <a:off x="7829738" y="3558362"/>
            <a:ext cx="7350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000" dirty="0" smtClean="0">
                <a:solidFill>
                  <a:srgbClr val="000066"/>
                </a:solidFill>
                <a:cs typeface="Arial" pitchFamily="34" charset="0"/>
              </a:rPr>
              <a:t>p </a:t>
            </a:r>
            <a:r>
              <a:rPr lang="fr-FR" sz="1000" dirty="0">
                <a:solidFill>
                  <a:srgbClr val="000066"/>
                </a:solidFill>
                <a:cs typeface="Arial" pitchFamily="34" charset="0"/>
              </a:rPr>
              <a:t>= </a:t>
            </a:r>
            <a:r>
              <a:rPr lang="fr-FR" sz="1000" dirty="0" smtClean="0">
                <a:solidFill>
                  <a:srgbClr val="000066"/>
                </a:solidFill>
                <a:cs typeface="Arial" pitchFamily="34" charset="0"/>
              </a:rPr>
              <a:t>0,003</a:t>
            </a:r>
            <a:endParaRPr lang="fr-FR" sz="1000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110" name="ZoneTexte 84"/>
          <p:cNvSpPr txBox="1">
            <a:spLocks noChangeArrowheads="1"/>
          </p:cNvSpPr>
          <p:nvPr/>
        </p:nvSpPr>
        <p:spPr bwMode="auto">
          <a:xfrm>
            <a:off x="980888" y="3578132"/>
            <a:ext cx="7350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000" dirty="0" smtClean="0">
                <a:solidFill>
                  <a:srgbClr val="000066"/>
                </a:solidFill>
                <a:cs typeface="Arial" pitchFamily="34" charset="0"/>
              </a:rPr>
              <a:t>p </a:t>
            </a:r>
            <a:r>
              <a:rPr lang="fr-FR" sz="1000" dirty="0">
                <a:solidFill>
                  <a:srgbClr val="000066"/>
                </a:solidFill>
                <a:cs typeface="Arial" pitchFamily="34" charset="0"/>
              </a:rPr>
              <a:t>&lt; </a:t>
            </a:r>
            <a:r>
              <a:rPr lang="fr-FR" sz="1000" dirty="0" smtClean="0">
                <a:solidFill>
                  <a:srgbClr val="000066"/>
                </a:solidFill>
                <a:cs typeface="Arial" pitchFamily="34" charset="0"/>
              </a:rPr>
              <a:t>0,001</a:t>
            </a:r>
            <a:endParaRPr lang="fr-FR" sz="1000" dirty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111" name="ZoneTexte 85"/>
          <p:cNvSpPr txBox="1">
            <a:spLocks noChangeArrowheads="1"/>
          </p:cNvSpPr>
          <p:nvPr/>
        </p:nvSpPr>
        <p:spPr bwMode="auto">
          <a:xfrm>
            <a:off x="2346138" y="3578132"/>
            <a:ext cx="7350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000" dirty="0" smtClean="0">
                <a:solidFill>
                  <a:srgbClr val="000066"/>
                </a:solidFill>
                <a:cs typeface="Arial" pitchFamily="34" charset="0"/>
              </a:rPr>
              <a:t>p </a:t>
            </a:r>
            <a:r>
              <a:rPr lang="fr-FR" sz="1000" dirty="0">
                <a:solidFill>
                  <a:srgbClr val="000066"/>
                </a:solidFill>
                <a:cs typeface="Arial" pitchFamily="34" charset="0"/>
              </a:rPr>
              <a:t>&lt; 0,001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oneTexte 2"/>
          <p:cNvSpPr txBox="1">
            <a:spLocks noChangeArrowheads="1"/>
          </p:cNvSpPr>
          <p:nvPr/>
        </p:nvSpPr>
        <p:spPr bwMode="auto">
          <a:xfrm>
            <a:off x="539552" y="1213435"/>
            <a:ext cx="8379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400" b="1" dirty="0" smtClean="0">
                <a:solidFill>
                  <a:srgbClr val="CC3300"/>
                </a:solidFill>
                <a:latin typeface="+mj-lt"/>
              </a:rPr>
              <a:t>Mediana de cambio en parámetros </a:t>
            </a:r>
            <a:r>
              <a:rPr lang="es-AR" sz="2400" b="1" dirty="0" err="1" smtClean="0">
                <a:solidFill>
                  <a:srgbClr val="CC3300"/>
                </a:solidFill>
                <a:latin typeface="+mj-lt"/>
              </a:rPr>
              <a:t>lipídicos</a:t>
            </a:r>
            <a:r>
              <a:rPr lang="es-AR" sz="2400" b="1" dirty="0" smtClean="0">
                <a:solidFill>
                  <a:srgbClr val="CC3300"/>
                </a:solidFill>
                <a:latin typeface="+mj-lt"/>
              </a:rPr>
              <a:t> y metabólicos a S48</a:t>
            </a:r>
            <a:endParaRPr lang="es-AR" sz="2400" b="1" dirty="0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420668"/>
              </p:ext>
            </p:extLst>
          </p:nvPr>
        </p:nvGraphicFramePr>
        <p:xfrm>
          <a:off x="304800" y="2060848"/>
          <a:ext cx="8610600" cy="2736307"/>
        </p:xfrm>
        <a:graphic>
          <a:graphicData uri="http://schemas.openxmlformats.org/drawingml/2006/table">
            <a:tbl>
              <a:tblPr/>
              <a:tblGrid>
                <a:gridCol w="4038600"/>
                <a:gridCol w="1447800"/>
                <a:gridCol w="2211388"/>
                <a:gridCol w="912812"/>
              </a:tblGrid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D/C/F/TAF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DRV + COBI + F/TDF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Colesterol total, mg/dL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LDL-colesterol, mg/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HDL-colesterol, mg/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Razón colesterol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total:HDL-cholesterol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Triglicéridos, mg/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Glucosa sérica, mg/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108492"/>
              </p:ext>
            </p:extLst>
          </p:nvPr>
        </p:nvGraphicFramePr>
        <p:xfrm>
          <a:off x="304800" y="5032648"/>
          <a:ext cx="7699375" cy="304800"/>
        </p:xfrm>
        <a:graphic>
          <a:graphicData uri="http://schemas.openxmlformats.org/drawingml/2006/table">
            <a:tbl>
              <a:tblPr/>
              <a:tblGrid>
                <a:gridCol w="4058856"/>
                <a:gridCol w="1481559"/>
                <a:gridCol w="2158960"/>
              </a:tblGrid>
              <a:tr h="2174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Iniciación de agente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hipolipemiante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a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95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Estudio</a:t>
            </a:r>
            <a:r>
              <a:rPr lang="en-GB" sz="3200" dirty="0" smtClean="0">
                <a:ea typeface="ＭＳ Ｐゴシック" pitchFamily="34" charset="-128"/>
              </a:rPr>
              <a:t> GS-US-299-0102: D/C/F/TAF QD </a:t>
            </a:r>
            <a:br>
              <a:rPr lang="en-GB" sz="3200" dirty="0" smtClean="0">
                <a:ea typeface="ＭＳ Ｐゴシック" pitchFamily="34" charset="-128"/>
              </a:rPr>
            </a:b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DRV + COBI + F/TDF QD</a:t>
            </a:r>
          </a:p>
        </p:txBody>
      </p:sp>
      <p:sp>
        <p:nvSpPr>
          <p:cNvPr id="19512" name="ZoneTexte 69"/>
          <p:cNvSpPr txBox="1">
            <a:spLocks noChangeArrowheads="1"/>
          </p:cNvSpPr>
          <p:nvPr/>
        </p:nvSpPr>
        <p:spPr bwMode="auto">
          <a:xfrm>
            <a:off x="6096000" y="6553200"/>
            <a:ext cx="3019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Mills A, JAIDS 2015; 69: 439-45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9513" name="AutoShape 162"/>
          <p:cNvSpPr>
            <a:spLocks noChangeArrowheads="1"/>
          </p:cNvSpPr>
          <p:nvPr/>
        </p:nvSpPr>
        <p:spPr bwMode="auto">
          <a:xfrm>
            <a:off x="0" y="6570663"/>
            <a:ext cx="1371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9514" name="ZoneTexte 23"/>
          <p:cNvSpPr txBox="1">
            <a:spLocks noChangeArrowheads="1"/>
          </p:cNvSpPr>
          <p:nvPr/>
        </p:nvSpPr>
        <p:spPr bwMode="auto">
          <a:xfrm>
            <a:off x="58738" y="6581775"/>
            <a:ext cx="1312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GS-US-299-0102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1034</Words>
  <Application>Microsoft Office PowerPoint</Application>
  <PresentationFormat>Affichage à l'écran (4:3)</PresentationFormat>
  <Paragraphs>347</Paragraphs>
  <Slides>10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ARV_trials_2015</vt:lpstr>
      <vt:lpstr>Fase 2 de nuevos ARVs</vt:lpstr>
      <vt:lpstr>Estudio  GS-US-299-0102: D/C/F/TAF QD STR   vs DRV + COBI + F/TDF QD</vt:lpstr>
      <vt:lpstr>Estudio GS-US-299-0102: D/C/F/TAF QD  vs DRV + COBI + F/TDF QD</vt:lpstr>
      <vt:lpstr>Estudio GS-US-299-0102: D/C/F/TAF QD  vs DRV + COBI + F/TDF QD</vt:lpstr>
      <vt:lpstr>Estudio GS-US-299-0102: D/C/F/TAF QD  vs DRV + COBI + F/TDF QD</vt:lpstr>
      <vt:lpstr>Estudio GS-US-299-0102: D/C/F/TAF QD  vs DRV + COBI + F/TDF QD</vt:lpstr>
      <vt:lpstr>Estudio GS-US-299-0102: D/C/F/TAF QD  vs DRV + COBI + F/TDF QD</vt:lpstr>
      <vt:lpstr>Estudio GS-US-299-0102: D/C/F/TAF QD  vs DRV + COBI + F/TDF QD</vt:lpstr>
      <vt:lpstr>Estudio GS-US-299-0102: D/C/F/TAF QD  vs DRV + COBI + F/TDF QD</vt:lpstr>
      <vt:lpstr>Estudio GS-US-299-0102: D/C/F/TAF QD  vs DRV + COBI + F/TDF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creator>www.arv-trial.com</dc:creator>
  <cp:lastModifiedBy>Utilisateur</cp:lastModifiedBy>
  <cp:revision>183</cp:revision>
  <dcterms:created xsi:type="dcterms:W3CDTF">2015-05-10T19:57:16Z</dcterms:created>
  <dcterms:modified xsi:type="dcterms:W3CDTF">2015-10-01T19:36:01Z</dcterms:modified>
</cp:coreProperties>
</file>