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2"/>
  </p:notesMasterIdLst>
  <p:sldIdLst>
    <p:sldId id="299" r:id="rId2"/>
    <p:sldId id="269" r:id="rId3"/>
    <p:sldId id="270" r:id="rId4"/>
    <p:sldId id="271" r:id="rId5"/>
    <p:sldId id="292" r:id="rId6"/>
    <p:sldId id="293" r:id="rId7"/>
    <p:sldId id="274" r:id="rId8"/>
    <p:sldId id="275" r:id="rId9"/>
    <p:sldId id="281" r:id="rId10"/>
    <p:sldId id="276" r:id="rId11"/>
  </p:sldIdLst>
  <p:sldSz cx="9144000" cy="6858000" type="screen4x3"/>
  <p:notesSz cx="6858000" cy="9144000"/>
  <p:custDataLst>
    <p:tags r:id="rId13"/>
  </p:custDataLst>
  <p:defaultTextStyle>
    <a:defPPr>
      <a:defRPr lang="fr-FR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8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8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8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8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8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8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8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8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84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>
          <p15:clr>
            <a:srgbClr val="A4A3A4"/>
          </p15:clr>
        </p15:guide>
        <p15:guide id="2" pos="5738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François RAFFI" initials="FR" lastIdx="4" clrIdx="0"/>
  <p:cmAuthor id="1" name="anton" initials="a" lastIdx="2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0C0C0"/>
    <a:srgbClr val="000066"/>
    <a:srgbClr val="333399"/>
    <a:srgbClr val="000000"/>
    <a:srgbClr val="DDDDDD"/>
    <a:srgbClr val="CC3300"/>
    <a:srgbClr val="FFC000"/>
    <a:srgbClr val="FF00FF"/>
    <a:srgbClr val="0000CC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827" autoAdjust="0"/>
    <p:restoredTop sz="88558" autoAdjust="0"/>
  </p:normalViewPr>
  <p:slideViewPr>
    <p:cSldViewPr snapToObjects="1" showGuides="1">
      <p:cViewPr>
        <p:scale>
          <a:sx n="100" d="100"/>
          <a:sy n="100" d="100"/>
        </p:scale>
        <p:origin x="-1980" y="-78"/>
      </p:cViewPr>
      <p:guideLst>
        <p:guide orient="horz"/>
        <p:guide pos="573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gs" Target="tags/tag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-84" charset="0"/>
              </a:defRPr>
            </a:lvl1pPr>
          </a:lstStyle>
          <a:p>
            <a:fld id="{E3E7004D-95C5-4447-B048-6ADC84AB6FA7}" type="datetime1">
              <a:rPr lang="fr-FR"/>
              <a:pPr/>
              <a:t>12/10/2015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-84" charset="0"/>
              </a:defRPr>
            </a:lvl1pPr>
          </a:lstStyle>
          <a:p>
            <a:fld id="{DA9CEDD6-96EE-474A-AC57-8B9C70964F70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704620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84" charset="-128"/>
        <a:cs typeface="ＭＳ Ｐゴシック" pitchFamily="-84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65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65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65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65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smtClean="0">
              <a:ea typeface="ＭＳ Ｐゴシック" pitchFamily="34" charset="-128"/>
            </a:endParaRPr>
          </a:p>
        </p:txBody>
      </p:sp>
      <p:sp>
        <p:nvSpPr>
          <p:cNvPr id="6148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/>
          <a:lstStyle/>
          <a:p>
            <a:pPr defTabSz="922338"/>
            <a:r>
              <a:rPr lang="fr-FR" sz="1300">
                <a:latin typeface="Trebuchet MS" pitchFamily="34" charset="0"/>
              </a:rPr>
              <a:t>ARV-trial.com</a:t>
            </a:r>
          </a:p>
        </p:txBody>
      </p:sp>
      <p:sp>
        <p:nvSpPr>
          <p:cNvPr id="6149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/>
          <a:lstStyle/>
          <a:p>
            <a:pPr algn="r" defTabSz="850900"/>
            <a:fld id="{73989024-23CD-4CC7-A8E7-0F087C877EBA}" type="slidenum">
              <a:rPr lang="fr-FR" sz="1200">
                <a:latin typeface="Calibri" pitchFamily="34" charset="0"/>
              </a:rPr>
              <a:pPr algn="r" defTabSz="850900"/>
              <a:t>1</a:t>
            </a:fld>
            <a:endParaRPr lang="fr-FR" sz="120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55942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800" y="44450"/>
            <a:ext cx="8193088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800" y="1409700"/>
            <a:ext cx="9024938" cy="530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Cliquez pour modifier les styles du texte du masque</a:t>
            </a:r>
          </a:p>
          <a:p>
            <a:pPr lvl="1"/>
            <a:r>
              <a:rPr lang="en-US" smtClean="0"/>
              <a:t>Deuxième niveau</a:t>
            </a:r>
          </a:p>
          <a:p>
            <a:pPr lvl="2"/>
            <a:r>
              <a:rPr lang="en-US" smtClean="0"/>
              <a:t>Troisième niveau</a:t>
            </a:r>
          </a:p>
          <a:p>
            <a:pPr lvl="3"/>
            <a:r>
              <a:rPr lang="en-US" smtClean="0"/>
              <a:t>Quatrième niveau</a:t>
            </a:r>
          </a:p>
          <a:p>
            <a:pPr lvl="4"/>
            <a:r>
              <a:rPr lang="en-US" smtClean="0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+mj-lt"/>
          <a:ea typeface="ＭＳ Ｐゴシック" pitchFamily="-109" charset="-128"/>
          <a:cs typeface="ＭＳ Ｐゴシック" pitchFamily="-109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Font typeface="Wingdings" pitchFamily="-84" charset="2"/>
        <a:buChar char="§"/>
        <a:defRPr sz="2000">
          <a:solidFill>
            <a:srgbClr val="CC3300"/>
          </a:solidFill>
          <a:latin typeface="+mn-lt"/>
          <a:ea typeface="ＭＳ Ｐゴシック" pitchFamily="-109" charset="-128"/>
          <a:cs typeface="ＭＳ Ｐゴシック" pitchFamily="-109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2800">
          <a:solidFill>
            <a:srgbClr val="000066"/>
          </a:solidFill>
          <a:latin typeface="+mn-lt"/>
          <a:ea typeface="ＭＳ Ｐゴシック" pitchFamily="-109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•"/>
        <a:defRPr sz="1600">
          <a:solidFill>
            <a:srgbClr val="000066"/>
          </a:solidFill>
          <a:latin typeface="+mn-lt"/>
          <a:ea typeface="ＭＳ Ｐゴシック" pitchFamily="-109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1400">
          <a:solidFill>
            <a:srgbClr val="000066"/>
          </a:solidFill>
          <a:latin typeface="+mn-lt"/>
          <a:ea typeface="ＭＳ Ｐゴシック" pitchFamily="-109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err="1" smtClean="0">
                <a:ea typeface="ＭＳ Ｐゴシック" pitchFamily="34" charset="-128"/>
              </a:rPr>
              <a:t>Fase</a:t>
            </a:r>
            <a:r>
              <a:rPr lang="en-US" sz="3200" dirty="0" smtClean="0">
                <a:ea typeface="ＭＳ Ｐゴシック" pitchFamily="34" charset="-128"/>
              </a:rPr>
              <a:t> 2 de </a:t>
            </a:r>
            <a:r>
              <a:rPr lang="en-US" sz="3200" dirty="0" err="1" smtClean="0">
                <a:ea typeface="ＭＳ Ｐゴシック" pitchFamily="34" charset="-128"/>
              </a:rPr>
              <a:t>nuevos</a:t>
            </a:r>
            <a:r>
              <a:rPr lang="en-US" sz="3200" dirty="0" smtClean="0">
                <a:ea typeface="ＭＳ Ｐゴシック" pitchFamily="34" charset="-128"/>
              </a:rPr>
              <a:t> ARVs</a:t>
            </a:r>
          </a:p>
        </p:txBody>
      </p:sp>
      <p:sp>
        <p:nvSpPr>
          <p:cNvPr id="5123" name="Espace réservé du contenu 2"/>
          <p:cNvSpPr>
            <a:spLocks noGrp="1"/>
          </p:cNvSpPr>
          <p:nvPr>
            <p:ph idx="1"/>
          </p:nvPr>
        </p:nvSpPr>
        <p:spPr>
          <a:ln>
            <a:noFill/>
          </a:ln>
        </p:spPr>
        <p:txBody>
          <a:bodyPr/>
          <a:lstStyle/>
          <a:p>
            <a:r>
              <a:rPr lang="es-AR" sz="2400" b="1" dirty="0" err="1" smtClean="0">
                <a:solidFill>
                  <a:srgbClr val="C00000"/>
                </a:solidFill>
                <a:latin typeface="+mj-lt"/>
                <a:ea typeface="ＭＳ Ｐゴシック" pitchFamily="-1" charset="-128"/>
              </a:rPr>
              <a:t>Fostemsavir</a:t>
            </a:r>
            <a:r>
              <a:rPr lang="es-AR" sz="2400" b="1" dirty="0">
                <a:solidFill>
                  <a:srgbClr val="C00000"/>
                </a:solidFill>
                <a:latin typeface="+mj-lt"/>
                <a:ea typeface="ＭＳ Ｐゴシック" pitchFamily="-1" charset="-128"/>
              </a:rPr>
              <a:t>, </a:t>
            </a:r>
            <a:r>
              <a:rPr lang="es-AR" sz="2400" b="1" dirty="0" err="1" smtClean="0">
                <a:solidFill>
                  <a:srgbClr val="C00000"/>
                </a:solidFill>
                <a:latin typeface="+mj-lt"/>
                <a:ea typeface="ＭＳ Ｐゴシック" pitchFamily="-1" charset="-128"/>
              </a:rPr>
              <a:t>prodroga</a:t>
            </a:r>
            <a:r>
              <a:rPr lang="es-AR" sz="2400" b="1" dirty="0" smtClean="0">
                <a:solidFill>
                  <a:srgbClr val="C00000"/>
                </a:solidFill>
                <a:latin typeface="+mj-lt"/>
                <a:ea typeface="ＭＳ Ｐゴシック" pitchFamily="-1" charset="-128"/>
              </a:rPr>
              <a:t> de </a:t>
            </a:r>
            <a:r>
              <a:rPr lang="es-AR" sz="2400" b="1" dirty="0" err="1">
                <a:solidFill>
                  <a:srgbClr val="C00000"/>
                </a:solidFill>
                <a:latin typeface="+mj-lt"/>
                <a:ea typeface="ＭＳ Ｐゴシック" pitchFamily="-1" charset="-128"/>
              </a:rPr>
              <a:t>temsavir</a:t>
            </a:r>
            <a:r>
              <a:rPr lang="es-AR" sz="2400" b="1" dirty="0">
                <a:solidFill>
                  <a:srgbClr val="C00000"/>
                </a:solidFill>
                <a:latin typeface="+mj-lt"/>
                <a:ea typeface="ＭＳ Ｐゴシック" pitchFamily="-1" charset="-128"/>
              </a:rPr>
              <a:t> </a:t>
            </a:r>
            <a:r>
              <a:rPr lang="es-AR" b="1" dirty="0" smtClean="0">
                <a:solidFill>
                  <a:srgbClr val="C00000"/>
                </a:solidFill>
                <a:latin typeface="+mj-lt"/>
                <a:ea typeface="ＭＳ Ｐゴシック" pitchFamily="-1" charset="-128"/>
              </a:rPr>
              <a:t>(inhibidor de la unión)</a:t>
            </a:r>
          </a:p>
          <a:p>
            <a:pPr lvl="1"/>
            <a:r>
              <a:rPr lang="es-AR" sz="2400" b="1" dirty="0">
                <a:latin typeface="+mj-lt"/>
                <a:ea typeface="ＭＳ Ｐゴシック" pitchFamily="-1" charset="-128"/>
              </a:rPr>
              <a:t>Estudio </a:t>
            </a:r>
            <a:r>
              <a:rPr lang="es-AR" sz="2400" b="1" dirty="0" smtClean="0">
                <a:latin typeface="+mj-lt"/>
                <a:ea typeface="ＭＳ Ｐゴシック" pitchFamily="-1" charset="-128"/>
              </a:rPr>
              <a:t>AI438011</a:t>
            </a:r>
            <a:r>
              <a:rPr lang="es-AR" sz="2400" b="1" dirty="0" smtClean="0">
                <a:solidFill>
                  <a:schemeClr val="bg1">
                    <a:lumMod val="75000"/>
                  </a:schemeClr>
                </a:solidFill>
                <a:latin typeface="+mj-lt"/>
                <a:ea typeface="ＭＳ Ｐゴシック" pitchFamily="-1" charset="-128"/>
              </a:rPr>
              <a:t/>
            </a:r>
            <a:br>
              <a:rPr lang="es-AR" sz="2400" b="1" dirty="0" smtClean="0">
                <a:solidFill>
                  <a:schemeClr val="bg1">
                    <a:lumMod val="75000"/>
                  </a:schemeClr>
                </a:solidFill>
                <a:latin typeface="+mj-lt"/>
                <a:ea typeface="ＭＳ Ｐゴシック" pitchFamily="-1" charset="-128"/>
              </a:rPr>
            </a:br>
            <a:endParaRPr lang="es-AR" sz="2400" b="1" dirty="0" smtClean="0">
              <a:solidFill>
                <a:srgbClr val="C0C0C0"/>
              </a:solidFill>
              <a:latin typeface="+mj-lt"/>
              <a:ea typeface="ＭＳ Ｐゴシック" pitchFamily="34" charset="-128"/>
            </a:endParaRPr>
          </a:p>
          <a:p>
            <a:r>
              <a:rPr lang="es-AR" sz="2400" b="1" dirty="0" smtClean="0">
                <a:solidFill>
                  <a:srgbClr val="C0C0C0"/>
                </a:solidFill>
                <a:latin typeface="+mj-lt"/>
                <a:ea typeface="ＭＳ Ｐゴシック" pitchFamily="34" charset="-128"/>
              </a:rPr>
              <a:t>TAF </a:t>
            </a:r>
            <a:r>
              <a:rPr lang="es-AR" b="1" dirty="0" smtClean="0">
                <a:solidFill>
                  <a:srgbClr val="C0C0C0"/>
                </a:solidFill>
                <a:latin typeface="+mj-lt"/>
                <a:ea typeface="ＭＳ Ｐゴシック" pitchFamily="34" charset="-128"/>
              </a:rPr>
              <a:t>(</a:t>
            </a:r>
            <a:r>
              <a:rPr lang="es-AR" b="1" dirty="0" err="1" smtClean="0">
                <a:solidFill>
                  <a:srgbClr val="C0C0C0"/>
                </a:solidFill>
                <a:latin typeface="+mj-lt"/>
                <a:ea typeface="ＭＳ Ｐゴシック" pitchFamily="34" charset="-128"/>
              </a:rPr>
              <a:t>prodroga</a:t>
            </a:r>
            <a:r>
              <a:rPr lang="es-AR" b="1" dirty="0" smtClean="0">
                <a:solidFill>
                  <a:srgbClr val="C0C0C0"/>
                </a:solidFill>
                <a:latin typeface="+mj-lt"/>
                <a:ea typeface="ＭＳ Ｐゴシック" pitchFamily="34" charset="-128"/>
              </a:rPr>
              <a:t> de TFV)</a:t>
            </a:r>
            <a:endParaRPr lang="es-AR" sz="2400" b="1" dirty="0" smtClean="0">
              <a:solidFill>
                <a:srgbClr val="C0C0C0"/>
              </a:solidFill>
              <a:latin typeface="+mj-lt"/>
              <a:ea typeface="ＭＳ Ｐゴシック" pitchFamily="34" charset="-128"/>
            </a:endParaRPr>
          </a:p>
          <a:p>
            <a:pPr lvl="1"/>
            <a:r>
              <a:rPr lang="es-AR" sz="2400" b="1" dirty="0" smtClean="0">
                <a:solidFill>
                  <a:srgbClr val="C0C0C0"/>
                </a:solidFill>
                <a:latin typeface="+mj-lt"/>
                <a:ea typeface="ＭＳ Ｐゴシック" pitchFamily="34" charset="-128"/>
              </a:rPr>
              <a:t>Estudio 292-0102 </a:t>
            </a:r>
          </a:p>
          <a:p>
            <a:pPr lvl="1"/>
            <a:r>
              <a:rPr lang="es-AR" sz="2400" b="1" dirty="0" smtClean="0">
                <a:solidFill>
                  <a:srgbClr val="C0C0C0"/>
                </a:solidFill>
                <a:latin typeface="+mj-lt"/>
                <a:ea typeface="ＭＳ Ｐゴシック" pitchFamily="34" charset="-128"/>
              </a:rPr>
              <a:t>Estudio 299-0102</a:t>
            </a:r>
            <a:br>
              <a:rPr lang="es-AR" sz="2400" b="1" dirty="0" smtClean="0">
                <a:solidFill>
                  <a:srgbClr val="C0C0C0"/>
                </a:solidFill>
                <a:latin typeface="+mj-lt"/>
                <a:ea typeface="ＭＳ Ｐゴシック" pitchFamily="34" charset="-128"/>
              </a:rPr>
            </a:br>
            <a:endParaRPr lang="es-AR" sz="2400" b="1" dirty="0" smtClean="0">
              <a:solidFill>
                <a:srgbClr val="C0C0C0"/>
              </a:solidFill>
              <a:latin typeface="+mj-lt"/>
              <a:ea typeface="ＭＳ Ｐゴシック" pitchFamily="34" charset="-128"/>
            </a:endParaRPr>
          </a:p>
          <a:p>
            <a:r>
              <a:rPr lang="es-AR" sz="2400" b="1" dirty="0" err="1" smtClean="0">
                <a:solidFill>
                  <a:srgbClr val="C0C0C0"/>
                </a:solidFill>
                <a:latin typeface="+mj-lt"/>
                <a:ea typeface="ＭＳ Ｐゴシック" pitchFamily="34" charset="-128"/>
              </a:rPr>
              <a:t>Doravirine</a:t>
            </a:r>
            <a:r>
              <a:rPr lang="es-AR" sz="2400" b="1" dirty="0" smtClean="0">
                <a:solidFill>
                  <a:srgbClr val="C0C0C0"/>
                </a:solidFill>
                <a:latin typeface="+mj-lt"/>
                <a:ea typeface="ＭＳ Ｐゴシック" pitchFamily="34" charset="-128"/>
              </a:rPr>
              <a:t> (inhibidor no </a:t>
            </a:r>
            <a:r>
              <a:rPr lang="es-AR" sz="2400" b="1" dirty="0" err="1" smtClean="0">
                <a:solidFill>
                  <a:srgbClr val="C0C0C0"/>
                </a:solidFill>
                <a:latin typeface="+mj-lt"/>
                <a:ea typeface="ＭＳ Ｐゴシック" pitchFamily="34" charset="-128"/>
              </a:rPr>
              <a:t>nucleosido</a:t>
            </a:r>
            <a:r>
              <a:rPr lang="es-AR" sz="2400" b="1" dirty="0" smtClean="0">
                <a:solidFill>
                  <a:srgbClr val="C0C0C0"/>
                </a:solidFill>
                <a:latin typeface="+mj-lt"/>
                <a:ea typeface="ＭＳ Ｐゴシック" pitchFamily="34" charset="-128"/>
              </a:rPr>
              <a:t> de la transcriptasa reversa)</a:t>
            </a:r>
          </a:p>
          <a:p>
            <a:pPr lvl="1"/>
            <a:r>
              <a:rPr lang="es-AR" sz="2400" b="1" dirty="0">
                <a:solidFill>
                  <a:srgbClr val="C0C0C0"/>
                </a:solidFill>
                <a:latin typeface="+mj-lt"/>
                <a:ea typeface="ＭＳ Ｐゴシック" pitchFamily="34" charset="-128"/>
              </a:rPr>
              <a:t>Estudio </a:t>
            </a:r>
            <a:r>
              <a:rPr lang="es-AR" sz="2400" b="1" dirty="0" smtClean="0">
                <a:solidFill>
                  <a:srgbClr val="C0C0C0"/>
                </a:solidFill>
                <a:latin typeface="+mj-lt"/>
                <a:ea typeface="ＭＳ Ｐゴシック" pitchFamily="34" charset="-128"/>
              </a:rPr>
              <a:t>MK1439007</a:t>
            </a:r>
          </a:p>
          <a:p>
            <a:pPr lvl="1"/>
            <a:endParaRPr lang="es-AR" sz="2400" b="1" dirty="0" smtClean="0">
              <a:solidFill>
                <a:srgbClr val="C0C0C0"/>
              </a:solidFill>
              <a:latin typeface="+mj-lt"/>
              <a:ea typeface="ＭＳ Ｐゴシック" pitchFamily="34" charset="-128"/>
            </a:endParaRPr>
          </a:p>
          <a:p>
            <a:r>
              <a:rPr lang="es-AR" sz="2400" b="1" dirty="0" err="1" smtClean="0">
                <a:solidFill>
                  <a:srgbClr val="C0C0C0"/>
                </a:solidFill>
                <a:latin typeface="+mj-lt"/>
                <a:ea typeface="ＭＳ Ｐゴシック" pitchFamily="34" charset="-128"/>
              </a:rPr>
              <a:t>Cabotegravir</a:t>
            </a:r>
            <a:r>
              <a:rPr lang="es-AR" sz="2400" b="1" dirty="0" smtClean="0">
                <a:solidFill>
                  <a:srgbClr val="C0C0C0"/>
                </a:solidFill>
                <a:latin typeface="+mj-lt"/>
                <a:ea typeface="ＭＳ Ｐゴシック" pitchFamily="34" charset="-128"/>
              </a:rPr>
              <a:t> </a:t>
            </a:r>
            <a:r>
              <a:rPr lang="es-AR" b="1" dirty="0" smtClean="0">
                <a:solidFill>
                  <a:srgbClr val="C0C0C0"/>
                </a:solidFill>
                <a:latin typeface="+mj-lt"/>
                <a:ea typeface="ＭＳ Ｐゴシック" pitchFamily="34" charset="-128"/>
              </a:rPr>
              <a:t>(inhibidor de la </a:t>
            </a:r>
            <a:r>
              <a:rPr lang="es-AR" b="1" dirty="0" err="1" smtClean="0">
                <a:solidFill>
                  <a:srgbClr val="C0C0C0"/>
                </a:solidFill>
                <a:latin typeface="+mj-lt"/>
                <a:ea typeface="ＭＳ Ｐゴシック" pitchFamily="34" charset="-128"/>
              </a:rPr>
              <a:t>integrasa</a:t>
            </a:r>
            <a:r>
              <a:rPr lang="es-AR" b="1" dirty="0" smtClean="0">
                <a:solidFill>
                  <a:srgbClr val="C0C0C0"/>
                </a:solidFill>
                <a:latin typeface="+mj-lt"/>
                <a:ea typeface="ＭＳ Ｐゴシック" pitchFamily="34" charset="-128"/>
              </a:rPr>
              <a:t>)</a:t>
            </a:r>
          </a:p>
          <a:p>
            <a:pPr lvl="1"/>
            <a:r>
              <a:rPr lang="es-AR" sz="2400" b="1" dirty="0">
                <a:solidFill>
                  <a:srgbClr val="C0C0C0"/>
                </a:solidFill>
                <a:latin typeface="+mj-lt"/>
                <a:ea typeface="ＭＳ Ｐゴシック" pitchFamily="34" charset="-128"/>
              </a:rPr>
              <a:t>Estudio LATTE</a:t>
            </a:r>
            <a:endParaRPr lang="es-AR" sz="2400" b="1" dirty="0" smtClean="0">
              <a:solidFill>
                <a:srgbClr val="C0C0C0"/>
              </a:solidFill>
              <a:latin typeface="+mj-lt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298646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Espace réservé du contenu 2"/>
          <p:cNvSpPr>
            <a:spLocks noGrp="1"/>
          </p:cNvSpPr>
          <p:nvPr>
            <p:ph idx="1"/>
          </p:nvPr>
        </p:nvSpPr>
        <p:spPr>
          <a:xfrm>
            <a:off x="50800" y="1409700"/>
            <a:ext cx="9024938" cy="4914900"/>
          </a:xfrm>
        </p:spPr>
        <p:txBody>
          <a:bodyPr/>
          <a:lstStyle/>
          <a:p>
            <a:r>
              <a:rPr lang="es-AR" sz="2800" b="1" dirty="0" smtClean="0">
                <a:latin typeface="+mj-lt"/>
                <a:ea typeface="ＭＳ Ｐゴシック" pitchFamily="-84" charset="-128"/>
              </a:rPr>
              <a:t>Conclusión</a:t>
            </a:r>
            <a:br>
              <a:rPr lang="es-AR" sz="2800" b="1" dirty="0" smtClean="0">
                <a:latin typeface="+mj-lt"/>
                <a:ea typeface="ＭＳ Ｐゴシック" pitchFamily="-84" charset="-128"/>
              </a:rPr>
            </a:br>
            <a:endParaRPr lang="es-AR" sz="2800" b="1" dirty="0" smtClean="0">
              <a:latin typeface="+mj-lt"/>
              <a:ea typeface="ＭＳ Ｐゴシック" pitchFamily="-84" charset="-128"/>
            </a:endParaRPr>
          </a:p>
          <a:p>
            <a:pPr lvl="1"/>
            <a:r>
              <a:rPr lang="es-AR" sz="2000" dirty="0" smtClean="0">
                <a:ea typeface="ＭＳ Ｐゴシック" pitchFamily="-84" charset="-128"/>
              </a:rPr>
              <a:t>Las tasas de respuesta virológica (</a:t>
            </a:r>
            <a:r>
              <a:rPr lang="es-AR" sz="2000" dirty="0" err="1" smtClean="0">
                <a:ea typeface="ＭＳ Ｐゴシック" pitchFamily="-84" charset="-128"/>
              </a:rPr>
              <a:t>mITT</a:t>
            </a:r>
            <a:r>
              <a:rPr lang="es-AR" sz="2000" dirty="0" smtClean="0">
                <a:ea typeface="ＭＳ Ｐゴシック" pitchFamily="-84" charset="-128"/>
              </a:rPr>
              <a:t> y observado) y respuesta inmunológica fueron similares en las ramas de </a:t>
            </a:r>
            <a:r>
              <a:rPr lang="fr-FR" sz="2000" dirty="0" err="1" smtClean="0"/>
              <a:t>fostemsavir</a:t>
            </a:r>
            <a:r>
              <a:rPr lang="fr-FR" sz="2000" dirty="0" smtClean="0"/>
              <a:t> </a:t>
            </a:r>
            <a:r>
              <a:rPr lang="es-AR" sz="2000" dirty="0" smtClean="0">
                <a:ea typeface="ＭＳ Ｐゴシック" pitchFamily="-84" charset="-128"/>
              </a:rPr>
              <a:t>y ATV/r </a:t>
            </a:r>
            <a:br>
              <a:rPr lang="es-AR" sz="2000" dirty="0" smtClean="0">
                <a:ea typeface="ＭＳ Ｐゴシック" pitchFamily="-84" charset="-128"/>
              </a:rPr>
            </a:br>
            <a:r>
              <a:rPr lang="es-AR" sz="2000" dirty="0" smtClean="0">
                <a:ea typeface="ＭＳ Ｐゴシック" pitchFamily="-84" charset="-128"/>
              </a:rPr>
              <a:t>a semana 48</a:t>
            </a:r>
          </a:p>
          <a:p>
            <a:pPr lvl="1"/>
            <a:r>
              <a:rPr lang="es-AR" sz="2000" dirty="0" smtClean="0">
                <a:ea typeface="ＭＳ Ｐゴシック" pitchFamily="-84" charset="-128"/>
              </a:rPr>
              <a:t>Todas las dosis de </a:t>
            </a:r>
            <a:r>
              <a:rPr lang="fr-FR" sz="2000" dirty="0" err="1"/>
              <a:t>fostemsavir</a:t>
            </a:r>
            <a:r>
              <a:rPr lang="fr-FR" sz="2000" dirty="0"/>
              <a:t> </a:t>
            </a:r>
            <a:r>
              <a:rPr lang="es-AR" sz="2000" dirty="0" smtClean="0">
                <a:ea typeface="ＭＳ Ｐゴシック" pitchFamily="-84" charset="-128"/>
              </a:rPr>
              <a:t>fueron bien toleradas sin falta de respuesta con ninguna de las dosis reportada </a:t>
            </a:r>
          </a:p>
          <a:p>
            <a:pPr lvl="1"/>
            <a:r>
              <a:rPr lang="es-AR" sz="2000" dirty="0" smtClean="0">
                <a:ea typeface="ＭＳ Ｐゴシック" pitchFamily="-84" charset="-128"/>
              </a:rPr>
              <a:t>Dosis </a:t>
            </a:r>
            <a:r>
              <a:rPr lang="fr-FR" sz="2000" dirty="0" err="1"/>
              <a:t>fostemsavir</a:t>
            </a:r>
            <a:r>
              <a:rPr lang="fr-FR" sz="2000" dirty="0"/>
              <a:t> </a:t>
            </a:r>
            <a:r>
              <a:rPr lang="es-AR" sz="2000" dirty="0" smtClean="0">
                <a:ea typeface="ＭＳ Ｐゴシック" pitchFamily="-84" charset="-128"/>
              </a:rPr>
              <a:t>1200 mg QD para la fase IIB del estudio</a:t>
            </a:r>
          </a:p>
          <a:p>
            <a:pPr lvl="1"/>
            <a:r>
              <a:rPr lang="es-AR" sz="2000" dirty="0" smtClean="0">
                <a:ea typeface="ＭＳ Ｐゴシック" pitchFamily="-84" charset="-128"/>
              </a:rPr>
              <a:t>Estudio fase III para pacientes experimentados con limitadas opciones terapéuticas</a:t>
            </a:r>
          </a:p>
          <a:p>
            <a:pPr lvl="2"/>
            <a:r>
              <a:rPr lang="es-AR" sz="1800" dirty="0" smtClean="0">
                <a:ea typeface="ＭＳ Ｐゴシック" pitchFamily="-84" charset="-128"/>
              </a:rPr>
              <a:t>Dosis seleccionada para fase III: 600 mg BID</a:t>
            </a:r>
          </a:p>
          <a:p>
            <a:pPr lvl="2"/>
            <a:r>
              <a:rPr lang="es-AR" sz="1800" dirty="0" smtClean="0">
                <a:ea typeface="ＭＳ Ｐゴシック" pitchFamily="-84" charset="-128"/>
              </a:rPr>
              <a:t>Sujetos enrolados independientemente de la susceptibilidad basal a  </a:t>
            </a:r>
            <a:br>
              <a:rPr lang="es-AR" sz="1800" dirty="0" smtClean="0">
                <a:ea typeface="ＭＳ Ｐゴシック" pitchFamily="-84" charset="-128"/>
              </a:rPr>
            </a:br>
            <a:r>
              <a:rPr lang="es-AR" sz="1800" dirty="0" err="1">
                <a:ea typeface="ＭＳ Ｐゴシック" pitchFamily="-84" charset="-128"/>
              </a:rPr>
              <a:t>temsavir</a:t>
            </a:r>
            <a:endParaRPr lang="es-AR" sz="1800" dirty="0" smtClean="0">
              <a:ea typeface="ＭＳ Ｐゴシック" pitchFamily="-84" charset="-128"/>
            </a:endParaRPr>
          </a:p>
          <a:p>
            <a:pPr lvl="2"/>
            <a:r>
              <a:rPr lang="es-AR" sz="1800" dirty="0" smtClean="0">
                <a:ea typeface="ＭＳ Ｐゴシック" pitchFamily="-84" charset="-128"/>
              </a:rPr>
              <a:t>Se debe realizar un análisis retrospectivo para determinar si el fenotipo basal es necesario en el futuro</a:t>
            </a:r>
          </a:p>
        </p:txBody>
      </p:sp>
      <p:grpSp>
        <p:nvGrpSpPr>
          <p:cNvPr id="5" name="Grouper 27"/>
          <p:cNvGrpSpPr>
            <a:grpSpLocks/>
          </p:cNvGrpSpPr>
          <p:nvPr/>
        </p:nvGrpSpPr>
        <p:grpSpPr bwMode="auto">
          <a:xfrm>
            <a:off x="0" y="6570663"/>
            <a:ext cx="1331640" cy="288075"/>
            <a:chOff x="-1" y="6570663"/>
            <a:chExt cx="1733878" cy="288851"/>
          </a:xfrm>
        </p:grpSpPr>
        <p:sp>
          <p:nvSpPr>
            <p:cNvPr id="6" name="AutoShape 162"/>
            <p:cNvSpPr>
              <a:spLocks noChangeArrowheads="1"/>
            </p:cNvSpPr>
            <p:nvPr/>
          </p:nvSpPr>
          <p:spPr bwMode="auto">
            <a:xfrm>
              <a:off x="-1" y="6570663"/>
              <a:ext cx="1733878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 defTabSz="914400"/>
              <a:endParaRPr lang="en-GB" b="1">
                <a:solidFill>
                  <a:srgbClr val="000066"/>
                </a:solidFill>
                <a:latin typeface="Calibri" pitchFamily="34" charset="0"/>
                <a:cs typeface="Arial" charset="0"/>
              </a:endParaRPr>
            </a:p>
          </p:txBody>
        </p:sp>
        <p:sp>
          <p:nvSpPr>
            <p:cNvPr id="7" name="ZoneTexte 23"/>
            <p:cNvSpPr txBox="1">
              <a:spLocks noChangeArrowheads="1"/>
            </p:cNvSpPr>
            <p:nvPr/>
          </p:nvSpPr>
          <p:spPr bwMode="auto">
            <a:xfrm>
              <a:off x="77877" y="6581769"/>
              <a:ext cx="1656000" cy="2777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defTabSz="914400"/>
              <a:r>
                <a:rPr lang="en-GB" sz="1200" b="1" i="1" dirty="0" smtClean="0">
                  <a:solidFill>
                    <a:srgbClr val="333399"/>
                  </a:solidFill>
                  <a:latin typeface="Cambria" pitchFamily="18" charset="0"/>
                  <a:ea typeface="ＭＳ Ｐゴシック"/>
                  <a:cs typeface="ＭＳ Ｐゴシック"/>
                </a:rPr>
                <a:t>AI438011 Study</a:t>
              </a:r>
              <a:endParaRPr lang="en-GB" sz="1200" b="1" i="1" dirty="0">
                <a:solidFill>
                  <a:srgbClr val="333399"/>
                </a:solidFill>
                <a:latin typeface="Cambria" pitchFamily="18" charset="0"/>
                <a:ea typeface="ＭＳ Ｐゴシック"/>
                <a:cs typeface="ＭＳ Ｐゴシック"/>
              </a:endParaRPr>
            </a:p>
          </p:txBody>
        </p:sp>
      </p:grpSp>
      <p:sp>
        <p:nvSpPr>
          <p:cNvPr id="8" name="ZoneTexte 69"/>
          <p:cNvSpPr txBox="1">
            <a:spLocks noChangeArrowheads="1"/>
          </p:cNvSpPr>
          <p:nvPr/>
        </p:nvSpPr>
        <p:spPr bwMode="auto">
          <a:xfrm>
            <a:off x="6372225" y="6581775"/>
            <a:ext cx="27432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914400"/>
            <a:r>
              <a:rPr lang="fr-FR" sz="1200" i="1" dirty="0">
                <a:solidFill>
                  <a:srgbClr val="CC0000"/>
                </a:solidFill>
              </a:rPr>
              <a:t>Thompson M, CROI 2015, Abs. 545</a:t>
            </a:r>
            <a:endParaRPr lang="en-GB" sz="1200" i="1" dirty="0">
              <a:solidFill>
                <a:srgbClr val="CC0000"/>
              </a:solidFill>
            </a:endParaRPr>
          </a:p>
        </p:txBody>
      </p:sp>
      <p:sp>
        <p:nvSpPr>
          <p:cNvPr id="10" name="Titre 1"/>
          <p:cNvSpPr>
            <a:spLocks noGrp="1"/>
          </p:cNvSpPr>
          <p:nvPr>
            <p:ph type="title"/>
          </p:nvPr>
        </p:nvSpPr>
        <p:spPr>
          <a:xfrm>
            <a:off x="50800" y="44450"/>
            <a:ext cx="8193088" cy="1106488"/>
          </a:xfrm>
        </p:spPr>
        <p:txBody>
          <a:bodyPr/>
          <a:lstStyle/>
          <a:p>
            <a:r>
              <a:rPr lang="fr-FR" sz="3200" dirty="0" err="1" smtClean="0">
                <a:ea typeface="ＭＳ Ｐゴシック" pitchFamily="-84" charset="-128"/>
              </a:rPr>
              <a:t>Estudio</a:t>
            </a:r>
            <a:r>
              <a:rPr lang="fr-FR" sz="3200" dirty="0" smtClean="0">
                <a:ea typeface="ＭＳ Ｐゴシック" pitchFamily="-84" charset="-128"/>
              </a:rPr>
              <a:t> AI438011: </a:t>
            </a:r>
            <a:r>
              <a:rPr lang="fr-FR" sz="3200" dirty="0" err="1">
                <a:ea typeface="ＭＳ Ｐゴシック" pitchFamily="-84" charset="-128"/>
              </a:rPr>
              <a:t>fostemsavir</a:t>
            </a:r>
            <a:r>
              <a:rPr lang="fr-FR" sz="3200" dirty="0">
                <a:ea typeface="ＭＳ Ｐゴシック" pitchFamily="-84" charset="-128"/>
              </a:rPr>
              <a:t> </a:t>
            </a:r>
            <a:r>
              <a:rPr lang="fr-FR" sz="3200" dirty="0" err="1" smtClean="0">
                <a:ea typeface="ＭＳ Ｐゴシック" pitchFamily="-84" charset="-128"/>
              </a:rPr>
              <a:t>Fase</a:t>
            </a:r>
            <a:r>
              <a:rPr lang="fr-FR" sz="3200" dirty="0" smtClean="0">
                <a:ea typeface="ＭＳ Ｐゴシック" pitchFamily="-84" charset="-128"/>
              </a:rPr>
              <a:t> II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ZoneTexte 32"/>
          <p:cNvSpPr txBox="1">
            <a:spLocks noChangeArrowheads="1"/>
          </p:cNvSpPr>
          <p:nvPr/>
        </p:nvSpPr>
        <p:spPr bwMode="auto">
          <a:xfrm>
            <a:off x="1641103" y="4501778"/>
            <a:ext cx="6891337" cy="369888"/>
          </a:xfrm>
          <a:prstGeom prst="rect">
            <a:avLst/>
          </a:prstGeom>
          <a:solidFill>
            <a:schemeClr val="accent1">
              <a:lumMod val="9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s-AR" b="1" dirty="0" smtClean="0">
                <a:solidFill>
                  <a:srgbClr val="000066"/>
                </a:solidFill>
                <a:latin typeface="+mj-lt"/>
              </a:rPr>
              <a:t>Inicio de la terapia combinada </a:t>
            </a:r>
            <a:endParaRPr lang="es-AR" b="1" dirty="0">
              <a:solidFill>
                <a:srgbClr val="000066"/>
              </a:solidFill>
              <a:latin typeface="+mj-lt"/>
            </a:endParaRPr>
          </a:p>
        </p:txBody>
      </p:sp>
      <p:sp>
        <p:nvSpPr>
          <p:cNvPr id="11267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200" dirty="0" err="1" smtClean="0">
                <a:ea typeface="ＭＳ Ｐゴシック" pitchFamily="-84" charset="-128"/>
              </a:rPr>
              <a:t>Estudio</a:t>
            </a:r>
            <a:r>
              <a:rPr lang="fr-FR" sz="3200" dirty="0" smtClean="0">
                <a:ea typeface="ＭＳ Ｐゴシック" pitchFamily="-84" charset="-128"/>
              </a:rPr>
              <a:t> AI438011: </a:t>
            </a:r>
            <a:r>
              <a:rPr lang="fr-FR" sz="3200" dirty="0" err="1">
                <a:ea typeface="ＭＳ Ｐゴシック" pitchFamily="-84" charset="-128"/>
              </a:rPr>
              <a:t>fostemsavir</a:t>
            </a:r>
            <a:r>
              <a:rPr lang="fr-FR" sz="3200" dirty="0">
                <a:ea typeface="ＭＳ Ｐゴシック" pitchFamily="-84" charset="-128"/>
              </a:rPr>
              <a:t> </a:t>
            </a:r>
            <a:r>
              <a:rPr lang="fr-FR" sz="3200" dirty="0" err="1" smtClean="0">
                <a:ea typeface="ＭＳ Ｐゴシック" pitchFamily="-84" charset="-128"/>
              </a:rPr>
              <a:t>Fase</a:t>
            </a:r>
            <a:r>
              <a:rPr lang="fr-FR" sz="3200" dirty="0" smtClean="0">
                <a:ea typeface="ＭＳ Ｐゴシック" pitchFamily="-84" charset="-128"/>
              </a:rPr>
              <a:t> II</a:t>
            </a:r>
          </a:p>
        </p:txBody>
      </p:sp>
      <p:sp>
        <p:nvSpPr>
          <p:cNvPr id="11268" name="ZoneTexte 2"/>
          <p:cNvSpPr txBox="1">
            <a:spLocks noChangeArrowheads="1"/>
          </p:cNvSpPr>
          <p:nvPr/>
        </p:nvSpPr>
        <p:spPr bwMode="auto">
          <a:xfrm>
            <a:off x="1887165" y="2780928"/>
            <a:ext cx="1233488" cy="941388"/>
          </a:xfrm>
          <a:prstGeom prst="rect">
            <a:avLst/>
          </a:prstGeom>
          <a:solidFill>
            <a:srgbClr val="FF3399"/>
          </a:solidFill>
          <a:ln w="19050">
            <a:solidFill>
              <a:srgbClr val="FF3399"/>
            </a:solidFill>
            <a:round/>
            <a:headEnd/>
            <a:tailEnd/>
          </a:ln>
        </p:spPr>
        <p:txBody>
          <a:bodyPr wrap="none"/>
          <a:lstStyle/>
          <a:p>
            <a:pPr algn="ctr"/>
            <a:r>
              <a:rPr lang="es-AR" sz="1400" b="1" dirty="0" err="1" smtClean="0">
                <a:solidFill>
                  <a:srgbClr val="000066"/>
                </a:solidFill>
                <a:latin typeface="+mj-lt"/>
              </a:rPr>
              <a:t>Fostemsavir</a:t>
            </a:r>
            <a:endParaRPr lang="es-AR" sz="1400" b="1" dirty="0" smtClean="0">
              <a:solidFill>
                <a:srgbClr val="000066"/>
              </a:solidFill>
              <a:latin typeface="+mj-lt"/>
            </a:endParaRPr>
          </a:p>
          <a:p>
            <a:pPr algn="ctr"/>
            <a:r>
              <a:rPr lang="es-AR" sz="1400" b="1" dirty="0" smtClean="0">
                <a:solidFill>
                  <a:srgbClr val="000066"/>
                </a:solidFill>
                <a:latin typeface="+mj-lt"/>
              </a:rPr>
              <a:t>400 mg </a:t>
            </a:r>
            <a:r>
              <a:rPr lang="es-AR" sz="1400" b="1" dirty="0" err="1" smtClean="0">
                <a:solidFill>
                  <a:srgbClr val="000066"/>
                </a:solidFill>
                <a:latin typeface="+mj-lt"/>
              </a:rPr>
              <a:t>bid</a:t>
            </a:r>
            <a:r>
              <a:rPr lang="es-AR" sz="1400" b="1" dirty="0" smtClean="0">
                <a:solidFill>
                  <a:srgbClr val="000066"/>
                </a:solidFill>
                <a:latin typeface="+mj-lt"/>
              </a:rPr>
              <a:t/>
            </a:r>
            <a:br>
              <a:rPr lang="es-AR" sz="1400" b="1" dirty="0" smtClean="0">
                <a:solidFill>
                  <a:srgbClr val="000066"/>
                </a:solidFill>
                <a:latin typeface="+mj-lt"/>
              </a:rPr>
            </a:br>
            <a:r>
              <a:rPr lang="es-AR" sz="1400" b="1" dirty="0" smtClean="0">
                <a:solidFill>
                  <a:srgbClr val="000066"/>
                </a:solidFill>
                <a:latin typeface="+mj-lt"/>
              </a:rPr>
              <a:t>+ RAL + TDF</a:t>
            </a:r>
          </a:p>
          <a:p>
            <a:pPr algn="ctr"/>
            <a:r>
              <a:rPr lang="es-AR" sz="1400" b="1" dirty="0" smtClean="0">
                <a:solidFill>
                  <a:srgbClr val="000066"/>
                </a:solidFill>
                <a:latin typeface="+mj-lt"/>
              </a:rPr>
              <a:t>N = 50</a:t>
            </a:r>
            <a:endParaRPr lang="es-AR" sz="1400" b="1" dirty="0">
              <a:solidFill>
                <a:srgbClr val="000066"/>
              </a:solidFill>
              <a:latin typeface="+mj-lt"/>
            </a:endParaRPr>
          </a:p>
        </p:txBody>
      </p:sp>
      <p:sp>
        <p:nvSpPr>
          <p:cNvPr id="11269" name="ZoneTexte 3"/>
          <p:cNvSpPr txBox="1">
            <a:spLocks noChangeArrowheads="1"/>
          </p:cNvSpPr>
          <p:nvPr/>
        </p:nvSpPr>
        <p:spPr bwMode="auto">
          <a:xfrm>
            <a:off x="3203203" y="2780928"/>
            <a:ext cx="1233487" cy="941388"/>
          </a:xfrm>
          <a:prstGeom prst="rect">
            <a:avLst/>
          </a:prstGeom>
          <a:solidFill>
            <a:srgbClr val="00FFCC"/>
          </a:solidFill>
          <a:ln w="19050">
            <a:solidFill>
              <a:srgbClr val="00FFCC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s-AR" sz="1400" b="1" dirty="0" err="1" smtClean="0">
                <a:solidFill>
                  <a:srgbClr val="000066"/>
                </a:solidFill>
                <a:latin typeface="+mj-lt"/>
              </a:rPr>
              <a:t>Fostemsavir</a:t>
            </a:r>
            <a:r>
              <a:rPr lang="es-AR" sz="1400" b="1" dirty="0" smtClean="0">
                <a:solidFill>
                  <a:srgbClr val="000066"/>
                </a:solidFill>
                <a:latin typeface="+mj-lt"/>
              </a:rPr>
              <a:t> </a:t>
            </a:r>
            <a:br>
              <a:rPr lang="es-AR" sz="1400" b="1" dirty="0" smtClean="0">
                <a:solidFill>
                  <a:srgbClr val="000066"/>
                </a:solidFill>
                <a:latin typeface="+mj-lt"/>
              </a:rPr>
            </a:br>
            <a:r>
              <a:rPr lang="es-AR" sz="1400" b="1" dirty="0" smtClean="0">
                <a:solidFill>
                  <a:srgbClr val="000066"/>
                </a:solidFill>
                <a:latin typeface="+mj-lt"/>
              </a:rPr>
              <a:t>800 mg </a:t>
            </a:r>
            <a:r>
              <a:rPr lang="es-AR" sz="1400" b="1" dirty="0" err="1" smtClean="0">
                <a:solidFill>
                  <a:srgbClr val="000066"/>
                </a:solidFill>
                <a:latin typeface="+mj-lt"/>
              </a:rPr>
              <a:t>bid</a:t>
            </a:r>
            <a:r>
              <a:rPr lang="es-AR" sz="1400" b="1" dirty="0" smtClean="0">
                <a:solidFill>
                  <a:srgbClr val="000066"/>
                </a:solidFill>
                <a:latin typeface="+mj-lt"/>
              </a:rPr>
              <a:t/>
            </a:r>
            <a:br>
              <a:rPr lang="es-AR" sz="1400" b="1" dirty="0" smtClean="0">
                <a:solidFill>
                  <a:srgbClr val="000066"/>
                </a:solidFill>
                <a:latin typeface="+mj-lt"/>
              </a:rPr>
            </a:br>
            <a:r>
              <a:rPr lang="es-AR" sz="1400" b="1" dirty="0" smtClean="0">
                <a:solidFill>
                  <a:srgbClr val="000066"/>
                </a:solidFill>
                <a:latin typeface="+mj-lt"/>
              </a:rPr>
              <a:t>+ RAL + TDF</a:t>
            </a:r>
          </a:p>
          <a:p>
            <a:pPr algn="ctr"/>
            <a:r>
              <a:rPr lang="es-AR" sz="1400" b="1" dirty="0" smtClean="0">
                <a:solidFill>
                  <a:srgbClr val="000066"/>
                </a:solidFill>
                <a:latin typeface="+mj-lt"/>
              </a:rPr>
              <a:t>N = 49</a:t>
            </a:r>
            <a:endParaRPr lang="es-AR" sz="1400" b="1" dirty="0">
              <a:solidFill>
                <a:srgbClr val="000066"/>
              </a:solidFill>
              <a:latin typeface="+mj-lt"/>
            </a:endParaRPr>
          </a:p>
        </p:txBody>
      </p:sp>
      <p:sp>
        <p:nvSpPr>
          <p:cNvPr id="11270" name="ZoneTexte 4"/>
          <p:cNvSpPr txBox="1">
            <a:spLocks noChangeArrowheads="1"/>
          </p:cNvSpPr>
          <p:nvPr/>
        </p:nvSpPr>
        <p:spPr bwMode="auto">
          <a:xfrm>
            <a:off x="4520828" y="2780928"/>
            <a:ext cx="1231900" cy="941388"/>
          </a:xfrm>
          <a:prstGeom prst="rect">
            <a:avLst/>
          </a:prstGeom>
          <a:solidFill>
            <a:srgbClr val="FF0000"/>
          </a:solidFill>
          <a:ln w="1905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pPr algn="ctr"/>
            <a:r>
              <a:rPr lang="es-AR" sz="1400" b="1" dirty="0" err="1" smtClean="0">
                <a:solidFill>
                  <a:srgbClr val="000066"/>
                </a:solidFill>
                <a:latin typeface="+mj-lt"/>
              </a:rPr>
              <a:t>Fostemsavir</a:t>
            </a:r>
            <a:endParaRPr lang="es-AR" sz="1400" b="1" dirty="0" smtClean="0">
              <a:solidFill>
                <a:srgbClr val="000066"/>
              </a:solidFill>
              <a:latin typeface="+mj-lt"/>
            </a:endParaRPr>
          </a:p>
          <a:p>
            <a:pPr algn="ctr"/>
            <a:r>
              <a:rPr lang="es-AR" sz="1400" b="1" dirty="0" smtClean="0">
                <a:solidFill>
                  <a:srgbClr val="000066"/>
                </a:solidFill>
                <a:latin typeface="+mj-lt"/>
              </a:rPr>
              <a:t>600 mg </a:t>
            </a:r>
            <a:r>
              <a:rPr lang="es-AR" sz="1400" b="1" dirty="0" err="1" smtClean="0">
                <a:solidFill>
                  <a:srgbClr val="000066"/>
                </a:solidFill>
                <a:latin typeface="+mj-lt"/>
              </a:rPr>
              <a:t>qd</a:t>
            </a:r>
            <a:r>
              <a:rPr lang="es-AR" sz="1400" b="1" dirty="0" smtClean="0">
                <a:solidFill>
                  <a:srgbClr val="000066"/>
                </a:solidFill>
                <a:latin typeface="+mj-lt"/>
              </a:rPr>
              <a:t/>
            </a:r>
            <a:br>
              <a:rPr lang="es-AR" sz="1400" b="1" dirty="0" smtClean="0">
                <a:solidFill>
                  <a:srgbClr val="000066"/>
                </a:solidFill>
                <a:latin typeface="+mj-lt"/>
              </a:rPr>
            </a:br>
            <a:r>
              <a:rPr lang="es-AR" sz="1400" b="1" dirty="0" smtClean="0">
                <a:solidFill>
                  <a:srgbClr val="000066"/>
                </a:solidFill>
                <a:latin typeface="+mj-lt"/>
              </a:rPr>
              <a:t>+ RAL + TDF</a:t>
            </a:r>
          </a:p>
          <a:p>
            <a:pPr algn="ctr"/>
            <a:r>
              <a:rPr lang="es-AR" sz="1400" b="1" dirty="0" smtClean="0">
                <a:solidFill>
                  <a:srgbClr val="000066"/>
                </a:solidFill>
                <a:latin typeface="+mj-lt"/>
              </a:rPr>
              <a:t>N = 51</a:t>
            </a:r>
            <a:endParaRPr lang="es-AR" sz="1400" b="1" dirty="0">
              <a:solidFill>
                <a:srgbClr val="000066"/>
              </a:solidFill>
              <a:latin typeface="+mj-lt"/>
            </a:endParaRPr>
          </a:p>
        </p:txBody>
      </p:sp>
      <p:sp>
        <p:nvSpPr>
          <p:cNvPr id="11271" name="ZoneTexte 5"/>
          <p:cNvSpPr txBox="1">
            <a:spLocks noChangeArrowheads="1"/>
          </p:cNvSpPr>
          <p:nvPr/>
        </p:nvSpPr>
        <p:spPr bwMode="auto">
          <a:xfrm>
            <a:off x="5836865" y="2780928"/>
            <a:ext cx="1233488" cy="941388"/>
          </a:xfrm>
          <a:prstGeom prst="rect">
            <a:avLst/>
          </a:prstGeom>
          <a:solidFill>
            <a:srgbClr val="00FF00"/>
          </a:solidFill>
          <a:ln w="19050">
            <a:solidFill>
              <a:srgbClr val="00FF00"/>
            </a:solidFill>
            <a:round/>
            <a:headEnd/>
            <a:tailEnd/>
          </a:ln>
        </p:spPr>
        <p:txBody>
          <a:bodyPr wrap="none"/>
          <a:lstStyle/>
          <a:p>
            <a:pPr algn="ctr"/>
            <a:r>
              <a:rPr lang="es-AR" sz="1400" b="1" dirty="0" err="1" smtClean="0">
                <a:solidFill>
                  <a:srgbClr val="000066"/>
                </a:solidFill>
                <a:latin typeface="+mj-lt"/>
              </a:rPr>
              <a:t>Fostemsavir</a:t>
            </a:r>
            <a:r>
              <a:rPr lang="es-AR" sz="1400" b="1" dirty="0" smtClean="0">
                <a:solidFill>
                  <a:srgbClr val="000066"/>
                </a:solidFill>
                <a:latin typeface="+mj-lt"/>
              </a:rPr>
              <a:t> </a:t>
            </a:r>
            <a:br>
              <a:rPr lang="es-AR" sz="1400" b="1" dirty="0" smtClean="0">
                <a:solidFill>
                  <a:srgbClr val="000066"/>
                </a:solidFill>
                <a:latin typeface="+mj-lt"/>
              </a:rPr>
            </a:br>
            <a:r>
              <a:rPr lang="es-AR" sz="1400" b="1" dirty="0" smtClean="0">
                <a:solidFill>
                  <a:srgbClr val="000066"/>
                </a:solidFill>
                <a:latin typeface="+mj-lt"/>
              </a:rPr>
              <a:t> 200 mg </a:t>
            </a:r>
            <a:r>
              <a:rPr lang="es-AR" sz="1400" b="1" dirty="0" err="1" smtClean="0">
                <a:solidFill>
                  <a:srgbClr val="000066"/>
                </a:solidFill>
                <a:latin typeface="+mj-lt"/>
              </a:rPr>
              <a:t>qd</a:t>
            </a:r>
            <a:r>
              <a:rPr lang="es-AR" sz="1400" b="1" dirty="0" smtClean="0">
                <a:solidFill>
                  <a:srgbClr val="000066"/>
                </a:solidFill>
                <a:latin typeface="+mj-lt"/>
              </a:rPr>
              <a:t/>
            </a:r>
            <a:br>
              <a:rPr lang="es-AR" sz="1400" b="1" dirty="0" smtClean="0">
                <a:solidFill>
                  <a:srgbClr val="000066"/>
                </a:solidFill>
                <a:latin typeface="+mj-lt"/>
              </a:rPr>
            </a:br>
            <a:r>
              <a:rPr lang="es-AR" sz="1400" b="1" dirty="0" smtClean="0">
                <a:solidFill>
                  <a:srgbClr val="000066"/>
                </a:solidFill>
                <a:latin typeface="+mj-lt"/>
              </a:rPr>
              <a:t>+ RAL + TDF</a:t>
            </a:r>
          </a:p>
          <a:p>
            <a:pPr algn="ctr"/>
            <a:r>
              <a:rPr lang="es-AR" sz="1400" b="1" dirty="0" smtClean="0">
                <a:solidFill>
                  <a:srgbClr val="000066"/>
                </a:solidFill>
                <a:latin typeface="+mj-lt"/>
              </a:rPr>
              <a:t>N = 50</a:t>
            </a:r>
            <a:endParaRPr lang="es-AR" sz="1400" b="1" dirty="0">
              <a:solidFill>
                <a:srgbClr val="000066"/>
              </a:solidFill>
              <a:latin typeface="+mj-lt"/>
            </a:endParaRPr>
          </a:p>
        </p:txBody>
      </p:sp>
      <p:sp>
        <p:nvSpPr>
          <p:cNvPr id="11272" name="ZoneTexte 6"/>
          <p:cNvSpPr txBox="1">
            <a:spLocks noChangeArrowheads="1"/>
          </p:cNvSpPr>
          <p:nvPr/>
        </p:nvSpPr>
        <p:spPr bwMode="auto">
          <a:xfrm>
            <a:off x="7152903" y="2780928"/>
            <a:ext cx="1379537" cy="941388"/>
          </a:xfrm>
          <a:prstGeom prst="rect">
            <a:avLst/>
          </a:prstGeom>
          <a:solidFill>
            <a:srgbClr val="FFFF00"/>
          </a:solidFill>
          <a:ln w="19050">
            <a:solidFill>
              <a:srgbClr val="FFFF00"/>
            </a:solidFill>
            <a:round/>
            <a:headEnd/>
            <a:tailEnd/>
          </a:ln>
        </p:spPr>
        <p:txBody>
          <a:bodyPr wrap="none"/>
          <a:lstStyle/>
          <a:p>
            <a:pPr algn="ctr"/>
            <a:r>
              <a:rPr lang="es-AR" sz="1400" b="1" dirty="0" smtClean="0">
                <a:solidFill>
                  <a:srgbClr val="000066"/>
                </a:solidFill>
                <a:latin typeface="+mj-lt"/>
              </a:rPr>
              <a:t>ATV/r</a:t>
            </a:r>
          </a:p>
          <a:p>
            <a:pPr algn="ctr"/>
            <a:r>
              <a:rPr lang="es-AR" sz="1400" b="1" dirty="0" smtClean="0">
                <a:solidFill>
                  <a:srgbClr val="000066"/>
                </a:solidFill>
                <a:latin typeface="+mj-lt"/>
              </a:rPr>
              <a:t>300/100 mg </a:t>
            </a:r>
            <a:r>
              <a:rPr lang="es-AR" sz="1400" b="1" dirty="0" err="1" smtClean="0">
                <a:solidFill>
                  <a:srgbClr val="000066"/>
                </a:solidFill>
                <a:latin typeface="+mj-lt"/>
              </a:rPr>
              <a:t>qd</a:t>
            </a:r>
            <a:r>
              <a:rPr lang="es-AR" sz="1400" b="1" dirty="0" smtClean="0">
                <a:solidFill>
                  <a:srgbClr val="000066"/>
                </a:solidFill>
                <a:latin typeface="+mj-lt"/>
              </a:rPr>
              <a:t/>
            </a:r>
            <a:br>
              <a:rPr lang="es-AR" sz="1400" b="1" dirty="0" smtClean="0">
                <a:solidFill>
                  <a:srgbClr val="000066"/>
                </a:solidFill>
                <a:latin typeface="+mj-lt"/>
              </a:rPr>
            </a:br>
            <a:r>
              <a:rPr lang="es-AR" sz="1400" b="1" dirty="0" smtClean="0">
                <a:solidFill>
                  <a:srgbClr val="000066"/>
                </a:solidFill>
                <a:latin typeface="+mj-lt"/>
              </a:rPr>
              <a:t>+ RAL + TDF</a:t>
            </a:r>
          </a:p>
          <a:p>
            <a:pPr algn="ctr"/>
            <a:r>
              <a:rPr lang="es-AR" sz="1400" b="1" dirty="0" smtClean="0">
                <a:solidFill>
                  <a:srgbClr val="000066"/>
                </a:solidFill>
                <a:latin typeface="+mj-lt"/>
              </a:rPr>
              <a:t>N = 51</a:t>
            </a:r>
            <a:endParaRPr lang="es-AR" sz="1400" b="1" dirty="0">
              <a:solidFill>
                <a:srgbClr val="000066"/>
              </a:solidFill>
              <a:latin typeface="+mj-lt"/>
            </a:endParaRPr>
          </a:p>
        </p:txBody>
      </p:sp>
      <p:sp>
        <p:nvSpPr>
          <p:cNvPr id="11273" name="ZoneTexte 7"/>
          <p:cNvSpPr txBox="1">
            <a:spLocks noChangeArrowheads="1"/>
          </p:cNvSpPr>
          <p:nvPr/>
        </p:nvSpPr>
        <p:spPr bwMode="auto">
          <a:xfrm>
            <a:off x="688603" y="4501778"/>
            <a:ext cx="944562" cy="369888"/>
          </a:xfrm>
          <a:prstGeom prst="rect">
            <a:avLst/>
          </a:prstGeom>
          <a:solidFill>
            <a:schemeClr val="accent5"/>
          </a:solidFill>
          <a:ln w="9525">
            <a:noFill/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s-AR" sz="1600" b="1" smtClean="0">
                <a:solidFill>
                  <a:srgbClr val="000066"/>
                </a:solidFill>
              </a:rPr>
              <a:t>D1</a:t>
            </a:r>
            <a:endParaRPr lang="es-AR" sz="1600" b="1">
              <a:solidFill>
                <a:srgbClr val="000066"/>
              </a:solidFill>
            </a:endParaRPr>
          </a:p>
        </p:txBody>
      </p:sp>
      <p:sp>
        <p:nvSpPr>
          <p:cNvPr id="11274" name="ZoneTexte 10"/>
          <p:cNvSpPr txBox="1">
            <a:spLocks noChangeArrowheads="1"/>
          </p:cNvSpPr>
          <p:nvPr/>
        </p:nvSpPr>
        <p:spPr bwMode="auto">
          <a:xfrm>
            <a:off x="688603" y="4979616"/>
            <a:ext cx="944562" cy="369887"/>
          </a:xfrm>
          <a:prstGeom prst="rect">
            <a:avLst/>
          </a:prstGeom>
          <a:solidFill>
            <a:schemeClr val="accent5"/>
          </a:solidFill>
          <a:ln w="9525">
            <a:noFill/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s-AR" sz="1600" b="1" smtClean="0">
                <a:solidFill>
                  <a:srgbClr val="000066"/>
                </a:solidFill>
              </a:rPr>
              <a:t>S24</a:t>
            </a:r>
            <a:endParaRPr lang="es-AR" sz="1600" b="1">
              <a:solidFill>
                <a:srgbClr val="000066"/>
              </a:solidFill>
            </a:endParaRPr>
          </a:p>
        </p:txBody>
      </p:sp>
      <p:sp>
        <p:nvSpPr>
          <p:cNvPr id="11275" name="ZoneTexte 11"/>
          <p:cNvSpPr txBox="1">
            <a:spLocks noChangeArrowheads="1"/>
          </p:cNvSpPr>
          <p:nvPr/>
        </p:nvSpPr>
        <p:spPr bwMode="auto">
          <a:xfrm>
            <a:off x="688603" y="5465391"/>
            <a:ext cx="944562" cy="369887"/>
          </a:xfrm>
          <a:prstGeom prst="rect">
            <a:avLst/>
          </a:prstGeom>
          <a:solidFill>
            <a:schemeClr val="accent5"/>
          </a:solidFill>
          <a:ln w="9525">
            <a:noFill/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s-AR" sz="1600" b="1" smtClean="0">
                <a:solidFill>
                  <a:srgbClr val="000066"/>
                </a:solidFill>
              </a:rPr>
              <a:t>S48</a:t>
            </a:r>
            <a:endParaRPr lang="es-AR" sz="1600" b="1">
              <a:solidFill>
                <a:srgbClr val="000066"/>
              </a:solidFill>
            </a:endParaRPr>
          </a:p>
        </p:txBody>
      </p:sp>
      <p:sp>
        <p:nvSpPr>
          <p:cNvPr id="13" name="ZoneTexte 12"/>
          <p:cNvSpPr txBox="1">
            <a:spLocks noChangeArrowheads="1"/>
          </p:cNvSpPr>
          <p:nvPr/>
        </p:nvSpPr>
        <p:spPr bwMode="auto">
          <a:xfrm>
            <a:off x="1641103" y="4979616"/>
            <a:ext cx="6891337" cy="369887"/>
          </a:xfrm>
          <a:prstGeom prst="rect">
            <a:avLst/>
          </a:prstGeom>
          <a:solidFill>
            <a:schemeClr val="accent1">
              <a:lumMod val="9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s-AR" b="1" smtClean="0">
                <a:solidFill>
                  <a:srgbClr val="000066"/>
                </a:solidFill>
                <a:latin typeface="+mj-lt"/>
              </a:rPr>
              <a:t>Endpoints primarios</a:t>
            </a:r>
            <a:endParaRPr lang="es-AR" sz="2000" b="1">
              <a:solidFill>
                <a:srgbClr val="000066"/>
              </a:solidFill>
              <a:latin typeface="+mj-lt"/>
            </a:endParaRPr>
          </a:p>
        </p:txBody>
      </p:sp>
      <p:sp>
        <p:nvSpPr>
          <p:cNvPr id="11277" name="ZoneTexte 13"/>
          <p:cNvSpPr txBox="1">
            <a:spLocks noChangeArrowheads="1"/>
          </p:cNvSpPr>
          <p:nvPr/>
        </p:nvSpPr>
        <p:spPr bwMode="auto">
          <a:xfrm>
            <a:off x="1641103" y="5465391"/>
            <a:ext cx="6891337" cy="369887"/>
          </a:xfrm>
          <a:prstGeom prst="rect">
            <a:avLst/>
          </a:prstGeom>
          <a:solidFill>
            <a:schemeClr val="accent1">
              <a:lumMod val="9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s-AR" b="1" smtClean="0">
                <a:solidFill>
                  <a:srgbClr val="000066"/>
                </a:solidFill>
                <a:latin typeface="+mj-lt"/>
              </a:rPr>
              <a:t>Endpoint secundario</a:t>
            </a:r>
            <a:endParaRPr lang="es-AR" b="1">
              <a:solidFill>
                <a:srgbClr val="000066"/>
              </a:solidFill>
              <a:latin typeface="+mj-lt"/>
            </a:endParaRPr>
          </a:p>
        </p:txBody>
      </p:sp>
      <p:cxnSp>
        <p:nvCxnSpPr>
          <p:cNvPr id="15" name="Connecteur droit avec flèche 14"/>
          <p:cNvCxnSpPr/>
          <p:nvPr/>
        </p:nvCxnSpPr>
        <p:spPr bwMode="auto">
          <a:xfrm rot="5400000">
            <a:off x="2107034" y="4158085"/>
            <a:ext cx="795337" cy="0"/>
          </a:xfrm>
          <a:prstGeom prst="straightConnector1">
            <a:avLst/>
          </a:prstGeom>
          <a:ln w="19050">
            <a:solidFill>
              <a:srgbClr val="333399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avec flèche 15"/>
          <p:cNvCxnSpPr/>
          <p:nvPr/>
        </p:nvCxnSpPr>
        <p:spPr bwMode="auto">
          <a:xfrm rot="5400000">
            <a:off x="2426915" y="4922466"/>
            <a:ext cx="155575" cy="0"/>
          </a:xfrm>
          <a:prstGeom prst="straightConnector1">
            <a:avLst/>
          </a:prstGeom>
          <a:ln w="19050">
            <a:solidFill>
              <a:srgbClr val="333399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avec flèche 16"/>
          <p:cNvCxnSpPr/>
          <p:nvPr/>
        </p:nvCxnSpPr>
        <p:spPr bwMode="auto">
          <a:xfrm rot="5400000">
            <a:off x="2426915" y="5395541"/>
            <a:ext cx="155575" cy="0"/>
          </a:xfrm>
          <a:prstGeom prst="straightConnector1">
            <a:avLst/>
          </a:prstGeom>
          <a:ln w="19050">
            <a:solidFill>
              <a:srgbClr val="333399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avec flèche 17"/>
          <p:cNvCxnSpPr/>
          <p:nvPr/>
        </p:nvCxnSpPr>
        <p:spPr bwMode="auto">
          <a:xfrm rot="5400000">
            <a:off x="2426915" y="5928941"/>
            <a:ext cx="155575" cy="0"/>
          </a:xfrm>
          <a:prstGeom prst="straightConnector1">
            <a:avLst/>
          </a:prstGeom>
          <a:ln w="19050">
            <a:solidFill>
              <a:srgbClr val="333399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Connecteur droit avec flèche 18"/>
          <p:cNvCxnSpPr/>
          <p:nvPr/>
        </p:nvCxnSpPr>
        <p:spPr bwMode="auto">
          <a:xfrm rot="5400000">
            <a:off x="3437359" y="4158085"/>
            <a:ext cx="795337" cy="0"/>
          </a:xfrm>
          <a:prstGeom prst="straightConnector1">
            <a:avLst/>
          </a:prstGeom>
          <a:ln w="19050">
            <a:solidFill>
              <a:srgbClr val="333399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Connecteur droit avec flèche 19"/>
          <p:cNvCxnSpPr/>
          <p:nvPr/>
        </p:nvCxnSpPr>
        <p:spPr bwMode="auto">
          <a:xfrm rot="5400000">
            <a:off x="3757240" y="4922466"/>
            <a:ext cx="155575" cy="0"/>
          </a:xfrm>
          <a:prstGeom prst="straightConnector1">
            <a:avLst/>
          </a:prstGeom>
          <a:ln w="19050">
            <a:solidFill>
              <a:srgbClr val="333399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avec flèche 20"/>
          <p:cNvCxnSpPr/>
          <p:nvPr/>
        </p:nvCxnSpPr>
        <p:spPr bwMode="auto">
          <a:xfrm rot="5400000">
            <a:off x="3757240" y="5395541"/>
            <a:ext cx="155575" cy="0"/>
          </a:xfrm>
          <a:prstGeom prst="straightConnector1">
            <a:avLst/>
          </a:prstGeom>
          <a:ln w="19050">
            <a:solidFill>
              <a:srgbClr val="333399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Connecteur droit avec flèche 21"/>
          <p:cNvCxnSpPr/>
          <p:nvPr/>
        </p:nvCxnSpPr>
        <p:spPr bwMode="auto">
          <a:xfrm rot="5400000">
            <a:off x="3757240" y="5928941"/>
            <a:ext cx="155575" cy="0"/>
          </a:xfrm>
          <a:prstGeom prst="straightConnector1">
            <a:avLst/>
          </a:prstGeom>
          <a:ln w="19050">
            <a:solidFill>
              <a:srgbClr val="333399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Connecteur droit avec flèche 22"/>
          <p:cNvCxnSpPr/>
          <p:nvPr/>
        </p:nvCxnSpPr>
        <p:spPr bwMode="auto">
          <a:xfrm rot="5400000">
            <a:off x="4740696" y="4158085"/>
            <a:ext cx="795337" cy="0"/>
          </a:xfrm>
          <a:prstGeom prst="straightConnector1">
            <a:avLst/>
          </a:prstGeom>
          <a:ln w="19050">
            <a:solidFill>
              <a:srgbClr val="333399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Connecteur droit avec flèche 23"/>
          <p:cNvCxnSpPr/>
          <p:nvPr/>
        </p:nvCxnSpPr>
        <p:spPr bwMode="auto">
          <a:xfrm rot="5400000">
            <a:off x="5060577" y="4922466"/>
            <a:ext cx="155575" cy="0"/>
          </a:xfrm>
          <a:prstGeom prst="straightConnector1">
            <a:avLst/>
          </a:prstGeom>
          <a:ln w="19050">
            <a:solidFill>
              <a:srgbClr val="333399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Connecteur droit avec flèche 24"/>
          <p:cNvCxnSpPr/>
          <p:nvPr/>
        </p:nvCxnSpPr>
        <p:spPr bwMode="auto">
          <a:xfrm rot="5400000">
            <a:off x="5060577" y="5395541"/>
            <a:ext cx="155575" cy="0"/>
          </a:xfrm>
          <a:prstGeom prst="straightConnector1">
            <a:avLst/>
          </a:prstGeom>
          <a:ln w="19050">
            <a:solidFill>
              <a:srgbClr val="333399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Connecteur droit avec flèche 25"/>
          <p:cNvCxnSpPr/>
          <p:nvPr/>
        </p:nvCxnSpPr>
        <p:spPr bwMode="auto">
          <a:xfrm rot="5400000">
            <a:off x="5060577" y="5928941"/>
            <a:ext cx="155575" cy="0"/>
          </a:xfrm>
          <a:prstGeom prst="straightConnector1">
            <a:avLst/>
          </a:prstGeom>
          <a:ln w="19050">
            <a:solidFill>
              <a:srgbClr val="333399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Connecteur droit avec flèche 26"/>
          <p:cNvCxnSpPr/>
          <p:nvPr/>
        </p:nvCxnSpPr>
        <p:spPr bwMode="auto">
          <a:xfrm rot="5400000">
            <a:off x="6053559" y="4158085"/>
            <a:ext cx="795337" cy="0"/>
          </a:xfrm>
          <a:prstGeom prst="straightConnector1">
            <a:avLst/>
          </a:prstGeom>
          <a:ln w="19050">
            <a:solidFill>
              <a:srgbClr val="333399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Connecteur droit avec flèche 27"/>
          <p:cNvCxnSpPr/>
          <p:nvPr/>
        </p:nvCxnSpPr>
        <p:spPr bwMode="auto">
          <a:xfrm rot="5400000">
            <a:off x="6373440" y="4922466"/>
            <a:ext cx="155575" cy="0"/>
          </a:xfrm>
          <a:prstGeom prst="straightConnector1">
            <a:avLst/>
          </a:prstGeom>
          <a:ln w="19050">
            <a:solidFill>
              <a:srgbClr val="333399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Connecteur droit avec flèche 28"/>
          <p:cNvCxnSpPr/>
          <p:nvPr/>
        </p:nvCxnSpPr>
        <p:spPr bwMode="auto">
          <a:xfrm rot="5400000">
            <a:off x="6373440" y="5392366"/>
            <a:ext cx="155575" cy="0"/>
          </a:xfrm>
          <a:prstGeom prst="straightConnector1">
            <a:avLst/>
          </a:prstGeom>
          <a:ln w="19050">
            <a:solidFill>
              <a:srgbClr val="333399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Connecteur droit avec flèche 29"/>
          <p:cNvCxnSpPr/>
          <p:nvPr/>
        </p:nvCxnSpPr>
        <p:spPr bwMode="auto">
          <a:xfrm rot="5400000">
            <a:off x="6373440" y="5928941"/>
            <a:ext cx="155575" cy="0"/>
          </a:xfrm>
          <a:prstGeom prst="straightConnector1">
            <a:avLst/>
          </a:prstGeom>
          <a:ln w="19050">
            <a:solidFill>
              <a:srgbClr val="333399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Connecteur droit avec flèche 30"/>
          <p:cNvCxnSpPr>
            <a:stCxn id="11272" idx="2"/>
          </p:cNvCxnSpPr>
          <p:nvPr/>
        </p:nvCxnSpPr>
        <p:spPr bwMode="auto">
          <a:xfrm rot="5400000">
            <a:off x="7202115" y="4358904"/>
            <a:ext cx="1277937" cy="4762"/>
          </a:xfrm>
          <a:prstGeom prst="straightConnector1">
            <a:avLst/>
          </a:prstGeom>
          <a:ln w="19050">
            <a:solidFill>
              <a:srgbClr val="333399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295" name="ZoneTexte 34"/>
          <p:cNvSpPr txBox="1">
            <a:spLocks noChangeArrowheads="1"/>
          </p:cNvSpPr>
          <p:nvPr/>
        </p:nvSpPr>
        <p:spPr bwMode="auto">
          <a:xfrm>
            <a:off x="2231736" y="3954091"/>
            <a:ext cx="4487707" cy="307777"/>
          </a:xfrm>
          <a:prstGeom prst="rect">
            <a:avLst/>
          </a:prstGeom>
          <a:solidFill>
            <a:schemeClr val="bg1"/>
          </a:solidFill>
          <a:ln w="19050">
            <a:solidFill>
              <a:srgbClr val="333399"/>
            </a:solidFill>
            <a:miter lim="800000"/>
            <a:headEnd/>
            <a:tailEnd/>
          </a:ln>
        </p:spPr>
        <p:txBody>
          <a:bodyPr wrap="none" lIns="0" rIns="0">
            <a:spAutoFit/>
          </a:bodyPr>
          <a:lstStyle/>
          <a:p>
            <a:pPr algn="ctr"/>
            <a:r>
              <a:rPr lang="es-AR" sz="1400" b="1" dirty="0" smtClean="0">
                <a:solidFill>
                  <a:srgbClr val="000066"/>
                </a:solidFill>
                <a:latin typeface="+mj-lt"/>
              </a:rPr>
              <a:t> 7 días de </a:t>
            </a:r>
            <a:r>
              <a:rPr lang="es-AR" sz="1400" b="1" dirty="0" err="1">
                <a:solidFill>
                  <a:srgbClr val="000066"/>
                </a:solidFill>
                <a:latin typeface="+mj-lt"/>
              </a:rPr>
              <a:t>fostemsavir</a:t>
            </a:r>
            <a:r>
              <a:rPr lang="es-AR" sz="1400" b="1" dirty="0">
                <a:solidFill>
                  <a:srgbClr val="000066"/>
                </a:solidFill>
                <a:latin typeface="+mj-lt"/>
              </a:rPr>
              <a:t> monoterapia</a:t>
            </a:r>
            <a:r>
              <a:rPr lang="es-AR" sz="1400" b="1" dirty="0" smtClean="0">
                <a:solidFill>
                  <a:srgbClr val="000066"/>
                </a:solidFill>
                <a:latin typeface="+mj-lt"/>
              </a:rPr>
              <a:t> : 10 pacientes por rama </a:t>
            </a:r>
            <a:endParaRPr lang="es-AR" sz="1400" b="1" dirty="0">
              <a:solidFill>
                <a:srgbClr val="000066"/>
              </a:solidFill>
              <a:latin typeface="+mj-lt"/>
            </a:endParaRPr>
          </a:p>
        </p:txBody>
      </p:sp>
      <p:sp>
        <p:nvSpPr>
          <p:cNvPr id="11296" name="ZoneTexte 11"/>
          <p:cNvSpPr txBox="1">
            <a:spLocks noChangeArrowheads="1"/>
          </p:cNvSpPr>
          <p:nvPr/>
        </p:nvSpPr>
        <p:spPr bwMode="auto">
          <a:xfrm>
            <a:off x="656853" y="6014666"/>
            <a:ext cx="944562" cy="369887"/>
          </a:xfrm>
          <a:prstGeom prst="rect">
            <a:avLst/>
          </a:prstGeom>
          <a:solidFill>
            <a:schemeClr val="accent5"/>
          </a:solidFill>
          <a:ln w="9525">
            <a:noFill/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s-AR" sz="1600" b="1" smtClean="0">
                <a:solidFill>
                  <a:srgbClr val="000066"/>
                </a:solidFill>
              </a:rPr>
              <a:t>S96</a:t>
            </a:r>
            <a:endParaRPr lang="es-AR" sz="1600" b="1">
              <a:solidFill>
                <a:srgbClr val="000066"/>
              </a:solidFill>
            </a:endParaRPr>
          </a:p>
        </p:txBody>
      </p:sp>
      <p:sp>
        <p:nvSpPr>
          <p:cNvPr id="11297" name="ZoneTexte 13"/>
          <p:cNvSpPr txBox="1">
            <a:spLocks noChangeArrowheads="1"/>
          </p:cNvSpPr>
          <p:nvPr/>
        </p:nvSpPr>
        <p:spPr bwMode="auto">
          <a:xfrm>
            <a:off x="1609353" y="6014666"/>
            <a:ext cx="6891337" cy="369887"/>
          </a:xfrm>
          <a:prstGeom prst="rect">
            <a:avLst/>
          </a:prstGeom>
          <a:solidFill>
            <a:schemeClr val="accent1">
              <a:lumMod val="9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s-AR" b="1" smtClean="0">
                <a:solidFill>
                  <a:srgbClr val="000066"/>
                </a:solidFill>
                <a:latin typeface="+mj-lt"/>
              </a:rPr>
              <a:t>Seguimiento a largo plazo con la dosis seleccionada</a:t>
            </a:r>
            <a:endParaRPr lang="es-AR" b="1">
              <a:solidFill>
                <a:srgbClr val="000066"/>
              </a:solidFill>
              <a:latin typeface="+mj-lt"/>
            </a:endParaRPr>
          </a:p>
        </p:txBody>
      </p:sp>
      <p:sp>
        <p:nvSpPr>
          <p:cNvPr id="37" name="Espace réservé du contenu 2"/>
          <p:cNvSpPr txBox="1">
            <a:spLocks/>
          </p:cNvSpPr>
          <p:nvPr/>
        </p:nvSpPr>
        <p:spPr bwMode="auto">
          <a:xfrm>
            <a:off x="34924" y="1125538"/>
            <a:ext cx="9107489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914400">
              <a:spcBef>
                <a:spcPct val="20000"/>
              </a:spcBef>
              <a:buClr>
                <a:srgbClr val="CC3300"/>
              </a:buClr>
              <a:buFont typeface="Wingdings" pitchFamily="-109" charset="2"/>
              <a:buChar char="§"/>
              <a:defRPr/>
            </a:pPr>
            <a:r>
              <a:rPr lang="es-AR" sz="2800" b="1" kern="0" dirty="0" smtClean="0">
                <a:solidFill>
                  <a:srgbClr val="CC3300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Diseño</a:t>
            </a:r>
          </a:p>
          <a:p>
            <a:pPr marL="815975" lvl="1" indent="-358775" defTabSz="914400">
              <a:buClr>
                <a:srgbClr val="CC3300"/>
              </a:buClr>
              <a:buFont typeface="Verdana" pitchFamily="34" charset="0"/>
              <a:buChar char="–"/>
            </a:pPr>
            <a:r>
              <a:rPr lang="es-AR" sz="1600" dirty="0" smtClean="0">
                <a:solidFill>
                  <a:srgbClr val="002060"/>
                </a:solidFill>
                <a:cs typeface="Arial" charset="0"/>
              </a:rPr>
              <a:t>Fase </a:t>
            </a:r>
            <a:r>
              <a:rPr lang="es-AR" sz="1600" dirty="0" err="1" smtClean="0">
                <a:solidFill>
                  <a:srgbClr val="002060"/>
                </a:solidFill>
                <a:cs typeface="Arial" charset="0"/>
              </a:rPr>
              <a:t>IIb</a:t>
            </a:r>
            <a:r>
              <a:rPr lang="es-AR" sz="1600" dirty="0" smtClean="0">
                <a:solidFill>
                  <a:srgbClr val="002060"/>
                </a:solidFill>
                <a:cs typeface="Arial" charset="0"/>
              </a:rPr>
              <a:t>, </a:t>
            </a:r>
            <a:r>
              <a:rPr lang="es-AR" sz="1600" dirty="0" err="1" smtClean="0">
                <a:solidFill>
                  <a:srgbClr val="002060"/>
                </a:solidFill>
                <a:cs typeface="Arial" charset="0"/>
              </a:rPr>
              <a:t>randomizado</a:t>
            </a:r>
            <a:r>
              <a:rPr lang="es-AR" sz="1600" dirty="0" smtClean="0">
                <a:solidFill>
                  <a:srgbClr val="002060"/>
                </a:solidFill>
                <a:cs typeface="Arial" charset="0"/>
              </a:rPr>
              <a:t>, activo, controlado, ciego para dosis de </a:t>
            </a:r>
            <a:r>
              <a:rPr lang="es-AR" sz="1600" dirty="0" err="1">
                <a:solidFill>
                  <a:srgbClr val="002060"/>
                </a:solidFill>
                <a:cs typeface="Arial" charset="0"/>
              </a:rPr>
              <a:t>fostemsavir</a:t>
            </a:r>
            <a:r>
              <a:rPr lang="es-AR" sz="1600" dirty="0">
                <a:solidFill>
                  <a:srgbClr val="002060"/>
                </a:solidFill>
                <a:cs typeface="Arial" charset="0"/>
              </a:rPr>
              <a:t> </a:t>
            </a:r>
            <a:endParaRPr lang="es-AR" sz="1600" dirty="0" smtClean="0">
              <a:solidFill>
                <a:srgbClr val="002060"/>
              </a:solidFill>
              <a:cs typeface="Arial" charset="0"/>
            </a:endParaRPr>
          </a:p>
          <a:p>
            <a:pPr marL="815975" lvl="1" indent="-358775" defTabSz="914400">
              <a:buClr>
                <a:srgbClr val="CC3300"/>
              </a:buClr>
              <a:buFont typeface="Verdana" pitchFamily="34" charset="0"/>
              <a:buChar char="–"/>
            </a:pPr>
            <a:r>
              <a:rPr lang="es-AR" sz="1600" dirty="0" smtClean="0">
                <a:solidFill>
                  <a:srgbClr val="002060"/>
                </a:solidFill>
                <a:cs typeface="Arial" charset="0"/>
              </a:rPr>
              <a:t>Pacientes experimentados en ARV  </a:t>
            </a:r>
            <a:r>
              <a:rPr lang="es-AR" sz="1600" u="sng" dirty="0" smtClean="0">
                <a:solidFill>
                  <a:srgbClr val="002060"/>
                </a:solidFill>
                <a:cs typeface="Arial" charset="0"/>
              </a:rPr>
              <a:t>&gt;</a:t>
            </a:r>
            <a:r>
              <a:rPr lang="es-AR" sz="1600" dirty="0" smtClean="0">
                <a:solidFill>
                  <a:srgbClr val="002060"/>
                </a:solidFill>
                <a:cs typeface="Arial" charset="0"/>
              </a:rPr>
              <a:t> 18 años, CV </a:t>
            </a:r>
            <a:r>
              <a:rPr lang="es-AR" sz="1600" u="sng" dirty="0" smtClean="0">
                <a:solidFill>
                  <a:srgbClr val="002060"/>
                </a:solidFill>
                <a:cs typeface="Arial" charset="0"/>
              </a:rPr>
              <a:t>&gt;</a:t>
            </a:r>
            <a:r>
              <a:rPr lang="es-AR" sz="1600" dirty="0" smtClean="0">
                <a:solidFill>
                  <a:srgbClr val="002060"/>
                </a:solidFill>
                <a:cs typeface="Arial" charset="0"/>
              </a:rPr>
              <a:t> 1,000 c/</a:t>
            </a:r>
            <a:r>
              <a:rPr lang="es-AR" sz="1600" dirty="0" err="1" smtClean="0">
                <a:solidFill>
                  <a:srgbClr val="002060"/>
                </a:solidFill>
                <a:cs typeface="Arial" charset="0"/>
              </a:rPr>
              <a:t>mL</a:t>
            </a:r>
            <a:r>
              <a:rPr lang="es-AR" sz="1600" dirty="0" smtClean="0">
                <a:solidFill>
                  <a:srgbClr val="002060"/>
                </a:solidFill>
                <a:cs typeface="Arial" charset="0"/>
              </a:rPr>
              <a:t>, CD4  &gt; 50/mm</a:t>
            </a:r>
            <a:r>
              <a:rPr lang="es-AR" sz="1600" baseline="30000" dirty="0" smtClean="0">
                <a:solidFill>
                  <a:srgbClr val="002060"/>
                </a:solidFill>
                <a:cs typeface="Arial" charset="0"/>
              </a:rPr>
              <a:t>3</a:t>
            </a:r>
          </a:p>
          <a:p>
            <a:pPr marL="815975" lvl="1" indent="-358775" defTabSz="914400">
              <a:buClr>
                <a:srgbClr val="CC3300"/>
              </a:buClr>
              <a:buFont typeface="Verdana" pitchFamily="34" charset="0"/>
              <a:buChar char="–"/>
            </a:pPr>
            <a:r>
              <a:rPr lang="es-AR" sz="1600" dirty="0" smtClean="0">
                <a:solidFill>
                  <a:srgbClr val="002060"/>
                </a:solidFill>
                <a:cs typeface="Arial" charset="0"/>
              </a:rPr>
              <a:t>Susceptibilidad a RAL, TDF y ATV</a:t>
            </a:r>
          </a:p>
          <a:p>
            <a:pPr marL="815975" lvl="1" indent="-358775" defTabSz="914400">
              <a:buClr>
                <a:srgbClr val="CC3300"/>
              </a:buClr>
              <a:buFont typeface="Verdana" pitchFamily="34" charset="0"/>
              <a:buChar char="–"/>
            </a:pPr>
            <a:r>
              <a:rPr lang="es-AR" sz="1600" dirty="0" err="1" smtClean="0">
                <a:solidFill>
                  <a:srgbClr val="002060"/>
                </a:solidFill>
                <a:cs typeface="Arial" charset="0"/>
              </a:rPr>
              <a:t>Temsavir</a:t>
            </a:r>
            <a:r>
              <a:rPr lang="es-AR" sz="1600" dirty="0" smtClean="0">
                <a:solidFill>
                  <a:srgbClr val="002060"/>
                </a:solidFill>
                <a:cs typeface="Arial" charset="0"/>
              </a:rPr>
              <a:t> IC</a:t>
            </a:r>
            <a:r>
              <a:rPr lang="es-AR" sz="1600" baseline="-25000" dirty="0" smtClean="0">
                <a:solidFill>
                  <a:srgbClr val="002060"/>
                </a:solidFill>
                <a:cs typeface="Arial" charset="0"/>
              </a:rPr>
              <a:t>50 </a:t>
            </a:r>
            <a:r>
              <a:rPr lang="es-AR" sz="1600" dirty="0" smtClean="0">
                <a:solidFill>
                  <a:srgbClr val="002060"/>
                </a:solidFill>
                <a:cs typeface="Arial" charset="0"/>
              </a:rPr>
              <a:t>&lt; 0.1 </a:t>
            </a:r>
            <a:r>
              <a:rPr lang="es-AR" sz="1600" dirty="0" err="1" smtClean="0">
                <a:solidFill>
                  <a:srgbClr val="002060"/>
                </a:solidFill>
                <a:cs typeface="Arial" charset="0"/>
              </a:rPr>
              <a:t>μM</a:t>
            </a:r>
            <a:r>
              <a:rPr lang="es-AR" sz="1600" dirty="0" smtClean="0">
                <a:solidFill>
                  <a:srgbClr val="002060"/>
                </a:solidFill>
                <a:cs typeface="Arial" charset="0"/>
              </a:rPr>
              <a:t> (100 </a:t>
            </a:r>
            <a:r>
              <a:rPr lang="es-AR" sz="1600" dirty="0" err="1" smtClean="0">
                <a:solidFill>
                  <a:srgbClr val="002060"/>
                </a:solidFill>
                <a:cs typeface="Arial" charset="0"/>
              </a:rPr>
              <a:t>nM</a:t>
            </a:r>
            <a:r>
              <a:rPr lang="es-AR" sz="1600" dirty="0" smtClean="0">
                <a:solidFill>
                  <a:srgbClr val="002060"/>
                </a:solidFill>
                <a:cs typeface="Arial" charset="0"/>
              </a:rPr>
              <a:t>)  por testeo de susceptibilidad </a:t>
            </a:r>
            <a:r>
              <a:rPr lang="es-AR" sz="1600" dirty="0" err="1" smtClean="0">
                <a:solidFill>
                  <a:srgbClr val="002060"/>
                </a:solidFill>
                <a:cs typeface="Arial" charset="0"/>
              </a:rPr>
              <a:t>Phenosense</a:t>
            </a:r>
            <a:r>
              <a:rPr lang="es-AR" sz="1600" baseline="30000" dirty="0" smtClean="0">
                <a:solidFill>
                  <a:srgbClr val="002060"/>
                </a:solidFill>
                <a:cs typeface="Arial" charset="0"/>
              </a:rPr>
              <a:t>®</a:t>
            </a:r>
            <a:r>
              <a:rPr lang="es-AR" sz="1600" dirty="0" smtClean="0">
                <a:solidFill>
                  <a:srgbClr val="002060"/>
                </a:solidFill>
                <a:cs typeface="Arial" charset="0"/>
              </a:rPr>
              <a:t> </a:t>
            </a:r>
            <a:endParaRPr lang="es-AR" sz="1600" dirty="0">
              <a:solidFill>
                <a:srgbClr val="002060"/>
              </a:solidFill>
              <a:cs typeface="Arial" charset="0"/>
            </a:endParaRPr>
          </a:p>
        </p:txBody>
      </p:sp>
      <p:cxnSp>
        <p:nvCxnSpPr>
          <p:cNvPr id="40" name="Connecteur droit avec flèche 39"/>
          <p:cNvCxnSpPr/>
          <p:nvPr/>
        </p:nvCxnSpPr>
        <p:spPr bwMode="auto">
          <a:xfrm rot="5400000">
            <a:off x="7762502" y="5395541"/>
            <a:ext cx="155575" cy="0"/>
          </a:xfrm>
          <a:prstGeom prst="straightConnector1">
            <a:avLst/>
          </a:prstGeom>
          <a:ln w="19050">
            <a:solidFill>
              <a:srgbClr val="333399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Connecteur droit avec flèche 40"/>
          <p:cNvCxnSpPr/>
          <p:nvPr/>
        </p:nvCxnSpPr>
        <p:spPr bwMode="auto">
          <a:xfrm rot="5400000">
            <a:off x="7763296" y="5931322"/>
            <a:ext cx="153988" cy="0"/>
          </a:xfrm>
          <a:prstGeom prst="straightConnector1">
            <a:avLst/>
          </a:prstGeom>
          <a:ln w="19050">
            <a:solidFill>
              <a:srgbClr val="333399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1302" name="Grouper 45"/>
          <p:cNvGrpSpPr>
            <a:grpSpLocks/>
          </p:cNvGrpSpPr>
          <p:nvPr/>
        </p:nvGrpSpPr>
        <p:grpSpPr bwMode="auto">
          <a:xfrm>
            <a:off x="148932" y="3869952"/>
            <a:ext cx="771446" cy="1984377"/>
            <a:chOff x="233024" y="4085143"/>
            <a:chExt cx="771186" cy="1984883"/>
          </a:xfrm>
        </p:grpSpPr>
        <p:sp>
          <p:nvSpPr>
            <p:cNvPr id="11303" name="ZoneTexte 8"/>
            <p:cNvSpPr txBox="1">
              <a:spLocks noChangeArrowheads="1"/>
            </p:cNvSpPr>
            <p:nvPr/>
          </p:nvSpPr>
          <p:spPr bwMode="auto">
            <a:xfrm rot="16200000">
              <a:off x="-528662" y="4846830"/>
              <a:ext cx="1984882" cy="461509"/>
            </a:xfrm>
            <a:prstGeom prst="rect">
              <a:avLst/>
            </a:prstGeom>
            <a:solidFill>
              <a:schemeClr val="accent5"/>
            </a:solidFill>
            <a:ln w="19050">
              <a:solidFill>
                <a:srgbClr val="333399"/>
              </a:solidFill>
              <a:miter lim="800000"/>
              <a:headEnd/>
              <a:tailEnd/>
            </a:ln>
          </p:spPr>
          <p:txBody>
            <a:bodyPr wrap="square" lIns="72000" rIns="72000">
              <a:spAutoFit/>
            </a:bodyPr>
            <a:lstStyle/>
            <a:p>
              <a:pPr algn="ctr"/>
              <a:r>
                <a:rPr lang="es-AR" sz="1200" b="1" dirty="0" smtClean="0">
                  <a:solidFill>
                    <a:srgbClr val="000066"/>
                  </a:solidFill>
                  <a:latin typeface="+mj-lt"/>
                </a:rPr>
                <a:t>Ciego parcial  </a:t>
              </a:r>
            </a:p>
            <a:p>
              <a:pPr algn="ctr"/>
              <a:r>
                <a:rPr lang="es-AR" sz="1200" b="1" dirty="0" smtClean="0">
                  <a:solidFill>
                    <a:srgbClr val="000066"/>
                  </a:solidFill>
                  <a:latin typeface="+mj-lt"/>
                </a:rPr>
                <a:t>(dosis de </a:t>
              </a:r>
              <a:r>
                <a:rPr lang="es-AR" sz="1200" b="1" dirty="0" err="1">
                  <a:solidFill>
                    <a:srgbClr val="000066"/>
                  </a:solidFill>
                  <a:latin typeface="+mj-lt"/>
                </a:rPr>
                <a:t>fostemsavir</a:t>
              </a:r>
              <a:r>
                <a:rPr lang="es-AR" sz="1200" b="1" dirty="0">
                  <a:solidFill>
                    <a:srgbClr val="000066"/>
                  </a:solidFill>
                  <a:latin typeface="+mj-lt"/>
                </a:rPr>
                <a:t>)</a:t>
              </a:r>
            </a:p>
          </p:txBody>
        </p:sp>
        <p:cxnSp>
          <p:nvCxnSpPr>
            <p:cNvPr id="43" name="Connecteur droit 42"/>
            <p:cNvCxnSpPr/>
            <p:nvPr/>
          </p:nvCxnSpPr>
          <p:spPr bwMode="auto">
            <a:xfrm>
              <a:off x="694751" y="4085143"/>
              <a:ext cx="309459" cy="1588"/>
            </a:xfrm>
            <a:prstGeom prst="line">
              <a:avLst/>
            </a:prstGeom>
            <a:ln w="12700">
              <a:solidFill>
                <a:srgbClr val="333399"/>
              </a:solidFill>
              <a:headEnd type="none" w="med" len="med"/>
              <a:tailEnd type="triangl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5" name="Connecteur droit 44"/>
            <p:cNvCxnSpPr/>
            <p:nvPr/>
          </p:nvCxnSpPr>
          <p:spPr bwMode="auto">
            <a:xfrm>
              <a:off x="694751" y="5606356"/>
              <a:ext cx="309459" cy="1588"/>
            </a:xfrm>
            <a:prstGeom prst="line">
              <a:avLst/>
            </a:prstGeom>
            <a:ln w="12700">
              <a:solidFill>
                <a:srgbClr val="333399"/>
              </a:solidFill>
              <a:headEnd type="none" w="med" len="med"/>
              <a:tailEnd type="triangl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60" name="Grouper 27"/>
          <p:cNvGrpSpPr>
            <a:grpSpLocks/>
          </p:cNvGrpSpPr>
          <p:nvPr/>
        </p:nvGrpSpPr>
        <p:grpSpPr bwMode="auto">
          <a:xfrm>
            <a:off x="0" y="6570663"/>
            <a:ext cx="1331640" cy="288075"/>
            <a:chOff x="-1" y="6570663"/>
            <a:chExt cx="1733878" cy="288851"/>
          </a:xfrm>
        </p:grpSpPr>
        <p:sp>
          <p:nvSpPr>
            <p:cNvPr id="61" name="AutoShape 162"/>
            <p:cNvSpPr>
              <a:spLocks noChangeArrowheads="1"/>
            </p:cNvSpPr>
            <p:nvPr/>
          </p:nvSpPr>
          <p:spPr bwMode="auto">
            <a:xfrm>
              <a:off x="-1" y="6570663"/>
              <a:ext cx="1733878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 defTabSz="914400"/>
              <a:endParaRPr lang="es-AR" b="1">
                <a:solidFill>
                  <a:srgbClr val="000066"/>
                </a:solidFill>
                <a:latin typeface="Calibri" pitchFamily="34" charset="0"/>
                <a:cs typeface="Arial" charset="0"/>
              </a:endParaRPr>
            </a:p>
          </p:txBody>
        </p:sp>
        <p:sp>
          <p:nvSpPr>
            <p:cNvPr id="62" name="ZoneTexte 23"/>
            <p:cNvSpPr txBox="1">
              <a:spLocks noChangeArrowheads="1"/>
            </p:cNvSpPr>
            <p:nvPr/>
          </p:nvSpPr>
          <p:spPr bwMode="auto">
            <a:xfrm>
              <a:off x="77877" y="6581769"/>
              <a:ext cx="1656000" cy="2777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defTabSz="914400"/>
              <a:r>
                <a:rPr lang="es-AR" sz="1200" b="1" i="1" smtClean="0">
                  <a:solidFill>
                    <a:srgbClr val="333399"/>
                  </a:solidFill>
                  <a:latin typeface="Cambria" pitchFamily="18" charset="0"/>
                  <a:ea typeface="ＭＳ Ｐゴシック"/>
                  <a:cs typeface="ＭＳ Ｐゴシック"/>
                </a:rPr>
                <a:t>AI438011 Study</a:t>
              </a:r>
              <a:endParaRPr lang="es-AR" sz="1200" b="1" i="1">
                <a:solidFill>
                  <a:srgbClr val="333399"/>
                </a:solidFill>
                <a:latin typeface="Cambria" pitchFamily="18" charset="0"/>
                <a:ea typeface="ＭＳ Ｐゴシック"/>
                <a:cs typeface="ＭＳ Ｐゴシック"/>
              </a:endParaRPr>
            </a:p>
          </p:txBody>
        </p:sp>
      </p:grpSp>
      <p:sp>
        <p:nvSpPr>
          <p:cNvPr id="44" name="ZoneTexte 69"/>
          <p:cNvSpPr txBox="1">
            <a:spLocks noChangeArrowheads="1"/>
          </p:cNvSpPr>
          <p:nvPr/>
        </p:nvSpPr>
        <p:spPr bwMode="auto">
          <a:xfrm>
            <a:off x="3563888" y="6581775"/>
            <a:ext cx="555153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defTabSz="914400"/>
            <a:r>
              <a:rPr lang="it-IT" sz="1200" i="1" dirty="0">
                <a:solidFill>
                  <a:srgbClr val="CC3300"/>
                </a:solidFill>
                <a:cs typeface="Arial" charset="0"/>
              </a:rPr>
              <a:t>Lalezari J. Lancet HIV 2015; 2:e427-37</a:t>
            </a:r>
            <a:r>
              <a:rPr lang="es-AR" sz="1200" i="1" dirty="0" smtClean="0">
                <a:solidFill>
                  <a:srgbClr val="CC3300"/>
                </a:solidFill>
                <a:cs typeface="Arial" charset="0"/>
              </a:rPr>
              <a:t>; </a:t>
            </a:r>
            <a:r>
              <a:rPr lang="es-AR" sz="1200" i="1" dirty="0" smtClean="0">
                <a:solidFill>
                  <a:srgbClr val="CC0000"/>
                </a:solidFill>
              </a:rPr>
              <a:t>Thompson M, CROI 2015, </a:t>
            </a:r>
            <a:r>
              <a:rPr lang="es-AR" sz="1200" i="1" dirty="0" err="1" smtClean="0">
                <a:solidFill>
                  <a:srgbClr val="CC0000"/>
                </a:solidFill>
              </a:rPr>
              <a:t>Abs</a:t>
            </a:r>
            <a:r>
              <a:rPr lang="es-AR" sz="1200" i="1" dirty="0" smtClean="0">
                <a:solidFill>
                  <a:srgbClr val="CC0000"/>
                </a:solidFill>
              </a:rPr>
              <a:t>. 545</a:t>
            </a:r>
            <a:endParaRPr lang="es-AR" sz="1200" i="1" dirty="0">
              <a:solidFill>
                <a:srgbClr val="CC0000"/>
              </a:solidFill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Espace réservé du contenu 2"/>
          <p:cNvSpPr>
            <a:spLocks/>
          </p:cNvSpPr>
          <p:nvPr/>
        </p:nvSpPr>
        <p:spPr bwMode="auto">
          <a:xfrm>
            <a:off x="180975" y="1371600"/>
            <a:ext cx="8810625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914400">
              <a:spcBef>
                <a:spcPct val="20000"/>
              </a:spcBef>
              <a:buClr>
                <a:srgbClr val="CC3300"/>
              </a:buClr>
              <a:buFont typeface="Wingdings" pitchFamily="-84" charset="2"/>
              <a:buChar char="§"/>
            </a:pPr>
            <a:r>
              <a:rPr lang="es-AR" sz="2800" b="1" dirty="0" smtClean="0">
                <a:solidFill>
                  <a:srgbClr val="CC3300"/>
                </a:solidFill>
                <a:latin typeface="Calibri" pitchFamily="-84" charset="0"/>
              </a:rPr>
              <a:t>Objetivo</a:t>
            </a:r>
          </a:p>
          <a:p>
            <a:pPr marL="800100" lvl="1" indent="-342900" defTabSz="914400">
              <a:spcBef>
                <a:spcPct val="20000"/>
              </a:spcBef>
              <a:buClr>
                <a:srgbClr val="CC3300"/>
              </a:buClr>
              <a:buFont typeface="Arial" charset="0"/>
              <a:buChar char="–"/>
            </a:pPr>
            <a:r>
              <a:rPr lang="es-AR" dirty="0" err="1" smtClean="0">
                <a:solidFill>
                  <a:srgbClr val="000066"/>
                </a:solidFill>
              </a:rPr>
              <a:t>Endpoints</a:t>
            </a:r>
            <a:r>
              <a:rPr lang="es-AR" dirty="0" smtClean="0">
                <a:solidFill>
                  <a:srgbClr val="000066"/>
                </a:solidFill>
              </a:rPr>
              <a:t> primarios (S24) :</a:t>
            </a:r>
          </a:p>
          <a:p>
            <a:pPr marL="1257300" lvl="2" indent="-342900" defTabSz="914400">
              <a:spcBef>
                <a:spcPct val="20000"/>
              </a:spcBef>
              <a:buClr>
                <a:srgbClr val="CC3300"/>
              </a:buClr>
              <a:buFont typeface="Arial" charset="0"/>
              <a:buChar char="–"/>
            </a:pPr>
            <a:r>
              <a:rPr lang="es-AR" dirty="0" smtClean="0">
                <a:solidFill>
                  <a:srgbClr val="000066"/>
                </a:solidFill>
              </a:rPr>
              <a:t>CV &lt; 50 c/</a:t>
            </a:r>
            <a:r>
              <a:rPr lang="es-AR" dirty="0" err="1" smtClean="0">
                <a:solidFill>
                  <a:srgbClr val="000066"/>
                </a:solidFill>
              </a:rPr>
              <a:t>mL</a:t>
            </a:r>
            <a:endParaRPr lang="es-AR" dirty="0" smtClean="0">
              <a:solidFill>
                <a:srgbClr val="000066"/>
              </a:solidFill>
            </a:endParaRPr>
          </a:p>
          <a:p>
            <a:pPr marL="1257300" lvl="2" indent="-342900" defTabSz="914400">
              <a:spcBef>
                <a:spcPct val="20000"/>
              </a:spcBef>
              <a:buClr>
                <a:srgbClr val="CC3300"/>
              </a:buClr>
              <a:buFont typeface="Arial" charset="0"/>
              <a:buChar char="–"/>
            </a:pPr>
            <a:r>
              <a:rPr lang="es-AR" dirty="0" smtClean="0">
                <a:solidFill>
                  <a:srgbClr val="000066"/>
                </a:solidFill>
              </a:rPr>
              <a:t>%  de eventos adversos serios y EA que llevaron a discontinuación </a:t>
            </a:r>
            <a:br>
              <a:rPr lang="es-AR" dirty="0" smtClean="0">
                <a:solidFill>
                  <a:srgbClr val="000066"/>
                </a:solidFill>
              </a:rPr>
            </a:br>
            <a:endParaRPr lang="es-AR" dirty="0" smtClean="0">
              <a:solidFill>
                <a:srgbClr val="000066"/>
              </a:solidFill>
            </a:endParaRPr>
          </a:p>
          <a:p>
            <a:pPr marL="800100" lvl="1" indent="-342900" defTabSz="914400">
              <a:spcBef>
                <a:spcPct val="20000"/>
              </a:spcBef>
              <a:buClr>
                <a:srgbClr val="CC3300"/>
              </a:buClr>
              <a:buFont typeface="Arial" charset="0"/>
              <a:buChar char="–"/>
            </a:pPr>
            <a:r>
              <a:rPr lang="es-AR" dirty="0" err="1" smtClean="0">
                <a:solidFill>
                  <a:srgbClr val="000066"/>
                </a:solidFill>
              </a:rPr>
              <a:t>Endpoints</a:t>
            </a:r>
            <a:r>
              <a:rPr lang="es-AR" dirty="0" smtClean="0">
                <a:solidFill>
                  <a:srgbClr val="000066"/>
                </a:solidFill>
              </a:rPr>
              <a:t> secundarios (S48) :</a:t>
            </a:r>
          </a:p>
          <a:p>
            <a:pPr marL="1257300" lvl="2" indent="-342900" defTabSz="914400">
              <a:spcBef>
                <a:spcPct val="20000"/>
              </a:spcBef>
              <a:buClr>
                <a:srgbClr val="CC3300"/>
              </a:buClr>
              <a:buFont typeface="Arial" charset="0"/>
              <a:buChar char="–"/>
            </a:pPr>
            <a:r>
              <a:rPr lang="es-AR" dirty="0" smtClean="0">
                <a:solidFill>
                  <a:srgbClr val="000066"/>
                </a:solidFill>
              </a:rPr>
              <a:t>% CV &lt; 50 c/</a:t>
            </a:r>
            <a:r>
              <a:rPr lang="es-AR" dirty="0" err="1" smtClean="0">
                <a:solidFill>
                  <a:srgbClr val="000066"/>
                </a:solidFill>
              </a:rPr>
              <a:t>mL</a:t>
            </a:r>
            <a:endParaRPr lang="es-AR" dirty="0" smtClean="0">
              <a:solidFill>
                <a:srgbClr val="000066"/>
              </a:solidFill>
            </a:endParaRPr>
          </a:p>
          <a:p>
            <a:pPr marL="1257300" lvl="2" indent="-342900" defTabSz="914400">
              <a:spcBef>
                <a:spcPct val="20000"/>
              </a:spcBef>
              <a:buClr>
                <a:srgbClr val="CC3300"/>
              </a:buClr>
              <a:buFont typeface="Arial" charset="0"/>
              <a:buChar char="–"/>
            </a:pPr>
            <a:r>
              <a:rPr lang="es-AR" dirty="0" smtClean="0">
                <a:solidFill>
                  <a:srgbClr val="000066"/>
                </a:solidFill>
              </a:rPr>
              <a:t>Cambio en recuento de CD4 desde el basal</a:t>
            </a:r>
          </a:p>
          <a:p>
            <a:pPr marL="1257300" lvl="2" indent="-342900" defTabSz="914400">
              <a:spcBef>
                <a:spcPct val="20000"/>
              </a:spcBef>
              <a:buClr>
                <a:srgbClr val="CC3300"/>
              </a:buClr>
              <a:buFont typeface="Arial" charset="0"/>
              <a:buChar char="–"/>
            </a:pPr>
            <a:r>
              <a:rPr lang="es-AR" dirty="0" smtClean="0">
                <a:solidFill>
                  <a:srgbClr val="000066"/>
                </a:solidFill>
              </a:rPr>
              <a:t>% </a:t>
            </a:r>
            <a:r>
              <a:rPr lang="es-AR" dirty="0" err="1" smtClean="0">
                <a:solidFill>
                  <a:srgbClr val="000066"/>
                </a:solidFill>
              </a:rPr>
              <a:t>EAs</a:t>
            </a:r>
            <a:r>
              <a:rPr lang="es-AR" dirty="0" smtClean="0">
                <a:solidFill>
                  <a:srgbClr val="000066"/>
                </a:solidFill>
              </a:rPr>
              <a:t> serios EA que llevan a la discontinuación</a:t>
            </a:r>
            <a:endParaRPr lang="es-AR" b="1" dirty="0">
              <a:solidFill>
                <a:srgbClr val="000066"/>
              </a:solidFill>
            </a:endParaRPr>
          </a:p>
        </p:txBody>
      </p:sp>
      <p:grpSp>
        <p:nvGrpSpPr>
          <p:cNvPr id="4" name="Grouper 27"/>
          <p:cNvGrpSpPr>
            <a:grpSpLocks/>
          </p:cNvGrpSpPr>
          <p:nvPr/>
        </p:nvGrpSpPr>
        <p:grpSpPr bwMode="auto">
          <a:xfrm>
            <a:off x="0" y="6570663"/>
            <a:ext cx="1331640" cy="288075"/>
            <a:chOff x="-1" y="6570663"/>
            <a:chExt cx="1733878" cy="288851"/>
          </a:xfrm>
        </p:grpSpPr>
        <p:sp>
          <p:nvSpPr>
            <p:cNvPr id="5" name="AutoShape 162"/>
            <p:cNvSpPr>
              <a:spLocks noChangeArrowheads="1"/>
            </p:cNvSpPr>
            <p:nvPr/>
          </p:nvSpPr>
          <p:spPr bwMode="auto">
            <a:xfrm>
              <a:off x="-1" y="6570663"/>
              <a:ext cx="1733878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 defTabSz="914400"/>
              <a:endParaRPr lang="en-GB" b="1">
                <a:solidFill>
                  <a:srgbClr val="000066"/>
                </a:solidFill>
                <a:latin typeface="Calibri" pitchFamily="34" charset="0"/>
                <a:cs typeface="Arial" charset="0"/>
              </a:endParaRPr>
            </a:p>
          </p:txBody>
        </p:sp>
        <p:sp>
          <p:nvSpPr>
            <p:cNvPr id="6" name="ZoneTexte 23"/>
            <p:cNvSpPr txBox="1">
              <a:spLocks noChangeArrowheads="1"/>
            </p:cNvSpPr>
            <p:nvPr/>
          </p:nvSpPr>
          <p:spPr bwMode="auto">
            <a:xfrm>
              <a:off x="77877" y="6581769"/>
              <a:ext cx="1656000" cy="2777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defTabSz="914400"/>
              <a:r>
                <a:rPr lang="en-GB" sz="1200" b="1" i="1" dirty="0" smtClean="0">
                  <a:solidFill>
                    <a:srgbClr val="333399"/>
                  </a:solidFill>
                  <a:latin typeface="Cambria" pitchFamily="18" charset="0"/>
                  <a:ea typeface="ＭＳ Ｐゴシック"/>
                  <a:cs typeface="ＭＳ Ｐゴシック"/>
                </a:rPr>
                <a:t>AI438011 Study</a:t>
              </a:r>
              <a:endParaRPr lang="en-GB" sz="1200" b="1" i="1" dirty="0">
                <a:solidFill>
                  <a:srgbClr val="333399"/>
                </a:solidFill>
                <a:latin typeface="Cambria" pitchFamily="18" charset="0"/>
                <a:ea typeface="ＭＳ Ｐゴシック"/>
                <a:cs typeface="ＭＳ Ｐゴシック"/>
              </a:endParaRPr>
            </a:p>
          </p:txBody>
        </p:sp>
      </p:grpSp>
      <p:sp>
        <p:nvSpPr>
          <p:cNvPr id="7" name="ZoneTexte 69"/>
          <p:cNvSpPr txBox="1">
            <a:spLocks noChangeArrowheads="1"/>
          </p:cNvSpPr>
          <p:nvPr/>
        </p:nvSpPr>
        <p:spPr bwMode="auto">
          <a:xfrm>
            <a:off x="6372225" y="6581775"/>
            <a:ext cx="27432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914400"/>
            <a:r>
              <a:rPr lang="fr-FR" sz="1200" i="1" dirty="0">
                <a:solidFill>
                  <a:srgbClr val="CC0000"/>
                </a:solidFill>
              </a:rPr>
              <a:t>Thompson M, CROI 2015, Abs. 545</a:t>
            </a:r>
            <a:endParaRPr lang="en-GB" sz="1200" i="1" dirty="0">
              <a:solidFill>
                <a:srgbClr val="CC0000"/>
              </a:solidFill>
            </a:endParaRPr>
          </a:p>
        </p:txBody>
      </p:sp>
      <p:sp>
        <p:nvSpPr>
          <p:cNvPr id="9" name="Titre 1"/>
          <p:cNvSpPr>
            <a:spLocks noGrp="1"/>
          </p:cNvSpPr>
          <p:nvPr>
            <p:ph type="title"/>
          </p:nvPr>
        </p:nvSpPr>
        <p:spPr>
          <a:xfrm>
            <a:off x="50800" y="44450"/>
            <a:ext cx="8193088" cy="1106488"/>
          </a:xfrm>
        </p:spPr>
        <p:txBody>
          <a:bodyPr/>
          <a:lstStyle/>
          <a:p>
            <a:r>
              <a:rPr lang="fr-FR" sz="3200" dirty="0" err="1" smtClean="0">
                <a:ea typeface="ＭＳ Ｐゴシック" pitchFamily="-84" charset="-128"/>
              </a:rPr>
              <a:t>Estudio</a:t>
            </a:r>
            <a:r>
              <a:rPr lang="fr-FR" sz="3200" dirty="0" smtClean="0">
                <a:ea typeface="ＭＳ Ｐゴシック" pitchFamily="-84" charset="-128"/>
              </a:rPr>
              <a:t> AI438011: </a:t>
            </a:r>
            <a:r>
              <a:rPr lang="fr-FR" sz="3200" dirty="0" err="1">
                <a:ea typeface="ＭＳ Ｐゴシック" pitchFamily="-84" charset="-128"/>
              </a:rPr>
              <a:t>fostemsavir</a:t>
            </a:r>
            <a:r>
              <a:rPr lang="fr-FR" sz="3200" dirty="0">
                <a:ea typeface="ＭＳ Ｐゴシック" pitchFamily="-84" charset="-128"/>
              </a:rPr>
              <a:t> </a:t>
            </a:r>
            <a:r>
              <a:rPr lang="fr-FR" sz="3200" dirty="0" err="1">
                <a:ea typeface="ＭＳ Ｐゴシック" pitchFamily="-84" charset="-128"/>
              </a:rPr>
              <a:t>Fase</a:t>
            </a:r>
            <a:r>
              <a:rPr lang="fr-FR" sz="3200" dirty="0">
                <a:ea typeface="ＭＳ Ｐゴシック" pitchFamily="-84" charset="-128"/>
              </a:rPr>
              <a:t> </a:t>
            </a:r>
            <a:r>
              <a:rPr lang="fr-FR" sz="3200" dirty="0" smtClean="0">
                <a:ea typeface="ＭＳ Ｐゴシック" pitchFamily="-84" charset="-128"/>
              </a:rPr>
              <a:t>II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oup 77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819866212"/>
              </p:ext>
            </p:extLst>
          </p:nvPr>
        </p:nvGraphicFramePr>
        <p:xfrm>
          <a:off x="76200" y="1611084"/>
          <a:ext cx="8926513" cy="4908551"/>
        </p:xfrm>
        <a:graphic>
          <a:graphicData uri="http://schemas.openxmlformats.org/drawingml/2006/table">
            <a:tbl>
              <a:tblPr/>
              <a:tblGrid>
                <a:gridCol w="265113"/>
                <a:gridCol w="2417762"/>
                <a:gridCol w="1270000"/>
                <a:gridCol w="1268413"/>
                <a:gridCol w="1268412"/>
                <a:gridCol w="1268413"/>
                <a:gridCol w="1168400"/>
              </a:tblGrid>
              <a:tr h="347663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endParaRPr kumimoji="0" lang="es-AR" sz="14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84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AR" sz="1600" b="1" i="0" u="none" strike="noStrike" cap="none" normalizeH="0" baseline="0" noProof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-84" charset="0"/>
                          <a:ea typeface="ＭＳ Ｐゴシック" pitchFamily="-84" charset="-128"/>
                        </a:rPr>
                        <a:t>Fostemsavir</a:t>
                      </a:r>
                      <a:r>
                        <a:rPr kumimoji="0" lang="es-AR" sz="16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-84" charset="0"/>
                          <a:ea typeface="ＭＳ Ｐゴシック" pitchFamily="-84" charset="-128"/>
                        </a:rPr>
                        <a:t> + TDF + RAL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AR" sz="16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-84" charset="0"/>
                          <a:ea typeface="ＭＳ Ｐゴシック" pitchFamily="-84" charset="-128"/>
                        </a:rPr>
                        <a:t>TDF + RAL </a:t>
                      </a:r>
                      <a:br>
                        <a:rPr kumimoji="0" lang="es-AR" sz="16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-84" charset="0"/>
                          <a:ea typeface="ＭＳ Ｐゴシック" pitchFamily="-84" charset="-128"/>
                        </a:rPr>
                      </a:br>
                      <a:r>
                        <a:rPr kumimoji="0" lang="es-AR" sz="16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-84" charset="0"/>
                          <a:ea typeface="ＭＳ Ｐゴシック" pitchFamily="-84" charset="-128"/>
                        </a:rPr>
                        <a:t>+ ATV/r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AR" sz="16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-84" charset="0"/>
                          <a:ea typeface="ＭＳ Ｐゴシック" pitchFamily="-84" charset="-128"/>
                        </a:rPr>
                        <a:t>N = 51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560388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endParaRPr kumimoji="0" lang="es-AR" sz="1400" b="1" i="0" u="none" strike="noStrike" cap="none" normalizeH="0" baseline="0" noProof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84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AR" sz="16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-84" charset="0"/>
                          <a:ea typeface="ＭＳ Ｐゴシック" pitchFamily="-84" charset="-128"/>
                        </a:rPr>
                        <a:t>400 mg BID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AR" sz="16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-84" charset="0"/>
                          <a:ea typeface="ＭＳ Ｐゴシック" pitchFamily="-84" charset="-128"/>
                        </a:rPr>
                        <a:t>N = 50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AR" sz="16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-84" charset="0"/>
                          <a:ea typeface="ＭＳ Ｐゴシック" pitchFamily="-84" charset="-128"/>
                        </a:rPr>
                        <a:t>800 mg BID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AR" sz="16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-84" charset="0"/>
                          <a:ea typeface="ＭＳ Ｐゴシック" pitchFamily="-84" charset="-128"/>
                        </a:rPr>
                        <a:t>N = 49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AR" sz="16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-84" charset="0"/>
                          <a:ea typeface="ＭＳ Ｐゴシック" pitchFamily="-84" charset="-128"/>
                        </a:rPr>
                        <a:t>600 mg QD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AR" sz="16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-84" charset="0"/>
                          <a:ea typeface="ＭＳ Ｐゴシック" pitchFamily="-84" charset="-128"/>
                        </a:rPr>
                        <a:t>N = 51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AR" sz="16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-84" charset="0"/>
                          <a:ea typeface="ＭＳ Ｐゴシック" pitchFamily="-84" charset="-128"/>
                        </a:rPr>
                        <a:t>1200 mg QD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AR" sz="16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-84" charset="0"/>
                          <a:ea typeface="ＭＳ Ｐゴシック" pitchFamily="-84" charset="-128"/>
                        </a:rPr>
                        <a:t>N = 50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28575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Edad mediana, años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39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37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40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40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39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8575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Mujer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38%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43%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43%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32%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43%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8575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CV (log</a:t>
                      </a:r>
                      <a:r>
                        <a:rPr kumimoji="0" lang="es-AR" sz="1400" b="1" i="0" u="none" strike="noStrike" cap="none" normalizeH="0" baseline="-2500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10 </a:t>
                      </a: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c/mL), mediana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4.97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5.01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4.88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4.78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4.78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8575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CV &gt; 100,000 c/mL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46%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51%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45 %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36 %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35%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8575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CD4 cell/mm</a:t>
                      </a:r>
                      <a:r>
                        <a:rPr kumimoji="0" lang="es-AR" sz="1400" b="1" i="0" u="none" strike="noStrike" cap="none" normalizeH="0" baseline="3000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3</a:t>
                      </a: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, mediana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214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237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226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224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249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8575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CD4 </a:t>
                      </a:r>
                      <a:r>
                        <a:rPr kumimoji="0" lang="es-AR" sz="1400" b="1" i="0" u="sng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&lt;</a:t>
                      </a: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 200/ mm</a:t>
                      </a:r>
                      <a:r>
                        <a:rPr kumimoji="0" lang="es-AR" sz="1400" b="1" i="0" u="none" strike="noStrike" cap="none" normalizeH="0" baseline="3000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3</a:t>
                      </a:r>
                      <a:endParaRPr kumimoji="0" lang="es-AR" sz="1400" b="1" i="0" u="none" strike="noStrike" cap="none" normalizeH="0" baseline="0" noProof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84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38%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33%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41%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42%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37%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8575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HIV subtipo B / C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70% / 16%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59% / 25%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69% / 22%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64% / 20%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67% / 18%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8575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Discontinuación a S48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6 (12%)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17 (35%)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9 (18%)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16 (32%)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14 (28%)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85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endParaRPr kumimoji="0" lang="es-AR" sz="1400" b="1" i="0" u="none" strike="noStrike" cap="none" normalizeH="0" baseline="0" noProof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84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Por pérdida de eficacia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-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5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5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85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endParaRPr kumimoji="0" lang="es-AR" sz="1400" b="1" i="0" u="none" strike="noStrike" cap="none" normalizeH="0" baseline="0" noProof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84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Por evento adverso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-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85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endParaRPr kumimoji="0" lang="es-AR" sz="1400" b="1" i="0" u="none" strike="noStrike" cap="none" normalizeH="0" baseline="0" noProof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84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Pérdida de seguimiento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5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85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endParaRPr kumimoji="0" lang="es-AR" sz="1400" b="1" i="0" u="none" strike="noStrike" cap="none" normalizeH="0" baseline="0" noProof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84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AR" sz="1400" b="1" i="0" u="none" strike="noStrike" kern="1200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  <a:cs typeface="+mn-cs"/>
                        </a:rPr>
                        <a:t>No adherencia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4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-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85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endParaRPr kumimoji="0" lang="es-AR" sz="1400" b="1" i="0" u="none" strike="noStrike" cap="none" normalizeH="0" baseline="0" noProof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84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Retiro de consentimiento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-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3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85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endParaRPr kumimoji="0" lang="es-AR" sz="1400" b="1" i="0" u="none" strike="noStrike" cap="none" normalizeH="0" baseline="0" noProof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84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Otros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3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4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4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3438" name="Rectangle 6"/>
          <p:cNvSpPr>
            <a:spLocks noChangeArrowheads="1"/>
          </p:cNvSpPr>
          <p:nvPr/>
        </p:nvSpPr>
        <p:spPr bwMode="auto">
          <a:xfrm>
            <a:off x="981075" y="1295400"/>
            <a:ext cx="7162800" cy="3313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914400">
              <a:lnSpc>
                <a:spcPts val="1525"/>
              </a:lnSpc>
              <a:spcBef>
                <a:spcPct val="20000"/>
              </a:spcBef>
            </a:pPr>
            <a:r>
              <a:rPr lang="es-AR" sz="2800" b="1" smtClean="0">
                <a:solidFill>
                  <a:srgbClr val="CC3300"/>
                </a:solidFill>
                <a:latin typeface="Calibri" pitchFamily="-84" charset="0"/>
              </a:rPr>
              <a:t>Características basales y disposición </a:t>
            </a:r>
            <a:endParaRPr lang="es-AR" sz="2800" b="1">
              <a:solidFill>
                <a:srgbClr val="CC3300"/>
              </a:solidFill>
              <a:latin typeface="Calibri" pitchFamily="-84" charset="0"/>
            </a:endParaRPr>
          </a:p>
        </p:txBody>
      </p:sp>
      <p:grpSp>
        <p:nvGrpSpPr>
          <p:cNvPr id="16" name="Grouper 27"/>
          <p:cNvGrpSpPr>
            <a:grpSpLocks/>
          </p:cNvGrpSpPr>
          <p:nvPr/>
        </p:nvGrpSpPr>
        <p:grpSpPr bwMode="auto">
          <a:xfrm>
            <a:off x="0" y="6570663"/>
            <a:ext cx="1331640" cy="288075"/>
            <a:chOff x="-1" y="6570663"/>
            <a:chExt cx="1733878" cy="288851"/>
          </a:xfrm>
        </p:grpSpPr>
        <p:sp>
          <p:nvSpPr>
            <p:cNvPr id="17" name="AutoShape 162"/>
            <p:cNvSpPr>
              <a:spLocks noChangeArrowheads="1"/>
            </p:cNvSpPr>
            <p:nvPr/>
          </p:nvSpPr>
          <p:spPr bwMode="auto">
            <a:xfrm>
              <a:off x="-1" y="6570663"/>
              <a:ext cx="1733878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 defTabSz="914400"/>
              <a:endParaRPr lang="en-GB" b="1">
                <a:solidFill>
                  <a:srgbClr val="000066"/>
                </a:solidFill>
                <a:latin typeface="Calibri" pitchFamily="34" charset="0"/>
                <a:cs typeface="Arial" charset="0"/>
              </a:endParaRPr>
            </a:p>
          </p:txBody>
        </p:sp>
        <p:sp>
          <p:nvSpPr>
            <p:cNvPr id="18" name="ZoneTexte 23"/>
            <p:cNvSpPr txBox="1">
              <a:spLocks noChangeArrowheads="1"/>
            </p:cNvSpPr>
            <p:nvPr/>
          </p:nvSpPr>
          <p:spPr bwMode="auto">
            <a:xfrm>
              <a:off x="77877" y="6581769"/>
              <a:ext cx="1656000" cy="2777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defTabSz="914400"/>
              <a:r>
                <a:rPr lang="en-GB" sz="1200" b="1" i="1" dirty="0" smtClean="0">
                  <a:solidFill>
                    <a:srgbClr val="333399"/>
                  </a:solidFill>
                  <a:latin typeface="Cambria" pitchFamily="18" charset="0"/>
                  <a:ea typeface="ＭＳ Ｐゴシック"/>
                  <a:cs typeface="ＭＳ Ｐゴシック"/>
                </a:rPr>
                <a:t>AI438011 Study</a:t>
              </a:r>
              <a:endParaRPr lang="en-GB" sz="1200" b="1" i="1" dirty="0">
                <a:solidFill>
                  <a:srgbClr val="333399"/>
                </a:solidFill>
                <a:latin typeface="Cambria" pitchFamily="18" charset="0"/>
                <a:ea typeface="ＭＳ Ｐゴシック"/>
                <a:cs typeface="ＭＳ Ｐゴシック"/>
              </a:endParaRPr>
            </a:p>
          </p:txBody>
        </p:sp>
      </p:grpSp>
      <p:sp>
        <p:nvSpPr>
          <p:cNvPr id="10" name="Titre 1"/>
          <p:cNvSpPr>
            <a:spLocks noGrp="1"/>
          </p:cNvSpPr>
          <p:nvPr>
            <p:ph type="title"/>
          </p:nvPr>
        </p:nvSpPr>
        <p:spPr>
          <a:xfrm>
            <a:off x="50800" y="44450"/>
            <a:ext cx="8193088" cy="1106488"/>
          </a:xfrm>
        </p:spPr>
        <p:txBody>
          <a:bodyPr/>
          <a:lstStyle/>
          <a:p>
            <a:r>
              <a:rPr lang="fr-FR" sz="3200" dirty="0" err="1" smtClean="0">
                <a:ea typeface="ＭＳ Ｐゴシック" pitchFamily="-84" charset="-128"/>
              </a:rPr>
              <a:t>Estudio</a:t>
            </a:r>
            <a:r>
              <a:rPr lang="fr-FR" sz="3200" dirty="0" smtClean="0">
                <a:ea typeface="ＭＳ Ｐゴシック" pitchFamily="-84" charset="-128"/>
              </a:rPr>
              <a:t> AI438011: </a:t>
            </a:r>
            <a:r>
              <a:rPr lang="fr-FR" sz="3200" dirty="0" err="1">
                <a:ea typeface="ＭＳ Ｐゴシック" pitchFamily="-84" charset="-128"/>
              </a:rPr>
              <a:t>fostemsavir</a:t>
            </a:r>
            <a:r>
              <a:rPr lang="fr-FR" sz="3200" dirty="0">
                <a:ea typeface="ＭＳ Ｐゴシック" pitchFamily="-84" charset="-128"/>
              </a:rPr>
              <a:t> </a:t>
            </a:r>
            <a:r>
              <a:rPr lang="fr-FR" sz="3200" dirty="0" err="1" smtClean="0">
                <a:ea typeface="ＭＳ Ｐゴシック" pitchFamily="-84" charset="-128"/>
              </a:rPr>
              <a:t>Fase</a:t>
            </a:r>
            <a:r>
              <a:rPr lang="fr-FR" sz="3200" dirty="0" smtClean="0">
                <a:ea typeface="ＭＳ Ｐゴシック" pitchFamily="-84" charset="-128"/>
              </a:rPr>
              <a:t> II</a:t>
            </a:r>
          </a:p>
        </p:txBody>
      </p:sp>
      <p:sp>
        <p:nvSpPr>
          <p:cNvPr id="9" name="ZoneTexte 69"/>
          <p:cNvSpPr txBox="1">
            <a:spLocks noChangeArrowheads="1"/>
          </p:cNvSpPr>
          <p:nvPr/>
        </p:nvSpPr>
        <p:spPr bwMode="auto">
          <a:xfrm>
            <a:off x="3563888" y="6581775"/>
            <a:ext cx="555153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defTabSz="914400"/>
            <a:r>
              <a:rPr lang="it-IT" sz="1200" i="1" dirty="0">
                <a:solidFill>
                  <a:srgbClr val="CC3300"/>
                </a:solidFill>
                <a:cs typeface="Arial" charset="0"/>
              </a:rPr>
              <a:t>Lalezari J. Lancet HIV 2015; 2:e427-37</a:t>
            </a:r>
            <a:r>
              <a:rPr lang="es-AR" sz="1200" i="1" dirty="0" smtClean="0">
                <a:solidFill>
                  <a:srgbClr val="CC3300"/>
                </a:solidFill>
                <a:cs typeface="Arial" charset="0"/>
              </a:rPr>
              <a:t>; </a:t>
            </a:r>
            <a:r>
              <a:rPr lang="es-AR" sz="1200" i="1" dirty="0" smtClean="0">
                <a:solidFill>
                  <a:srgbClr val="CC0000"/>
                </a:solidFill>
              </a:rPr>
              <a:t>Thompson M, CROI 2015, </a:t>
            </a:r>
            <a:r>
              <a:rPr lang="es-AR" sz="1200" i="1" dirty="0" err="1" smtClean="0">
                <a:solidFill>
                  <a:srgbClr val="CC0000"/>
                </a:solidFill>
              </a:rPr>
              <a:t>Abs</a:t>
            </a:r>
            <a:r>
              <a:rPr lang="es-AR" sz="1200" i="1" dirty="0" smtClean="0">
                <a:solidFill>
                  <a:srgbClr val="CC0000"/>
                </a:solidFill>
              </a:rPr>
              <a:t>. 545</a:t>
            </a:r>
            <a:endParaRPr lang="es-AR" sz="1200" i="1" dirty="0">
              <a:solidFill>
                <a:srgbClr val="CC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2"/>
          <p:cNvSpPr txBox="1">
            <a:spLocks noChangeArrowheads="1"/>
          </p:cNvSpPr>
          <p:nvPr/>
        </p:nvSpPr>
        <p:spPr bwMode="auto">
          <a:xfrm>
            <a:off x="1733175" y="1233488"/>
            <a:ext cx="565704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914400"/>
            <a:r>
              <a:rPr lang="es-AR" sz="2000" b="1" dirty="0" smtClean="0">
                <a:solidFill>
                  <a:srgbClr val="CC3300"/>
                </a:solidFill>
                <a:latin typeface="+mj-lt"/>
                <a:cs typeface="Arial" charset="0"/>
              </a:rPr>
              <a:t>7 días de monoterapia con </a:t>
            </a:r>
            <a:r>
              <a:rPr lang="es-AR" sz="2000" b="1" dirty="0" err="1">
                <a:solidFill>
                  <a:srgbClr val="CC3300"/>
                </a:solidFill>
                <a:latin typeface="+mj-lt"/>
                <a:cs typeface="Arial" charset="0"/>
              </a:rPr>
              <a:t>fostemsavir</a:t>
            </a:r>
            <a:r>
              <a:rPr lang="es-AR" sz="2000" b="1" dirty="0" smtClean="0">
                <a:solidFill>
                  <a:srgbClr val="CC3300"/>
                </a:solidFill>
                <a:latin typeface="+mj-lt"/>
                <a:cs typeface="Arial" charset="0"/>
              </a:rPr>
              <a:t/>
            </a:r>
            <a:br>
              <a:rPr lang="es-AR" sz="2000" b="1" dirty="0" smtClean="0">
                <a:solidFill>
                  <a:srgbClr val="CC3300"/>
                </a:solidFill>
                <a:latin typeface="+mj-lt"/>
                <a:cs typeface="Arial" charset="0"/>
              </a:rPr>
            </a:br>
            <a:r>
              <a:rPr lang="es-AR" sz="2000" b="1" dirty="0" smtClean="0">
                <a:solidFill>
                  <a:srgbClr val="CC3300"/>
                </a:solidFill>
                <a:latin typeface="+mj-lt"/>
                <a:cs typeface="Arial" charset="0"/>
              </a:rPr>
              <a:t>Media de cambio de CV desde el basal (log</a:t>
            </a:r>
            <a:r>
              <a:rPr lang="es-AR" sz="2000" b="1" baseline="-25000" dirty="0" smtClean="0">
                <a:solidFill>
                  <a:srgbClr val="CC3300"/>
                </a:solidFill>
                <a:latin typeface="+mj-lt"/>
                <a:cs typeface="Arial" charset="0"/>
              </a:rPr>
              <a:t>10</a:t>
            </a:r>
            <a:r>
              <a:rPr lang="es-AR" sz="2000" b="1" dirty="0" smtClean="0">
                <a:solidFill>
                  <a:srgbClr val="CC3300"/>
                </a:solidFill>
                <a:latin typeface="+mj-lt"/>
                <a:cs typeface="Arial" charset="0"/>
              </a:rPr>
              <a:t> c/ml)</a:t>
            </a:r>
            <a:endParaRPr lang="es-AR" sz="2000" b="1" dirty="0">
              <a:solidFill>
                <a:srgbClr val="CC3300"/>
              </a:solidFill>
              <a:latin typeface="+mj-lt"/>
              <a:cs typeface="Arial" charset="0"/>
            </a:endParaRPr>
          </a:p>
        </p:txBody>
      </p:sp>
      <p:grpSp>
        <p:nvGrpSpPr>
          <p:cNvPr id="73" name="Groupe 72"/>
          <p:cNvGrpSpPr/>
          <p:nvPr/>
        </p:nvGrpSpPr>
        <p:grpSpPr>
          <a:xfrm>
            <a:off x="6690116" y="2867025"/>
            <a:ext cx="2226468" cy="1376779"/>
            <a:chOff x="6690116" y="2867025"/>
            <a:chExt cx="2226468" cy="1376779"/>
          </a:xfrm>
        </p:grpSpPr>
        <p:sp>
          <p:nvSpPr>
            <p:cNvPr id="68" name="AutoShape 165"/>
            <p:cNvSpPr>
              <a:spLocks noChangeArrowheads="1"/>
            </p:cNvSpPr>
            <p:nvPr/>
          </p:nvSpPr>
          <p:spPr bwMode="auto">
            <a:xfrm>
              <a:off x="6690116" y="2917118"/>
              <a:ext cx="2226468" cy="1324594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rgbClr val="D0D0F0"/>
              </a:solidFill>
              <a:round/>
              <a:headEnd/>
              <a:tailEnd/>
            </a:ln>
            <a:effectLst>
              <a:prstShdw prst="shdw17" dist="17961" dir="2700000">
                <a:srgbClr val="7D7D90">
                  <a:alpha val="74997"/>
                </a:srgbClr>
              </a:prstShdw>
            </a:effectLst>
          </p:spPr>
          <p:txBody>
            <a:bodyPr wrap="none" anchor="ctr"/>
            <a:lstStyle>
              <a:defPPr>
                <a:defRPr lang="fr-FR"/>
              </a:defPPr>
              <a:lvl1pPr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 defTabSz="914400"/>
              <a:endParaRPr lang="en-US" sz="2800">
                <a:solidFill>
                  <a:srgbClr val="000066"/>
                </a:solidFill>
                <a:ea typeface="ＭＳ Ｐゴシック"/>
                <a:cs typeface="ＭＳ Ｐゴシック"/>
              </a:endParaRPr>
            </a:p>
          </p:txBody>
        </p:sp>
        <p:cxnSp>
          <p:nvCxnSpPr>
            <p:cNvPr id="7" name="Connecteur droit 4"/>
            <p:cNvCxnSpPr>
              <a:cxnSpLocks noChangeShapeType="1"/>
            </p:cNvCxnSpPr>
            <p:nvPr/>
          </p:nvCxnSpPr>
          <p:spPr bwMode="auto">
            <a:xfrm>
              <a:off x="6889750" y="3021013"/>
              <a:ext cx="114300" cy="0"/>
            </a:xfrm>
            <a:prstGeom prst="line">
              <a:avLst/>
            </a:prstGeom>
            <a:noFill/>
            <a:ln w="38100">
              <a:solidFill>
                <a:srgbClr val="FF3399"/>
              </a:solidFill>
              <a:round/>
              <a:headEnd/>
              <a:tailEnd/>
            </a:ln>
          </p:spPr>
        </p:cxnSp>
        <p:cxnSp>
          <p:nvCxnSpPr>
            <p:cNvPr id="8" name="Connecteur droit 5"/>
            <p:cNvCxnSpPr>
              <a:cxnSpLocks noChangeShapeType="1"/>
            </p:cNvCxnSpPr>
            <p:nvPr/>
          </p:nvCxnSpPr>
          <p:spPr bwMode="auto">
            <a:xfrm>
              <a:off x="6889750" y="3367088"/>
              <a:ext cx="114300" cy="0"/>
            </a:xfrm>
            <a:prstGeom prst="line">
              <a:avLst/>
            </a:prstGeom>
            <a:noFill/>
            <a:ln w="38100">
              <a:solidFill>
                <a:srgbClr val="00FFCC"/>
              </a:solidFill>
              <a:round/>
              <a:headEnd/>
              <a:tailEnd/>
            </a:ln>
          </p:spPr>
        </p:cxnSp>
        <p:cxnSp>
          <p:nvCxnSpPr>
            <p:cNvPr id="9" name="Connecteur droit 6"/>
            <p:cNvCxnSpPr>
              <a:cxnSpLocks noChangeShapeType="1"/>
            </p:cNvCxnSpPr>
            <p:nvPr/>
          </p:nvCxnSpPr>
          <p:spPr bwMode="auto">
            <a:xfrm>
              <a:off x="6889750" y="3713163"/>
              <a:ext cx="114300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10" name="Connecteur droit 7"/>
            <p:cNvCxnSpPr>
              <a:cxnSpLocks noChangeShapeType="1"/>
            </p:cNvCxnSpPr>
            <p:nvPr/>
          </p:nvCxnSpPr>
          <p:spPr bwMode="auto">
            <a:xfrm>
              <a:off x="6889750" y="4059238"/>
              <a:ext cx="114300" cy="0"/>
            </a:xfrm>
            <a:prstGeom prst="line">
              <a:avLst/>
            </a:prstGeom>
            <a:noFill/>
            <a:ln w="38100">
              <a:solidFill>
                <a:srgbClr val="00FF00"/>
              </a:solidFill>
              <a:round/>
              <a:headEnd/>
              <a:tailEnd/>
            </a:ln>
          </p:spPr>
        </p:cxnSp>
        <p:sp>
          <p:nvSpPr>
            <p:cNvPr id="11" name="ZoneTexte 8"/>
            <p:cNvSpPr txBox="1">
              <a:spLocks noChangeArrowheads="1"/>
            </p:cNvSpPr>
            <p:nvPr/>
          </p:nvSpPr>
          <p:spPr bwMode="auto">
            <a:xfrm>
              <a:off x="6975475" y="2867025"/>
              <a:ext cx="1734770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defTabSz="914400"/>
              <a:r>
                <a:rPr lang="fr-FR" sz="1600" b="1" dirty="0">
                  <a:solidFill>
                    <a:srgbClr val="333399"/>
                  </a:solidFill>
                  <a:latin typeface="+mj-lt"/>
                  <a:cs typeface="Arial" charset="0"/>
                </a:rPr>
                <a:t>400 mg </a:t>
              </a:r>
              <a:r>
                <a:rPr lang="fr-FR" sz="1600" b="1" dirty="0" err="1">
                  <a:solidFill>
                    <a:srgbClr val="333399"/>
                  </a:solidFill>
                  <a:latin typeface="+mj-lt"/>
                  <a:cs typeface="Arial" charset="0"/>
                </a:rPr>
                <a:t>bid</a:t>
              </a:r>
              <a:r>
                <a:rPr lang="fr-FR" sz="1600" b="1" dirty="0">
                  <a:solidFill>
                    <a:srgbClr val="333399"/>
                  </a:solidFill>
                  <a:latin typeface="+mj-lt"/>
                  <a:cs typeface="Arial" charset="0"/>
                </a:rPr>
                <a:t> </a:t>
              </a:r>
              <a:r>
                <a:rPr lang="fr-FR" sz="1600" b="1" dirty="0" smtClean="0">
                  <a:solidFill>
                    <a:srgbClr val="333399"/>
                  </a:solidFill>
                  <a:latin typeface="+mj-lt"/>
                  <a:cs typeface="Arial" charset="0"/>
                </a:rPr>
                <a:t>(N </a:t>
              </a:r>
              <a:r>
                <a:rPr lang="fr-FR" sz="1600" b="1" dirty="0">
                  <a:solidFill>
                    <a:srgbClr val="333399"/>
                  </a:solidFill>
                  <a:latin typeface="+mj-lt"/>
                  <a:cs typeface="Arial" charset="0"/>
                </a:rPr>
                <a:t>= 7)</a:t>
              </a:r>
            </a:p>
          </p:txBody>
        </p:sp>
        <p:sp>
          <p:nvSpPr>
            <p:cNvPr id="12" name="ZoneTexte 9"/>
            <p:cNvSpPr txBox="1">
              <a:spLocks noChangeArrowheads="1"/>
            </p:cNvSpPr>
            <p:nvPr/>
          </p:nvSpPr>
          <p:spPr bwMode="auto">
            <a:xfrm>
              <a:off x="6975475" y="3213100"/>
              <a:ext cx="1734770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defTabSz="914400"/>
              <a:r>
                <a:rPr lang="fr-FR" sz="1600" b="1" dirty="0">
                  <a:solidFill>
                    <a:srgbClr val="333399"/>
                  </a:solidFill>
                  <a:latin typeface="+mj-lt"/>
                  <a:cs typeface="Arial" charset="0"/>
                </a:rPr>
                <a:t>800 mg </a:t>
              </a:r>
              <a:r>
                <a:rPr lang="fr-FR" sz="1600" b="1" dirty="0" err="1">
                  <a:solidFill>
                    <a:srgbClr val="333399"/>
                  </a:solidFill>
                  <a:latin typeface="+mj-lt"/>
                  <a:cs typeface="Arial" charset="0"/>
                </a:rPr>
                <a:t>bid</a:t>
              </a:r>
              <a:r>
                <a:rPr lang="fr-FR" sz="1600" b="1" dirty="0">
                  <a:solidFill>
                    <a:srgbClr val="333399"/>
                  </a:solidFill>
                  <a:latin typeface="+mj-lt"/>
                  <a:cs typeface="Arial" charset="0"/>
                </a:rPr>
                <a:t> </a:t>
              </a:r>
              <a:r>
                <a:rPr lang="fr-FR" sz="1600" b="1" dirty="0" smtClean="0">
                  <a:solidFill>
                    <a:srgbClr val="333399"/>
                  </a:solidFill>
                  <a:latin typeface="+mj-lt"/>
                  <a:cs typeface="Arial" charset="0"/>
                </a:rPr>
                <a:t>(N </a:t>
              </a:r>
              <a:r>
                <a:rPr lang="fr-FR" sz="1600" b="1" dirty="0">
                  <a:solidFill>
                    <a:srgbClr val="333399"/>
                  </a:solidFill>
                  <a:latin typeface="+mj-lt"/>
                  <a:cs typeface="Arial" charset="0"/>
                </a:rPr>
                <a:t>= 5)</a:t>
              </a:r>
            </a:p>
          </p:txBody>
        </p:sp>
        <p:sp>
          <p:nvSpPr>
            <p:cNvPr id="13" name="ZoneTexte 10"/>
            <p:cNvSpPr txBox="1">
              <a:spLocks noChangeArrowheads="1"/>
            </p:cNvSpPr>
            <p:nvPr/>
          </p:nvSpPr>
          <p:spPr bwMode="auto">
            <a:xfrm>
              <a:off x="6975475" y="3559175"/>
              <a:ext cx="1789272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defTabSz="914400"/>
              <a:r>
                <a:rPr lang="fr-FR" sz="1600" b="1" dirty="0">
                  <a:solidFill>
                    <a:srgbClr val="333399"/>
                  </a:solidFill>
                  <a:latin typeface="+mj-lt"/>
                  <a:cs typeface="Arial" charset="0"/>
                </a:rPr>
                <a:t>600 mg </a:t>
              </a:r>
              <a:r>
                <a:rPr lang="fr-FR" sz="1600" b="1" dirty="0" err="1">
                  <a:solidFill>
                    <a:srgbClr val="333399"/>
                  </a:solidFill>
                  <a:latin typeface="+mj-lt"/>
                  <a:cs typeface="Arial" charset="0"/>
                </a:rPr>
                <a:t>qd</a:t>
              </a:r>
              <a:r>
                <a:rPr lang="fr-FR" sz="1600" b="1" dirty="0">
                  <a:solidFill>
                    <a:srgbClr val="333399"/>
                  </a:solidFill>
                  <a:latin typeface="+mj-lt"/>
                  <a:cs typeface="Arial" charset="0"/>
                </a:rPr>
                <a:t> </a:t>
              </a:r>
              <a:r>
                <a:rPr lang="fr-FR" sz="1600" b="1" dirty="0" smtClean="0">
                  <a:solidFill>
                    <a:srgbClr val="333399"/>
                  </a:solidFill>
                  <a:latin typeface="+mj-lt"/>
                  <a:cs typeface="Arial" charset="0"/>
                </a:rPr>
                <a:t>(N </a:t>
              </a:r>
              <a:r>
                <a:rPr lang="fr-FR" sz="1600" b="1" dirty="0">
                  <a:solidFill>
                    <a:srgbClr val="333399"/>
                  </a:solidFill>
                  <a:latin typeface="+mj-lt"/>
                  <a:cs typeface="Arial" charset="0"/>
                </a:rPr>
                <a:t>= 10)</a:t>
              </a:r>
            </a:p>
          </p:txBody>
        </p:sp>
        <p:sp>
          <p:nvSpPr>
            <p:cNvPr id="14" name="ZoneTexte 11"/>
            <p:cNvSpPr txBox="1">
              <a:spLocks noChangeArrowheads="1"/>
            </p:cNvSpPr>
            <p:nvPr/>
          </p:nvSpPr>
          <p:spPr bwMode="auto">
            <a:xfrm>
              <a:off x="6975475" y="3905250"/>
              <a:ext cx="1939955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defTabSz="914400"/>
              <a:r>
                <a:rPr lang="fr-FR" sz="1600" b="1" dirty="0">
                  <a:solidFill>
                    <a:srgbClr val="333399"/>
                  </a:solidFill>
                  <a:latin typeface="+mj-lt"/>
                  <a:cs typeface="Arial" charset="0"/>
                </a:rPr>
                <a:t>1 200 mg </a:t>
              </a:r>
              <a:r>
                <a:rPr lang="fr-FR" sz="1600" b="1" dirty="0" err="1">
                  <a:solidFill>
                    <a:srgbClr val="333399"/>
                  </a:solidFill>
                  <a:latin typeface="+mj-lt"/>
                  <a:cs typeface="Arial" charset="0"/>
                </a:rPr>
                <a:t>qd</a:t>
              </a:r>
              <a:r>
                <a:rPr lang="fr-FR" sz="1600" b="1" dirty="0">
                  <a:solidFill>
                    <a:srgbClr val="333399"/>
                  </a:solidFill>
                  <a:latin typeface="+mj-lt"/>
                  <a:cs typeface="Arial" charset="0"/>
                </a:rPr>
                <a:t> </a:t>
              </a:r>
              <a:r>
                <a:rPr lang="fr-FR" sz="1600" b="1" dirty="0" smtClean="0">
                  <a:solidFill>
                    <a:srgbClr val="333399"/>
                  </a:solidFill>
                  <a:latin typeface="+mj-lt"/>
                  <a:cs typeface="Arial" charset="0"/>
                </a:rPr>
                <a:t>(N </a:t>
              </a:r>
              <a:r>
                <a:rPr lang="fr-FR" sz="1600" b="1" dirty="0">
                  <a:solidFill>
                    <a:srgbClr val="333399"/>
                  </a:solidFill>
                  <a:latin typeface="+mj-lt"/>
                  <a:cs typeface="Arial" charset="0"/>
                </a:rPr>
                <a:t>= 10)</a:t>
              </a:r>
            </a:p>
          </p:txBody>
        </p:sp>
      </p:grpSp>
      <p:cxnSp>
        <p:nvCxnSpPr>
          <p:cNvPr id="15" name="Connecteur droit 13"/>
          <p:cNvCxnSpPr>
            <a:cxnSpLocks noChangeShapeType="1"/>
          </p:cNvCxnSpPr>
          <p:nvPr/>
        </p:nvCxnSpPr>
        <p:spPr bwMode="auto">
          <a:xfrm>
            <a:off x="4486276" y="1963599"/>
            <a:ext cx="3757612" cy="0"/>
          </a:xfrm>
          <a:prstGeom prst="line">
            <a:avLst/>
          </a:prstGeom>
          <a:noFill/>
          <a:ln w="9525">
            <a:solidFill>
              <a:schemeClr val="bg1"/>
            </a:solidFill>
            <a:prstDash val="sysDash"/>
            <a:round/>
            <a:headEnd/>
            <a:tailEnd/>
          </a:ln>
        </p:spPr>
      </p:cxnSp>
      <p:cxnSp>
        <p:nvCxnSpPr>
          <p:cNvPr id="16" name="Connecteur droit 15"/>
          <p:cNvCxnSpPr>
            <a:cxnSpLocks noChangeShapeType="1"/>
          </p:cNvCxnSpPr>
          <p:nvPr/>
        </p:nvCxnSpPr>
        <p:spPr bwMode="auto">
          <a:xfrm>
            <a:off x="2027238" y="2482850"/>
            <a:ext cx="0" cy="2635250"/>
          </a:xfrm>
          <a:prstGeom prst="line">
            <a:avLst/>
          </a:prstGeom>
          <a:noFill/>
          <a:ln w="9525">
            <a:solidFill>
              <a:srgbClr val="000066"/>
            </a:solidFill>
            <a:round/>
            <a:headEnd/>
            <a:tailEnd/>
          </a:ln>
        </p:spPr>
      </p:cxnSp>
      <p:cxnSp>
        <p:nvCxnSpPr>
          <p:cNvPr id="17" name="Connecteur droit 17"/>
          <p:cNvCxnSpPr>
            <a:cxnSpLocks noChangeShapeType="1"/>
          </p:cNvCxnSpPr>
          <p:nvPr/>
        </p:nvCxnSpPr>
        <p:spPr bwMode="auto">
          <a:xfrm>
            <a:off x="1930400" y="2482850"/>
            <a:ext cx="109538" cy="0"/>
          </a:xfrm>
          <a:prstGeom prst="line">
            <a:avLst/>
          </a:prstGeom>
          <a:noFill/>
          <a:ln w="9525">
            <a:solidFill>
              <a:srgbClr val="000066"/>
            </a:solidFill>
            <a:round/>
            <a:headEnd/>
            <a:tailEnd/>
          </a:ln>
        </p:spPr>
      </p:cxnSp>
      <p:cxnSp>
        <p:nvCxnSpPr>
          <p:cNvPr id="18" name="Connecteur droit 18"/>
          <p:cNvCxnSpPr>
            <a:cxnSpLocks noChangeShapeType="1"/>
          </p:cNvCxnSpPr>
          <p:nvPr/>
        </p:nvCxnSpPr>
        <p:spPr bwMode="auto">
          <a:xfrm>
            <a:off x="1917700" y="3536950"/>
            <a:ext cx="109538" cy="0"/>
          </a:xfrm>
          <a:prstGeom prst="line">
            <a:avLst/>
          </a:prstGeom>
          <a:noFill/>
          <a:ln w="9525">
            <a:solidFill>
              <a:srgbClr val="000066"/>
            </a:solidFill>
            <a:round/>
            <a:headEnd/>
            <a:tailEnd/>
          </a:ln>
        </p:spPr>
      </p:cxnSp>
      <p:cxnSp>
        <p:nvCxnSpPr>
          <p:cNvPr id="19" name="Connecteur droit 19"/>
          <p:cNvCxnSpPr>
            <a:cxnSpLocks noChangeShapeType="1"/>
          </p:cNvCxnSpPr>
          <p:nvPr/>
        </p:nvCxnSpPr>
        <p:spPr bwMode="auto">
          <a:xfrm>
            <a:off x="1917700" y="4064000"/>
            <a:ext cx="109538" cy="0"/>
          </a:xfrm>
          <a:prstGeom prst="line">
            <a:avLst/>
          </a:prstGeom>
          <a:noFill/>
          <a:ln w="9525">
            <a:solidFill>
              <a:srgbClr val="000066"/>
            </a:solidFill>
            <a:round/>
            <a:headEnd/>
            <a:tailEnd/>
          </a:ln>
        </p:spPr>
      </p:cxnSp>
      <p:cxnSp>
        <p:nvCxnSpPr>
          <p:cNvPr id="20" name="Connecteur droit 20"/>
          <p:cNvCxnSpPr>
            <a:cxnSpLocks noChangeShapeType="1"/>
          </p:cNvCxnSpPr>
          <p:nvPr/>
        </p:nvCxnSpPr>
        <p:spPr bwMode="auto">
          <a:xfrm>
            <a:off x="1917700" y="4579938"/>
            <a:ext cx="109538" cy="0"/>
          </a:xfrm>
          <a:prstGeom prst="line">
            <a:avLst/>
          </a:prstGeom>
          <a:noFill/>
          <a:ln w="9525">
            <a:solidFill>
              <a:srgbClr val="000066"/>
            </a:solidFill>
            <a:round/>
            <a:headEnd/>
            <a:tailEnd/>
          </a:ln>
        </p:spPr>
      </p:cxnSp>
      <p:cxnSp>
        <p:nvCxnSpPr>
          <p:cNvPr id="21" name="Connecteur droit 21"/>
          <p:cNvCxnSpPr>
            <a:cxnSpLocks noChangeShapeType="1"/>
          </p:cNvCxnSpPr>
          <p:nvPr/>
        </p:nvCxnSpPr>
        <p:spPr bwMode="auto">
          <a:xfrm>
            <a:off x="1917700" y="5106988"/>
            <a:ext cx="109538" cy="0"/>
          </a:xfrm>
          <a:prstGeom prst="line">
            <a:avLst/>
          </a:prstGeom>
          <a:noFill/>
          <a:ln w="9525">
            <a:solidFill>
              <a:srgbClr val="000066"/>
            </a:solidFill>
            <a:round/>
            <a:headEnd/>
            <a:tailEnd/>
          </a:ln>
        </p:spPr>
      </p:cxnSp>
      <p:sp>
        <p:nvSpPr>
          <p:cNvPr id="22" name="ZoneTexte 22"/>
          <p:cNvSpPr txBox="1">
            <a:spLocks noChangeArrowheads="1"/>
          </p:cNvSpPr>
          <p:nvPr/>
        </p:nvSpPr>
        <p:spPr bwMode="auto">
          <a:xfrm>
            <a:off x="3243263" y="5624513"/>
            <a:ext cx="12763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914400"/>
            <a:r>
              <a:rPr lang="fr-FR" sz="1400" b="1" dirty="0" err="1" smtClean="0">
                <a:solidFill>
                  <a:srgbClr val="000066"/>
                </a:solidFill>
                <a:cs typeface="Arial" charset="0"/>
              </a:rPr>
              <a:t>Día</a:t>
            </a:r>
            <a:endParaRPr lang="fr-FR" sz="1400" b="1" dirty="0">
              <a:solidFill>
                <a:srgbClr val="000066"/>
              </a:solidFill>
              <a:cs typeface="Arial" charset="0"/>
            </a:endParaRPr>
          </a:p>
        </p:txBody>
      </p:sp>
      <p:sp>
        <p:nvSpPr>
          <p:cNvPr id="23" name="ZoneTexte 24"/>
          <p:cNvSpPr txBox="1">
            <a:spLocks noChangeArrowheads="1"/>
          </p:cNvSpPr>
          <p:nvPr/>
        </p:nvSpPr>
        <p:spPr bwMode="auto">
          <a:xfrm>
            <a:off x="1546225" y="2319338"/>
            <a:ext cx="41592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914400"/>
            <a:r>
              <a:rPr lang="fr-FR" sz="1200">
                <a:solidFill>
                  <a:srgbClr val="000066"/>
                </a:solidFill>
                <a:cs typeface="Arial" charset="0"/>
              </a:rPr>
              <a:t>0,5</a:t>
            </a:r>
          </a:p>
        </p:txBody>
      </p:sp>
      <p:sp>
        <p:nvSpPr>
          <p:cNvPr id="24" name="ZoneTexte 25"/>
          <p:cNvSpPr txBox="1">
            <a:spLocks noChangeArrowheads="1"/>
          </p:cNvSpPr>
          <p:nvPr/>
        </p:nvSpPr>
        <p:spPr bwMode="auto">
          <a:xfrm>
            <a:off x="1546225" y="2841625"/>
            <a:ext cx="415925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914400"/>
            <a:r>
              <a:rPr lang="fr-FR" sz="1200">
                <a:solidFill>
                  <a:srgbClr val="000066"/>
                </a:solidFill>
                <a:cs typeface="Arial" charset="0"/>
              </a:rPr>
              <a:t>0,0</a:t>
            </a:r>
          </a:p>
        </p:txBody>
      </p:sp>
      <p:sp>
        <p:nvSpPr>
          <p:cNvPr id="25" name="ZoneTexte 26"/>
          <p:cNvSpPr txBox="1">
            <a:spLocks noChangeArrowheads="1"/>
          </p:cNvSpPr>
          <p:nvPr/>
        </p:nvSpPr>
        <p:spPr bwMode="auto">
          <a:xfrm>
            <a:off x="1492250" y="3373438"/>
            <a:ext cx="469900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914400"/>
            <a:r>
              <a:rPr lang="fr-FR" sz="1200">
                <a:solidFill>
                  <a:srgbClr val="000066"/>
                </a:solidFill>
                <a:cs typeface="Arial" charset="0"/>
              </a:rPr>
              <a:t>-0,5</a:t>
            </a:r>
          </a:p>
        </p:txBody>
      </p:sp>
      <p:sp>
        <p:nvSpPr>
          <p:cNvPr id="26" name="ZoneTexte 27"/>
          <p:cNvSpPr txBox="1">
            <a:spLocks noChangeArrowheads="1"/>
          </p:cNvSpPr>
          <p:nvPr/>
        </p:nvSpPr>
        <p:spPr bwMode="auto">
          <a:xfrm>
            <a:off x="1492250" y="3902075"/>
            <a:ext cx="4699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914400"/>
            <a:r>
              <a:rPr lang="fr-FR" sz="1200">
                <a:solidFill>
                  <a:srgbClr val="000066"/>
                </a:solidFill>
                <a:cs typeface="Arial" charset="0"/>
              </a:rPr>
              <a:t>-1,0</a:t>
            </a:r>
          </a:p>
        </p:txBody>
      </p:sp>
      <p:sp>
        <p:nvSpPr>
          <p:cNvPr id="27" name="ZoneTexte 28"/>
          <p:cNvSpPr txBox="1">
            <a:spLocks noChangeArrowheads="1"/>
          </p:cNvSpPr>
          <p:nvPr/>
        </p:nvSpPr>
        <p:spPr bwMode="auto">
          <a:xfrm>
            <a:off x="1492250" y="4416425"/>
            <a:ext cx="4699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914400"/>
            <a:r>
              <a:rPr lang="fr-FR" sz="1200">
                <a:solidFill>
                  <a:srgbClr val="000066"/>
                </a:solidFill>
                <a:cs typeface="Arial" charset="0"/>
              </a:rPr>
              <a:t>-1,5</a:t>
            </a:r>
          </a:p>
        </p:txBody>
      </p:sp>
      <p:sp>
        <p:nvSpPr>
          <p:cNvPr id="28" name="ZoneTexte 29"/>
          <p:cNvSpPr txBox="1">
            <a:spLocks noChangeArrowheads="1"/>
          </p:cNvSpPr>
          <p:nvPr/>
        </p:nvSpPr>
        <p:spPr bwMode="auto">
          <a:xfrm>
            <a:off x="1492250" y="4943475"/>
            <a:ext cx="469900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914400"/>
            <a:r>
              <a:rPr lang="fr-FR" sz="1200">
                <a:solidFill>
                  <a:srgbClr val="000066"/>
                </a:solidFill>
                <a:cs typeface="Arial" charset="0"/>
              </a:rPr>
              <a:t>-2,0</a:t>
            </a:r>
          </a:p>
        </p:txBody>
      </p:sp>
      <p:sp>
        <p:nvSpPr>
          <p:cNvPr id="29" name="ZoneTexte 30"/>
          <p:cNvSpPr txBox="1">
            <a:spLocks noChangeArrowheads="1"/>
          </p:cNvSpPr>
          <p:nvPr/>
        </p:nvSpPr>
        <p:spPr bwMode="auto">
          <a:xfrm>
            <a:off x="2803525" y="5262563"/>
            <a:ext cx="2825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4400"/>
            <a:r>
              <a:rPr lang="fr-FR" sz="1200">
                <a:solidFill>
                  <a:srgbClr val="000066"/>
                </a:solidFill>
                <a:cs typeface="Arial" charset="0"/>
              </a:rPr>
              <a:t>2</a:t>
            </a:r>
          </a:p>
        </p:txBody>
      </p:sp>
      <p:sp>
        <p:nvSpPr>
          <p:cNvPr id="30" name="ZoneTexte 31"/>
          <p:cNvSpPr txBox="1">
            <a:spLocks noChangeArrowheads="1"/>
          </p:cNvSpPr>
          <p:nvPr/>
        </p:nvSpPr>
        <p:spPr bwMode="auto">
          <a:xfrm>
            <a:off x="1897063" y="5262563"/>
            <a:ext cx="2825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4400"/>
            <a:r>
              <a:rPr lang="fr-FR" sz="1200">
                <a:solidFill>
                  <a:srgbClr val="000066"/>
                </a:solidFill>
                <a:cs typeface="Arial" charset="0"/>
              </a:rPr>
              <a:t>0</a:t>
            </a:r>
          </a:p>
        </p:txBody>
      </p:sp>
      <p:sp>
        <p:nvSpPr>
          <p:cNvPr id="31" name="ZoneTexte 32"/>
          <p:cNvSpPr txBox="1">
            <a:spLocks noChangeArrowheads="1"/>
          </p:cNvSpPr>
          <p:nvPr/>
        </p:nvSpPr>
        <p:spPr bwMode="auto">
          <a:xfrm>
            <a:off x="3757613" y="5262563"/>
            <a:ext cx="2825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4400"/>
            <a:r>
              <a:rPr lang="fr-FR" sz="1200">
                <a:solidFill>
                  <a:srgbClr val="000066"/>
                </a:solidFill>
                <a:cs typeface="Arial" charset="0"/>
              </a:rPr>
              <a:t>4</a:t>
            </a:r>
          </a:p>
        </p:txBody>
      </p:sp>
      <p:sp>
        <p:nvSpPr>
          <p:cNvPr id="32" name="ZoneTexte 33"/>
          <p:cNvSpPr txBox="1">
            <a:spLocks noChangeArrowheads="1"/>
          </p:cNvSpPr>
          <p:nvPr/>
        </p:nvSpPr>
        <p:spPr bwMode="auto">
          <a:xfrm>
            <a:off x="4679950" y="5262563"/>
            <a:ext cx="280988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4400"/>
            <a:r>
              <a:rPr lang="fr-FR" sz="1200">
                <a:solidFill>
                  <a:srgbClr val="000066"/>
                </a:solidFill>
                <a:cs typeface="Arial" charset="0"/>
              </a:rPr>
              <a:t>6</a:t>
            </a:r>
          </a:p>
        </p:txBody>
      </p:sp>
      <p:sp>
        <p:nvSpPr>
          <p:cNvPr id="33" name="ZoneTexte 34"/>
          <p:cNvSpPr txBox="1">
            <a:spLocks noChangeArrowheads="1"/>
          </p:cNvSpPr>
          <p:nvPr/>
        </p:nvSpPr>
        <p:spPr bwMode="auto">
          <a:xfrm>
            <a:off x="5586413" y="5262563"/>
            <a:ext cx="2825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4400"/>
            <a:r>
              <a:rPr lang="fr-FR" sz="1200">
                <a:solidFill>
                  <a:srgbClr val="000066"/>
                </a:solidFill>
                <a:cs typeface="Arial" charset="0"/>
              </a:rPr>
              <a:t>8</a:t>
            </a:r>
          </a:p>
        </p:txBody>
      </p:sp>
      <p:sp>
        <p:nvSpPr>
          <p:cNvPr id="34" name="ZoneTexte 35"/>
          <p:cNvSpPr txBox="1">
            <a:spLocks noChangeArrowheads="1"/>
          </p:cNvSpPr>
          <p:nvPr/>
        </p:nvSpPr>
        <p:spPr bwMode="auto">
          <a:xfrm>
            <a:off x="5808663" y="3517900"/>
            <a:ext cx="757237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4400"/>
            <a:r>
              <a:rPr lang="fr-FR" sz="1600" dirty="0">
                <a:solidFill>
                  <a:srgbClr val="000066"/>
                </a:solidFill>
                <a:cs typeface="Arial" charset="0"/>
              </a:rPr>
              <a:t>- </a:t>
            </a:r>
            <a:r>
              <a:rPr lang="fr-FR" sz="1600" dirty="0" smtClean="0">
                <a:solidFill>
                  <a:srgbClr val="000066"/>
                </a:solidFill>
                <a:cs typeface="Arial" charset="0"/>
              </a:rPr>
              <a:t>0.69</a:t>
            </a:r>
            <a:endParaRPr lang="fr-FR" sz="1600" dirty="0">
              <a:solidFill>
                <a:srgbClr val="000066"/>
              </a:solidFill>
              <a:cs typeface="Arial" charset="0"/>
            </a:endParaRPr>
          </a:p>
        </p:txBody>
      </p:sp>
      <p:sp>
        <p:nvSpPr>
          <p:cNvPr id="35" name="ZoneTexte 36"/>
          <p:cNvSpPr txBox="1">
            <a:spLocks noChangeArrowheads="1"/>
          </p:cNvSpPr>
          <p:nvPr/>
        </p:nvSpPr>
        <p:spPr bwMode="auto">
          <a:xfrm>
            <a:off x="5808663" y="4078288"/>
            <a:ext cx="774700" cy="240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4400">
              <a:lnSpc>
                <a:spcPts val="1000"/>
              </a:lnSpc>
            </a:pPr>
            <a:r>
              <a:rPr lang="fr-FR" sz="1600" dirty="0">
                <a:solidFill>
                  <a:srgbClr val="000066"/>
                </a:solidFill>
                <a:cs typeface="Arial" charset="0"/>
              </a:rPr>
              <a:t>- </a:t>
            </a:r>
            <a:r>
              <a:rPr lang="fr-FR" sz="1600" dirty="0" smtClean="0">
                <a:solidFill>
                  <a:srgbClr val="000066"/>
                </a:solidFill>
                <a:cs typeface="Arial" charset="0"/>
              </a:rPr>
              <a:t>1.22</a:t>
            </a:r>
            <a:endParaRPr lang="fr-FR" sz="1600" dirty="0">
              <a:solidFill>
                <a:srgbClr val="000066"/>
              </a:solidFill>
              <a:cs typeface="Arial" charset="0"/>
            </a:endParaRPr>
          </a:p>
        </p:txBody>
      </p:sp>
      <p:sp>
        <p:nvSpPr>
          <p:cNvPr id="36" name="Freeform 34"/>
          <p:cNvSpPr>
            <a:spLocks/>
          </p:cNvSpPr>
          <p:nvPr/>
        </p:nvSpPr>
        <p:spPr bwMode="auto">
          <a:xfrm>
            <a:off x="2027238" y="2768600"/>
            <a:ext cx="3697287" cy="954088"/>
          </a:xfrm>
          <a:custGeom>
            <a:avLst/>
            <a:gdLst>
              <a:gd name="T0" fmla="*/ 0 w 2226"/>
              <a:gd name="T1" fmla="*/ 2147483647 h 456"/>
              <a:gd name="T2" fmla="*/ 2147483647 w 2226"/>
              <a:gd name="T3" fmla="*/ 0 h 456"/>
              <a:gd name="T4" fmla="*/ 2147483647 w 2226"/>
              <a:gd name="T5" fmla="*/ 2147483647 h 456"/>
              <a:gd name="T6" fmla="*/ 2147483647 w 2226"/>
              <a:gd name="T7" fmla="*/ 2147483647 h 456"/>
              <a:gd name="T8" fmla="*/ 2147483647 w 2226"/>
              <a:gd name="T9" fmla="*/ 2147483647 h 456"/>
              <a:gd name="T10" fmla="*/ 2147483647 w 2226"/>
              <a:gd name="T11" fmla="*/ 2147483647 h 45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226"/>
              <a:gd name="T19" fmla="*/ 0 h 456"/>
              <a:gd name="T20" fmla="*/ 2226 w 2226"/>
              <a:gd name="T21" fmla="*/ 456 h 45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226" h="456">
                <a:moveTo>
                  <a:pt x="0" y="111"/>
                </a:moveTo>
                <a:lnTo>
                  <a:pt x="549" y="0"/>
                </a:lnTo>
                <a:lnTo>
                  <a:pt x="1392" y="285"/>
                </a:lnTo>
                <a:lnTo>
                  <a:pt x="1674" y="378"/>
                </a:lnTo>
                <a:lnTo>
                  <a:pt x="1956" y="393"/>
                </a:lnTo>
                <a:lnTo>
                  <a:pt x="2226" y="456"/>
                </a:lnTo>
              </a:path>
            </a:pathLst>
          </a:custGeom>
          <a:noFill/>
          <a:ln w="28575">
            <a:solidFill>
              <a:srgbClr val="FF3399"/>
            </a:solidFill>
            <a:round/>
            <a:headEnd/>
            <a:tailEnd/>
          </a:ln>
        </p:spPr>
        <p:txBody>
          <a:bodyPr/>
          <a:lstStyle/>
          <a:p>
            <a:pPr defTabSz="914400"/>
            <a:endParaRPr lang="fr-FR">
              <a:solidFill>
                <a:srgbClr val="000066"/>
              </a:solidFill>
              <a:cs typeface="Arial" charset="0"/>
            </a:endParaRPr>
          </a:p>
        </p:txBody>
      </p:sp>
      <p:sp>
        <p:nvSpPr>
          <p:cNvPr id="37" name="Freeform 35"/>
          <p:cNvSpPr>
            <a:spLocks/>
          </p:cNvSpPr>
          <p:nvPr/>
        </p:nvSpPr>
        <p:spPr bwMode="auto">
          <a:xfrm>
            <a:off x="2027238" y="2870200"/>
            <a:ext cx="3727450" cy="1417638"/>
          </a:xfrm>
          <a:custGeom>
            <a:avLst/>
            <a:gdLst>
              <a:gd name="T0" fmla="*/ 0 w 2244"/>
              <a:gd name="T1" fmla="*/ 2147483647 h 678"/>
              <a:gd name="T2" fmla="*/ 2147483647 w 2244"/>
              <a:gd name="T3" fmla="*/ 0 h 678"/>
              <a:gd name="T4" fmla="*/ 2147483647 w 2244"/>
              <a:gd name="T5" fmla="*/ 2147483647 h 678"/>
              <a:gd name="T6" fmla="*/ 2147483647 w 2244"/>
              <a:gd name="T7" fmla="*/ 2147483647 h 678"/>
              <a:gd name="T8" fmla="*/ 2147483647 w 2244"/>
              <a:gd name="T9" fmla="*/ 2147483647 h 678"/>
              <a:gd name="T10" fmla="*/ 2147483647 w 2244"/>
              <a:gd name="T11" fmla="*/ 2147483647 h 67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244"/>
              <a:gd name="T19" fmla="*/ 0 h 678"/>
              <a:gd name="T20" fmla="*/ 2244 w 2244"/>
              <a:gd name="T21" fmla="*/ 678 h 678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244" h="678">
                <a:moveTo>
                  <a:pt x="0" y="63"/>
                </a:moveTo>
                <a:lnTo>
                  <a:pt x="558" y="0"/>
                </a:lnTo>
                <a:lnTo>
                  <a:pt x="1401" y="363"/>
                </a:lnTo>
                <a:lnTo>
                  <a:pt x="1689" y="492"/>
                </a:lnTo>
                <a:lnTo>
                  <a:pt x="1956" y="609"/>
                </a:lnTo>
                <a:lnTo>
                  <a:pt x="2244" y="678"/>
                </a:lnTo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pPr defTabSz="914400"/>
            <a:endParaRPr lang="fr-FR">
              <a:solidFill>
                <a:srgbClr val="000066"/>
              </a:solidFill>
              <a:cs typeface="Arial" charset="0"/>
            </a:endParaRPr>
          </a:p>
        </p:txBody>
      </p:sp>
      <p:sp>
        <p:nvSpPr>
          <p:cNvPr id="38" name="Freeform 36"/>
          <p:cNvSpPr>
            <a:spLocks/>
          </p:cNvSpPr>
          <p:nvPr/>
        </p:nvSpPr>
        <p:spPr bwMode="auto">
          <a:xfrm>
            <a:off x="2027238" y="2913063"/>
            <a:ext cx="3727450" cy="1666875"/>
          </a:xfrm>
          <a:custGeom>
            <a:avLst/>
            <a:gdLst>
              <a:gd name="T0" fmla="*/ 0 w 2244"/>
              <a:gd name="T1" fmla="*/ 2147483647 h 796"/>
              <a:gd name="T2" fmla="*/ 2147483647 w 2244"/>
              <a:gd name="T3" fmla="*/ 0 h 796"/>
              <a:gd name="T4" fmla="*/ 2147483647 w 2244"/>
              <a:gd name="T5" fmla="*/ 2147483647 h 796"/>
              <a:gd name="T6" fmla="*/ 2147483647 w 2244"/>
              <a:gd name="T7" fmla="*/ 2147483647 h 796"/>
              <a:gd name="T8" fmla="*/ 2147483647 w 2244"/>
              <a:gd name="T9" fmla="*/ 2147483647 h 796"/>
              <a:gd name="T10" fmla="*/ 2147483647 w 2244"/>
              <a:gd name="T11" fmla="*/ 2147483647 h 79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244"/>
              <a:gd name="T19" fmla="*/ 0 h 796"/>
              <a:gd name="T20" fmla="*/ 2244 w 2244"/>
              <a:gd name="T21" fmla="*/ 796 h 79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244" h="796">
                <a:moveTo>
                  <a:pt x="0" y="42"/>
                </a:moveTo>
                <a:lnTo>
                  <a:pt x="549" y="0"/>
                </a:lnTo>
                <a:lnTo>
                  <a:pt x="1407" y="435"/>
                </a:lnTo>
                <a:lnTo>
                  <a:pt x="1671" y="576"/>
                </a:lnTo>
                <a:lnTo>
                  <a:pt x="1950" y="642"/>
                </a:lnTo>
                <a:lnTo>
                  <a:pt x="2244" y="796"/>
                </a:lnTo>
              </a:path>
            </a:pathLst>
          </a:custGeom>
          <a:noFill/>
          <a:ln w="28575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pPr defTabSz="914400"/>
            <a:endParaRPr lang="fr-FR">
              <a:solidFill>
                <a:srgbClr val="000066"/>
              </a:solidFill>
              <a:cs typeface="Arial" charset="0"/>
            </a:endParaRPr>
          </a:p>
        </p:txBody>
      </p:sp>
      <p:sp>
        <p:nvSpPr>
          <p:cNvPr id="39" name="Freeform 37"/>
          <p:cNvSpPr>
            <a:spLocks/>
          </p:cNvSpPr>
          <p:nvPr/>
        </p:nvSpPr>
        <p:spPr bwMode="auto">
          <a:xfrm>
            <a:off x="2027238" y="2825750"/>
            <a:ext cx="3706812" cy="1720850"/>
          </a:xfrm>
          <a:custGeom>
            <a:avLst/>
            <a:gdLst>
              <a:gd name="T0" fmla="*/ 0 w 2232"/>
              <a:gd name="T1" fmla="*/ 2147483647 h 822"/>
              <a:gd name="T2" fmla="*/ 2147483647 w 2232"/>
              <a:gd name="T3" fmla="*/ 0 h 822"/>
              <a:gd name="T4" fmla="*/ 2147483647 w 2232"/>
              <a:gd name="T5" fmla="*/ 2147483647 h 822"/>
              <a:gd name="T6" fmla="*/ 2147483647 w 2232"/>
              <a:gd name="T7" fmla="*/ 2147483647 h 822"/>
              <a:gd name="T8" fmla="*/ 2147483647 w 2232"/>
              <a:gd name="T9" fmla="*/ 2147483647 h 822"/>
              <a:gd name="T10" fmla="*/ 2147483647 w 2232"/>
              <a:gd name="T11" fmla="*/ 2147483647 h 82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232"/>
              <a:gd name="T19" fmla="*/ 0 h 822"/>
              <a:gd name="T20" fmla="*/ 2232 w 2232"/>
              <a:gd name="T21" fmla="*/ 822 h 822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232" h="822">
                <a:moveTo>
                  <a:pt x="0" y="84"/>
                </a:moveTo>
                <a:lnTo>
                  <a:pt x="549" y="0"/>
                </a:lnTo>
                <a:lnTo>
                  <a:pt x="1392" y="486"/>
                </a:lnTo>
                <a:lnTo>
                  <a:pt x="1683" y="642"/>
                </a:lnTo>
                <a:lnTo>
                  <a:pt x="1944" y="822"/>
                </a:lnTo>
                <a:lnTo>
                  <a:pt x="2232" y="756"/>
                </a:lnTo>
              </a:path>
            </a:pathLst>
          </a:custGeom>
          <a:noFill/>
          <a:ln w="28575">
            <a:solidFill>
              <a:srgbClr val="00FFCC"/>
            </a:solidFill>
            <a:round/>
            <a:headEnd/>
            <a:tailEnd/>
          </a:ln>
        </p:spPr>
        <p:txBody>
          <a:bodyPr/>
          <a:lstStyle/>
          <a:p>
            <a:pPr defTabSz="914400"/>
            <a:endParaRPr lang="fr-FR">
              <a:solidFill>
                <a:srgbClr val="000066"/>
              </a:solidFill>
              <a:cs typeface="Arial" charset="0"/>
            </a:endParaRPr>
          </a:p>
        </p:txBody>
      </p:sp>
      <p:sp>
        <p:nvSpPr>
          <p:cNvPr id="40" name="Freeform 68"/>
          <p:cNvSpPr>
            <a:spLocks/>
          </p:cNvSpPr>
          <p:nvPr/>
        </p:nvSpPr>
        <p:spPr bwMode="auto">
          <a:xfrm>
            <a:off x="5675313" y="3624263"/>
            <a:ext cx="157162" cy="198437"/>
          </a:xfrm>
          <a:custGeom>
            <a:avLst/>
            <a:gdLst>
              <a:gd name="T0" fmla="*/ 2147483647 w 667"/>
              <a:gd name="T1" fmla="*/ 2147483647 h 667"/>
              <a:gd name="T2" fmla="*/ 2147483647 w 667"/>
              <a:gd name="T3" fmla="*/ 2147483647 h 667"/>
              <a:gd name="T4" fmla="*/ 2147483647 w 667"/>
              <a:gd name="T5" fmla="*/ 2147483647 h 667"/>
              <a:gd name="T6" fmla="*/ 2147483647 w 667"/>
              <a:gd name="T7" fmla="*/ 2147483647 h 667"/>
              <a:gd name="T8" fmla="*/ 2147483647 w 667"/>
              <a:gd name="T9" fmla="*/ 2147483647 h 667"/>
              <a:gd name="T10" fmla="*/ 2147483647 w 667"/>
              <a:gd name="T11" fmla="*/ 2147483647 h 667"/>
              <a:gd name="T12" fmla="*/ 2147483647 w 667"/>
              <a:gd name="T13" fmla="*/ 2147483647 h 667"/>
              <a:gd name="T14" fmla="*/ 2147483647 w 667"/>
              <a:gd name="T15" fmla="*/ 2147483647 h 667"/>
              <a:gd name="T16" fmla="*/ 2147483647 w 667"/>
              <a:gd name="T17" fmla="*/ 2147483647 h 667"/>
              <a:gd name="T18" fmla="*/ 2147483647 w 667"/>
              <a:gd name="T19" fmla="*/ 2147483647 h 667"/>
              <a:gd name="T20" fmla="*/ 2147483647 w 667"/>
              <a:gd name="T21" fmla="*/ 2147483647 h 667"/>
              <a:gd name="T22" fmla="*/ 2147483647 w 667"/>
              <a:gd name="T23" fmla="*/ 2147483647 h 667"/>
              <a:gd name="T24" fmla="*/ 2147483647 w 667"/>
              <a:gd name="T25" fmla="*/ 2147483647 h 667"/>
              <a:gd name="T26" fmla="*/ 2147483647 w 667"/>
              <a:gd name="T27" fmla="*/ 2147483647 h 667"/>
              <a:gd name="T28" fmla="*/ 2147483647 w 667"/>
              <a:gd name="T29" fmla="*/ 2147483647 h 667"/>
              <a:gd name="T30" fmla="*/ 2147483647 w 667"/>
              <a:gd name="T31" fmla="*/ 2147483647 h 667"/>
              <a:gd name="T32" fmla="*/ 2147483647 w 667"/>
              <a:gd name="T33" fmla="*/ 0 h 667"/>
              <a:gd name="T34" fmla="*/ 2147483647 w 667"/>
              <a:gd name="T35" fmla="*/ 2147483647 h 667"/>
              <a:gd name="T36" fmla="*/ 2147483647 w 667"/>
              <a:gd name="T37" fmla="*/ 2147483647 h 667"/>
              <a:gd name="T38" fmla="*/ 2147483647 w 667"/>
              <a:gd name="T39" fmla="*/ 2147483647 h 667"/>
              <a:gd name="T40" fmla="*/ 2147483647 w 667"/>
              <a:gd name="T41" fmla="*/ 2147483647 h 667"/>
              <a:gd name="T42" fmla="*/ 2147483647 w 667"/>
              <a:gd name="T43" fmla="*/ 2147483647 h 667"/>
              <a:gd name="T44" fmla="*/ 2147483647 w 667"/>
              <a:gd name="T45" fmla="*/ 2147483647 h 667"/>
              <a:gd name="T46" fmla="*/ 2147483647 w 667"/>
              <a:gd name="T47" fmla="*/ 2147483647 h 667"/>
              <a:gd name="T48" fmla="*/ 0 w 667"/>
              <a:gd name="T49" fmla="*/ 2147483647 h 667"/>
              <a:gd name="T50" fmla="*/ 2147483647 w 667"/>
              <a:gd name="T51" fmla="*/ 2147483647 h 667"/>
              <a:gd name="T52" fmla="*/ 2147483647 w 667"/>
              <a:gd name="T53" fmla="*/ 2147483647 h 667"/>
              <a:gd name="T54" fmla="*/ 2147483647 w 667"/>
              <a:gd name="T55" fmla="*/ 2147483647 h 667"/>
              <a:gd name="T56" fmla="*/ 2147483647 w 667"/>
              <a:gd name="T57" fmla="*/ 2147483647 h 667"/>
              <a:gd name="T58" fmla="*/ 2147483647 w 667"/>
              <a:gd name="T59" fmla="*/ 2147483647 h 667"/>
              <a:gd name="T60" fmla="*/ 2147483647 w 667"/>
              <a:gd name="T61" fmla="*/ 2147483647 h 667"/>
              <a:gd name="T62" fmla="*/ 2147483647 w 667"/>
              <a:gd name="T63" fmla="*/ 2147483647 h 667"/>
              <a:gd name="T64" fmla="*/ 2147483647 w 667"/>
              <a:gd name="T65" fmla="*/ 2147483647 h 667"/>
              <a:gd name="T66" fmla="*/ 2147483647 w 667"/>
              <a:gd name="T67" fmla="*/ 2147483647 h 667"/>
              <a:gd name="T68" fmla="*/ 2147483647 w 667"/>
              <a:gd name="T69" fmla="*/ 2147483647 h 667"/>
              <a:gd name="T70" fmla="*/ 2147483647 w 667"/>
              <a:gd name="T71" fmla="*/ 2147483647 h 667"/>
              <a:gd name="T72" fmla="*/ 2147483647 w 667"/>
              <a:gd name="T73" fmla="*/ 2147483647 h 667"/>
              <a:gd name="T74" fmla="*/ 2147483647 w 667"/>
              <a:gd name="T75" fmla="*/ 2147483647 h 667"/>
              <a:gd name="T76" fmla="*/ 2147483647 w 667"/>
              <a:gd name="T77" fmla="*/ 2147483647 h 667"/>
              <a:gd name="T78" fmla="*/ 2147483647 w 667"/>
              <a:gd name="T79" fmla="*/ 2147483647 h 667"/>
              <a:gd name="T80" fmla="*/ 2147483647 w 667"/>
              <a:gd name="T81" fmla="*/ 2147483647 h 667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w 667"/>
              <a:gd name="T124" fmla="*/ 0 h 667"/>
              <a:gd name="T125" fmla="*/ 667 w 667"/>
              <a:gd name="T126" fmla="*/ 667 h 667"/>
            </a:gdLst>
            <a:ahLst/>
            <a:cxnLst>
              <a:cxn ang="T82">
                <a:pos x="T0" y="T1"/>
              </a:cxn>
              <a:cxn ang="T83">
                <a:pos x="T2" y="T3"/>
              </a:cxn>
              <a:cxn ang="T84">
                <a:pos x="T4" y="T5"/>
              </a:cxn>
              <a:cxn ang="T85">
                <a:pos x="T6" y="T7"/>
              </a:cxn>
              <a:cxn ang="T86">
                <a:pos x="T8" y="T9"/>
              </a:cxn>
              <a:cxn ang="T87">
                <a:pos x="T10" y="T11"/>
              </a:cxn>
              <a:cxn ang="T88">
                <a:pos x="T12" y="T13"/>
              </a:cxn>
              <a:cxn ang="T89">
                <a:pos x="T14" y="T15"/>
              </a:cxn>
              <a:cxn ang="T90">
                <a:pos x="T16" y="T17"/>
              </a:cxn>
              <a:cxn ang="T91">
                <a:pos x="T18" y="T19"/>
              </a:cxn>
              <a:cxn ang="T92">
                <a:pos x="T20" y="T21"/>
              </a:cxn>
              <a:cxn ang="T93">
                <a:pos x="T22" y="T23"/>
              </a:cxn>
              <a:cxn ang="T94">
                <a:pos x="T24" y="T25"/>
              </a:cxn>
              <a:cxn ang="T95">
                <a:pos x="T26" y="T27"/>
              </a:cxn>
              <a:cxn ang="T96">
                <a:pos x="T28" y="T29"/>
              </a:cxn>
              <a:cxn ang="T97">
                <a:pos x="T30" y="T31"/>
              </a:cxn>
              <a:cxn ang="T98">
                <a:pos x="T32" y="T33"/>
              </a:cxn>
              <a:cxn ang="T99">
                <a:pos x="T34" y="T35"/>
              </a:cxn>
              <a:cxn ang="T100">
                <a:pos x="T36" y="T37"/>
              </a:cxn>
              <a:cxn ang="T101">
                <a:pos x="T38" y="T39"/>
              </a:cxn>
              <a:cxn ang="T102">
                <a:pos x="T40" y="T41"/>
              </a:cxn>
              <a:cxn ang="T103">
                <a:pos x="T42" y="T43"/>
              </a:cxn>
              <a:cxn ang="T104">
                <a:pos x="T44" y="T45"/>
              </a:cxn>
              <a:cxn ang="T105">
                <a:pos x="T46" y="T47"/>
              </a:cxn>
              <a:cxn ang="T106">
                <a:pos x="T48" y="T49"/>
              </a:cxn>
              <a:cxn ang="T107">
                <a:pos x="T50" y="T51"/>
              </a:cxn>
              <a:cxn ang="T108">
                <a:pos x="T52" y="T53"/>
              </a:cxn>
              <a:cxn ang="T109">
                <a:pos x="T54" y="T55"/>
              </a:cxn>
              <a:cxn ang="T110">
                <a:pos x="T56" y="T57"/>
              </a:cxn>
              <a:cxn ang="T111">
                <a:pos x="T58" y="T59"/>
              </a:cxn>
              <a:cxn ang="T112">
                <a:pos x="T60" y="T61"/>
              </a:cxn>
              <a:cxn ang="T113">
                <a:pos x="T62" y="T63"/>
              </a:cxn>
              <a:cxn ang="T114">
                <a:pos x="T64" y="T65"/>
              </a:cxn>
              <a:cxn ang="T115">
                <a:pos x="T66" y="T67"/>
              </a:cxn>
              <a:cxn ang="T116">
                <a:pos x="T68" y="T69"/>
              </a:cxn>
              <a:cxn ang="T117">
                <a:pos x="T70" y="T71"/>
              </a:cxn>
              <a:cxn ang="T118">
                <a:pos x="T72" y="T73"/>
              </a:cxn>
              <a:cxn ang="T119">
                <a:pos x="T74" y="T75"/>
              </a:cxn>
              <a:cxn ang="T120">
                <a:pos x="T76" y="T77"/>
              </a:cxn>
              <a:cxn ang="T121">
                <a:pos x="T78" y="T79"/>
              </a:cxn>
              <a:cxn ang="T122">
                <a:pos x="T80" y="T81"/>
              </a:cxn>
            </a:cxnLst>
            <a:rect l="T123" t="T124" r="T125" b="T126"/>
            <a:pathLst>
              <a:path w="667" h="667">
                <a:moveTo>
                  <a:pt x="568" y="569"/>
                </a:moveTo>
                <a:lnTo>
                  <a:pt x="591" y="544"/>
                </a:lnTo>
                <a:lnTo>
                  <a:pt x="600" y="530"/>
                </a:lnTo>
                <a:lnTo>
                  <a:pt x="604" y="523"/>
                </a:lnTo>
                <a:lnTo>
                  <a:pt x="607" y="519"/>
                </a:lnTo>
                <a:lnTo>
                  <a:pt x="610" y="517"/>
                </a:lnTo>
                <a:lnTo>
                  <a:pt x="626" y="489"/>
                </a:lnTo>
                <a:lnTo>
                  <a:pt x="642" y="461"/>
                </a:lnTo>
                <a:lnTo>
                  <a:pt x="652" y="431"/>
                </a:lnTo>
                <a:lnTo>
                  <a:pt x="655" y="415"/>
                </a:lnTo>
                <a:lnTo>
                  <a:pt x="660" y="400"/>
                </a:lnTo>
                <a:lnTo>
                  <a:pt x="665" y="367"/>
                </a:lnTo>
                <a:lnTo>
                  <a:pt x="665" y="358"/>
                </a:lnTo>
                <a:lnTo>
                  <a:pt x="665" y="354"/>
                </a:lnTo>
                <a:lnTo>
                  <a:pt x="665" y="351"/>
                </a:lnTo>
                <a:lnTo>
                  <a:pt x="666" y="350"/>
                </a:lnTo>
                <a:lnTo>
                  <a:pt x="667" y="334"/>
                </a:lnTo>
                <a:lnTo>
                  <a:pt x="665" y="299"/>
                </a:lnTo>
                <a:lnTo>
                  <a:pt x="660" y="267"/>
                </a:lnTo>
                <a:lnTo>
                  <a:pt x="652" y="234"/>
                </a:lnTo>
                <a:lnTo>
                  <a:pt x="642" y="204"/>
                </a:lnTo>
                <a:lnTo>
                  <a:pt x="626" y="174"/>
                </a:lnTo>
                <a:lnTo>
                  <a:pt x="610" y="147"/>
                </a:lnTo>
                <a:lnTo>
                  <a:pt x="591" y="121"/>
                </a:lnTo>
                <a:lnTo>
                  <a:pt x="568" y="96"/>
                </a:lnTo>
                <a:lnTo>
                  <a:pt x="543" y="73"/>
                </a:lnTo>
                <a:lnTo>
                  <a:pt x="516" y="53"/>
                </a:lnTo>
                <a:lnTo>
                  <a:pt x="488" y="36"/>
                </a:lnTo>
                <a:lnTo>
                  <a:pt x="461" y="23"/>
                </a:lnTo>
                <a:lnTo>
                  <a:pt x="431" y="13"/>
                </a:lnTo>
                <a:lnTo>
                  <a:pt x="414" y="8"/>
                </a:lnTo>
                <a:lnTo>
                  <a:pt x="399" y="6"/>
                </a:lnTo>
                <a:lnTo>
                  <a:pt x="367" y="1"/>
                </a:lnTo>
                <a:lnTo>
                  <a:pt x="333" y="0"/>
                </a:lnTo>
                <a:lnTo>
                  <a:pt x="298" y="1"/>
                </a:lnTo>
                <a:lnTo>
                  <a:pt x="266" y="6"/>
                </a:lnTo>
                <a:lnTo>
                  <a:pt x="233" y="13"/>
                </a:lnTo>
                <a:lnTo>
                  <a:pt x="204" y="23"/>
                </a:lnTo>
                <a:lnTo>
                  <a:pt x="174" y="36"/>
                </a:lnTo>
                <a:lnTo>
                  <a:pt x="148" y="53"/>
                </a:lnTo>
                <a:lnTo>
                  <a:pt x="121" y="73"/>
                </a:lnTo>
                <a:lnTo>
                  <a:pt x="97" y="96"/>
                </a:lnTo>
                <a:lnTo>
                  <a:pt x="73" y="121"/>
                </a:lnTo>
                <a:lnTo>
                  <a:pt x="54" y="147"/>
                </a:lnTo>
                <a:lnTo>
                  <a:pt x="36" y="174"/>
                </a:lnTo>
                <a:lnTo>
                  <a:pt x="24" y="204"/>
                </a:lnTo>
                <a:lnTo>
                  <a:pt x="13" y="234"/>
                </a:lnTo>
                <a:lnTo>
                  <a:pt x="6" y="267"/>
                </a:lnTo>
                <a:lnTo>
                  <a:pt x="1" y="299"/>
                </a:lnTo>
                <a:lnTo>
                  <a:pt x="0" y="334"/>
                </a:lnTo>
                <a:lnTo>
                  <a:pt x="1" y="367"/>
                </a:lnTo>
                <a:lnTo>
                  <a:pt x="6" y="400"/>
                </a:lnTo>
                <a:lnTo>
                  <a:pt x="8" y="415"/>
                </a:lnTo>
                <a:lnTo>
                  <a:pt x="13" y="431"/>
                </a:lnTo>
                <a:lnTo>
                  <a:pt x="24" y="461"/>
                </a:lnTo>
                <a:lnTo>
                  <a:pt x="36" y="489"/>
                </a:lnTo>
                <a:lnTo>
                  <a:pt x="54" y="517"/>
                </a:lnTo>
                <a:lnTo>
                  <a:pt x="73" y="544"/>
                </a:lnTo>
                <a:lnTo>
                  <a:pt x="97" y="569"/>
                </a:lnTo>
                <a:lnTo>
                  <a:pt x="121" y="591"/>
                </a:lnTo>
                <a:lnTo>
                  <a:pt x="148" y="611"/>
                </a:lnTo>
                <a:lnTo>
                  <a:pt x="174" y="627"/>
                </a:lnTo>
                <a:lnTo>
                  <a:pt x="204" y="642"/>
                </a:lnTo>
                <a:lnTo>
                  <a:pt x="233" y="652"/>
                </a:lnTo>
                <a:lnTo>
                  <a:pt x="266" y="660"/>
                </a:lnTo>
                <a:lnTo>
                  <a:pt x="298" y="664"/>
                </a:lnTo>
                <a:lnTo>
                  <a:pt x="333" y="667"/>
                </a:lnTo>
                <a:lnTo>
                  <a:pt x="349" y="665"/>
                </a:lnTo>
                <a:lnTo>
                  <a:pt x="351" y="664"/>
                </a:lnTo>
                <a:lnTo>
                  <a:pt x="353" y="664"/>
                </a:lnTo>
                <a:lnTo>
                  <a:pt x="357" y="664"/>
                </a:lnTo>
                <a:lnTo>
                  <a:pt x="367" y="664"/>
                </a:lnTo>
                <a:lnTo>
                  <a:pt x="399" y="660"/>
                </a:lnTo>
                <a:lnTo>
                  <a:pt x="414" y="655"/>
                </a:lnTo>
                <a:lnTo>
                  <a:pt x="431" y="652"/>
                </a:lnTo>
                <a:lnTo>
                  <a:pt x="461" y="642"/>
                </a:lnTo>
                <a:lnTo>
                  <a:pt x="488" y="627"/>
                </a:lnTo>
                <a:lnTo>
                  <a:pt x="516" y="611"/>
                </a:lnTo>
                <a:lnTo>
                  <a:pt x="519" y="608"/>
                </a:lnTo>
                <a:lnTo>
                  <a:pt x="522" y="605"/>
                </a:lnTo>
                <a:lnTo>
                  <a:pt x="529" y="601"/>
                </a:lnTo>
                <a:lnTo>
                  <a:pt x="543" y="591"/>
                </a:lnTo>
                <a:lnTo>
                  <a:pt x="568" y="569"/>
                </a:lnTo>
                <a:close/>
              </a:path>
            </a:pathLst>
          </a:custGeom>
          <a:solidFill>
            <a:srgbClr val="FF3399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defTabSz="914400"/>
            <a:endParaRPr lang="fr-FR">
              <a:solidFill>
                <a:srgbClr val="000066"/>
              </a:solidFill>
              <a:cs typeface="Arial" charset="0"/>
            </a:endParaRPr>
          </a:p>
        </p:txBody>
      </p:sp>
      <p:sp>
        <p:nvSpPr>
          <p:cNvPr id="41" name="Freeform 68"/>
          <p:cNvSpPr>
            <a:spLocks/>
          </p:cNvSpPr>
          <p:nvPr/>
        </p:nvSpPr>
        <p:spPr bwMode="auto">
          <a:xfrm>
            <a:off x="5195888" y="3524250"/>
            <a:ext cx="157162" cy="198438"/>
          </a:xfrm>
          <a:custGeom>
            <a:avLst/>
            <a:gdLst>
              <a:gd name="T0" fmla="*/ 2147483647 w 667"/>
              <a:gd name="T1" fmla="*/ 2147483647 h 667"/>
              <a:gd name="T2" fmla="*/ 2147483647 w 667"/>
              <a:gd name="T3" fmla="*/ 2147483647 h 667"/>
              <a:gd name="T4" fmla="*/ 2147483647 w 667"/>
              <a:gd name="T5" fmla="*/ 2147483647 h 667"/>
              <a:gd name="T6" fmla="*/ 2147483647 w 667"/>
              <a:gd name="T7" fmla="*/ 2147483647 h 667"/>
              <a:gd name="T8" fmla="*/ 2147483647 w 667"/>
              <a:gd name="T9" fmla="*/ 2147483647 h 667"/>
              <a:gd name="T10" fmla="*/ 2147483647 w 667"/>
              <a:gd name="T11" fmla="*/ 2147483647 h 667"/>
              <a:gd name="T12" fmla="*/ 2147483647 w 667"/>
              <a:gd name="T13" fmla="*/ 2147483647 h 667"/>
              <a:gd name="T14" fmla="*/ 2147483647 w 667"/>
              <a:gd name="T15" fmla="*/ 2147483647 h 667"/>
              <a:gd name="T16" fmla="*/ 2147483647 w 667"/>
              <a:gd name="T17" fmla="*/ 2147483647 h 667"/>
              <a:gd name="T18" fmla="*/ 2147483647 w 667"/>
              <a:gd name="T19" fmla="*/ 2147483647 h 667"/>
              <a:gd name="T20" fmla="*/ 2147483647 w 667"/>
              <a:gd name="T21" fmla="*/ 2147483647 h 667"/>
              <a:gd name="T22" fmla="*/ 2147483647 w 667"/>
              <a:gd name="T23" fmla="*/ 2147483647 h 667"/>
              <a:gd name="T24" fmla="*/ 2147483647 w 667"/>
              <a:gd name="T25" fmla="*/ 2147483647 h 667"/>
              <a:gd name="T26" fmla="*/ 2147483647 w 667"/>
              <a:gd name="T27" fmla="*/ 2147483647 h 667"/>
              <a:gd name="T28" fmla="*/ 2147483647 w 667"/>
              <a:gd name="T29" fmla="*/ 2147483647 h 667"/>
              <a:gd name="T30" fmla="*/ 2147483647 w 667"/>
              <a:gd name="T31" fmla="*/ 2147483647 h 667"/>
              <a:gd name="T32" fmla="*/ 2147483647 w 667"/>
              <a:gd name="T33" fmla="*/ 0 h 667"/>
              <a:gd name="T34" fmla="*/ 2147483647 w 667"/>
              <a:gd name="T35" fmla="*/ 2147483647 h 667"/>
              <a:gd name="T36" fmla="*/ 2147483647 w 667"/>
              <a:gd name="T37" fmla="*/ 2147483647 h 667"/>
              <a:gd name="T38" fmla="*/ 2147483647 w 667"/>
              <a:gd name="T39" fmla="*/ 2147483647 h 667"/>
              <a:gd name="T40" fmla="*/ 2147483647 w 667"/>
              <a:gd name="T41" fmla="*/ 2147483647 h 667"/>
              <a:gd name="T42" fmla="*/ 2147483647 w 667"/>
              <a:gd name="T43" fmla="*/ 2147483647 h 667"/>
              <a:gd name="T44" fmla="*/ 2147483647 w 667"/>
              <a:gd name="T45" fmla="*/ 2147483647 h 667"/>
              <a:gd name="T46" fmla="*/ 2147483647 w 667"/>
              <a:gd name="T47" fmla="*/ 2147483647 h 667"/>
              <a:gd name="T48" fmla="*/ 0 w 667"/>
              <a:gd name="T49" fmla="*/ 2147483647 h 667"/>
              <a:gd name="T50" fmla="*/ 2147483647 w 667"/>
              <a:gd name="T51" fmla="*/ 2147483647 h 667"/>
              <a:gd name="T52" fmla="*/ 2147483647 w 667"/>
              <a:gd name="T53" fmla="*/ 2147483647 h 667"/>
              <a:gd name="T54" fmla="*/ 2147483647 w 667"/>
              <a:gd name="T55" fmla="*/ 2147483647 h 667"/>
              <a:gd name="T56" fmla="*/ 2147483647 w 667"/>
              <a:gd name="T57" fmla="*/ 2147483647 h 667"/>
              <a:gd name="T58" fmla="*/ 2147483647 w 667"/>
              <a:gd name="T59" fmla="*/ 2147483647 h 667"/>
              <a:gd name="T60" fmla="*/ 2147483647 w 667"/>
              <a:gd name="T61" fmla="*/ 2147483647 h 667"/>
              <a:gd name="T62" fmla="*/ 2147483647 w 667"/>
              <a:gd name="T63" fmla="*/ 2147483647 h 667"/>
              <a:gd name="T64" fmla="*/ 2147483647 w 667"/>
              <a:gd name="T65" fmla="*/ 2147483647 h 667"/>
              <a:gd name="T66" fmla="*/ 2147483647 w 667"/>
              <a:gd name="T67" fmla="*/ 2147483647 h 667"/>
              <a:gd name="T68" fmla="*/ 2147483647 w 667"/>
              <a:gd name="T69" fmla="*/ 2147483647 h 667"/>
              <a:gd name="T70" fmla="*/ 2147483647 w 667"/>
              <a:gd name="T71" fmla="*/ 2147483647 h 667"/>
              <a:gd name="T72" fmla="*/ 2147483647 w 667"/>
              <a:gd name="T73" fmla="*/ 2147483647 h 667"/>
              <a:gd name="T74" fmla="*/ 2147483647 w 667"/>
              <a:gd name="T75" fmla="*/ 2147483647 h 667"/>
              <a:gd name="T76" fmla="*/ 2147483647 w 667"/>
              <a:gd name="T77" fmla="*/ 2147483647 h 667"/>
              <a:gd name="T78" fmla="*/ 2147483647 w 667"/>
              <a:gd name="T79" fmla="*/ 2147483647 h 667"/>
              <a:gd name="T80" fmla="*/ 2147483647 w 667"/>
              <a:gd name="T81" fmla="*/ 2147483647 h 667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w 667"/>
              <a:gd name="T124" fmla="*/ 0 h 667"/>
              <a:gd name="T125" fmla="*/ 667 w 667"/>
              <a:gd name="T126" fmla="*/ 667 h 667"/>
            </a:gdLst>
            <a:ahLst/>
            <a:cxnLst>
              <a:cxn ang="T82">
                <a:pos x="T0" y="T1"/>
              </a:cxn>
              <a:cxn ang="T83">
                <a:pos x="T2" y="T3"/>
              </a:cxn>
              <a:cxn ang="T84">
                <a:pos x="T4" y="T5"/>
              </a:cxn>
              <a:cxn ang="T85">
                <a:pos x="T6" y="T7"/>
              </a:cxn>
              <a:cxn ang="T86">
                <a:pos x="T8" y="T9"/>
              </a:cxn>
              <a:cxn ang="T87">
                <a:pos x="T10" y="T11"/>
              </a:cxn>
              <a:cxn ang="T88">
                <a:pos x="T12" y="T13"/>
              </a:cxn>
              <a:cxn ang="T89">
                <a:pos x="T14" y="T15"/>
              </a:cxn>
              <a:cxn ang="T90">
                <a:pos x="T16" y="T17"/>
              </a:cxn>
              <a:cxn ang="T91">
                <a:pos x="T18" y="T19"/>
              </a:cxn>
              <a:cxn ang="T92">
                <a:pos x="T20" y="T21"/>
              </a:cxn>
              <a:cxn ang="T93">
                <a:pos x="T22" y="T23"/>
              </a:cxn>
              <a:cxn ang="T94">
                <a:pos x="T24" y="T25"/>
              </a:cxn>
              <a:cxn ang="T95">
                <a:pos x="T26" y="T27"/>
              </a:cxn>
              <a:cxn ang="T96">
                <a:pos x="T28" y="T29"/>
              </a:cxn>
              <a:cxn ang="T97">
                <a:pos x="T30" y="T31"/>
              </a:cxn>
              <a:cxn ang="T98">
                <a:pos x="T32" y="T33"/>
              </a:cxn>
              <a:cxn ang="T99">
                <a:pos x="T34" y="T35"/>
              </a:cxn>
              <a:cxn ang="T100">
                <a:pos x="T36" y="T37"/>
              </a:cxn>
              <a:cxn ang="T101">
                <a:pos x="T38" y="T39"/>
              </a:cxn>
              <a:cxn ang="T102">
                <a:pos x="T40" y="T41"/>
              </a:cxn>
              <a:cxn ang="T103">
                <a:pos x="T42" y="T43"/>
              </a:cxn>
              <a:cxn ang="T104">
                <a:pos x="T44" y="T45"/>
              </a:cxn>
              <a:cxn ang="T105">
                <a:pos x="T46" y="T47"/>
              </a:cxn>
              <a:cxn ang="T106">
                <a:pos x="T48" y="T49"/>
              </a:cxn>
              <a:cxn ang="T107">
                <a:pos x="T50" y="T51"/>
              </a:cxn>
              <a:cxn ang="T108">
                <a:pos x="T52" y="T53"/>
              </a:cxn>
              <a:cxn ang="T109">
                <a:pos x="T54" y="T55"/>
              </a:cxn>
              <a:cxn ang="T110">
                <a:pos x="T56" y="T57"/>
              </a:cxn>
              <a:cxn ang="T111">
                <a:pos x="T58" y="T59"/>
              </a:cxn>
              <a:cxn ang="T112">
                <a:pos x="T60" y="T61"/>
              </a:cxn>
              <a:cxn ang="T113">
                <a:pos x="T62" y="T63"/>
              </a:cxn>
              <a:cxn ang="T114">
                <a:pos x="T64" y="T65"/>
              </a:cxn>
              <a:cxn ang="T115">
                <a:pos x="T66" y="T67"/>
              </a:cxn>
              <a:cxn ang="T116">
                <a:pos x="T68" y="T69"/>
              </a:cxn>
              <a:cxn ang="T117">
                <a:pos x="T70" y="T71"/>
              </a:cxn>
              <a:cxn ang="T118">
                <a:pos x="T72" y="T73"/>
              </a:cxn>
              <a:cxn ang="T119">
                <a:pos x="T74" y="T75"/>
              </a:cxn>
              <a:cxn ang="T120">
                <a:pos x="T76" y="T77"/>
              </a:cxn>
              <a:cxn ang="T121">
                <a:pos x="T78" y="T79"/>
              </a:cxn>
              <a:cxn ang="T122">
                <a:pos x="T80" y="T81"/>
              </a:cxn>
            </a:cxnLst>
            <a:rect l="T123" t="T124" r="T125" b="T126"/>
            <a:pathLst>
              <a:path w="667" h="667">
                <a:moveTo>
                  <a:pt x="568" y="569"/>
                </a:moveTo>
                <a:lnTo>
                  <a:pt x="591" y="544"/>
                </a:lnTo>
                <a:lnTo>
                  <a:pt x="600" y="530"/>
                </a:lnTo>
                <a:lnTo>
                  <a:pt x="604" y="523"/>
                </a:lnTo>
                <a:lnTo>
                  <a:pt x="607" y="519"/>
                </a:lnTo>
                <a:lnTo>
                  <a:pt x="610" y="517"/>
                </a:lnTo>
                <a:lnTo>
                  <a:pt x="626" y="489"/>
                </a:lnTo>
                <a:lnTo>
                  <a:pt x="642" y="461"/>
                </a:lnTo>
                <a:lnTo>
                  <a:pt x="652" y="431"/>
                </a:lnTo>
                <a:lnTo>
                  <a:pt x="655" y="415"/>
                </a:lnTo>
                <a:lnTo>
                  <a:pt x="660" y="400"/>
                </a:lnTo>
                <a:lnTo>
                  <a:pt x="665" y="367"/>
                </a:lnTo>
                <a:lnTo>
                  <a:pt x="665" y="358"/>
                </a:lnTo>
                <a:lnTo>
                  <a:pt x="665" y="354"/>
                </a:lnTo>
                <a:lnTo>
                  <a:pt x="665" y="351"/>
                </a:lnTo>
                <a:lnTo>
                  <a:pt x="666" y="350"/>
                </a:lnTo>
                <a:lnTo>
                  <a:pt x="667" y="334"/>
                </a:lnTo>
                <a:lnTo>
                  <a:pt x="665" y="299"/>
                </a:lnTo>
                <a:lnTo>
                  <a:pt x="660" y="267"/>
                </a:lnTo>
                <a:lnTo>
                  <a:pt x="652" y="234"/>
                </a:lnTo>
                <a:lnTo>
                  <a:pt x="642" y="204"/>
                </a:lnTo>
                <a:lnTo>
                  <a:pt x="626" y="174"/>
                </a:lnTo>
                <a:lnTo>
                  <a:pt x="610" y="147"/>
                </a:lnTo>
                <a:lnTo>
                  <a:pt x="591" y="121"/>
                </a:lnTo>
                <a:lnTo>
                  <a:pt x="568" y="96"/>
                </a:lnTo>
                <a:lnTo>
                  <a:pt x="543" y="73"/>
                </a:lnTo>
                <a:lnTo>
                  <a:pt x="516" y="53"/>
                </a:lnTo>
                <a:lnTo>
                  <a:pt x="488" y="36"/>
                </a:lnTo>
                <a:lnTo>
                  <a:pt x="461" y="23"/>
                </a:lnTo>
                <a:lnTo>
                  <a:pt x="431" y="13"/>
                </a:lnTo>
                <a:lnTo>
                  <a:pt x="414" y="8"/>
                </a:lnTo>
                <a:lnTo>
                  <a:pt x="399" y="6"/>
                </a:lnTo>
                <a:lnTo>
                  <a:pt x="367" y="1"/>
                </a:lnTo>
                <a:lnTo>
                  <a:pt x="333" y="0"/>
                </a:lnTo>
                <a:lnTo>
                  <a:pt x="298" y="1"/>
                </a:lnTo>
                <a:lnTo>
                  <a:pt x="266" y="6"/>
                </a:lnTo>
                <a:lnTo>
                  <a:pt x="233" y="13"/>
                </a:lnTo>
                <a:lnTo>
                  <a:pt x="204" y="23"/>
                </a:lnTo>
                <a:lnTo>
                  <a:pt x="174" y="36"/>
                </a:lnTo>
                <a:lnTo>
                  <a:pt x="148" y="53"/>
                </a:lnTo>
                <a:lnTo>
                  <a:pt x="121" y="73"/>
                </a:lnTo>
                <a:lnTo>
                  <a:pt x="97" y="96"/>
                </a:lnTo>
                <a:lnTo>
                  <a:pt x="73" y="121"/>
                </a:lnTo>
                <a:lnTo>
                  <a:pt x="54" y="147"/>
                </a:lnTo>
                <a:lnTo>
                  <a:pt x="36" y="174"/>
                </a:lnTo>
                <a:lnTo>
                  <a:pt x="24" y="204"/>
                </a:lnTo>
                <a:lnTo>
                  <a:pt x="13" y="234"/>
                </a:lnTo>
                <a:lnTo>
                  <a:pt x="6" y="267"/>
                </a:lnTo>
                <a:lnTo>
                  <a:pt x="1" y="299"/>
                </a:lnTo>
                <a:lnTo>
                  <a:pt x="0" y="334"/>
                </a:lnTo>
                <a:lnTo>
                  <a:pt x="1" y="367"/>
                </a:lnTo>
                <a:lnTo>
                  <a:pt x="6" y="400"/>
                </a:lnTo>
                <a:lnTo>
                  <a:pt x="8" y="415"/>
                </a:lnTo>
                <a:lnTo>
                  <a:pt x="13" y="431"/>
                </a:lnTo>
                <a:lnTo>
                  <a:pt x="24" y="461"/>
                </a:lnTo>
                <a:lnTo>
                  <a:pt x="36" y="489"/>
                </a:lnTo>
                <a:lnTo>
                  <a:pt x="54" y="517"/>
                </a:lnTo>
                <a:lnTo>
                  <a:pt x="73" y="544"/>
                </a:lnTo>
                <a:lnTo>
                  <a:pt x="97" y="569"/>
                </a:lnTo>
                <a:lnTo>
                  <a:pt x="121" y="591"/>
                </a:lnTo>
                <a:lnTo>
                  <a:pt x="148" y="611"/>
                </a:lnTo>
                <a:lnTo>
                  <a:pt x="174" y="627"/>
                </a:lnTo>
                <a:lnTo>
                  <a:pt x="204" y="642"/>
                </a:lnTo>
                <a:lnTo>
                  <a:pt x="233" y="652"/>
                </a:lnTo>
                <a:lnTo>
                  <a:pt x="266" y="660"/>
                </a:lnTo>
                <a:lnTo>
                  <a:pt x="298" y="664"/>
                </a:lnTo>
                <a:lnTo>
                  <a:pt x="333" y="667"/>
                </a:lnTo>
                <a:lnTo>
                  <a:pt x="349" y="665"/>
                </a:lnTo>
                <a:lnTo>
                  <a:pt x="351" y="664"/>
                </a:lnTo>
                <a:lnTo>
                  <a:pt x="353" y="664"/>
                </a:lnTo>
                <a:lnTo>
                  <a:pt x="357" y="664"/>
                </a:lnTo>
                <a:lnTo>
                  <a:pt x="367" y="664"/>
                </a:lnTo>
                <a:lnTo>
                  <a:pt x="399" y="660"/>
                </a:lnTo>
                <a:lnTo>
                  <a:pt x="414" y="655"/>
                </a:lnTo>
                <a:lnTo>
                  <a:pt x="431" y="652"/>
                </a:lnTo>
                <a:lnTo>
                  <a:pt x="461" y="642"/>
                </a:lnTo>
                <a:lnTo>
                  <a:pt x="488" y="627"/>
                </a:lnTo>
                <a:lnTo>
                  <a:pt x="516" y="611"/>
                </a:lnTo>
                <a:lnTo>
                  <a:pt x="519" y="608"/>
                </a:lnTo>
                <a:lnTo>
                  <a:pt x="522" y="605"/>
                </a:lnTo>
                <a:lnTo>
                  <a:pt x="529" y="601"/>
                </a:lnTo>
                <a:lnTo>
                  <a:pt x="543" y="591"/>
                </a:lnTo>
                <a:lnTo>
                  <a:pt x="568" y="569"/>
                </a:lnTo>
                <a:close/>
              </a:path>
            </a:pathLst>
          </a:custGeom>
          <a:solidFill>
            <a:srgbClr val="FF3399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defTabSz="914400"/>
            <a:endParaRPr lang="fr-FR">
              <a:solidFill>
                <a:srgbClr val="000066"/>
              </a:solidFill>
              <a:cs typeface="Arial" charset="0"/>
            </a:endParaRPr>
          </a:p>
        </p:txBody>
      </p:sp>
      <p:sp>
        <p:nvSpPr>
          <p:cNvPr id="42" name="Freeform 68"/>
          <p:cNvSpPr>
            <a:spLocks/>
          </p:cNvSpPr>
          <p:nvPr/>
        </p:nvSpPr>
        <p:spPr bwMode="auto">
          <a:xfrm>
            <a:off x="4251325" y="3255963"/>
            <a:ext cx="157163" cy="200025"/>
          </a:xfrm>
          <a:custGeom>
            <a:avLst/>
            <a:gdLst>
              <a:gd name="T0" fmla="*/ 2147483647 w 667"/>
              <a:gd name="T1" fmla="*/ 2147483647 h 667"/>
              <a:gd name="T2" fmla="*/ 2147483647 w 667"/>
              <a:gd name="T3" fmla="*/ 2147483647 h 667"/>
              <a:gd name="T4" fmla="*/ 2147483647 w 667"/>
              <a:gd name="T5" fmla="*/ 2147483647 h 667"/>
              <a:gd name="T6" fmla="*/ 2147483647 w 667"/>
              <a:gd name="T7" fmla="*/ 2147483647 h 667"/>
              <a:gd name="T8" fmla="*/ 2147483647 w 667"/>
              <a:gd name="T9" fmla="*/ 2147483647 h 667"/>
              <a:gd name="T10" fmla="*/ 2147483647 w 667"/>
              <a:gd name="T11" fmla="*/ 2147483647 h 667"/>
              <a:gd name="T12" fmla="*/ 2147483647 w 667"/>
              <a:gd name="T13" fmla="*/ 2147483647 h 667"/>
              <a:gd name="T14" fmla="*/ 2147483647 w 667"/>
              <a:gd name="T15" fmla="*/ 2147483647 h 667"/>
              <a:gd name="T16" fmla="*/ 2147483647 w 667"/>
              <a:gd name="T17" fmla="*/ 2147483647 h 667"/>
              <a:gd name="T18" fmla="*/ 2147483647 w 667"/>
              <a:gd name="T19" fmla="*/ 2147483647 h 667"/>
              <a:gd name="T20" fmla="*/ 2147483647 w 667"/>
              <a:gd name="T21" fmla="*/ 2147483647 h 667"/>
              <a:gd name="T22" fmla="*/ 2147483647 w 667"/>
              <a:gd name="T23" fmla="*/ 2147483647 h 667"/>
              <a:gd name="T24" fmla="*/ 2147483647 w 667"/>
              <a:gd name="T25" fmla="*/ 2147483647 h 667"/>
              <a:gd name="T26" fmla="*/ 2147483647 w 667"/>
              <a:gd name="T27" fmla="*/ 2147483647 h 667"/>
              <a:gd name="T28" fmla="*/ 2147483647 w 667"/>
              <a:gd name="T29" fmla="*/ 2147483647 h 667"/>
              <a:gd name="T30" fmla="*/ 2147483647 w 667"/>
              <a:gd name="T31" fmla="*/ 2147483647 h 667"/>
              <a:gd name="T32" fmla="*/ 2147483647 w 667"/>
              <a:gd name="T33" fmla="*/ 0 h 667"/>
              <a:gd name="T34" fmla="*/ 2147483647 w 667"/>
              <a:gd name="T35" fmla="*/ 2147483647 h 667"/>
              <a:gd name="T36" fmla="*/ 2147483647 w 667"/>
              <a:gd name="T37" fmla="*/ 2147483647 h 667"/>
              <a:gd name="T38" fmla="*/ 2147483647 w 667"/>
              <a:gd name="T39" fmla="*/ 2147483647 h 667"/>
              <a:gd name="T40" fmla="*/ 2147483647 w 667"/>
              <a:gd name="T41" fmla="*/ 2147483647 h 667"/>
              <a:gd name="T42" fmla="*/ 2147483647 w 667"/>
              <a:gd name="T43" fmla="*/ 2147483647 h 667"/>
              <a:gd name="T44" fmla="*/ 2147483647 w 667"/>
              <a:gd name="T45" fmla="*/ 2147483647 h 667"/>
              <a:gd name="T46" fmla="*/ 2147483647 w 667"/>
              <a:gd name="T47" fmla="*/ 2147483647 h 667"/>
              <a:gd name="T48" fmla="*/ 0 w 667"/>
              <a:gd name="T49" fmla="*/ 2147483647 h 667"/>
              <a:gd name="T50" fmla="*/ 2147483647 w 667"/>
              <a:gd name="T51" fmla="*/ 2147483647 h 667"/>
              <a:gd name="T52" fmla="*/ 2147483647 w 667"/>
              <a:gd name="T53" fmla="*/ 2147483647 h 667"/>
              <a:gd name="T54" fmla="*/ 2147483647 w 667"/>
              <a:gd name="T55" fmla="*/ 2147483647 h 667"/>
              <a:gd name="T56" fmla="*/ 2147483647 w 667"/>
              <a:gd name="T57" fmla="*/ 2147483647 h 667"/>
              <a:gd name="T58" fmla="*/ 2147483647 w 667"/>
              <a:gd name="T59" fmla="*/ 2147483647 h 667"/>
              <a:gd name="T60" fmla="*/ 2147483647 w 667"/>
              <a:gd name="T61" fmla="*/ 2147483647 h 667"/>
              <a:gd name="T62" fmla="*/ 2147483647 w 667"/>
              <a:gd name="T63" fmla="*/ 2147483647 h 667"/>
              <a:gd name="T64" fmla="*/ 2147483647 w 667"/>
              <a:gd name="T65" fmla="*/ 2147483647 h 667"/>
              <a:gd name="T66" fmla="*/ 2147483647 w 667"/>
              <a:gd name="T67" fmla="*/ 2147483647 h 667"/>
              <a:gd name="T68" fmla="*/ 2147483647 w 667"/>
              <a:gd name="T69" fmla="*/ 2147483647 h 667"/>
              <a:gd name="T70" fmla="*/ 2147483647 w 667"/>
              <a:gd name="T71" fmla="*/ 2147483647 h 667"/>
              <a:gd name="T72" fmla="*/ 2147483647 w 667"/>
              <a:gd name="T73" fmla="*/ 2147483647 h 667"/>
              <a:gd name="T74" fmla="*/ 2147483647 w 667"/>
              <a:gd name="T75" fmla="*/ 2147483647 h 667"/>
              <a:gd name="T76" fmla="*/ 2147483647 w 667"/>
              <a:gd name="T77" fmla="*/ 2147483647 h 667"/>
              <a:gd name="T78" fmla="*/ 2147483647 w 667"/>
              <a:gd name="T79" fmla="*/ 2147483647 h 667"/>
              <a:gd name="T80" fmla="*/ 2147483647 w 667"/>
              <a:gd name="T81" fmla="*/ 2147483647 h 667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w 667"/>
              <a:gd name="T124" fmla="*/ 0 h 667"/>
              <a:gd name="T125" fmla="*/ 667 w 667"/>
              <a:gd name="T126" fmla="*/ 667 h 667"/>
            </a:gdLst>
            <a:ahLst/>
            <a:cxnLst>
              <a:cxn ang="T82">
                <a:pos x="T0" y="T1"/>
              </a:cxn>
              <a:cxn ang="T83">
                <a:pos x="T2" y="T3"/>
              </a:cxn>
              <a:cxn ang="T84">
                <a:pos x="T4" y="T5"/>
              </a:cxn>
              <a:cxn ang="T85">
                <a:pos x="T6" y="T7"/>
              </a:cxn>
              <a:cxn ang="T86">
                <a:pos x="T8" y="T9"/>
              </a:cxn>
              <a:cxn ang="T87">
                <a:pos x="T10" y="T11"/>
              </a:cxn>
              <a:cxn ang="T88">
                <a:pos x="T12" y="T13"/>
              </a:cxn>
              <a:cxn ang="T89">
                <a:pos x="T14" y="T15"/>
              </a:cxn>
              <a:cxn ang="T90">
                <a:pos x="T16" y="T17"/>
              </a:cxn>
              <a:cxn ang="T91">
                <a:pos x="T18" y="T19"/>
              </a:cxn>
              <a:cxn ang="T92">
                <a:pos x="T20" y="T21"/>
              </a:cxn>
              <a:cxn ang="T93">
                <a:pos x="T22" y="T23"/>
              </a:cxn>
              <a:cxn ang="T94">
                <a:pos x="T24" y="T25"/>
              </a:cxn>
              <a:cxn ang="T95">
                <a:pos x="T26" y="T27"/>
              </a:cxn>
              <a:cxn ang="T96">
                <a:pos x="T28" y="T29"/>
              </a:cxn>
              <a:cxn ang="T97">
                <a:pos x="T30" y="T31"/>
              </a:cxn>
              <a:cxn ang="T98">
                <a:pos x="T32" y="T33"/>
              </a:cxn>
              <a:cxn ang="T99">
                <a:pos x="T34" y="T35"/>
              </a:cxn>
              <a:cxn ang="T100">
                <a:pos x="T36" y="T37"/>
              </a:cxn>
              <a:cxn ang="T101">
                <a:pos x="T38" y="T39"/>
              </a:cxn>
              <a:cxn ang="T102">
                <a:pos x="T40" y="T41"/>
              </a:cxn>
              <a:cxn ang="T103">
                <a:pos x="T42" y="T43"/>
              </a:cxn>
              <a:cxn ang="T104">
                <a:pos x="T44" y="T45"/>
              </a:cxn>
              <a:cxn ang="T105">
                <a:pos x="T46" y="T47"/>
              </a:cxn>
              <a:cxn ang="T106">
                <a:pos x="T48" y="T49"/>
              </a:cxn>
              <a:cxn ang="T107">
                <a:pos x="T50" y="T51"/>
              </a:cxn>
              <a:cxn ang="T108">
                <a:pos x="T52" y="T53"/>
              </a:cxn>
              <a:cxn ang="T109">
                <a:pos x="T54" y="T55"/>
              </a:cxn>
              <a:cxn ang="T110">
                <a:pos x="T56" y="T57"/>
              </a:cxn>
              <a:cxn ang="T111">
                <a:pos x="T58" y="T59"/>
              </a:cxn>
              <a:cxn ang="T112">
                <a:pos x="T60" y="T61"/>
              </a:cxn>
              <a:cxn ang="T113">
                <a:pos x="T62" y="T63"/>
              </a:cxn>
              <a:cxn ang="T114">
                <a:pos x="T64" y="T65"/>
              </a:cxn>
              <a:cxn ang="T115">
                <a:pos x="T66" y="T67"/>
              </a:cxn>
              <a:cxn ang="T116">
                <a:pos x="T68" y="T69"/>
              </a:cxn>
              <a:cxn ang="T117">
                <a:pos x="T70" y="T71"/>
              </a:cxn>
              <a:cxn ang="T118">
                <a:pos x="T72" y="T73"/>
              </a:cxn>
              <a:cxn ang="T119">
                <a:pos x="T74" y="T75"/>
              </a:cxn>
              <a:cxn ang="T120">
                <a:pos x="T76" y="T77"/>
              </a:cxn>
              <a:cxn ang="T121">
                <a:pos x="T78" y="T79"/>
              </a:cxn>
              <a:cxn ang="T122">
                <a:pos x="T80" y="T81"/>
              </a:cxn>
            </a:cxnLst>
            <a:rect l="T123" t="T124" r="T125" b="T126"/>
            <a:pathLst>
              <a:path w="667" h="667">
                <a:moveTo>
                  <a:pt x="568" y="569"/>
                </a:moveTo>
                <a:lnTo>
                  <a:pt x="591" y="544"/>
                </a:lnTo>
                <a:lnTo>
                  <a:pt x="600" y="530"/>
                </a:lnTo>
                <a:lnTo>
                  <a:pt x="604" y="523"/>
                </a:lnTo>
                <a:lnTo>
                  <a:pt x="607" y="519"/>
                </a:lnTo>
                <a:lnTo>
                  <a:pt x="610" y="517"/>
                </a:lnTo>
                <a:lnTo>
                  <a:pt x="626" y="489"/>
                </a:lnTo>
                <a:lnTo>
                  <a:pt x="642" y="461"/>
                </a:lnTo>
                <a:lnTo>
                  <a:pt x="652" y="431"/>
                </a:lnTo>
                <a:lnTo>
                  <a:pt x="655" y="415"/>
                </a:lnTo>
                <a:lnTo>
                  <a:pt x="660" y="400"/>
                </a:lnTo>
                <a:lnTo>
                  <a:pt x="665" y="367"/>
                </a:lnTo>
                <a:lnTo>
                  <a:pt x="665" y="358"/>
                </a:lnTo>
                <a:lnTo>
                  <a:pt x="665" y="354"/>
                </a:lnTo>
                <a:lnTo>
                  <a:pt x="665" y="351"/>
                </a:lnTo>
                <a:lnTo>
                  <a:pt x="666" y="350"/>
                </a:lnTo>
                <a:lnTo>
                  <a:pt x="667" y="334"/>
                </a:lnTo>
                <a:lnTo>
                  <a:pt x="665" y="299"/>
                </a:lnTo>
                <a:lnTo>
                  <a:pt x="660" y="267"/>
                </a:lnTo>
                <a:lnTo>
                  <a:pt x="652" y="234"/>
                </a:lnTo>
                <a:lnTo>
                  <a:pt x="642" y="204"/>
                </a:lnTo>
                <a:lnTo>
                  <a:pt x="626" y="174"/>
                </a:lnTo>
                <a:lnTo>
                  <a:pt x="610" y="147"/>
                </a:lnTo>
                <a:lnTo>
                  <a:pt x="591" y="121"/>
                </a:lnTo>
                <a:lnTo>
                  <a:pt x="568" y="96"/>
                </a:lnTo>
                <a:lnTo>
                  <a:pt x="543" y="73"/>
                </a:lnTo>
                <a:lnTo>
                  <a:pt x="516" y="53"/>
                </a:lnTo>
                <a:lnTo>
                  <a:pt x="488" y="36"/>
                </a:lnTo>
                <a:lnTo>
                  <a:pt x="461" y="23"/>
                </a:lnTo>
                <a:lnTo>
                  <a:pt x="431" y="13"/>
                </a:lnTo>
                <a:lnTo>
                  <a:pt x="414" y="8"/>
                </a:lnTo>
                <a:lnTo>
                  <a:pt x="399" y="6"/>
                </a:lnTo>
                <a:lnTo>
                  <a:pt x="367" y="1"/>
                </a:lnTo>
                <a:lnTo>
                  <a:pt x="333" y="0"/>
                </a:lnTo>
                <a:lnTo>
                  <a:pt x="298" y="1"/>
                </a:lnTo>
                <a:lnTo>
                  <a:pt x="266" y="6"/>
                </a:lnTo>
                <a:lnTo>
                  <a:pt x="233" y="13"/>
                </a:lnTo>
                <a:lnTo>
                  <a:pt x="204" y="23"/>
                </a:lnTo>
                <a:lnTo>
                  <a:pt x="174" y="36"/>
                </a:lnTo>
                <a:lnTo>
                  <a:pt x="148" y="53"/>
                </a:lnTo>
                <a:lnTo>
                  <a:pt x="121" y="73"/>
                </a:lnTo>
                <a:lnTo>
                  <a:pt x="97" y="96"/>
                </a:lnTo>
                <a:lnTo>
                  <a:pt x="73" y="121"/>
                </a:lnTo>
                <a:lnTo>
                  <a:pt x="54" y="147"/>
                </a:lnTo>
                <a:lnTo>
                  <a:pt x="36" y="174"/>
                </a:lnTo>
                <a:lnTo>
                  <a:pt x="24" y="204"/>
                </a:lnTo>
                <a:lnTo>
                  <a:pt x="13" y="234"/>
                </a:lnTo>
                <a:lnTo>
                  <a:pt x="6" y="267"/>
                </a:lnTo>
                <a:lnTo>
                  <a:pt x="1" y="299"/>
                </a:lnTo>
                <a:lnTo>
                  <a:pt x="0" y="334"/>
                </a:lnTo>
                <a:lnTo>
                  <a:pt x="1" y="367"/>
                </a:lnTo>
                <a:lnTo>
                  <a:pt x="6" y="400"/>
                </a:lnTo>
                <a:lnTo>
                  <a:pt x="8" y="415"/>
                </a:lnTo>
                <a:lnTo>
                  <a:pt x="13" y="431"/>
                </a:lnTo>
                <a:lnTo>
                  <a:pt x="24" y="461"/>
                </a:lnTo>
                <a:lnTo>
                  <a:pt x="36" y="489"/>
                </a:lnTo>
                <a:lnTo>
                  <a:pt x="54" y="517"/>
                </a:lnTo>
                <a:lnTo>
                  <a:pt x="73" y="544"/>
                </a:lnTo>
                <a:lnTo>
                  <a:pt x="97" y="569"/>
                </a:lnTo>
                <a:lnTo>
                  <a:pt x="121" y="591"/>
                </a:lnTo>
                <a:lnTo>
                  <a:pt x="148" y="611"/>
                </a:lnTo>
                <a:lnTo>
                  <a:pt x="174" y="627"/>
                </a:lnTo>
                <a:lnTo>
                  <a:pt x="204" y="642"/>
                </a:lnTo>
                <a:lnTo>
                  <a:pt x="233" y="652"/>
                </a:lnTo>
                <a:lnTo>
                  <a:pt x="266" y="660"/>
                </a:lnTo>
                <a:lnTo>
                  <a:pt x="298" y="664"/>
                </a:lnTo>
                <a:lnTo>
                  <a:pt x="333" y="667"/>
                </a:lnTo>
                <a:lnTo>
                  <a:pt x="349" y="665"/>
                </a:lnTo>
                <a:lnTo>
                  <a:pt x="351" y="664"/>
                </a:lnTo>
                <a:lnTo>
                  <a:pt x="353" y="664"/>
                </a:lnTo>
                <a:lnTo>
                  <a:pt x="357" y="664"/>
                </a:lnTo>
                <a:lnTo>
                  <a:pt x="367" y="664"/>
                </a:lnTo>
                <a:lnTo>
                  <a:pt x="399" y="660"/>
                </a:lnTo>
                <a:lnTo>
                  <a:pt x="414" y="655"/>
                </a:lnTo>
                <a:lnTo>
                  <a:pt x="431" y="652"/>
                </a:lnTo>
                <a:lnTo>
                  <a:pt x="461" y="642"/>
                </a:lnTo>
                <a:lnTo>
                  <a:pt x="488" y="627"/>
                </a:lnTo>
                <a:lnTo>
                  <a:pt x="516" y="611"/>
                </a:lnTo>
                <a:lnTo>
                  <a:pt x="519" y="608"/>
                </a:lnTo>
                <a:lnTo>
                  <a:pt x="522" y="605"/>
                </a:lnTo>
                <a:lnTo>
                  <a:pt x="529" y="601"/>
                </a:lnTo>
                <a:lnTo>
                  <a:pt x="543" y="591"/>
                </a:lnTo>
                <a:lnTo>
                  <a:pt x="568" y="569"/>
                </a:lnTo>
                <a:close/>
              </a:path>
            </a:pathLst>
          </a:custGeom>
          <a:solidFill>
            <a:srgbClr val="FF3399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defTabSz="914400"/>
            <a:endParaRPr lang="fr-FR">
              <a:solidFill>
                <a:srgbClr val="000066"/>
              </a:solidFill>
              <a:cs typeface="Arial" charset="0"/>
            </a:endParaRPr>
          </a:p>
        </p:txBody>
      </p:sp>
      <p:sp>
        <p:nvSpPr>
          <p:cNvPr id="43" name="Freeform 68"/>
          <p:cNvSpPr>
            <a:spLocks/>
          </p:cNvSpPr>
          <p:nvPr/>
        </p:nvSpPr>
        <p:spPr bwMode="auto">
          <a:xfrm>
            <a:off x="4735513" y="3455988"/>
            <a:ext cx="157162" cy="198437"/>
          </a:xfrm>
          <a:custGeom>
            <a:avLst/>
            <a:gdLst>
              <a:gd name="T0" fmla="*/ 2147483647 w 667"/>
              <a:gd name="T1" fmla="*/ 2147483647 h 667"/>
              <a:gd name="T2" fmla="*/ 2147483647 w 667"/>
              <a:gd name="T3" fmla="*/ 2147483647 h 667"/>
              <a:gd name="T4" fmla="*/ 2147483647 w 667"/>
              <a:gd name="T5" fmla="*/ 2147483647 h 667"/>
              <a:gd name="T6" fmla="*/ 2147483647 w 667"/>
              <a:gd name="T7" fmla="*/ 2147483647 h 667"/>
              <a:gd name="T8" fmla="*/ 2147483647 w 667"/>
              <a:gd name="T9" fmla="*/ 2147483647 h 667"/>
              <a:gd name="T10" fmla="*/ 2147483647 w 667"/>
              <a:gd name="T11" fmla="*/ 2147483647 h 667"/>
              <a:gd name="T12" fmla="*/ 2147483647 w 667"/>
              <a:gd name="T13" fmla="*/ 2147483647 h 667"/>
              <a:gd name="T14" fmla="*/ 2147483647 w 667"/>
              <a:gd name="T15" fmla="*/ 2147483647 h 667"/>
              <a:gd name="T16" fmla="*/ 2147483647 w 667"/>
              <a:gd name="T17" fmla="*/ 2147483647 h 667"/>
              <a:gd name="T18" fmla="*/ 2147483647 w 667"/>
              <a:gd name="T19" fmla="*/ 2147483647 h 667"/>
              <a:gd name="T20" fmla="*/ 2147483647 w 667"/>
              <a:gd name="T21" fmla="*/ 2147483647 h 667"/>
              <a:gd name="T22" fmla="*/ 2147483647 w 667"/>
              <a:gd name="T23" fmla="*/ 2147483647 h 667"/>
              <a:gd name="T24" fmla="*/ 2147483647 w 667"/>
              <a:gd name="T25" fmla="*/ 2147483647 h 667"/>
              <a:gd name="T26" fmla="*/ 2147483647 w 667"/>
              <a:gd name="T27" fmla="*/ 2147483647 h 667"/>
              <a:gd name="T28" fmla="*/ 2147483647 w 667"/>
              <a:gd name="T29" fmla="*/ 2147483647 h 667"/>
              <a:gd name="T30" fmla="*/ 2147483647 w 667"/>
              <a:gd name="T31" fmla="*/ 2147483647 h 667"/>
              <a:gd name="T32" fmla="*/ 2147483647 w 667"/>
              <a:gd name="T33" fmla="*/ 0 h 667"/>
              <a:gd name="T34" fmla="*/ 2147483647 w 667"/>
              <a:gd name="T35" fmla="*/ 2147483647 h 667"/>
              <a:gd name="T36" fmla="*/ 2147483647 w 667"/>
              <a:gd name="T37" fmla="*/ 2147483647 h 667"/>
              <a:gd name="T38" fmla="*/ 2147483647 w 667"/>
              <a:gd name="T39" fmla="*/ 2147483647 h 667"/>
              <a:gd name="T40" fmla="*/ 2147483647 w 667"/>
              <a:gd name="T41" fmla="*/ 2147483647 h 667"/>
              <a:gd name="T42" fmla="*/ 2147483647 w 667"/>
              <a:gd name="T43" fmla="*/ 2147483647 h 667"/>
              <a:gd name="T44" fmla="*/ 2147483647 w 667"/>
              <a:gd name="T45" fmla="*/ 2147483647 h 667"/>
              <a:gd name="T46" fmla="*/ 2147483647 w 667"/>
              <a:gd name="T47" fmla="*/ 2147483647 h 667"/>
              <a:gd name="T48" fmla="*/ 0 w 667"/>
              <a:gd name="T49" fmla="*/ 2147483647 h 667"/>
              <a:gd name="T50" fmla="*/ 2147483647 w 667"/>
              <a:gd name="T51" fmla="*/ 2147483647 h 667"/>
              <a:gd name="T52" fmla="*/ 2147483647 w 667"/>
              <a:gd name="T53" fmla="*/ 2147483647 h 667"/>
              <a:gd name="T54" fmla="*/ 2147483647 w 667"/>
              <a:gd name="T55" fmla="*/ 2147483647 h 667"/>
              <a:gd name="T56" fmla="*/ 2147483647 w 667"/>
              <a:gd name="T57" fmla="*/ 2147483647 h 667"/>
              <a:gd name="T58" fmla="*/ 2147483647 w 667"/>
              <a:gd name="T59" fmla="*/ 2147483647 h 667"/>
              <a:gd name="T60" fmla="*/ 2147483647 w 667"/>
              <a:gd name="T61" fmla="*/ 2147483647 h 667"/>
              <a:gd name="T62" fmla="*/ 2147483647 w 667"/>
              <a:gd name="T63" fmla="*/ 2147483647 h 667"/>
              <a:gd name="T64" fmla="*/ 2147483647 w 667"/>
              <a:gd name="T65" fmla="*/ 2147483647 h 667"/>
              <a:gd name="T66" fmla="*/ 2147483647 w 667"/>
              <a:gd name="T67" fmla="*/ 2147483647 h 667"/>
              <a:gd name="T68" fmla="*/ 2147483647 w 667"/>
              <a:gd name="T69" fmla="*/ 2147483647 h 667"/>
              <a:gd name="T70" fmla="*/ 2147483647 w 667"/>
              <a:gd name="T71" fmla="*/ 2147483647 h 667"/>
              <a:gd name="T72" fmla="*/ 2147483647 w 667"/>
              <a:gd name="T73" fmla="*/ 2147483647 h 667"/>
              <a:gd name="T74" fmla="*/ 2147483647 w 667"/>
              <a:gd name="T75" fmla="*/ 2147483647 h 667"/>
              <a:gd name="T76" fmla="*/ 2147483647 w 667"/>
              <a:gd name="T77" fmla="*/ 2147483647 h 667"/>
              <a:gd name="T78" fmla="*/ 2147483647 w 667"/>
              <a:gd name="T79" fmla="*/ 2147483647 h 667"/>
              <a:gd name="T80" fmla="*/ 2147483647 w 667"/>
              <a:gd name="T81" fmla="*/ 2147483647 h 667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w 667"/>
              <a:gd name="T124" fmla="*/ 0 h 667"/>
              <a:gd name="T125" fmla="*/ 667 w 667"/>
              <a:gd name="T126" fmla="*/ 667 h 667"/>
            </a:gdLst>
            <a:ahLst/>
            <a:cxnLst>
              <a:cxn ang="T82">
                <a:pos x="T0" y="T1"/>
              </a:cxn>
              <a:cxn ang="T83">
                <a:pos x="T2" y="T3"/>
              </a:cxn>
              <a:cxn ang="T84">
                <a:pos x="T4" y="T5"/>
              </a:cxn>
              <a:cxn ang="T85">
                <a:pos x="T6" y="T7"/>
              </a:cxn>
              <a:cxn ang="T86">
                <a:pos x="T8" y="T9"/>
              </a:cxn>
              <a:cxn ang="T87">
                <a:pos x="T10" y="T11"/>
              </a:cxn>
              <a:cxn ang="T88">
                <a:pos x="T12" y="T13"/>
              </a:cxn>
              <a:cxn ang="T89">
                <a:pos x="T14" y="T15"/>
              </a:cxn>
              <a:cxn ang="T90">
                <a:pos x="T16" y="T17"/>
              </a:cxn>
              <a:cxn ang="T91">
                <a:pos x="T18" y="T19"/>
              </a:cxn>
              <a:cxn ang="T92">
                <a:pos x="T20" y="T21"/>
              </a:cxn>
              <a:cxn ang="T93">
                <a:pos x="T22" y="T23"/>
              </a:cxn>
              <a:cxn ang="T94">
                <a:pos x="T24" y="T25"/>
              </a:cxn>
              <a:cxn ang="T95">
                <a:pos x="T26" y="T27"/>
              </a:cxn>
              <a:cxn ang="T96">
                <a:pos x="T28" y="T29"/>
              </a:cxn>
              <a:cxn ang="T97">
                <a:pos x="T30" y="T31"/>
              </a:cxn>
              <a:cxn ang="T98">
                <a:pos x="T32" y="T33"/>
              </a:cxn>
              <a:cxn ang="T99">
                <a:pos x="T34" y="T35"/>
              </a:cxn>
              <a:cxn ang="T100">
                <a:pos x="T36" y="T37"/>
              </a:cxn>
              <a:cxn ang="T101">
                <a:pos x="T38" y="T39"/>
              </a:cxn>
              <a:cxn ang="T102">
                <a:pos x="T40" y="T41"/>
              </a:cxn>
              <a:cxn ang="T103">
                <a:pos x="T42" y="T43"/>
              </a:cxn>
              <a:cxn ang="T104">
                <a:pos x="T44" y="T45"/>
              </a:cxn>
              <a:cxn ang="T105">
                <a:pos x="T46" y="T47"/>
              </a:cxn>
              <a:cxn ang="T106">
                <a:pos x="T48" y="T49"/>
              </a:cxn>
              <a:cxn ang="T107">
                <a:pos x="T50" y="T51"/>
              </a:cxn>
              <a:cxn ang="T108">
                <a:pos x="T52" y="T53"/>
              </a:cxn>
              <a:cxn ang="T109">
                <a:pos x="T54" y="T55"/>
              </a:cxn>
              <a:cxn ang="T110">
                <a:pos x="T56" y="T57"/>
              </a:cxn>
              <a:cxn ang="T111">
                <a:pos x="T58" y="T59"/>
              </a:cxn>
              <a:cxn ang="T112">
                <a:pos x="T60" y="T61"/>
              </a:cxn>
              <a:cxn ang="T113">
                <a:pos x="T62" y="T63"/>
              </a:cxn>
              <a:cxn ang="T114">
                <a:pos x="T64" y="T65"/>
              </a:cxn>
              <a:cxn ang="T115">
                <a:pos x="T66" y="T67"/>
              </a:cxn>
              <a:cxn ang="T116">
                <a:pos x="T68" y="T69"/>
              </a:cxn>
              <a:cxn ang="T117">
                <a:pos x="T70" y="T71"/>
              </a:cxn>
              <a:cxn ang="T118">
                <a:pos x="T72" y="T73"/>
              </a:cxn>
              <a:cxn ang="T119">
                <a:pos x="T74" y="T75"/>
              </a:cxn>
              <a:cxn ang="T120">
                <a:pos x="T76" y="T77"/>
              </a:cxn>
              <a:cxn ang="T121">
                <a:pos x="T78" y="T79"/>
              </a:cxn>
              <a:cxn ang="T122">
                <a:pos x="T80" y="T81"/>
              </a:cxn>
            </a:cxnLst>
            <a:rect l="T123" t="T124" r="T125" b="T126"/>
            <a:pathLst>
              <a:path w="667" h="667">
                <a:moveTo>
                  <a:pt x="568" y="569"/>
                </a:moveTo>
                <a:lnTo>
                  <a:pt x="591" y="544"/>
                </a:lnTo>
                <a:lnTo>
                  <a:pt x="600" y="530"/>
                </a:lnTo>
                <a:lnTo>
                  <a:pt x="604" y="523"/>
                </a:lnTo>
                <a:lnTo>
                  <a:pt x="607" y="519"/>
                </a:lnTo>
                <a:lnTo>
                  <a:pt x="610" y="517"/>
                </a:lnTo>
                <a:lnTo>
                  <a:pt x="626" y="489"/>
                </a:lnTo>
                <a:lnTo>
                  <a:pt x="642" y="461"/>
                </a:lnTo>
                <a:lnTo>
                  <a:pt x="652" y="431"/>
                </a:lnTo>
                <a:lnTo>
                  <a:pt x="655" y="415"/>
                </a:lnTo>
                <a:lnTo>
                  <a:pt x="660" y="400"/>
                </a:lnTo>
                <a:lnTo>
                  <a:pt x="665" y="367"/>
                </a:lnTo>
                <a:lnTo>
                  <a:pt x="665" y="358"/>
                </a:lnTo>
                <a:lnTo>
                  <a:pt x="665" y="354"/>
                </a:lnTo>
                <a:lnTo>
                  <a:pt x="665" y="351"/>
                </a:lnTo>
                <a:lnTo>
                  <a:pt x="666" y="350"/>
                </a:lnTo>
                <a:lnTo>
                  <a:pt x="667" y="334"/>
                </a:lnTo>
                <a:lnTo>
                  <a:pt x="665" y="299"/>
                </a:lnTo>
                <a:lnTo>
                  <a:pt x="660" y="267"/>
                </a:lnTo>
                <a:lnTo>
                  <a:pt x="652" y="234"/>
                </a:lnTo>
                <a:lnTo>
                  <a:pt x="642" y="204"/>
                </a:lnTo>
                <a:lnTo>
                  <a:pt x="626" y="174"/>
                </a:lnTo>
                <a:lnTo>
                  <a:pt x="610" y="147"/>
                </a:lnTo>
                <a:lnTo>
                  <a:pt x="591" y="121"/>
                </a:lnTo>
                <a:lnTo>
                  <a:pt x="568" y="96"/>
                </a:lnTo>
                <a:lnTo>
                  <a:pt x="543" y="73"/>
                </a:lnTo>
                <a:lnTo>
                  <a:pt x="516" y="53"/>
                </a:lnTo>
                <a:lnTo>
                  <a:pt x="488" y="36"/>
                </a:lnTo>
                <a:lnTo>
                  <a:pt x="461" y="23"/>
                </a:lnTo>
                <a:lnTo>
                  <a:pt x="431" y="13"/>
                </a:lnTo>
                <a:lnTo>
                  <a:pt x="414" y="8"/>
                </a:lnTo>
                <a:lnTo>
                  <a:pt x="399" y="6"/>
                </a:lnTo>
                <a:lnTo>
                  <a:pt x="367" y="1"/>
                </a:lnTo>
                <a:lnTo>
                  <a:pt x="333" y="0"/>
                </a:lnTo>
                <a:lnTo>
                  <a:pt x="298" y="1"/>
                </a:lnTo>
                <a:lnTo>
                  <a:pt x="266" y="6"/>
                </a:lnTo>
                <a:lnTo>
                  <a:pt x="233" y="13"/>
                </a:lnTo>
                <a:lnTo>
                  <a:pt x="204" y="23"/>
                </a:lnTo>
                <a:lnTo>
                  <a:pt x="174" y="36"/>
                </a:lnTo>
                <a:lnTo>
                  <a:pt x="148" y="53"/>
                </a:lnTo>
                <a:lnTo>
                  <a:pt x="121" y="73"/>
                </a:lnTo>
                <a:lnTo>
                  <a:pt x="97" y="96"/>
                </a:lnTo>
                <a:lnTo>
                  <a:pt x="73" y="121"/>
                </a:lnTo>
                <a:lnTo>
                  <a:pt x="54" y="147"/>
                </a:lnTo>
                <a:lnTo>
                  <a:pt x="36" y="174"/>
                </a:lnTo>
                <a:lnTo>
                  <a:pt x="24" y="204"/>
                </a:lnTo>
                <a:lnTo>
                  <a:pt x="13" y="234"/>
                </a:lnTo>
                <a:lnTo>
                  <a:pt x="6" y="267"/>
                </a:lnTo>
                <a:lnTo>
                  <a:pt x="1" y="299"/>
                </a:lnTo>
                <a:lnTo>
                  <a:pt x="0" y="334"/>
                </a:lnTo>
                <a:lnTo>
                  <a:pt x="1" y="367"/>
                </a:lnTo>
                <a:lnTo>
                  <a:pt x="6" y="400"/>
                </a:lnTo>
                <a:lnTo>
                  <a:pt x="8" y="415"/>
                </a:lnTo>
                <a:lnTo>
                  <a:pt x="13" y="431"/>
                </a:lnTo>
                <a:lnTo>
                  <a:pt x="24" y="461"/>
                </a:lnTo>
                <a:lnTo>
                  <a:pt x="36" y="489"/>
                </a:lnTo>
                <a:lnTo>
                  <a:pt x="54" y="517"/>
                </a:lnTo>
                <a:lnTo>
                  <a:pt x="73" y="544"/>
                </a:lnTo>
                <a:lnTo>
                  <a:pt x="97" y="569"/>
                </a:lnTo>
                <a:lnTo>
                  <a:pt x="121" y="591"/>
                </a:lnTo>
                <a:lnTo>
                  <a:pt x="148" y="611"/>
                </a:lnTo>
                <a:lnTo>
                  <a:pt x="174" y="627"/>
                </a:lnTo>
                <a:lnTo>
                  <a:pt x="204" y="642"/>
                </a:lnTo>
                <a:lnTo>
                  <a:pt x="233" y="652"/>
                </a:lnTo>
                <a:lnTo>
                  <a:pt x="266" y="660"/>
                </a:lnTo>
                <a:lnTo>
                  <a:pt x="298" y="664"/>
                </a:lnTo>
                <a:lnTo>
                  <a:pt x="333" y="667"/>
                </a:lnTo>
                <a:lnTo>
                  <a:pt x="349" y="665"/>
                </a:lnTo>
                <a:lnTo>
                  <a:pt x="351" y="664"/>
                </a:lnTo>
                <a:lnTo>
                  <a:pt x="353" y="664"/>
                </a:lnTo>
                <a:lnTo>
                  <a:pt x="357" y="664"/>
                </a:lnTo>
                <a:lnTo>
                  <a:pt x="367" y="664"/>
                </a:lnTo>
                <a:lnTo>
                  <a:pt x="399" y="660"/>
                </a:lnTo>
                <a:lnTo>
                  <a:pt x="414" y="655"/>
                </a:lnTo>
                <a:lnTo>
                  <a:pt x="431" y="652"/>
                </a:lnTo>
                <a:lnTo>
                  <a:pt x="461" y="642"/>
                </a:lnTo>
                <a:lnTo>
                  <a:pt x="488" y="627"/>
                </a:lnTo>
                <a:lnTo>
                  <a:pt x="516" y="611"/>
                </a:lnTo>
                <a:lnTo>
                  <a:pt x="519" y="608"/>
                </a:lnTo>
                <a:lnTo>
                  <a:pt x="522" y="605"/>
                </a:lnTo>
                <a:lnTo>
                  <a:pt x="529" y="601"/>
                </a:lnTo>
                <a:lnTo>
                  <a:pt x="543" y="591"/>
                </a:lnTo>
                <a:lnTo>
                  <a:pt x="568" y="569"/>
                </a:lnTo>
                <a:close/>
              </a:path>
            </a:pathLst>
          </a:custGeom>
          <a:solidFill>
            <a:srgbClr val="FF3399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defTabSz="914400"/>
            <a:endParaRPr lang="fr-FR">
              <a:solidFill>
                <a:srgbClr val="000066"/>
              </a:solidFill>
              <a:cs typeface="Arial" charset="0"/>
            </a:endParaRPr>
          </a:p>
        </p:txBody>
      </p:sp>
      <p:sp>
        <p:nvSpPr>
          <p:cNvPr id="44" name="Freeform 68"/>
          <p:cNvSpPr>
            <a:spLocks/>
          </p:cNvSpPr>
          <p:nvPr/>
        </p:nvSpPr>
        <p:spPr bwMode="auto">
          <a:xfrm>
            <a:off x="2897188" y="2627313"/>
            <a:ext cx="158750" cy="198437"/>
          </a:xfrm>
          <a:custGeom>
            <a:avLst/>
            <a:gdLst>
              <a:gd name="T0" fmla="*/ 2147483647 w 667"/>
              <a:gd name="T1" fmla="*/ 2147483647 h 667"/>
              <a:gd name="T2" fmla="*/ 2147483647 w 667"/>
              <a:gd name="T3" fmla="*/ 2147483647 h 667"/>
              <a:gd name="T4" fmla="*/ 2147483647 w 667"/>
              <a:gd name="T5" fmla="*/ 2147483647 h 667"/>
              <a:gd name="T6" fmla="*/ 2147483647 w 667"/>
              <a:gd name="T7" fmla="*/ 2147483647 h 667"/>
              <a:gd name="T8" fmla="*/ 2147483647 w 667"/>
              <a:gd name="T9" fmla="*/ 2147483647 h 667"/>
              <a:gd name="T10" fmla="*/ 2147483647 w 667"/>
              <a:gd name="T11" fmla="*/ 2147483647 h 667"/>
              <a:gd name="T12" fmla="*/ 2147483647 w 667"/>
              <a:gd name="T13" fmla="*/ 2147483647 h 667"/>
              <a:gd name="T14" fmla="*/ 2147483647 w 667"/>
              <a:gd name="T15" fmla="*/ 2147483647 h 667"/>
              <a:gd name="T16" fmla="*/ 2147483647 w 667"/>
              <a:gd name="T17" fmla="*/ 2147483647 h 667"/>
              <a:gd name="T18" fmla="*/ 2147483647 w 667"/>
              <a:gd name="T19" fmla="*/ 2147483647 h 667"/>
              <a:gd name="T20" fmla="*/ 2147483647 w 667"/>
              <a:gd name="T21" fmla="*/ 2147483647 h 667"/>
              <a:gd name="T22" fmla="*/ 2147483647 w 667"/>
              <a:gd name="T23" fmla="*/ 2147483647 h 667"/>
              <a:gd name="T24" fmla="*/ 2147483647 w 667"/>
              <a:gd name="T25" fmla="*/ 2147483647 h 667"/>
              <a:gd name="T26" fmla="*/ 2147483647 w 667"/>
              <a:gd name="T27" fmla="*/ 2147483647 h 667"/>
              <a:gd name="T28" fmla="*/ 2147483647 w 667"/>
              <a:gd name="T29" fmla="*/ 2147483647 h 667"/>
              <a:gd name="T30" fmla="*/ 2147483647 w 667"/>
              <a:gd name="T31" fmla="*/ 2147483647 h 667"/>
              <a:gd name="T32" fmla="*/ 2147483647 w 667"/>
              <a:gd name="T33" fmla="*/ 0 h 667"/>
              <a:gd name="T34" fmla="*/ 2147483647 w 667"/>
              <a:gd name="T35" fmla="*/ 2147483647 h 667"/>
              <a:gd name="T36" fmla="*/ 2147483647 w 667"/>
              <a:gd name="T37" fmla="*/ 2147483647 h 667"/>
              <a:gd name="T38" fmla="*/ 2147483647 w 667"/>
              <a:gd name="T39" fmla="*/ 2147483647 h 667"/>
              <a:gd name="T40" fmla="*/ 2147483647 w 667"/>
              <a:gd name="T41" fmla="*/ 2147483647 h 667"/>
              <a:gd name="T42" fmla="*/ 2147483647 w 667"/>
              <a:gd name="T43" fmla="*/ 2147483647 h 667"/>
              <a:gd name="T44" fmla="*/ 2147483647 w 667"/>
              <a:gd name="T45" fmla="*/ 2147483647 h 667"/>
              <a:gd name="T46" fmla="*/ 2147483647 w 667"/>
              <a:gd name="T47" fmla="*/ 2147483647 h 667"/>
              <a:gd name="T48" fmla="*/ 0 w 667"/>
              <a:gd name="T49" fmla="*/ 2147483647 h 667"/>
              <a:gd name="T50" fmla="*/ 2147483647 w 667"/>
              <a:gd name="T51" fmla="*/ 2147483647 h 667"/>
              <a:gd name="T52" fmla="*/ 2147483647 w 667"/>
              <a:gd name="T53" fmla="*/ 2147483647 h 667"/>
              <a:gd name="T54" fmla="*/ 2147483647 w 667"/>
              <a:gd name="T55" fmla="*/ 2147483647 h 667"/>
              <a:gd name="T56" fmla="*/ 2147483647 w 667"/>
              <a:gd name="T57" fmla="*/ 2147483647 h 667"/>
              <a:gd name="T58" fmla="*/ 2147483647 w 667"/>
              <a:gd name="T59" fmla="*/ 2147483647 h 667"/>
              <a:gd name="T60" fmla="*/ 2147483647 w 667"/>
              <a:gd name="T61" fmla="*/ 2147483647 h 667"/>
              <a:gd name="T62" fmla="*/ 2147483647 w 667"/>
              <a:gd name="T63" fmla="*/ 2147483647 h 667"/>
              <a:gd name="T64" fmla="*/ 2147483647 w 667"/>
              <a:gd name="T65" fmla="*/ 2147483647 h 667"/>
              <a:gd name="T66" fmla="*/ 2147483647 w 667"/>
              <a:gd name="T67" fmla="*/ 2147483647 h 667"/>
              <a:gd name="T68" fmla="*/ 2147483647 w 667"/>
              <a:gd name="T69" fmla="*/ 2147483647 h 667"/>
              <a:gd name="T70" fmla="*/ 2147483647 w 667"/>
              <a:gd name="T71" fmla="*/ 2147483647 h 667"/>
              <a:gd name="T72" fmla="*/ 2147483647 w 667"/>
              <a:gd name="T73" fmla="*/ 2147483647 h 667"/>
              <a:gd name="T74" fmla="*/ 2147483647 w 667"/>
              <a:gd name="T75" fmla="*/ 2147483647 h 667"/>
              <a:gd name="T76" fmla="*/ 2147483647 w 667"/>
              <a:gd name="T77" fmla="*/ 2147483647 h 667"/>
              <a:gd name="T78" fmla="*/ 2147483647 w 667"/>
              <a:gd name="T79" fmla="*/ 2147483647 h 667"/>
              <a:gd name="T80" fmla="*/ 2147483647 w 667"/>
              <a:gd name="T81" fmla="*/ 2147483647 h 667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w 667"/>
              <a:gd name="T124" fmla="*/ 0 h 667"/>
              <a:gd name="T125" fmla="*/ 667 w 667"/>
              <a:gd name="T126" fmla="*/ 667 h 667"/>
            </a:gdLst>
            <a:ahLst/>
            <a:cxnLst>
              <a:cxn ang="T82">
                <a:pos x="T0" y="T1"/>
              </a:cxn>
              <a:cxn ang="T83">
                <a:pos x="T2" y="T3"/>
              </a:cxn>
              <a:cxn ang="T84">
                <a:pos x="T4" y="T5"/>
              </a:cxn>
              <a:cxn ang="T85">
                <a:pos x="T6" y="T7"/>
              </a:cxn>
              <a:cxn ang="T86">
                <a:pos x="T8" y="T9"/>
              </a:cxn>
              <a:cxn ang="T87">
                <a:pos x="T10" y="T11"/>
              </a:cxn>
              <a:cxn ang="T88">
                <a:pos x="T12" y="T13"/>
              </a:cxn>
              <a:cxn ang="T89">
                <a:pos x="T14" y="T15"/>
              </a:cxn>
              <a:cxn ang="T90">
                <a:pos x="T16" y="T17"/>
              </a:cxn>
              <a:cxn ang="T91">
                <a:pos x="T18" y="T19"/>
              </a:cxn>
              <a:cxn ang="T92">
                <a:pos x="T20" y="T21"/>
              </a:cxn>
              <a:cxn ang="T93">
                <a:pos x="T22" y="T23"/>
              </a:cxn>
              <a:cxn ang="T94">
                <a:pos x="T24" y="T25"/>
              </a:cxn>
              <a:cxn ang="T95">
                <a:pos x="T26" y="T27"/>
              </a:cxn>
              <a:cxn ang="T96">
                <a:pos x="T28" y="T29"/>
              </a:cxn>
              <a:cxn ang="T97">
                <a:pos x="T30" y="T31"/>
              </a:cxn>
              <a:cxn ang="T98">
                <a:pos x="T32" y="T33"/>
              </a:cxn>
              <a:cxn ang="T99">
                <a:pos x="T34" y="T35"/>
              </a:cxn>
              <a:cxn ang="T100">
                <a:pos x="T36" y="T37"/>
              </a:cxn>
              <a:cxn ang="T101">
                <a:pos x="T38" y="T39"/>
              </a:cxn>
              <a:cxn ang="T102">
                <a:pos x="T40" y="T41"/>
              </a:cxn>
              <a:cxn ang="T103">
                <a:pos x="T42" y="T43"/>
              </a:cxn>
              <a:cxn ang="T104">
                <a:pos x="T44" y="T45"/>
              </a:cxn>
              <a:cxn ang="T105">
                <a:pos x="T46" y="T47"/>
              </a:cxn>
              <a:cxn ang="T106">
                <a:pos x="T48" y="T49"/>
              </a:cxn>
              <a:cxn ang="T107">
                <a:pos x="T50" y="T51"/>
              </a:cxn>
              <a:cxn ang="T108">
                <a:pos x="T52" y="T53"/>
              </a:cxn>
              <a:cxn ang="T109">
                <a:pos x="T54" y="T55"/>
              </a:cxn>
              <a:cxn ang="T110">
                <a:pos x="T56" y="T57"/>
              </a:cxn>
              <a:cxn ang="T111">
                <a:pos x="T58" y="T59"/>
              </a:cxn>
              <a:cxn ang="T112">
                <a:pos x="T60" y="T61"/>
              </a:cxn>
              <a:cxn ang="T113">
                <a:pos x="T62" y="T63"/>
              </a:cxn>
              <a:cxn ang="T114">
                <a:pos x="T64" y="T65"/>
              </a:cxn>
              <a:cxn ang="T115">
                <a:pos x="T66" y="T67"/>
              </a:cxn>
              <a:cxn ang="T116">
                <a:pos x="T68" y="T69"/>
              </a:cxn>
              <a:cxn ang="T117">
                <a:pos x="T70" y="T71"/>
              </a:cxn>
              <a:cxn ang="T118">
                <a:pos x="T72" y="T73"/>
              </a:cxn>
              <a:cxn ang="T119">
                <a:pos x="T74" y="T75"/>
              </a:cxn>
              <a:cxn ang="T120">
                <a:pos x="T76" y="T77"/>
              </a:cxn>
              <a:cxn ang="T121">
                <a:pos x="T78" y="T79"/>
              </a:cxn>
              <a:cxn ang="T122">
                <a:pos x="T80" y="T81"/>
              </a:cxn>
            </a:cxnLst>
            <a:rect l="T123" t="T124" r="T125" b="T126"/>
            <a:pathLst>
              <a:path w="667" h="667">
                <a:moveTo>
                  <a:pt x="568" y="569"/>
                </a:moveTo>
                <a:lnTo>
                  <a:pt x="591" y="544"/>
                </a:lnTo>
                <a:lnTo>
                  <a:pt x="600" y="530"/>
                </a:lnTo>
                <a:lnTo>
                  <a:pt x="604" y="523"/>
                </a:lnTo>
                <a:lnTo>
                  <a:pt x="607" y="519"/>
                </a:lnTo>
                <a:lnTo>
                  <a:pt x="610" y="517"/>
                </a:lnTo>
                <a:lnTo>
                  <a:pt x="626" y="489"/>
                </a:lnTo>
                <a:lnTo>
                  <a:pt x="642" y="461"/>
                </a:lnTo>
                <a:lnTo>
                  <a:pt x="652" y="431"/>
                </a:lnTo>
                <a:lnTo>
                  <a:pt x="655" y="415"/>
                </a:lnTo>
                <a:lnTo>
                  <a:pt x="660" y="400"/>
                </a:lnTo>
                <a:lnTo>
                  <a:pt x="665" y="367"/>
                </a:lnTo>
                <a:lnTo>
                  <a:pt x="665" y="358"/>
                </a:lnTo>
                <a:lnTo>
                  <a:pt x="665" y="354"/>
                </a:lnTo>
                <a:lnTo>
                  <a:pt x="665" y="351"/>
                </a:lnTo>
                <a:lnTo>
                  <a:pt x="666" y="350"/>
                </a:lnTo>
                <a:lnTo>
                  <a:pt x="667" y="334"/>
                </a:lnTo>
                <a:lnTo>
                  <a:pt x="665" y="299"/>
                </a:lnTo>
                <a:lnTo>
                  <a:pt x="660" y="267"/>
                </a:lnTo>
                <a:lnTo>
                  <a:pt x="652" y="234"/>
                </a:lnTo>
                <a:lnTo>
                  <a:pt x="642" y="204"/>
                </a:lnTo>
                <a:lnTo>
                  <a:pt x="626" y="174"/>
                </a:lnTo>
                <a:lnTo>
                  <a:pt x="610" y="147"/>
                </a:lnTo>
                <a:lnTo>
                  <a:pt x="591" y="121"/>
                </a:lnTo>
                <a:lnTo>
                  <a:pt x="568" y="96"/>
                </a:lnTo>
                <a:lnTo>
                  <a:pt x="543" y="73"/>
                </a:lnTo>
                <a:lnTo>
                  <a:pt x="516" y="53"/>
                </a:lnTo>
                <a:lnTo>
                  <a:pt x="488" y="36"/>
                </a:lnTo>
                <a:lnTo>
                  <a:pt x="461" y="23"/>
                </a:lnTo>
                <a:lnTo>
                  <a:pt x="431" y="13"/>
                </a:lnTo>
                <a:lnTo>
                  <a:pt x="414" y="8"/>
                </a:lnTo>
                <a:lnTo>
                  <a:pt x="399" y="6"/>
                </a:lnTo>
                <a:lnTo>
                  <a:pt x="367" y="1"/>
                </a:lnTo>
                <a:lnTo>
                  <a:pt x="333" y="0"/>
                </a:lnTo>
                <a:lnTo>
                  <a:pt x="298" y="1"/>
                </a:lnTo>
                <a:lnTo>
                  <a:pt x="266" y="6"/>
                </a:lnTo>
                <a:lnTo>
                  <a:pt x="233" y="13"/>
                </a:lnTo>
                <a:lnTo>
                  <a:pt x="204" y="23"/>
                </a:lnTo>
                <a:lnTo>
                  <a:pt x="174" y="36"/>
                </a:lnTo>
                <a:lnTo>
                  <a:pt x="148" y="53"/>
                </a:lnTo>
                <a:lnTo>
                  <a:pt x="121" y="73"/>
                </a:lnTo>
                <a:lnTo>
                  <a:pt x="97" y="96"/>
                </a:lnTo>
                <a:lnTo>
                  <a:pt x="73" y="121"/>
                </a:lnTo>
                <a:lnTo>
                  <a:pt x="54" y="147"/>
                </a:lnTo>
                <a:lnTo>
                  <a:pt x="36" y="174"/>
                </a:lnTo>
                <a:lnTo>
                  <a:pt x="24" y="204"/>
                </a:lnTo>
                <a:lnTo>
                  <a:pt x="13" y="234"/>
                </a:lnTo>
                <a:lnTo>
                  <a:pt x="6" y="267"/>
                </a:lnTo>
                <a:lnTo>
                  <a:pt x="1" y="299"/>
                </a:lnTo>
                <a:lnTo>
                  <a:pt x="0" y="334"/>
                </a:lnTo>
                <a:lnTo>
                  <a:pt x="1" y="367"/>
                </a:lnTo>
                <a:lnTo>
                  <a:pt x="6" y="400"/>
                </a:lnTo>
                <a:lnTo>
                  <a:pt x="8" y="415"/>
                </a:lnTo>
                <a:lnTo>
                  <a:pt x="13" y="431"/>
                </a:lnTo>
                <a:lnTo>
                  <a:pt x="24" y="461"/>
                </a:lnTo>
                <a:lnTo>
                  <a:pt x="36" y="489"/>
                </a:lnTo>
                <a:lnTo>
                  <a:pt x="54" y="517"/>
                </a:lnTo>
                <a:lnTo>
                  <a:pt x="73" y="544"/>
                </a:lnTo>
                <a:lnTo>
                  <a:pt x="97" y="569"/>
                </a:lnTo>
                <a:lnTo>
                  <a:pt x="121" y="591"/>
                </a:lnTo>
                <a:lnTo>
                  <a:pt x="148" y="611"/>
                </a:lnTo>
                <a:lnTo>
                  <a:pt x="174" y="627"/>
                </a:lnTo>
                <a:lnTo>
                  <a:pt x="204" y="642"/>
                </a:lnTo>
                <a:lnTo>
                  <a:pt x="233" y="652"/>
                </a:lnTo>
                <a:lnTo>
                  <a:pt x="266" y="660"/>
                </a:lnTo>
                <a:lnTo>
                  <a:pt x="298" y="664"/>
                </a:lnTo>
                <a:lnTo>
                  <a:pt x="333" y="667"/>
                </a:lnTo>
                <a:lnTo>
                  <a:pt x="349" y="665"/>
                </a:lnTo>
                <a:lnTo>
                  <a:pt x="351" y="664"/>
                </a:lnTo>
                <a:lnTo>
                  <a:pt x="353" y="664"/>
                </a:lnTo>
                <a:lnTo>
                  <a:pt x="357" y="664"/>
                </a:lnTo>
                <a:lnTo>
                  <a:pt x="367" y="664"/>
                </a:lnTo>
                <a:lnTo>
                  <a:pt x="399" y="660"/>
                </a:lnTo>
                <a:lnTo>
                  <a:pt x="414" y="655"/>
                </a:lnTo>
                <a:lnTo>
                  <a:pt x="431" y="652"/>
                </a:lnTo>
                <a:lnTo>
                  <a:pt x="461" y="642"/>
                </a:lnTo>
                <a:lnTo>
                  <a:pt x="488" y="627"/>
                </a:lnTo>
                <a:lnTo>
                  <a:pt x="516" y="611"/>
                </a:lnTo>
                <a:lnTo>
                  <a:pt x="519" y="608"/>
                </a:lnTo>
                <a:lnTo>
                  <a:pt x="522" y="605"/>
                </a:lnTo>
                <a:lnTo>
                  <a:pt x="529" y="601"/>
                </a:lnTo>
                <a:lnTo>
                  <a:pt x="543" y="591"/>
                </a:lnTo>
                <a:lnTo>
                  <a:pt x="568" y="569"/>
                </a:lnTo>
                <a:close/>
              </a:path>
            </a:pathLst>
          </a:custGeom>
          <a:solidFill>
            <a:srgbClr val="FF3399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defTabSz="914400"/>
            <a:endParaRPr lang="fr-FR">
              <a:solidFill>
                <a:srgbClr val="000066"/>
              </a:solidFill>
              <a:cs typeface="Arial" charset="0"/>
            </a:endParaRPr>
          </a:p>
        </p:txBody>
      </p:sp>
      <p:sp>
        <p:nvSpPr>
          <p:cNvPr id="45" name="Freeform 68"/>
          <p:cNvSpPr>
            <a:spLocks/>
          </p:cNvSpPr>
          <p:nvPr/>
        </p:nvSpPr>
        <p:spPr bwMode="auto">
          <a:xfrm>
            <a:off x="5645150" y="4189413"/>
            <a:ext cx="158750" cy="198437"/>
          </a:xfrm>
          <a:custGeom>
            <a:avLst/>
            <a:gdLst>
              <a:gd name="T0" fmla="*/ 2147483647 w 667"/>
              <a:gd name="T1" fmla="*/ 2147483647 h 667"/>
              <a:gd name="T2" fmla="*/ 2147483647 w 667"/>
              <a:gd name="T3" fmla="*/ 2147483647 h 667"/>
              <a:gd name="T4" fmla="*/ 2147483647 w 667"/>
              <a:gd name="T5" fmla="*/ 2147483647 h 667"/>
              <a:gd name="T6" fmla="*/ 2147483647 w 667"/>
              <a:gd name="T7" fmla="*/ 2147483647 h 667"/>
              <a:gd name="T8" fmla="*/ 2147483647 w 667"/>
              <a:gd name="T9" fmla="*/ 2147483647 h 667"/>
              <a:gd name="T10" fmla="*/ 2147483647 w 667"/>
              <a:gd name="T11" fmla="*/ 2147483647 h 667"/>
              <a:gd name="T12" fmla="*/ 2147483647 w 667"/>
              <a:gd name="T13" fmla="*/ 2147483647 h 667"/>
              <a:gd name="T14" fmla="*/ 2147483647 w 667"/>
              <a:gd name="T15" fmla="*/ 2147483647 h 667"/>
              <a:gd name="T16" fmla="*/ 2147483647 w 667"/>
              <a:gd name="T17" fmla="*/ 2147483647 h 667"/>
              <a:gd name="T18" fmla="*/ 2147483647 w 667"/>
              <a:gd name="T19" fmla="*/ 2147483647 h 667"/>
              <a:gd name="T20" fmla="*/ 2147483647 w 667"/>
              <a:gd name="T21" fmla="*/ 2147483647 h 667"/>
              <a:gd name="T22" fmla="*/ 2147483647 w 667"/>
              <a:gd name="T23" fmla="*/ 2147483647 h 667"/>
              <a:gd name="T24" fmla="*/ 2147483647 w 667"/>
              <a:gd name="T25" fmla="*/ 2147483647 h 667"/>
              <a:gd name="T26" fmla="*/ 2147483647 w 667"/>
              <a:gd name="T27" fmla="*/ 2147483647 h 667"/>
              <a:gd name="T28" fmla="*/ 2147483647 w 667"/>
              <a:gd name="T29" fmla="*/ 2147483647 h 667"/>
              <a:gd name="T30" fmla="*/ 2147483647 w 667"/>
              <a:gd name="T31" fmla="*/ 2147483647 h 667"/>
              <a:gd name="T32" fmla="*/ 2147483647 w 667"/>
              <a:gd name="T33" fmla="*/ 0 h 667"/>
              <a:gd name="T34" fmla="*/ 2147483647 w 667"/>
              <a:gd name="T35" fmla="*/ 2147483647 h 667"/>
              <a:gd name="T36" fmla="*/ 2147483647 w 667"/>
              <a:gd name="T37" fmla="*/ 2147483647 h 667"/>
              <a:gd name="T38" fmla="*/ 2147483647 w 667"/>
              <a:gd name="T39" fmla="*/ 2147483647 h 667"/>
              <a:gd name="T40" fmla="*/ 2147483647 w 667"/>
              <a:gd name="T41" fmla="*/ 2147483647 h 667"/>
              <a:gd name="T42" fmla="*/ 2147483647 w 667"/>
              <a:gd name="T43" fmla="*/ 2147483647 h 667"/>
              <a:gd name="T44" fmla="*/ 2147483647 w 667"/>
              <a:gd name="T45" fmla="*/ 2147483647 h 667"/>
              <a:gd name="T46" fmla="*/ 2147483647 w 667"/>
              <a:gd name="T47" fmla="*/ 2147483647 h 667"/>
              <a:gd name="T48" fmla="*/ 0 w 667"/>
              <a:gd name="T49" fmla="*/ 2147483647 h 667"/>
              <a:gd name="T50" fmla="*/ 2147483647 w 667"/>
              <a:gd name="T51" fmla="*/ 2147483647 h 667"/>
              <a:gd name="T52" fmla="*/ 2147483647 w 667"/>
              <a:gd name="T53" fmla="*/ 2147483647 h 667"/>
              <a:gd name="T54" fmla="*/ 2147483647 w 667"/>
              <a:gd name="T55" fmla="*/ 2147483647 h 667"/>
              <a:gd name="T56" fmla="*/ 2147483647 w 667"/>
              <a:gd name="T57" fmla="*/ 2147483647 h 667"/>
              <a:gd name="T58" fmla="*/ 2147483647 w 667"/>
              <a:gd name="T59" fmla="*/ 2147483647 h 667"/>
              <a:gd name="T60" fmla="*/ 2147483647 w 667"/>
              <a:gd name="T61" fmla="*/ 2147483647 h 667"/>
              <a:gd name="T62" fmla="*/ 2147483647 w 667"/>
              <a:gd name="T63" fmla="*/ 2147483647 h 667"/>
              <a:gd name="T64" fmla="*/ 2147483647 w 667"/>
              <a:gd name="T65" fmla="*/ 2147483647 h 667"/>
              <a:gd name="T66" fmla="*/ 2147483647 w 667"/>
              <a:gd name="T67" fmla="*/ 2147483647 h 667"/>
              <a:gd name="T68" fmla="*/ 2147483647 w 667"/>
              <a:gd name="T69" fmla="*/ 2147483647 h 667"/>
              <a:gd name="T70" fmla="*/ 2147483647 w 667"/>
              <a:gd name="T71" fmla="*/ 2147483647 h 667"/>
              <a:gd name="T72" fmla="*/ 2147483647 w 667"/>
              <a:gd name="T73" fmla="*/ 2147483647 h 667"/>
              <a:gd name="T74" fmla="*/ 2147483647 w 667"/>
              <a:gd name="T75" fmla="*/ 2147483647 h 667"/>
              <a:gd name="T76" fmla="*/ 2147483647 w 667"/>
              <a:gd name="T77" fmla="*/ 2147483647 h 667"/>
              <a:gd name="T78" fmla="*/ 2147483647 w 667"/>
              <a:gd name="T79" fmla="*/ 2147483647 h 667"/>
              <a:gd name="T80" fmla="*/ 2147483647 w 667"/>
              <a:gd name="T81" fmla="*/ 2147483647 h 667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w 667"/>
              <a:gd name="T124" fmla="*/ 0 h 667"/>
              <a:gd name="T125" fmla="*/ 667 w 667"/>
              <a:gd name="T126" fmla="*/ 667 h 667"/>
            </a:gdLst>
            <a:ahLst/>
            <a:cxnLst>
              <a:cxn ang="T82">
                <a:pos x="T0" y="T1"/>
              </a:cxn>
              <a:cxn ang="T83">
                <a:pos x="T2" y="T3"/>
              </a:cxn>
              <a:cxn ang="T84">
                <a:pos x="T4" y="T5"/>
              </a:cxn>
              <a:cxn ang="T85">
                <a:pos x="T6" y="T7"/>
              </a:cxn>
              <a:cxn ang="T86">
                <a:pos x="T8" y="T9"/>
              </a:cxn>
              <a:cxn ang="T87">
                <a:pos x="T10" y="T11"/>
              </a:cxn>
              <a:cxn ang="T88">
                <a:pos x="T12" y="T13"/>
              </a:cxn>
              <a:cxn ang="T89">
                <a:pos x="T14" y="T15"/>
              </a:cxn>
              <a:cxn ang="T90">
                <a:pos x="T16" y="T17"/>
              </a:cxn>
              <a:cxn ang="T91">
                <a:pos x="T18" y="T19"/>
              </a:cxn>
              <a:cxn ang="T92">
                <a:pos x="T20" y="T21"/>
              </a:cxn>
              <a:cxn ang="T93">
                <a:pos x="T22" y="T23"/>
              </a:cxn>
              <a:cxn ang="T94">
                <a:pos x="T24" y="T25"/>
              </a:cxn>
              <a:cxn ang="T95">
                <a:pos x="T26" y="T27"/>
              </a:cxn>
              <a:cxn ang="T96">
                <a:pos x="T28" y="T29"/>
              </a:cxn>
              <a:cxn ang="T97">
                <a:pos x="T30" y="T31"/>
              </a:cxn>
              <a:cxn ang="T98">
                <a:pos x="T32" y="T33"/>
              </a:cxn>
              <a:cxn ang="T99">
                <a:pos x="T34" y="T35"/>
              </a:cxn>
              <a:cxn ang="T100">
                <a:pos x="T36" y="T37"/>
              </a:cxn>
              <a:cxn ang="T101">
                <a:pos x="T38" y="T39"/>
              </a:cxn>
              <a:cxn ang="T102">
                <a:pos x="T40" y="T41"/>
              </a:cxn>
              <a:cxn ang="T103">
                <a:pos x="T42" y="T43"/>
              </a:cxn>
              <a:cxn ang="T104">
                <a:pos x="T44" y="T45"/>
              </a:cxn>
              <a:cxn ang="T105">
                <a:pos x="T46" y="T47"/>
              </a:cxn>
              <a:cxn ang="T106">
                <a:pos x="T48" y="T49"/>
              </a:cxn>
              <a:cxn ang="T107">
                <a:pos x="T50" y="T51"/>
              </a:cxn>
              <a:cxn ang="T108">
                <a:pos x="T52" y="T53"/>
              </a:cxn>
              <a:cxn ang="T109">
                <a:pos x="T54" y="T55"/>
              </a:cxn>
              <a:cxn ang="T110">
                <a:pos x="T56" y="T57"/>
              </a:cxn>
              <a:cxn ang="T111">
                <a:pos x="T58" y="T59"/>
              </a:cxn>
              <a:cxn ang="T112">
                <a:pos x="T60" y="T61"/>
              </a:cxn>
              <a:cxn ang="T113">
                <a:pos x="T62" y="T63"/>
              </a:cxn>
              <a:cxn ang="T114">
                <a:pos x="T64" y="T65"/>
              </a:cxn>
              <a:cxn ang="T115">
                <a:pos x="T66" y="T67"/>
              </a:cxn>
              <a:cxn ang="T116">
                <a:pos x="T68" y="T69"/>
              </a:cxn>
              <a:cxn ang="T117">
                <a:pos x="T70" y="T71"/>
              </a:cxn>
              <a:cxn ang="T118">
                <a:pos x="T72" y="T73"/>
              </a:cxn>
              <a:cxn ang="T119">
                <a:pos x="T74" y="T75"/>
              </a:cxn>
              <a:cxn ang="T120">
                <a:pos x="T76" y="T77"/>
              </a:cxn>
              <a:cxn ang="T121">
                <a:pos x="T78" y="T79"/>
              </a:cxn>
              <a:cxn ang="T122">
                <a:pos x="T80" y="T81"/>
              </a:cxn>
            </a:cxnLst>
            <a:rect l="T123" t="T124" r="T125" b="T126"/>
            <a:pathLst>
              <a:path w="667" h="667">
                <a:moveTo>
                  <a:pt x="568" y="569"/>
                </a:moveTo>
                <a:lnTo>
                  <a:pt x="591" y="544"/>
                </a:lnTo>
                <a:lnTo>
                  <a:pt x="600" y="530"/>
                </a:lnTo>
                <a:lnTo>
                  <a:pt x="604" y="523"/>
                </a:lnTo>
                <a:lnTo>
                  <a:pt x="607" y="519"/>
                </a:lnTo>
                <a:lnTo>
                  <a:pt x="610" y="517"/>
                </a:lnTo>
                <a:lnTo>
                  <a:pt x="626" y="489"/>
                </a:lnTo>
                <a:lnTo>
                  <a:pt x="642" y="461"/>
                </a:lnTo>
                <a:lnTo>
                  <a:pt x="652" y="431"/>
                </a:lnTo>
                <a:lnTo>
                  <a:pt x="655" y="415"/>
                </a:lnTo>
                <a:lnTo>
                  <a:pt x="660" y="400"/>
                </a:lnTo>
                <a:lnTo>
                  <a:pt x="665" y="367"/>
                </a:lnTo>
                <a:lnTo>
                  <a:pt x="665" y="358"/>
                </a:lnTo>
                <a:lnTo>
                  <a:pt x="665" y="354"/>
                </a:lnTo>
                <a:lnTo>
                  <a:pt x="665" y="351"/>
                </a:lnTo>
                <a:lnTo>
                  <a:pt x="666" y="350"/>
                </a:lnTo>
                <a:lnTo>
                  <a:pt x="667" y="334"/>
                </a:lnTo>
                <a:lnTo>
                  <a:pt x="665" y="299"/>
                </a:lnTo>
                <a:lnTo>
                  <a:pt x="660" y="267"/>
                </a:lnTo>
                <a:lnTo>
                  <a:pt x="652" y="234"/>
                </a:lnTo>
                <a:lnTo>
                  <a:pt x="642" y="204"/>
                </a:lnTo>
                <a:lnTo>
                  <a:pt x="626" y="174"/>
                </a:lnTo>
                <a:lnTo>
                  <a:pt x="610" y="147"/>
                </a:lnTo>
                <a:lnTo>
                  <a:pt x="591" y="121"/>
                </a:lnTo>
                <a:lnTo>
                  <a:pt x="568" y="96"/>
                </a:lnTo>
                <a:lnTo>
                  <a:pt x="543" y="73"/>
                </a:lnTo>
                <a:lnTo>
                  <a:pt x="516" y="53"/>
                </a:lnTo>
                <a:lnTo>
                  <a:pt x="488" y="36"/>
                </a:lnTo>
                <a:lnTo>
                  <a:pt x="461" y="23"/>
                </a:lnTo>
                <a:lnTo>
                  <a:pt x="431" y="13"/>
                </a:lnTo>
                <a:lnTo>
                  <a:pt x="414" y="8"/>
                </a:lnTo>
                <a:lnTo>
                  <a:pt x="399" y="6"/>
                </a:lnTo>
                <a:lnTo>
                  <a:pt x="367" y="1"/>
                </a:lnTo>
                <a:lnTo>
                  <a:pt x="333" y="0"/>
                </a:lnTo>
                <a:lnTo>
                  <a:pt x="298" y="1"/>
                </a:lnTo>
                <a:lnTo>
                  <a:pt x="266" y="6"/>
                </a:lnTo>
                <a:lnTo>
                  <a:pt x="233" y="13"/>
                </a:lnTo>
                <a:lnTo>
                  <a:pt x="204" y="23"/>
                </a:lnTo>
                <a:lnTo>
                  <a:pt x="174" y="36"/>
                </a:lnTo>
                <a:lnTo>
                  <a:pt x="148" y="53"/>
                </a:lnTo>
                <a:lnTo>
                  <a:pt x="121" y="73"/>
                </a:lnTo>
                <a:lnTo>
                  <a:pt x="97" y="96"/>
                </a:lnTo>
                <a:lnTo>
                  <a:pt x="73" y="121"/>
                </a:lnTo>
                <a:lnTo>
                  <a:pt x="54" y="147"/>
                </a:lnTo>
                <a:lnTo>
                  <a:pt x="36" y="174"/>
                </a:lnTo>
                <a:lnTo>
                  <a:pt x="24" y="204"/>
                </a:lnTo>
                <a:lnTo>
                  <a:pt x="13" y="234"/>
                </a:lnTo>
                <a:lnTo>
                  <a:pt x="6" y="267"/>
                </a:lnTo>
                <a:lnTo>
                  <a:pt x="1" y="299"/>
                </a:lnTo>
                <a:lnTo>
                  <a:pt x="0" y="334"/>
                </a:lnTo>
                <a:lnTo>
                  <a:pt x="1" y="367"/>
                </a:lnTo>
                <a:lnTo>
                  <a:pt x="6" y="400"/>
                </a:lnTo>
                <a:lnTo>
                  <a:pt x="8" y="415"/>
                </a:lnTo>
                <a:lnTo>
                  <a:pt x="13" y="431"/>
                </a:lnTo>
                <a:lnTo>
                  <a:pt x="24" y="461"/>
                </a:lnTo>
                <a:lnTo>
                  <a:pt x="36" y="489"/>
                </a:lnTo>
                <a:lnTo>
                  <a:pt x="54" y="517"/>
                </a:lnTo>
                <a:lnTo>
                  <a:pt x="73" y="544"/>
                </a:lnTo>
                <a:lnTo>
                  <a:pt x="97" y="569"/>
                </a:lnTo>
                <a:lnTo>
                  <a:pt x="121" y="591"/>
                </a:lnTo>
                <a:lnTo>
                  <a:pt x="148" y="611"/>
                </a:lnTo>
                <a:lnTo>
                  <a:pt x="174" y="627"/>
                </a:lnTo>
                <a:lnTo>
                  <a:pt x="204" y="642"/>
                </a:lnTo>
                <a:lnTo>
                  <a:pt x="233" y="652"/>
                </a:lnTo>
                <a:lnTo>
                  <a:pt x="266" y="660"/>
                </a:lnTo>
                <a:lnTo>
                  <a:pt x="298" y="664"/>
                </a:lnTo>
                <a:lnTo>
                  <a:pt x="333" y="667"/>
                </a:lnTo>
                <a:lnTo>
                  <a:pt x="349" y="665"/>
                </a:lnTo>
                <a:lnTo>
                  <a:pt x="351" y="664"/>
                </a:lnTo>
                <a:lnTo>
                  <a:pt x="353" y="664"/>
                </a:lnTo>
                <a:lnTo>
                  <a:pt x="357" y="664"/>
                </a:lnTo>
                <a:lnTo>
                  <a:pt x="367" y="664"/>
                </a:lnTo>
                <a:lnTo>
                  <a:pt x="399" y="660"/>
                </a:lnTo>
                <a:lnTo>
                  <a:pt x="414" y="655"/>
                </a:lnTo>
                <a:lnTo>
                  <a:pt x="431" y="652"/>
                </a:lnTo>
                <a:lnTo>
                  <a:pt x="461" y="642"/>
                </a:lnTo>
                <a:lnTo>
                  <a:pt x="488" y="627"/>
                </a:lnTo>
                <a:lnTo>
                  <a:pt x="516" y="611"/>
                </a:lnTo>
                <a:lnTo>
                  <a:pt x="519" y="608"/>
                </a:lnTo>
                <a:lnTo>
                  <a:pt x="522" y="605"/>
                </a:lnTo>
                <a:lnTo>
                  <a:pt x="529" y="601"/>
                </a:lnTo>
                <a:lnTo>
                  <a:pt x="543" y="591"/>
                </a:lnTo>
                <a:lnTo>
                  <a:pt x="568" y="569"/>
                </a:lnTo>
                <a:close/>
              </a:path>
            </a:pathLst>
          </a:custGeom>
          <a:solidFill>
            <a:srgbClr val="FF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defTabSz="914400"/>
            <a:endParaRPr lang="fr-FR">
              <a:solidFill>
                <a:srgbClr val="000066"/>
              </a:solidFill>
              <a:cs typeface="Arial" charset="0"/>
            </a:endParaRPr>
          </a:p>
        </p:txBody>
      </p:sp>
      <p:sp>
        <p:nvSpPr>
          <p:cNvPr id="46" name="Freeform 68"/>
          <p:cNvSpPr>
            <a:spLocks/>
          </p:cNvSpPr>
          <p:nvPr/>
        </p:nvSpPr>
        <p:spPr bwMode="auto">
          <a:xfrm>
            <a:off x="5195888" y="3990975"/>
            <a:ext cx="157162" cy="198438"/>
          </a:xfrm>
          <a:custGeom>
            <a:avLst/>
            <a:gdLst>
              <a:gd name="T0" fmla="*/ 2147483647 w 667"/>
              <a:gd name="T1" fmla="*/ 2147483647 h 667"/>
              <a:gd name="T2" fmla="*/ 2147483647 w 667"/>
              <a:gd name="T3" fmla="*/ 2147483647 h 667"/>
              <a:gd name="T4" fmla="*/ 2147483647 w 667"/>
              <a:gd name="T5" fmla="*/ 2147483647 h 667"/>
              <a:gd name="T6" fmla="*/ 2147483647 w 667"/>
              <a:gd name="T7" fmla="*/ 2147483647 h 667"/>
              <a:gd name="T8" fmla="*/ 2147483647 w 667"/>
              <a:gd name="T9" fmla="*/ 2147483647 h 667"/>
              <a:gd name="T10" fmla="*/ 2147483647 w 667"/>
              <a:gd name="T11" fmla="*/ 2147483647 h 667"/>
              <a:gd name="T12" fmla="*/ 2147483647 w 667"/>
              <a:gd name="T13" fmla="*/ 2147483647 h 667"/>
              <a:gd name="T14" fmla="*/ 2147483647 w 667"/>
              <a:gd name="T15" fmla="*/ 2147483647 h 667"/>
              <a:gd name="T16" fmla="*/ 2147483647 w 667"/>
              <a:gd name="T17" fmla="*/ 2147483647 h 667"/>
              <a:gd name="T18" fmla="*/ 2147483647 w 667"/>
              <a:gd name="T19" fmla="*/ 2147483647 h 667"/>
              <a:gd name="T20" fmla="*/ 2147483647 w 667"/>
              <a:gd name="T21" fmla="*/ 2147483647 h 667"/>
              <a:gd name="T22" fmla="*/ 2147483647 w 667"/>
              <a:gd name="T23" fmla="*/ 2147483647 h 667"/>
              <a:gd name="T24" fmla="*/ 2147483647 w 667"/>
              <a:gd name="T25" fmla="*/ 2147483647 h 667"/>
              <a:gd name="T26" fmla="*/ 2147483647 w 667"/>
              <a:gd name="T27" fmla="*/ 2147483647 h 667"/>
              <a:gd name="T28" fmla="*/ 2147483647 w 667"/>
              <a:gd name="T29" fmla="*/ 2147483647 h 667"/>
              <a:gd name="T30" fmla="*/ 2147483647 w 667"/>
              <a:gd name="T31" fmla="*/ 2147483647 h 667"/>
              <a:gd name="T32" fmla="*/ 2147483647 w 667"/>
              <a:gd name="T33" fmla="*/ 0 h 667"/>
              <a:gd name="T34" fmla="*/ 2147483647 w 667"/>
              <a:gd name="T35" fmla="*/ 2147483647 h 667"/>
              <a:gd name="T36" fmla="*/ 2147483647 w 667"/>
              <a:gd name="T37" fmla="*/ 2147483647 h 667"/>
              <a:gd name="T38" fmla="*/ 2147483647 w 667"/>
              <a:gd name="T39" fmla="*/ 2147483647 h 667"/>
              <a:gd name="T40" fmla="*/ 2147483647 w 667"/>
              <a:gd name="T41" fmla="*/ 2147483647 h 667"/>
              <a:gd name="T42" fmla="*/ 2147483647 w 667"/>
              <a:gd name="T43" fmla="*/ 2147483647 h 667"/>
              <a:gd name="T44" fmla="*/ 2147483647 w 667"/>
              <a:gd name="T45" fmla="*/ 2147483647 h 667"/>
              <a:gd name="T46" fmla="*/ 2147483647 w 667"/>
              <a:gd name="T47" fmla="*/ 2147483647 h 667"/>
              <a:gd name="T48" fmla="*/ 0 w 667"/>
              <a:gd name="T49" fmla="*/ 2147483647 h 667"/>
              <a:gd name="T50" fmla="*/ 2147483647 w 667"/>
              <a:gd name="T51" fmla="*/ 2147483647 h 667"/>
              <a:gd name="T52" fmla="*/ 2147483647 w 667"/>
              <a:gd name="T53" fmla="*/ 2147483647 h 667"/>
              <a:gd name="T54" fmla="*/ 2147483647 w 667"/>
              <a:gd name="T55" fmla="*/ 2147483647 h 667"/>
              <a:gd name="T56" fmla="*/ 2147483647 w 667"/>
              <a:gd name="T57" fmla="*/ 2147483647 h 667"/>
              <a:gd name="T58" fmla="*/ 2147483647 w 667"/>
              <a:gd name="T59" fmla="*/ 2147483647 h 667"/>
              <a:gd name="T60" fmla="*/ 2147483647 w 667"/>
              <a:gd name="T61" fmla="*/ 2147483647 h 667"/>
              <a:gd name="T62" fmla="*/ 2147483647 w 667"/>
              <a:gd name="T63" fmla="*/ 2147483647 h 667"/>
              <a:gd name="T64" fmla="*/ 2147483647 w 667"/>
              <a:gd name="T65" fmla="*/ 2147483647 h 667"/>
              <a:gd name="T66" fmla="*/ 2147483647 w 667"/>
              <a:gd name="T67" fmla="*/ 2147483647 h 667"/>
              <a:gd name="T68" fmla="*/ 2147483647 w 667"/>
              <a:gd name="T69" fmla="*/ 2147483647 h 667"/>
              <a:gd name="T70" fmla="*/ 2147483647 w 667"/>
              <a:gd name="T71" fmla="*/ 2147483647 h 667"/>
              <a:gd name="T72" fmla="*/ 2147483647 w 667"/>
              <a:gd name="T73" fmla="*/ 2147483647 h 667"/>
              <a:gd name="T74" fmla="*/ 2147483647 w 667"/>
              <a:gd name="T75" fmla="*/ 2147483647 h 667"/>
              <a:gd name="T76" fmla="*/ 2147483647 w 667"/>
              <a:gd name="T77" fmla="*/ 2147483647 h 667"/>
              <a:gd name="T78" fmla="*/ 2147483647 w 667"/>
              <a:gd name="T79" fmla="*/ 2147483647 h 667"/>
              <a:gd name="T80" fmla="*/ 2147483647 w 667"/>
              <a:gd name="T81" fmla="*/ 2147483647 h 667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w 667"/>
              <a:gd name="T124" fmla="*/ 0 h 667"/>
              <a:gd name="T125" fmla="*/ 667 w 667"/>
              <a:gd name="T126" fmla="*/ 667 h 667"/>
            </a:gdLst>
            <a:ahLst/>
            <a:cxnLst>
              <a:cxn ang="T82">
                <a:pos x="T0" y="T1"/>
              </a:cxn>
              <a:cxn ang="T83">
                <a:pos x="T2" y="T3"/>
              </a:cxn>
              <a:cxn ang="T84">
                <a:pos x="T4" y="T5"/>
              </a:cxn>
              <a:cxn ang="T85">
                <a:pos x="T6" y="T7"/>
              </a:cxn>
              <a:cxn ang="T86">
                <a:pos x="T8" y="T9"/>
              </a:cxn>
              <a:cxn ang="T87">
                <a:pos x="T10" y="T11"/>
              </a:cxn>
              <a:cxn ang="T88">
                <a:pos x="T12" y="T13"/>
              </a:cxn>
              <a:cxn ang="T89">
                <a:pos x="T14" y="T15"/>
              </a:cxn>
              <a:cxn ang="T90">
                <a:pos x="T16" y="T17"/>
              </a:cxn>
              <a:cxn ang="T91">
                <a:pos x="T18" y="T19"/>
              </a:cxn>
              <a:cxn ang="T92">
                <a:pos x="T20" y="T21"/>
              </a:cxn>
              <a:cxn ang="T93">
                <a:pos x="T22" y="T23"/>
              </a:cxn>
              <a:cxn ang="T94">
                <a:pos x="T24" y="T25"/>
              </a:cxn>
              <a:cxn ang="T95">
                <a:pos x="T26" y="T27"/>
              </a:cxn>
              <a:cxn ang="T96">
                <a:pos x="T28" y="T29"/>
              </a:cxn>
              <a:cxn ang="T97">
                <a:pos x="T30" y="T31"/>
              </a:cxn>
              <a:cxn ang="T98">
                <a:pos x="T32" y="T33"/>
              </a:cxn>
              <a:cxn ang="T99">
                <a:pos x="T34" y="T35"/>
              </a:cxn>
              <a:cxn ang="T100">
                <a:pos x="T36" y="T37"/>
              </a:cxn>
              <a:cxn ang="T101">
                <a:pos x="T38" y="T39"/>
              </a:cxn>
              <a:cxn ang="T102">
                <a:pos x="T40" y="T41"/>
              </a:cxn>
              <a:cxn ang="T103">
                <a:pos x="T42" y="T43"/>
              </a:cxn>
              <a:cxn ang="T104">
                <a:pos x="T44" y="T45"/>
              </a:cxn>
              <a:cxn ang="T105">
                <a:pos x="T46" y="T47"/>
              </a:cxn>
              <a:cxn ang="T106">
                <a:pos x="T48" y="T49"/>
              </a:cxn>
              <a:cxn ang="T107">
                <a:pos x="T50" y="T51"/>
              </a:cxn>
              <a:cxn ang="T108">
                <a:pos x="T52" y="T53"/>
              </a:cxn>
              <a:cxn ang="T109">
                <a:pos x="T54" y="T55"/>
              </a:cxn>
              <a:cxn ang="T110">
                <a:pos x="T56" y="T57"/>
              </a:cxn>
              <a:cxn ang="T111">
                <a:pos x="T58" y="T59"/>
              </a:cxn>
              <a:cxn ang="T112">
                <a:pos x="T60" y="T61"/>
              </a:cxn>
              <a:cxn ang="T113">
                <a:pos x="T62" y="T63"/>
              </a:cxn>
              <a:cxn ang="T114">
                <a:pos x="T64" y="T65"/>
              </a:cxn>
              <a:cxn ang="T115">
                <a:pos x="T66" y="T67"/>
              </a:cxn>
              <a:cxn ang="T116">
                <a:pos x="T68" y="T69"/>
              </a:cxn>
              <a:cxn ang="T117">
                <a:pos x="T70" y="T71"/>
              </a:cxn>
              <a:cxn ang="T118">
                <a:pos x="T72" y="T73"/>
              </a:cxn>
              <a:cxn ang="T119">
                <a:pos x="T74" y="T75"/>
              </a:cxn>
              <a:cxn ang="T120">
                <a:pos x="T76" y="T77"/>
              </a:cxn>
              <a:cxn ang="T121">
                <a:pos x="T78" y="T79"/>
              </a:cxn>
              <a:cxn ang="T122">
                <a:pos x="T80" y="T81"/>
              </a:cxn>
            </a:cxnLst>
            <a:rect l="T123" t="T124" r="T125" b="T126"/>
            <a:pathLst>
              <a:path w="667" h="667">
                <a:moveTo>
                  <a:pt x="568" y="569"/>
                </a:moveTo>
                <a:lnTo>
                  <a:pt x="591" y="544"/>
                </a:lnTo>
                <a:lnTo>
                  <a:pt x="600" y="530"/>
                </a:lnTo>
                <a:lnTo>
                  <a:pt x="604" y="523"/>
                </a:lnTo>
                <a:lnTo>
                  <a:pt x="607" y="519"/>
                </a:lnTo>
                <a:lnTo>
                  <a:pt x="610" y="517"/>
                </a:lnTo>
                <a:lnTo>
                  <a:pt x="626" y="489"/>
                </a:lnTo>
                <a:lnTo>
                  <a:pt x="642" y="461"/>
                </a:lnTo>
                <a:lnTo>
                  <a:pt x="652" y="431"/>
                </a:lnTo>
                <a:lnTo>
                  <a:pt x="655" y="415"/>
                </a:lnTo>
                <a:lnTo>
                  <a:pt x="660" y="400"/>
                </a:lnTo>
                <a:lnTo>
                  <a:pt x="665" y="367"/>
                </a:lnTo>
                <a:lnTo>
                  <a:pt x="665" y="358"/>
                </a:lnTo>
                <a:lnTo>
                  <a:pt x="665" y="354"/>
                </a:lnTo>
                <a:lnTo>
                  <a:pt x="665" y="351"/>
                </a:lnTo>
                <a:lnTo>
                  <a:pt x="666" y="350"/>
                </a:lnTo>
                <a:lnTo>
                  <a:pt x="667" y="334"/>
                </a:lnTo>
                <a:lnTo>
                  <a:pt x="665" y="299"/>
                </a:lnTo>
                <a:lnTo>
                  <a:pt x="660" y="267"/>
                </a:lnTo>
                <a:lnTo>
                  <a:pt x="652" y="234"/>
                </a:lnTo>
                <a:lnTo>
                  <a:pt x="642" y="204"/>
                </a:lnTo>
                <a:lnTo>
                  <a:pt x="626" y="174"/>
                </a:lnTo>
                <a:lnTo>
                  <a:pt x="610" y="147"/>
                </a:lnTo>
                <a:lnTo>
                  <a:pt x="591" y="121"/>
                </a:lnTo>
                <a:lnTo>
                  <a:pt x="568" y="96"/>
                </a:lnTo>
                <a:lnTo>
                  <a:pt x="543" y="73"/>
                </a:lnTo>
                <a:lnTo>
                  <a:pt x="516" y="53"/>
                </a:lnTo>
                <a:lnTo>
                  <a:pt x="488" y="36"/>
                </a:lnTo>
                <a:lnTo>
                  <a:pt x="461" y="23"/>
                </a:lnTo>
                <a:lnTo>
                  <a:pt x="431" y="13"/>
                </a:lnTo>
                <a:lnTo>
                  <a:pt x="414" y="8"/>
                </a:lnTo>
                <a:lnTo>
                  <a:pt x="399" y="6"/>
                </a:lnTo>
                <a:lnTo>
                  <a:pt x="367" y="1"/>
                </a:lnTo>
                <a:lnTo>
                  <a:pt x="333" y="0"/>
                </a:lnTo>
                <a:lnTo>
                  <a:pt x="298" y="1"/>
                </a:lnTo>
                <a:lnTo>
                  <a:pt x="266" y="6"/>
                </a:lnTo>
                <a:lnTo>
                  <a:pt x="233" y="13"/>
                </a:lnTo>
                <a:lnTo>
                  <a:pt x="204" y="23"/>
                </a:lnTo>
                <a:lnTo>
                  <a:pt x="174" y="36"/>
                </a:lnTo>
                <a:lnTo>
                  <a:pt x="148" y="53"/>
                </a:lnTo>
                <a:lnTo>
                  <a:pt x="121" y="73"/>
                </a:lnTo>
                <a:lnTo>
                  <a:pt x="97" y="96"/>
                </a:lnTo>
                <a:lnTo>
                  <a:pt x="73" y="121"/>
                </a:lnTo>
                <a:lnTo>
                  <a:pt x="54" y="147"/>
                </a:lnTo>
                <a:lnTo>
                  <a:pt x="36" y="174"/>
                </a:lnTo>
                <a:lnTo>
                  <a:pt x="24" y="204"/>
                </a:lnTo>
                <a:lnTo>
                  <a:pt x="13" y="234"/>
                </a:lnTo>
                <a:lnTo>
                  <a:pt x="6" y="267"/>
                </a:lnTo>
                <a:lnTo>
                  <a:pt x="1" y="299"/>
                </a:lnTo>
                <a:lnTo>
                  <a:pt x="0" y="334"/>
                </a:lnTo>
                <a:lnTo>
                  <a:pt x="1" y="367"/>
                </a:lnTo>
                <a:lnTo>
                  <a:pt x="6" y="400"/>
                </a:lnTo>
                <a:lnTo>
                  <a:pt x="8" y="415"/>
                </a:lnTo>
                <a:lnTo>
                  <a:pt x="13" y="431"/>
                </a:lnTo>
                <a:lnTo>
                  <a:pt x="24" y="461"/>
                </a:lnTo>
                <a:lnTo>
                  <a:pt x="36" y="489"/>
                </a:lnTo>
                <a:lnTo>
                  <a:pt x="54" y="517"/>
                </a:lnTo>
                <a:lnTo>
                  <a:pt x="73" y="544"/>
                </a:lnTo>
                <a:lnTo>
                  <a:pt x="97" y="569"/>
                </a:lnTo>
                <a:lnTo>
                  <a:pt x="121" y="591"/>
                </a:lnTo>
                <a:lnTo>
                  <a:pt x="148" y="611"/>
                </a:lnTo>
                <a:lnTo>
                  <a:pt x="174" y="627"/>
                </a:lnTo>
                <a:lnTo>
                  <a:pt x="204" y="642"/>
                </a:lnTo>
                <a:lnTo>
                  <a:pt x="233" y="652"/>
                </a:lnTo>
                <a:lnTo>
                  <a:pt x="266" y="660"/>
                </a:lnTo>
                <a:lnTo>
                  <a:pt x="298" y="664"/>
                </a:lnTo>
                <a:lnTo>
                  <a:pt x="333" y="667"/>
                </a:lnTo>
                <a:lnTo>
                  <a:pt x="349" y="665"/>
                </a:lnTo>
                <a:lnTo>
                  <a:pt x="351" y="664"/>
                </a:lnTo>
                <a:lnTo>
                  <a:pt x="353" y="664"/>
                </a:lnTo>
                <a:lnTo>
                  <a:pt x="357" y="664"/>
                </a:lnTo>
                <a:lnTo>
                  <a:pt x="367" y="664"/>
                </a:lnTo>
                <a:lnTo>
                  <a:pt x="399" y="660"/>
                </a:lnTo>
                <a:lnTo>
                  <a:pt x="414" y="655"/>
                </a:lnTo>
                <a:lnTo>
                  <a:pt x="431" y="652"/>
                </a:lnTo>
                <a:lnTo>
                  <a:pt x="461" y="642"/>
                </a:lnTo>
                <a:lnTo>
                  <a:pt x="488" y="627"/>
                </a:lnTo>
                <a:lnTo>
                  <a:pt x="516" y="611"/>
                </a:lnTo>
                <a:lnTo>
                  <a:pt x="519" y="608"/>
                </a:lnTo>
                <a:lnTo>
                  <a:pt x="522" y="605"/>
                </a:lnTo>
                <a:lnTo>
                  <a:pt x="529" y="601"/>
                </a:lnTo>
                <a:lnTo>
                  <a:pt x="543" y="591"/>
                </a:lnTo>
                <a:lnTo>
                  <a:pt x="568" y="569"/>
                </a:lnTo>
                <a:close/>
              </a:path>
            </a:pathLst>
          </a:custGeom>
          <a:solidFill>
            <a:srgbClr val="FF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defTabSz="914400"/>
            <a:endParaRPr lang="fr-FR">
              <a:solidFill>
                <a:srgbClr val="000066"/>
              </a:solidFill>
              <a:cs typeface="Arial" charset="0"/>
            </a:endParaRPr>
          </a:p>
        </p:txBody>
      </p:sp>
      <p:sp>
        <p:nvSpPr>
          <p:cNvPr id="47" name="Freeform 68"/>
          <p:cNvSpPr>
            <a:spLocks/>
          </p:cNvSpPr>
          <p:nvPr/>
        </p:nvSpPr>
        <p:spPr bwMode="auto">
          <a:xfrm>
            <a:off x="4735513" y="3762375"/>
            <a:ext cx="157162" cy="198438"/>
          </a:xfrm>
          <a:custGeom>
            <a:avLst/>
            <a:gdLst>
              <a:gd name="T0" fmla="*/ 2147483647 w 667"/>
              <a:gd name="T1" fmla="*/ 2147483647 h 667"/>
              <a:gd name="T2" fmla="*/ 2147483647 w 667"/>
              <a:gd name="T3" fmla="*/ 2147483647 h 667"/>
              <a:gd name="T4" fmla="*/ 2147483647 w 667"/>
              <a:gd name="T5" fmla="*/ 2147483647 h 667"/>
              <a:gd name="T6" fmla="*/ 2147483647 w 667"/>
              <a:gd name="T7" fmla="*/ 2147483647 h 667"/>
              <a:gd name="T8" fmla="*/ 2147483647 w 667"/>
              <a:gd name="T9" fmla="*/ 2147483647 h 667"/>
              <a:gd name="T10" fmla="*/ 2147483647 w 667"/>
              <a:gd name="T11" fmla="*/ 2147483647 h 667"/>
              <a:gd name="T12" fmla="*/ 2147483647 w 667"/>
              <a:gd name="T13" fmla="*/ 2147483647 h 667"/>
              <a:gd name="T14" fmla="*/ 2147483647 w 667"/>
              <a:gd name="T15" fmla="*/ 2147483647 h 667"/>
              <a:gd name="T16" fmla="*/ 2147483647 w 667"/>
              <a:gd name="T17" fmla="*/ 2147483647 h 667"/>
              <a:gd name="T18" fmla="*/ 2147483647 w 667"/>
              <a:gd name="T19" fmla="*/ 2147483647 h 667"/>
              <a:gd name="T20" fmla="*/ 2147483647 w 667"/>
              <a:gd name="T21" fmla="*/ 2147483647 h 667"/>
              <a:gd name="T22" fmla="*/ 2147483647 w 667"/>
              <a:gd name="T23" fmla="*/ 2147483647 h 667"/>
              <a:gd name="T24" fmla="*/ 2147483647 w 667"/>
              <a:gd name="T25" fmla="*/ 2147483647 h 667"/>
              <a:gd name="T26" fmla="*/ 2147483647 w 667"/>
              <a:gd name="T27" fmla="*/ 2147483647 h 667"/>
              <a:gd name="T28" fmla="*/ 2147483647 w 667"/>
              <a:gd name="T29" fmla="*/ 2147483647 h 667"/>
              <a:gd name="T30" fmla="*/ 2147483647 w 667"/>
              <a:gd name="T31" fmla="*/ 2147483647 h 667"/>
              <a:gd name="T32" fmla="*/ 2147483647 w 667"/>
              <a:gd name="T33" fmla="*/ 0 h 667"/>
              <a:gd name="T34" fmla="*/ 2147483647 w 667"/>
              <a:gd name="T35" fmla="*/ 2147483647 h 667"/>
              <a:gd name="T36" fmla="*/ 2147483647 w 667"/>
              <a:gd name="T37" fmla="*/ 2147483647 h 667"/>
              <a:gd name="T38" fmla="*/ 2147483647 w 667"/>
              <a:gd name="T39" fmla="*/ 2147483647 h 667"/>
              <a:gd name="T40" fmla="*/ 2147483647 w 667"/>
              <a:gd name="T41" fmla="*/ 2147483647 h 667"/>
              <a:gd name="T42" fmla="*/ 2147483647 w 667"/>
              <a:gd name="T43" fmla="*/ 2147483647 h 667"/>
              <a:gd name="T44" fmla="*/ 2147483647 w 667"/>
              <a:gd name="T45" fmla="*/ 2147483647 h 667"/>
              <a:gd name="T46" fmla="*/ 2147483647 w 667"/>
              <a:gd name="T47" fmla="*/ 2147483647 h 667"/>
              <a:gd name="T48" fmla="*/ 0 w 667"/>
              <a:gd name="T49" fmla="*/ 2147483647 h 667"/>
              <a:gd name="T50" fmla="*/ 2147483647 w 667"/>
              <a:gd name="T51" fmla="*/ 2147483647 h 667"/>
              <a:gd name="T52" fmla="*/ 2147483647 w 667"/>
              <a:gd name="T53" fmla="*/ 2147483647 h 667"/>
              <a:gd name="T54" fmla="*/ 2147483647 w 667"/>
              <a:gd name="T55" fmla="*/ 2147483647 h 667"/>
              <a:gd name="T56" fmla="*/ 2147483647 w 667"/>
              <a:gd name="T57" fmla="*/ 2147483647 h 667"/>
              <a:gd name="T58" fmla="*/ 2147483647 w 667"/>
              <a:gd name="T59" fmla="*/ 2147483647 h 667"/>
              <a:gd name="T60" fmla="*/ 2147483647 w 667"/>
              <a:gd name="T61" fmla="*/ 2147483647 h 667"/>
              <a:gd name="T62" fmla="*/ 2147483647 w 667"/>
              <a:gd name="T63" fmla="*/ 2147483647 h 667"/>
              <a:gd name="T64" fmla="*/ 2147483647 w 667"/>
              <a:gd name="T65" fmla="*/ 2147483647 h 667"/>
              <a:gd name="T66" fmla="*/ 2147483647 w 667"/>
              <a:gd name="T67" fmla="*/ 2147483647 h 667"/>
              <a:gd name="T68" fmla="*/ 2147483647 w 667"/>
              <a:gd name="T69" fmla="*/ 2147483647 h 667"/>
              <a:gd name="T70" fmla="*/ 2147483647 w 667"/>
              <a:gd name="T71" fmla="*/ 2147483647 h 667"/>
              <a:gd name="T72" fmla="*/ 2147483647 w 667"/>
              <a:gd name="T73" fmla="*/ 2147483647 h 667"/>
              <a:gd name="T74" fmla="*/ 2147483647 w 667"/>
              <a:gd name="T75" fmla="*/ 2147483647 h 667"/>
              <a:gd name="T76" fmla="*/ 2147483647 w 667"/>
              <a:gd name="T77" fmla="*/ 2147483647 h 667"/>
              <a:gd name="T78" fmla="*/ 2147483647 w 667"/>
              <a:gd name="T79" fmla="*/ 2147483647 h 667"/>
              <a:gd name="T80" fmla="*/ 2147483647 w 667"/>
              <a:gd name="T81" fmla="*/ 2147483647 h 667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w 667"/>
              <a:gd name="T124" fmla="*/ 0 h 667"/>
              <a:gd name="T125" fmla="*/ 667 w 667"/>
              <a:gd name="T126" fmla="*/ 667 h 667"/>
            </a:gdLst>
            <a:ahLst/>
            <a:cxnLst>
              <a:cxn ang="T82">
                <a:pos x="T0" y="T1"/>
              </a:cxn>
              <a:cxn ang="T83">
                <a:pos x="T2" y="T3"/>
              </a:cxn>
              <a:cxn ang="T84">
                <a:pos x="T4" y="T5"/>
              </a:cxn>
              <a:cxn ang="T85">
                <a:pos x="T6" y="T7"/>
              </a:cxn>
              <a:cxn ang="T86">
                <a:pos x="T8" y="T9"/>
              </a:cxn>
              <a:cxn ang="T87">
                <a:pos x="T10" y="T11"/>
              </a:cxn>
              <a:cxn ang="T88">
                <a:pos x="T12" y="T13"/>
              </a:cxn>
              <a:cxn ang="T89">
                <a:pos x="T14" y="T15"/>
              </a:cxn>
              <a:cxn ang="T90">
                <a:pos x="T16" y="T17"/>
              </a:cxn>
              <a:cxn ang="T91">
                <a:pos x="T18" y="T19"/>
              </a:cxn>
              <a:cxn ang="T92">
                <a:pos x="T20" y="T21"/>
              </a:cxn>
              <a:cxn ang="T93">
                <a:pos x="T22" y="T23"/>
              </a:cxn>
              <a:cxn ang="T94">
                <a:pos x="T24" y="T25"/>
              </a:cxn>
              <a:cxn ang="T95">
                <a:pos x="T26" y="T27"/>
              </a:cxn>
              <a:cxn ang="T96">
                <a:pos x="T28" y="T29"/>
              </a:cxn>
              <a:cxn ang="T97">
                <a:pos x="T30" y="T31"/>
              </a:cxn>
              <a:cxn ang="T98">
                <a:pos x="T32" y="T33"/>
              </a:cxn>
              <a:cxn ang="T99">
                <a:pos x="T34" y="T35"/>
              </a:cxn>
              <a:cxn ang="T100">
                <a:pos x="T36" y="T37"/>
              </a:cxn>
              <a:cxn ang="T101">
                <a:pos x="T38" y="T39"/>
              </a:cxn>
              <a:cxn ang="T102">
                <a:pos x="T40" y="T41"/>
              </a:cxn>
              <a:cxn ang="T103">
                <a:pos x="T42" y="T43"/>
              </a:cxn>
              <a:cxn ang="T104">
                <a:pos x="T44" y="T45"/>
              </a:cxn>
              <a:cxn ang="T105">
                <a:pos x="T46" y="T47"/>
              </a:cxn>
              <a:cxn ang="T106">
                <a:pos x="T48" y="T49"/>
              </a:cxn>
              <a:cxn ang="T107">
                <a:pos x="T50" y="T51"/>
              </a:cxn>
              <a:cxn ang="T108">
                <a:pos x="T52" y="T53"/>
              </a:cxn>
              <a:cxn ang="T109">
                <a:pos x="T54" y="T55"/>
              </a:cxn>
              <a:cxn ang="T110">
                <a:pos x="T56" y="T57"/>
              </a:cxn>
              <a:cxn ang="T111">
                <a:pos x="T58" y="T59"/>
              </a:cxn>
              <a:cxn ang="T112">
                <a:pos x="T60" y="T61"/>
              </a:cxn>
              <a:cxn ang="T113">
                <a:pos x="T62" y="T63"/>
              </a:cxn>
              <a:cxn ang="T114">
                <a:pos x="T64" y="T65"/>
              </a:cxn>
              <a:cxn ang="T115">
                <a:pos x="T66" y="T67"/>
              </a:cxn>
              <a:cxn ang="T116">
                <a:pos x="T68" y="T69"/>
              </a:cxn>
              <a:cxn ang="T117">
                <a:pos x="T70" y="T71"/>
              </a:cxn>
              <a:cxn ang="T118">
                <a:pos x="T72" y="T73"/>
              </a:cxn>
              <a:cxn ang="T119">
                <a:pos x="T74" y="T75"/>
              </a:cxn>
              <a:cxn ang="T120">
                <a:pos x="T76" y="T77"/>
              </a:cxn>
              <a:cxn ang="T121">
                <a:pos x="T78" y="T79"/>
              </a:cxn>
              <a:cxn ang="T122">
                <a:pos x="T80" y="T81"/>
              </a:cxn>
            </a:cxnLst>
            <a:rect l="T123" t="T124" r="T125" b="T126"/>
            <a:pathLst>
              <a:path w="667" h="667">
                <a:moveTo>
                  <a:pt x="568" y="569"/>
                </a:moveTo>
                <a:lnTo>
                  <a:pt x="591" y="544"/>
                </a:lnTo>
                <a:lnTo>
                  <a:pt x="600" y="530"/>
                </a:lnTo>
                <a:lnTo>
                  <a:pt x="604" y="523"/>
                </a:lnTo>
                <a:lnTo>
                  <a:pt x="607" y="519"/>
                </a:lnTo>
                <a:lnTo>
                  <a:pt x="610" y="517"/>
                </a:lnTo>
                <a:lnTo>
                  <a:pt x="626" y="489"/>
                </a:lnTo>
                <a:lnTo>
                  <a:pt x="642" y="461"/>
                </a:lnTo>
                <a:lnTo>
                  <a:pt x="652" y="431"/>
                </a:lnTo>
                <a:lnTo>
                  <a:pt x="655" y="415"/>
                </a:lnTo>
                <a:lnTo>
                  <a:pt x="660" y="400"/>
                </a:lnTo>
                <a:lnTo>
                  <a:pt x="665" y="367"/>
                </a:lnTo>
                <a:lnTo>
                  <a:pt x="665" y="358"/>
                </a:lnTo>
                <a:lnTo>
                  <a:pt x="665" y="354"/>
                </a:lnTo>
                <a:lnTo>
                  <a:pt x="665" y="351"/>
                </a:lnTo>
                <a:lnTo>
                  <a:pt x="666" y="350"/>
                </a:lnTo>
                <a:lnTo>
                  <a:pt x="667" y="334"/>
                </a:lnTo>
                <a:lnTo>
                  <a:pt x="665" y="299"/>
                </a:lnTo>
                <a:lnTo>
                  <a:pt x="660" y="267"/>
                </a:lnTo>
                <a:lnTo>
                  <a:pt x="652" y="234"/>
                </a:lnTo>
                <a:lnTo>
                  <a:pt x="642" y="204"/>
                </a:lnTo>
                <a:lnTo>
                  <a:pt x="626" y="174"/>
                </a:lnTo>
                <a:lnTo>
                  <a:pt x="610" y="147"/>
                </a:lnTo>
                <a:lnTo>
                  <a:pt x="591" y="121"/>
                </a:lnTo>
                <a:lnTo>
                  <a:pt x="568" y="96"/>
                </a:lnTo>
                <a:lnTo>
                  <a:pt x="543" y="73"/>
                </a:lnTo>
                <a:lnTo>
                  <a:pt x="516" y="53"/>
                </a:lnTo>
                <a:lnTo>
                  <a:pt x="488" y="36"/>
                </a:lnTo>
                <a:lnTo>
                  <a:pt x="461" y="23"/>
                </a:lnTo>
                <a:lnTo>
                  <a:pt x="431" y="13"/>
                </a:lnTo>
                <a:lnTo>
                  <a:pt x="414" y="8"/>
                </a:lnTo>
                <a:lnTo>
                  <a:pt x="399" y="6"/>
                </a:lnTo>
                <a:lnTo>
                  <a:pt x="367" y="1"/>
                </a:lnTo>
                <a:lnTo>
                  <a:pt x="333" y="0"/>
                </a:lnTo>
                <a:lnTo>
                  <a:pt x="298" y="1"/>
                </a:lnTo>
                <a:lnTo>
                  <a:pt x="266" y="6"/>
                </a:lnTo>
                <a:lnTo>
                  <a:pt x="233" y="13"/>
                </a:lnTo>
                <a:lnTo>
                  <a:pt x="204" y="23"/>
                </a:lnTo>
                <a:lnTo>
                  <a:pt x="174" y="36"/>
                </a:lnTo>
                <a:lnTo>
                  <a:pt x="148" y="53"/>
                </a:lnTo>
                <a:lnTo>
                  <a:pt x="121" y="73"/>
                </a:lnTo>
                <a:lnTo>
                  <a:pt x="97" y="96"/>
                </a:lnTo>
                <a:lnTo>
                  <a:pt x="73" y="121"/>
                </a:lnTo>
                <a:lnTo>
                  <a:pt x="54" y="147"/>
                </a:lnTo>
                <a:lnTo>
                  <a:pt x="36" y="174"/>
                </a:lnTo>
                <a:lnTo>
                  <a:pt x="24" y="204"/>
                </a:lnTo>
                <a:lnTo>
                  <a:pt x="13" y="234"/>
                </a:lnTo>
                <a:lnTo>
                  <a:pt x="6" y="267"/>
                </a:lnTo>
                <a:lnTo>
                  <a:pt x="1" y="299"/>
                </a:lnTo>
                <a:lnTo>
                  <a:pt x="0" y="334"/>
                </a:lnTo>
                <a:lnTo>
                  <a:pt x="1" y="367"/>
                </a:lnTo>
                <a:lnTo>
                  <a:pt x="6" y="400"/>
                </a:lnTo>
                <a:lnTo>
                  <a:pt x="8" y="415"/>
                </a:lnTo>
                <a:lnTo>
                  <a:pt x="13" y="431"/>
                </a:lnTo>
                <a:lnTo>
                  <a:pt x="24" y="461"/>
                </a:lnTo>
                <a:lnTo>
                  <a:pt x="36" y="489"/>
                </a:lnTo>
                <a:lnTo>
                  <a:pt x="54" y="517"/>
                </a:lnTo>
                <a:lnTo>
                  <a:pt x="73" y="544"/>
                </a:lnTo>
                <a:lnTo>
                  <a:pt x="97" y="569"/>
                </a:lnTo>
                <a:lnTo>
                  <a:pt x="121" y="591"/>
                </a:lnTo>
                <a:lnTo>
                  <a:pt x="148" y="611"/>
                </a:lnTo>
                <a:lnTo>
                  <a:pt x="174" y="627"/>
                </a:lnTo>
                <a:lnTo>
                  <a:pt x="204" y="642"/>
                </a:lnTo>
                <a:lnTo>
                  <a:pt x="233" y="652"/>
                </a:lnTo>
                <a:lnTo>
                  <a:pt x="266" y="660"/>
                </a:lnTo>
                <a:lnTo>
                  <a:pt x="298" y="664"/>
                </a:lnTo>
                <a:lnTo>
                  <a:pt x="333" y="667"/>
                </a:lnTo>
                <a:lnTo>
                  <a:pt x="349" y="665"/>
                </a:lnTo>
                <a:lnTo>
                  <a:pt x="351" y="664"/>
                </a:lnTo>
                <a:lnTo>
                  <a:pt x="353" y="664"/>
                </a:lnTo>
                <a:lnTo>
                  <a:pt x="357" y="664"/>
                </a:lnTo>
                <a:lnTo>
                  <a:pt x="367" y="664"/>
                </a:lnTo>
                <a:lnTo>
                  <a:pt x="399" y="660"/>
                </a:lnTo>
                <a:lnTo>
                  <a:pt x="414" y="655"/>
                </a:lnTo>
                <a:lnTo>
                  <a:pt x="431" y="652"/>
                </a:lnTo>
                <a:lnTo>
                  <a:pt x="461" y="642"/>
                </a:lnTo>
                <a:lnTo>
                  <a:pt x="488" y="627"/>
                </a:lnTo>
                <a:lnTo>
                  <a:pt x="516" y="611"/>
                </a:lnTo>
                <a:lnTo>
                  <a:pt x="519" y="608"/>
                </a:lnTo>
                <a:lnTo>
                  <a:pt x="522" y="605"/>
                </a:lnTo>
                <a:lnTo>
                  <a:pt x="529" y="601"/>
                </a:lnTo>
                <a:lnTo>
                  <a:pt x="543" y="591"/>
                </a:lnTo>
                <a:lnTo>
                  <a:pt x="568" y="569"/>
                </a:lnTo>
                <a:close/>
              </a:path>
            </a:pathLst>
          </a:custGeom>
          <a:solidFill>
            <a:srgbClr val="FF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defTabSz="914400"/>
            <a:endParaRPr lang="fr-FR">
              <a:solidFill>
                <a:srgbClr val="000066"/>
              </a:solidFill>
              <a:cs typeface="Arial" charset="0"/>
            </a:endParaRPr>
          </a:p>
        </p:txBody>
      </p:sp>
      <p:sp>
        <p:nvSpPr>
          <p:cNvPr id="48" name="Freeform 68"/>
          <p:cNvSpPr>
            <a:spLocks/>
          </p:cNvSpPr>
          <p:nvPr/>
        </p:nvSpPr>
        <p:spPr bwMode="auto">
          <a:xfrm>
            <a:off x="4251325" y="3535363"/>
            <a:ext cx="157163" cy="200025"/>
          </a:xfrm>
          <a:custGeom>
            <a:avLst/>
            <a:gdLst>
              <a:gd name="T0" fmla="*/ 2147483647 w 667"/>
              <a:gd name="T1" fmla="*/ 2147483647 h 667"/>
              <a:gd name="T2" fmla="*/ 2147483647 w 667"/>
              <a:gd name="T3" fmla="*/ 2147483647 h 667"/>
              <a:gd name="T4" fmla="*/ 2147483647 w 667"/>
              <a:gd name="T5" fmla="*/ 2147483647 h 667"/>
              <a:gd name="T6" fmla="*/ 2147483647 w 667"/>
              <a:gd name="T7" fmla="*/ 2147483647 h 667"/>
              <a:gd name="T8" fmla="*/ 2147483647 w 667"/>
              <a:gd name="T9" fmla="*/ 2147483647 h 667"/>
              <a:gd name="T10" fmla="*/ 2147483647 w 667"/>
              <a:gd name="T11" fmla="*/ 2147483647 h 667"/>
              <a:gd name="T12" fmla="*/ 2147483647 w 667"/>
              <a:gd name="T13" fmla="*/ 2147483647 h 667"/>
              <a:gd name="T14" fmla="*/ 2147483647 w 667"/>
              <a:gd name="T15" fmla="*/ 2147483647 h 667"/>
              <a:gd name="T16" fmla="*/ 2147483647 w 667"/>
              <a:gd name="T17" fmla="*/ 2147483647 h 667"/>
              <a:gd name="T18" fmla="*/ 2147483647 w 667"/>
              <a:gd name="T19" fmla="*/ 2147483647 h 667"/>
              <a:gd name="T20" fmla="*/ 2147483647 w 667"/>
              <a:gd name="T21" fmla="*/ 2147483647 h 667"/>
              <a:gd name="T22" fmla="*/ 2147483647 w 667"/>
              <a:gd name="T23" fmla="*/ 2147483647 h 667"/>
              <a:gd name="T24" fmla="*/ 2147483647 w 667"/>
              <a:gd name="T25" fmla="*/ 2147483647 h 667"/>
              <a:gd name="T26" fmla="*/ 2147483647 w 667"/>
              <a:gd name="T27" fmla="*/ 2147483647 h 667"/>
              <a:gd name="T28" fmla="*/ 2147483647 w 667"/>
              <a:gd name="T29" fmla="*/ 2147483647 h 667"/>
              <a:gd name="T30" fmla="*/ 2147483647 w 667"/>
              <a:gd name="T31" fmla="*/ 2147483647 h 667"/>
              <a:gd name="T32" fmla="*/ 2147483647 w 667"/>
              <a:gd name="T33" fmla="*/ 0 h 667"/>
              <a:gd name="T34" fmla="*/ 2147483647 w 667"/>
              <a:gd name="T35" fmla="*/ 2147483647 h 667"/>
              <a:gd name="T36" fmla="*/ 2147483647 w 667"/>
              <a:gd name="T37" fmla="*/ 2147483647 h 667"/>
              <a:gd name="T38" fmla="*/ 2147483647 w 667"/>
              <a:gd name="T39" fmla="*/ 2147483647 h 667"/>
              <a:gd name="T40" fmla="*/ 2147483647 w 667"/>
              <a:gd name="T41" fmla="*/ 2147483647 h 667"/>
              <a:gd name="T42" fmla="*/ 2147483647 w 667"/>
              <a:gd name="T43" fmla="*/ 2147483647 h 667"/>
              <a:gd name="T44" fmla="*/ 2147483647 w 667"/>
              <a:gd name="T45" fmla="*/ 2147483647 h 667"/>
              <a:gd name="T46" fmla="*/ 2147483647 w 667"/>
              <a:gd name="T47" fmla="*/ 2147483647 h 667"/>
              <a:gd name="T48" fmla="*/ 0 w 667"/>
              <a:gd name="T49" fmla="*/ 2147483647 h 667"/>
              <a:gd name="T50" fmla="*/ 2147483647 w 667"/>
              <a:gd name="T51" fmla="*/ 2147483647 h 667"/>
              <a:gd name="T52" fmla="*/ 2147483647 w 667"/>
              <a:gd name="T53" fmla="*/ 2147483647 h 667"/>
              <a:gd name="T54" fmla="*/ 2147483647 w 667"/>
              <a:gd name="T55" fmla="*/ 2147483647 h 667"/>
              <a:gd name="T56" fmla="*/ 2147483647 w 667"/>
              <a:gd name="T57" fmla="*/ 2147483647 h 667"/>
              <a:gd name="T58" fmla="*/ 2147483647 w 667"/>
              <a:gd name="T59" fmla="*/ 2147483647 h 667"/>
              <a:gd name="T60" fmla="*/ 2147483647 w 667"/>
              <a:gd name="T61" fmla="*/ 2147483647 h 667"/>
              <a:gd name="T62" fmla="*/ 2147483647 w 667"/>
              <a:gd name="T63" fmla="*/ 2147483647 h 667"/>
              <a:gd name="T64" fmla="*/ 2147483647 w 667"/>
              <a:gd name="T65" fmla="*/ 2147483647 h 667"/>
              <a:gd name="T66" fmla="*/ 2147483647 w 667"/>
              <a:gd name="T67" fmla="*/ 2147483647 h 667"/>
              <a:gd name="T68" fmla="*/ 2147483647 w 667"/>
              <a:gd name="T69" fmla="*/ 2147483647 h 667"/>
              <a:gd name="T70" fmla="*/ 2147483647 w 667"/>
              <a:gd name="T71" fmla="*/ 2147483647 h 667"/>
              <a:gd name="T72" fmla="*/ 2147483647 w 667"/>
              <a:gd name="T73" fmla="*/ 2147483647 h 667"/>
              <a:gd name="T74" fmla="*/ 2147483647 w 667"/>
              <a:gd name="T75" fmla="*/ 2147483647 h 667"/>
              <a:gd name="T76" fmla="*/ 2147483647 w 667"/>
              <a:gd name="T77" fmla="*/ 2147483647 h 667"/>
              <a:gd name="T78" fmla="*/ 2147483647 w 667"/>
              <a:gd name="T79" fmla="*/ 2147483647 h 667"/>
              <a:gd name="T80" fmla="*/ 2147483647 w 667"/>
              <a:gd name="T81" fmla="*/ 2147483647 h 667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w 667"/>
              <a:gd name="T124" fmla="*/ 0 h 667"/>
              <a:gd name="T125" fmla="*/ 667 w 667"/>
              <a:gd name="T126" fmla="*/ 667 h 667"/>
            </a:gdLst>
            <a:ahLst/>
            <a:cxnLst>
              <a:cxn ang="T82">
                <a:pos x="T0" y="T1"/>
              </a:cxn>
              <a:cxn ang="T83">
                <a:pos x="T2" y="T3"/>
              </a:cxn>
              <a:cxn ang="T84">
                <a:pos x="T4" y="T5"/>
              </a:cxn>
              <a:cxn ang="T85">
                <a:pos x="T6" y="T7"/>
              </a:cxn>
              <a:cxn ang="T86">
                <a:pos x="T8" y="T9"/>
              </a:cxn>
              <a:cxn ang="T87">
                <a:pos x="T10" y="T11"/>
              </a:cxn>
              <a:cxn ang="T88">
                <a:pos x="T12" y="T13"/>
              </a:cxn>
              <a:cxn ang="T89">
                <a:pos x="T14" y="T15"/>
              </a:cxn>
              <a:cxn ang="T90">
                <a:pos x="T16" y="T17"/>
              </a:cxn>
              <a:cxn ang="T91">
                <a:pos x="T18" y="T19"/>
              </a:cxn>
              <a:cxn ang="T92">
                <a:pos x="T20" y="T21"/>
              </a:cxn>
              <a:cxn ang="T93">
                <a:pos x="T22" y="T23"/>
              </a:cxn>
              <a:cxn ang="T94">
                <a:pos x="T24" y="T25"/>
              </a:cxn>
              <a:cxn ang="T95">
                <a:pos x="T26" y="T27"/>
              </a:cxn>
              <a:cxn ang="T96">
                <a:pos x="T28" y="T29"/>
              </a:cxn>
              <a:cxn ang="T97">
                <a:pos x="T30" y="T31"/>
              </a:cxn>
              <a:cxn ang="T98">
                <a:pos x="T32" y="T33"/>
              </a:cxn>
              <a:cxn ang="T99">
                <a:pos x="T34" y="T35"/>
              </a:cxn>
              <a:cxn ang="T100">
                <a:pos x="T36" y="T37"/>
              </a:cxn>
              <a:cxn ang="T101">
                <a:pos x="T38" y="T39"/>
              </a:cxn>
              <a:cxn ang="T102">
                <a:pos x="T40" y="T41"/>
              </a:cxn>
              <a:cxn ang="T103">
                <a:pos x="T42" y="T43"/>
              </a:cxn>
              <a:cxn ang="T104">
                <a:pos x="T44" y="T45"/>
              </a:cxn>
              <a:cxn ang="T105">
                <a:pos x="T46" y="T47"/>
              </a:cxn>
              <a:cxn ang="T106">
                <a:pos x="T48" y="T49"/>
              </a:cxn>
              <a:cxn ang="T107">
                <a:pos x="T50" y="T51"/>
              </a:cxn>
              <a:cxn ang="T108">
                <a:pos x="T52" y="T53"/>
              </a:cxn>
              <a:cxn ang="T109">
                <a:pos x="T54" y="T55"/>
              </a:cxn>
              <a:cxn ang="T110">
                <a:pos x="T56" y="T57"/>
              </a:cxn>
              <a:cxn ang="T111">
                <a:pos x="T58" y="T59"/>
              </a:cxn>
              <a:cxn ang="T112">
                <a:pos x="T60" y="T61"/>
              </a:cxn>
              <a:cxn ang="T113">
                <a:pos x="T62" y="T63"/>
              </a:cxn>
              <a:cxn ang="T114">
                <a:pos x="T64" y="T65"/>
              </a:cxn>
              <a:cxn ang="T115">
                <a:pos x="T66" y="T67"/>
              </a:cxn>
              <a:cxn ang="T116">
                <a:pos x="T68" y="T69"/>
              </a:cxn>
              <a:cxn ang="T117">
                <a:pos x="T70" y="T71"/>
              </a:cxn>
              <a:cxn ang="T118">
                <a:pos x="T72" y="T73"/>
              </a:cxn>
              <a:cxn ang="T119">
                <a:pos x="T74" y="T75"/>
              </a:cxn>
              <a:cxn ang="T120">
                <a:pos x="T76" y="T77"/>
              </a:cxn>
              <a:cxn ang="T121">
                <a:pos x="T78" y="T79"/>
              </a:cxn>
              <a:cxn ang="T122">
                <a:pos x="T80" y="T81"/>
              </a:cxn>
            </a:cxnLst>
            <a:rect l="T123" t="T124" r="T125" b="T126"/>
            <a:pathLst>
              <a:path w="667" h="667">
                <a:moveTo>
                  <a:pt x="568" y="569"/>
                </a:moveTo>
                <a:lnTo>
                  <a:pt x="591" y="544"/>
                </a:lnTo>
                <a:lnTo>
                  <a:pt x="600" y="530"/>
                </a:lnTo>
                <a:lnTo>
                  <a:pt x="604" y="523"/>
                </a:lnTo>
                <a:lnTo>
                  <a:pt x="607" y="519"/>
                </a:lnTo>
                <a:lnTo>
                  <a:pt x="610" y="517"/>
                </a:lnTo>
                <a:lnTo>
                  <a:pt x="626" y="489"/>
                </a:lnTo>
                <a:lnTo>
                  <a:pt x="642" y="461"/>
                </a:lnTo>
                <a:lnTo>
                  <a:pt x="652" y="431"/>
                </a:lnTo>
                <a:lnTo>
                  <a:pt x="655" y="415"/>
                </a:lnTo>
                <a:lnTo>
                  <a:pt x="660" y="400"/>
                </a:lnTo>
                <a:lnTo>
                  <a:pt x="665" y="367"/>
                </a:lnTo>
                <a:lnTo>
                  <a:pt x="665" y="358"/>
                </a:lnTo>
                <a:lnTo>
                  <a:pt x="665" y="354"/>
                </a:lnTo>
                <a:lnTo>
                  <a:pt x="665" y="351"/>
                </a:lnTo>
                <a:lnTo>
                  <a:pt x="666" y="350"/>
                </a:lnTo>
                <a:lnTo>
                  <a:pt x="667" y="334"/>
                </a:lnTo>
                <a:lnTo>
                  <a:pt x="665" y="299"/>
                </a:lnTo>
                <a:lnTo>
                  <a:pt x="660" y="267"/>
                </a:lnTo>
                <a:lnTo>
                  <a:pt x="652" y="234"/>
                </a:lnTo>
                <a:lnTo>
                  <a:pt x="642" y="204"/>
                </a:lnTo>
                <a:lnTo>
                  <a:pt x="626" y="174"/>
                </a:lnTo>
                <a:lnTo>
                  <a:pt x="610" y="147"/>
                </a:lnTo>
                <a:lnTo>
                  <a:pt x="591" y="121"/>
                </a:lnTo>
                <a:lnTo>
                  <a:pt x="568" y="96"/>
                </a:lnTo>
                <a:lnTo>
                  <a:pt x="543" y="73"/>
                </a:lnTo>
                <a:lnTo>
                  <a:pt x="516" y="53"/>
                </a:lnTo>
                <a:lnTo>
                  <a:pt x="488" y="36"/>
                </a:lnTo>
                <a:lnTo>
                  <a:pt x="461" y="23"/>
                </a:lnTo>
                <a:lnTo>
                  <a:pt x="431" y="13"/>
                </a:lnTo>
                <a:lnTo>
                  <a:pt x="414" y="8"/>
                </a:lnTo>
                <a:lnTo>
                  <a:pt x="399" y="6"/>
                </a:lnTo>
                <a:lnTo>
                  <a:pt x="367" y="1"/>
                </a:lnTo>
                <a:lnTo>
                  <a:pt x="333" y="0"/>
                </a:lnTo>
                <a:lnTo>
                  <a:pt x="298" y="1"/>
                </a:lnTo>
                <a:lnTo>
                  <a:pt x="266" y="6"/>
                </a:lnTo>
                <a:lnTo>
                  <a:pt x="233" y="13"/>
                </a:lnTo>
                <a:lnTo>
                  <a:pt x="204" y="23"/>
                </a:lnTo>
                <a:lnTo>
                  <a:pt x="174" y="36"/>
                </a:lnTo>
                <a:lnTo>
                  <a:pt x="148" y="53"/>
                </a:lnTo>
                <a:lnTo>
                  <a:pt x="121" y="73"/>
                </a:lnTo>
                <a:lnTo>
                  <a:pt x="97" y="96"/>
                </a:lnTo>
                <a:lnTo>
                  <a:pt x="73" y="121"/>
                </a:lnTo>
                <a:lnTo>
                  <a:pt x="54" y="147"/>
                </a:lnTo>
                <a:lnTo>
                  <a:pt x="36" y="174"/>
                </a:lnTo>
                <a:lnTo>
                  <a:pt x="24" y="204"/>
                </a:lnTo>
                <a:lnTo>
                  <a:pt x="13" y="234"/>
                </a:lnTo>
                <a:lnTo>
                  <a:pt x="6" y="267"/>
                </a:lnTo>
                <a:lnTo>
                  <a:pt x="1" y="299"/>
                </a:lnTo>
                <a:lnTo>
                  <a:pt x="0" y="334"/>
                </a:lnTo>
                <a:lnTo>
                  <a:pt x="1" y="367"/>
                </a:lnTo>
                <a:lnTo>
                  <a:pt x="6" y="400"/>
                </a:lnTo>
                <a:lnTo>
                  <a:pt x="8" y="415"/>
                </a:lnTo>
                <a:lnTo>
                  <a:pt x="13" y="431"/>
                </a:lnTo>
                <a:lnTo>
                  <a:pt x="24" y="461"/>
                </a:lnTo>
                <a:lnTo>
                  <a:pt x="36" y="489"/>
                </a:lnTo>
                <a:lnTo>
                  <a:pt x="54" y="517"/>
                </a:lnTo>
                <a:lnTo>
                  <a:pt x="73" y="544"/>
                </a:lnTo>
                <a:lnTo>
                  <a:pt x="97" y="569"/>
                </a:lnTo>
                <a:lnTo>
                  <a:pt x="121" y="591"/>
                </a:lnTo>
                <a:lnTo>
                  <a:pt x="148" y="611"/>
                </a:lnTo>
                <a:lnTo>
                  <a:pt x="174" y="627"/>
                </a:lnTo>
                <a:lnTo>
                  <a:pt x="204" y="642"/>
                </a:lnTo>
                <a:lnTo>
                  <a:pt x="233" y="652"/>
                </a:lnTo>
                <a:lnTo>
                  <a:pt x="266" y="660"/>
                </a:lnTo>
                <a:lnTo>
                  <a:pt x="298" y="664"/>
                </a:lnTo>
                <a:lnTo>
                  <a:pt x="333" y="667"/>
                </a:lnTo>
                <a:lnTo>
                  <a:pt x="349" y="665"/>
                </a:lnTo>
                <a:lnTo>
                  <a:pt x="351" y="664"/>
                </a:lnTo>
                <a:lnTo>
                  <a:pt x="353" y="664"/>
                </a:lnTo>
                <a:lnTo>
                  <a:pt x="357" y="664"/>
                </a:lnTo>
                <a:lnTo>
                  <a:pt x="367" y="664"/>
                </a:lnTo>
                <a:lnTo>
                  <a:pt x="399" y="660"/>
                </a:lnTo>
                <a:lnTo>
                  <a:pt x="414" y="655"/>
                </a:lnTo>
                <a:lnTo>
                  <a:pt x="431" y="652"/>
                </a:lnTo>
                <a:lnTo>
                  <a:pt x="461" y="642"/>
                </a:lnTo>
                <a:lnTo>
                  <a:pt x="488" y="627"/>
                </a:lnTo>
                <a:lnTo>
                  <a:pt x="516" y="611"/>
                </a:lnTo>
                <a:lnTo>
                  <a:pt x="519" y="608"/>
                </a:lnTo>
                <a:lnTo>
                  <a:pt x="522" y="605"/>
                </a:lnTo>
                <a:lnTo>
                  <a:pt x="529" y="601"/>
                </a:lnTo>
                <a:lnTo>
                  <a:pt x="543" y="591"/>
                </a:lnTo>
                <a:lnTo>
                  <a:pt x="568" y="569"/>
                </a:lnTo>
                <a:close/>
              </a:path>
            </a:pathLst>
          </a:custGeom>
          <a:solidFill>
            <a:srgbClr val="FF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defTabSz="914400"/>
            <a:endParaRPr lang="fr-FR">
              <a:solidFill>
                <a:srgbClr val="000066"/>
              </a:solidFill>
              <a:cs typeface="Arial" charset="0"/>
            </a:endParaRPr>
          </a:p>
        </p:txBody>
      </p:sp>
      <p:sp>
        <p:nvSpPr>
          <p:cNvPr id="49" name="Freeform 68"/>
          <p:cNvSpPr>
            <a:spLocks/>
          </p:cNvSpPr>
          <p:nvPr/>
        </p:nvSpPr>
        <p:spPr bwMode="auto">
          <a:xfrm>
            <a:off x="2897188" y="2714625"/>
            <a:ext cx="158750" cy="198438"/>
          </a:xfrm>
          <a:custGeom>
            <a:avLst/>
            <a:gdLst>
              <a:gd name="T0" fmla="*/ 2147483647 w 667"/>
              <a:gd name="T1" fmla="*/ 2147483647 h 667"/>
              <a:gd name="T2" fmla="*/ 2147483647 w 667"/>
              <a:gd name="T3" fmla="*/ 2147483647 h 667"/>
              <a:gd name="T4" fmla="*/ 2147483647 w 667"/>
              <a:gd name="T5" fmla="*/ 2147483647 h 667"/>
              <a:gd name="T6" fmla="*/ 2147483647 w 667"/>
              <a:gd name="T7" fmla="*/ 2147483647 h 667"/>
              <a:gd name="T8" fmla="*/ 2147483647 w 667"/>
              <a:gd name="T9" fmla="*/ 2147483647 h 667"/>
              <a:gd name="T10" fmla="*/ 2147483647 w 667"/>
              <a:gd name="T11" fmla="*/ 2147483647 h 667"/>
              <a:gd name="T12" fmla="*/ 2147483647 w 667"/>
              <a:gd name="T13" fmla="*/ 2147483647 h 667"/>
              <a:gd name="T14" fmla="*/ 2147483647 w 667"/>
              <a:gd name="T15" fmla="*/ 2147483647 h 667"/>
              <a:gd name="T16" fmla="*/ 2147483647 w 667"/>
              <a:gd name="T17" fmla="*/ 2147483647 h 667"/>
              <a:gd name="T18" fmla="*/ 2147483647 w 667"/>
              <a:gd name="T19" fmla="*/ 2147483647 h 667"/>
              <a:gd name="T20" fmla="*/ 2147483647 w 667"/>
              <a:gd name="T21" fmla="*/ 2147483647 h 667"/>
              <a:gd name="T22" fmla="*/ 2147483647 w 667"/>
              <a:gd name="T23" fmla="*/ 2147483647 h 667"/>
              <a:gd name="T24" fmla="*/ 2147483647 w 667"/>
              <a:gd name="T25" fmla="*/ 2147483647 h 667"/>
              <a:gd name="T26" fmla="*/ 2147483647 w 667"/>
              <a:gd name="T27" fmla="*/ 2147483647 h 667"/>
              <a:gd name="T28" fmla="*/ 2147483647 w 667"/>
              <a:gd name="T29" fmla="*/ 2147483647 h 667"/>
              <a:gd name="T30" fmla="*/ 2147483647 w 667"/>
              <a:gd name="T31" fmla="*/ 2147483647 h 667"/>
              <a:gd name="T32" fmla="*/ 2147483647 w 667"/>
              <a:gd name="T33" fmla="*/ 0 h 667"/>
              <a:gd name="T34" fmla="*/ 2147483647 w 667"/>
              <a:gd name="T35" fmla="*/ 2147483647 h 667"/>
              <a:gd name="T36" fmla="*/ 2147483647 w 667"/>
              <a:gd name="T37" fmla="*/ 2147483647 h 667"/>
              <a:gd name="T38" fmla="*/ 2147483647 w 667"/>
              <a:gd name="T39" fmla="*/ 2147483647 h 667"/>
              <a:gd name="T40" fmla="*/ 2147483647 w 667"/>
              <a:gd name="T41" fmla="*/ 2147483647 h 667"/>
              <a:gd name="T42" fmla="*/ 2147483647 w 667"/>
              <a:gd name="T43" fmla="*/ 2147483647 h 667"/>
              <a:gd name="T44" fmla="*/ 2147483647 w 667"/>
              <a:gd name="T45" fmla="*/ 2147483647 h 667"/>
              <a:gd name="T46" fmla="*/ 2147483647 w 667"/>
              <a:gd name="T47" fmla="*/ 2147483647 h 667"/>
              <a:gd name="T48" fmla="*/ 0 w 667"/>
              <a:gd name="T49" fmla="*/ 2147483647 h 667"/>
              <a:gd name="T50" fmla="*/ 2147483647 w 667"/>
              <a:gd name="T51" fmla="*/ 2147483647 h 667"/>
              <a:gd name="T52" fmla="*/ 2147483647 w 667"/>
              <a:gd name="T53" fmla="*/ 2147483647 h 667"/>
              <a:gd name="T54" fmla="*/ 2147483647 w 667"/>
              <a:gd name="T55" fmla="*/ 2147483647 h 667"/>
              <a:gd name="T56" fmla="*/ 2147483647 w 667"/>
              <a:gd name="T57" fmla="*/ 2147483647 h 667"/>
              <a:gd name="T58" fmla="*/ 2147483647 w 667"/>
              <a:gd name="T59" fmla="*/ 2147483647 h 667"/>
              <a:gd name="T60" fmla="*/ 2147483647 w 667"/>
              <a:gd name="T61" fmla="*/ 2147483647 h 667"/>
              <a:gd name="T62" fmla="*/ 2147483647 w 667"/>
              <a:gd name="T63" fmla="*/ 2147483647 h 667"/>
              <a:gd name="T64" fmla="*/ 2147483647 w 667"/>
              <a:gd name="T65" fmla="*/ 2147483647 h 667"/>
              <a:gd name="T66" fmla="*/ 2147483647 w 667"/>
              <a:gd name="T67" fmla="*/ 2147483647 h 667"/>
              <a:gd name="T68" fmla="*/ 2147483647 w 667"/>
              <a:gd name="T69" fmla="*/ 2147483647 h 667"/>
              <a:gd name="T70" fmla="*/ 2147483647 w 667"/>
              <a:gd name="T71" fmla="*/ 2147483647 h 667"/>
              <a:gd name="T72" fmla="*/ 2147483647 w 667"/>
              <a:gd name="T73" fmla="*/ 2147483647 h 667"/>
              <a:gd name="T74" fmla="*/ 2147483647 w 667"/>
              <a:gd name="T75" fmla="*/ 2147483647 h 667"/>
              <a:gd name="T76" fmla="*/ 2147483647 w 667"/>
              <a:gd name="T77" fmla="*/ 2147483647 h 667"/>
              <a:gd name="T78" fmla="*/ 2147483647 w 667"/>
              <a:gd name="T79" fmla="*/ 2147483647 h 667"/>
              <a:gd name="T80" fmla="*/ 2147483647 w 667"/>
              <a:gd name="T81" fmla="*/ 2147483647 h 667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w 667"/>
              <a:gd name="T124" fmla="*/ 0 h 667"/>
              <a:gd name="T125" fmla="*/ 667 w 667"/>
              <a:gd name="T126" fmla="*/ 667 h 667"/>
            </a:gdLst>
            <a:ahLst/>
            <a:cxnLst>
              <a:cxn ang="T82">
                <a:pos x="T0" y="T1"/>
              </a:cxn>
              <a:cxn ang="T83">
                <a:pos x="T2" y="T3"/>
              </a:cxn>
              <a:cxn ang="T84">
                <a:pos x="T4" y="T5"/>
              </a:cxn>
              <a:cxn ang="T85">
                <a:pos x="T6" y="T7"/>
              </a:cxn>
              <a:cxn ang="T86">
                <a:pos x="T8" y="T9"/>
              </a:cxn>
              <a:cxn ang="T87">
                <a:pos x="T10" y="T11"/>
              </a:cxn>
              <a:cxn ang="T88">
                <a:pos x="T12" y="T13"/>
              </a:cxn>
              <a:cxn ang="T89">
                <a:pos x="T14" y="T15"/>
              </a:cxn>
              <a:cxn ang="T90">
                <a:pos x="T16" y="T17"/>
              </a:cxn>
              <a:cxn ang="T91">
                <a:pos x="T18" y="T19"/>
              </a:cxn>
              <a:cxn ang="T92">
                <a:pos x="T20" y="T21"/>
              </a:cxn>
              <a:cxn ang="T93">
                <a:pos x="T22" y="T23"/>
              </a:cxn>
              <a:cxn ang="T94">
                <a:pos x="T24" y="T25"/>
              </a:cxn>
              <a:cxn ang="T95">
                <a:pos x="T26" y="T27"/>
              </a:cxn>
              <a:cxn ang="T96">
                <a:pos x="T28" y="T29"/>
              </a:cxn>
              <a:cxn ang="T97">
                <a:pos x="T30" y="T31"/>
              </a:cxn>
              <a:cxn ang="T98">
                <a:pos x="T32" y="T33"/>
              </a:cxn>
              <a:cxn ang="T99">
                <a:pos x="T34" y="T35"/>
              </a:cxn>
              <a:cxn ang="T100">
                <a:pos x="T36" y="T37"/>
              </a:cxn>
              <a:cxn ang="T101">
                <a:pos x="T38" y="T39"/>
              </a:cxn>
              <a:cxn ang="T102">
                <a:pos x="T40" y="T41"/>
              </a:cxn>
              <a:cxn ang="T103">
                <a:pos x="T42" y="T43"/>
              </a:cxn>
              <a:cxn ang="T104">
                <a:pos x="T44" y="T45"/>
              </a:cxn>
              <a:cxn ang="T105">
                <a:pos x="T46" y="T47"/>
              </a:cxn>
              <a:cxn ang="T106">
                <a:pos x="T48" y="T49"/>
              </a:cxn>
              <a:cxn ang="T107">
                <a:pos x="T50" y="T51"/>
              </a:cxn>
              <a:cxn ang="T108">
                <a:pos x="T52" y="T53"/>
              </a:cxn>
              <a:cxn ang="T109">
                <a:pos x="T54" y="T55"/>
              </a:cxn>
              <a:cxn ang="T110">
                <a:pos x="T56" y="T57"/>
              </a:cxn>
              <a:cxn ang="T111">
                <a:pos x="T58" y="T59"/>
              </a:cxn>
              <a:cxn ang="T112">
                <a:pos x="T60" y="T61"/>
              </a:cxn>
              <a:cxn ang="T113">
                <a:pos x="T62" y="T63"/>
              </a:cxn>
              <a:cxn ang="T114">
                <a:pos x="T64" y="T65"/>
              </a:cxn>
              <a:cxn ang="T115">
                <a:pos x="T66" y="T67"/>
              </a:cxn>
              <a:cxn ang="T116">
                <a:pos x="T68" y="T69"/>
              </a:cxn>
              <a:cxn ang="T117">
                <a:pos x="T70" y="T71"/>
              </a:cxn>
              <a:cxn ang="T118">
                <a:pos x="T72" y="T73"/>
              </a:cxn>
              <a:cxn ang="T119">
                <a:pos x="T74" y="T75"/>
              </a:cxn>
              <a:cxn ang="T120">
                <a:pos x="T76" y="T77"/>
              </a:cxn>
              <a:cxn ang="T121">
                <a:pos x="T78" y="T79"/>
              </a:cxn>
              <a:cxn ang="T122">
                <a:pos x="T80" y="T81"/>
              </a:cxn>
            </a:cxnLst>
            <a:rect l="T123" t="T124" r="T125" b="T126"/>
            <a:pathLst>
              <a:path w="667" h="667">
                <a:moveTo>
                  <a:pt x="568" y="569"/>
                </a:moveTo>
                <a:lnTo>
                  <a:pt x="591" y="544"/>
                </a:lnTo>
                <a:lnTo>
                  <a:pt x="600" y="530"/>
                </a:lnTo>
                <a:lnTo>
                  <a:pt x="604" y="523"/>
                </a:lnTo>
                <a:lnTo>
                  <a:pt x="607" y="519"/>
                </a:lnTo>
                <a:lnTo>
                  <a:pt x="610" y="517"/>
                </a:lnTo>
                <a:lnTo>
                  <a:pt x="626" y="489"/>
                </a:lnTo>
                <a:lnTo>
                  <a:pt x="642" y="461"/>
                </a:lnTo>
                <a:lnTo>
                  <a:pt x="652" y="431"/>
                </a:lnTo>
                <a:lnTo>
                  <a:pt x="655" y="415"/>
                </a:lnTo>
                <a:lnTo>
                  <a:pt x="660" y="400"/>
                </a:lnTo>
                <a:lnTo>
                  <a:pt x="665" y="367"/>
                </a:lnTo>
                <a:lnTo>
                  <a:pt x="665" y="358"/>
                </a:lnTo>
                <a:lnTo>
                  <a:pt x="665" y="354"/>
                </a:lnTo>
                <a:lnTo>
                  <a:pt x="665" y="351"/>
                </a:lnTo>
                <a:lnTo>
                  <a:pt x="666" y="350"/>
                </a:lnTo>
                <a:lnTo>
                  <a:pt x="667" y="334"/>
                </a:lnTo>
                <a:lnTo>
                  <a:pt x="665" y="299"/>
                </a:lnTo>
                <a:lnTo>
                  <a:pt x="660" y="267"/>
                </a:lnTo>
                <a:lnTo>
                  <a:pt x="652" y="234"/>
                </a:lnTo>
                <a:lnTo>
                  <a:pt x="642" y="204"/>
                </a:lnTo>
                <a:lnTo>
                  <a:pt x="626" y="174"/>
                </a:lnTo>
                <a:lnTo>
                  <a:pt x="610" y="147"/>
                </a:lnTo>
                <a:lnTo>
                  <a:pt x="591" y="121"/>
                </a:lnTo>
                <a:lnTo>
                  <a:pt x="568" y="96"/>
                </a:lnTo>
                <a:lnTo>
                  <a:pt x="543" y="73"/>
                </a:lnTo>
                <a:lnTo>
                  <a:pt x="516" y="53"/>
                </a:lnTo>
                <a:lnTo>
                  <a:pt x="488" y="36"/>
                </a:lnTo>
                <a:lnTo>
                  <a:pt x="461" y="23"/>
                </a:lnTo>
                <a:lnTo>
                  <a:pt x="431" y="13"/>
                </a:lnTo>
                <a:lnTo>
                  <a:pt x="414" y="8"/>
                </a:lnTo>
                <a:lnTo>
                  <a:pt x="399" y="6"/>
                </a:lnTo>
                <a:lnTo>
                  <a:pt x="367" y="1"/>
                </a:lnTo>
                <a:lnTo>
                  <a:pt x="333" y="0"/>
                </a:lnTo>
                <a:lnTo>
                  <a:pt x="298" y="1"/>
                </a:lnTo>
                <a:lnTo>
                  <a:pt x="266" y="6"/>
                </a:lnTo>
                <a:lnTo>
                  <a:pt x="233" y="13"/>
                </a:lnTo>
                <a:lnTo>
                  <a:pt x="204" y="23"/>
                </a:lnTo>
                <a:lnTo>
                  <a:pt x="174" y="36"/>
                </a:lnTo>
                <a:lnTo>
                  <a:pt x="148" y="53"/>
                </a:lnTo>
                <a:lnTo>
                  <a:pt x="121" y="73"/>
                </a:lnTo>
                <a:lnTo>
                  <a:pt x="97" y="96"/>
                </a:lnTo>
                <a:lnTo>
                  <a:pt x="73" y="121"/>
                </a:lnTo>
                <a:lnTo>
                  <a:pt x="54" y="147"/>
                </a:lnTo>
                <a:lnTo>
                  <a:pt x="36" y="174"/>
                </a:lnTo>
                <a:lnTo>
                  <a:pt x="24" y="204"/>
                </a:lnTo>
                <a:lnTo>
                  <a:pt x="13" y="234"/>
                </a:lnTo>
                <a:lnTo>
                  <a:pt x="6" y="267"/>
                </a:lnTo>
                <a:lnTo>
                  <a:pt x="1" y="299"/>
                </a:lnTo>
                <a:lnTo>
                  <a:pt x="0" y="334"/>
                </a:lnTo>
                <a:lnTo>
                  <a:pt x="1" y="367"/>
                </a:lnTo>
                <a:lnTo>
                  <a:pt x="6" y="400"/>
                </a:lnTo>
                <a:lnTo>
                  <a:pt x="8" y="415"/>
                </a:lnTo>
                <a:lnTo>
                  <a:pt x="13" y="431"/>
                </a:lnTo>
                <a:lnTo>
                  <a:pt x="24" y="461"/>
                </a:lnTo>
                <a:lnTo>
                  <a:pt x="36" y="489"/>
                </a:lnTo>
                <a:lnTo>
                  <a:pt x="54" y="517"/>
                </a:lnTo>
                <a:lnTo>
                  <a:pt x="73" y="544"/>
                </a:lnTo>
                <a:lnTo>
                  <a:pt x="97" y="569"/>
                </a:lnTo>
                <a:lnTo>
                  <a:pt x="121" y="591"/>
                </a:lnTo>
                <a:lnTo>
                  <a:pt x="148" y="611"/>
                </a:lnTo>
                <a:lnTo>
                  <a:pt x="174" y="627"/>
                </a:lnTo>
                <a:lnTo>
                  <a:pt x="204" y="642"/>
                </a:lnTo>
                <a:lnTo>
                  <a:pt x="233" y="652"/>
                </a:lnTo>
                <a:lnTo>
                  <a:pt x="266" y="660"/>
                </a:lnTo>
                <a:lnTo>
                  <a:pt x="298" y="664"/>
                </a:lnTo>
                <a:lnTo>
                  <a:pt x="333" y="667"/>
                </a:lnTo>
                <a:lnTo>
                  <a:pt x="349" y="665"/>
                </a:lnTo>
                <a:lnTo>
                  <a:pt x="351" y="664"/>
                </a:lnTo>
                <a:lnTo>
                  <a:pt x="353" y="664"/>
                </a:lnTo>
                <a:lnTo>
                  <a:pt x="357" y="664"/>
                </a:lnTo>
                <a:lnTo>
                  <a:pt x="367" y="664"/>
                </a:lnTo>
                <a:lnTo>
                  <a:pt x="399" y="660"/>
                </a:lnTo>
                <a:lnTo>
                  <a:pt x="414" y="655"/>
                </a:lnTo>
                <a:lnTo>
                  <a:pt x="431" y="652"/>
                </a:lnTo>
                <a:lnTo>
                  <a:pt x="461" y="642"/>
                </a:lnTo>
                <a:lnTo>
                  <a:pt x="488" y="627"/>
                </a:lnTo>
                <a:lnTo>
                  <a:pt x="516" y="611"/>
                </a:lnTo>
                <a:lnTo>
                  <a:pt x="519" y="608"/>
                </a:lnTo>
                <a:lnTo>
                  <a:pt x="522" y="605"/>
                </a:lnTo>
                <a:lnTo>
                  <a:pt x="529" y="601"/>
                </a:lnTo>
                <a:lnTo>
                  <a:pt x="543" y="591"/>
                </a:lnTo>
                <a:lnTo>
                  <a:pt x="568" y="569"/>
                </a:lnTo>
                <a:close/>
              </a:path>
            </a:pathLst>
          </a:custGeom>
          <a:solidFill>
            <a:srgbClr val="FF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defTabSz="914400"/>
            <a:endParaRPr lang="fr-FR">
              <a:solidFill>
                <a:srgbClr val="000066"/>
              </a:solidFill>
              <a:cs typeface="Arial" charset="0"/>
            </a:endParaRPr>
          </a:p>
        </p:txBody>
      </p:sp>
      <p:sp>
        <p:nvSpPr>
          <p:cNvPr id="50" name="Freeform 68"/>
          <p:cNvSpPr>
            <a:spLocks/>
          </p:cNvSpPr>
          <p:nvPr/>
        </p:nvSpPr>
        <p:spPr bwMode="auto">
          <a:xfrm>
            <a:off x="5646738" y="4291013"/>
            <a:ext cx="158750" cy="198437"/>
          </a:xfrm>
          <a:custGeom>
            <a:avLst/>
            <a:gdLst>
              <a:gd name="T0" fmla="*/ 2147483647 w 667"/>
              <a:gd name="T1" fmla="*/ 2147483647 h 667"/>
              <a:gd name="T2" fmla="*/ 2147483647 w 667"/>
              <a:gd name="T3" fmla="*/ 2147483647 h 667"/>
              <a:gd name="T4" fmla="*/ 2147483647 w 667"/>
              <a:gd name="T5" fmla="*/ 2147483647 h 667"/>
              <a:gd name="T6" fmla="*/ 2147483647 w 667"/>
              <a:gd name="T7" fmla="*/ 2147483647 h 667"/>
              <a:gd name="T8" fmla="*/ 2147483647 w 667"/>
              <a:gd name="T9" fmla="*/ 2147483647 h 667"/>
              <a:gd name="T10" fmla="*/ 2147483647 w 667"/>
              <a:gd name="T11" fmla="*/ 2147483647 h 667"/>
              <a:gd name="T12" fmla="*/ 2147483647 w 667"/>
              <a:gd name="T13" fmla="*/ 2147483647 h 667"/>
              <a:gd name="T14" fmla="*/ 2147483647 w 667"/>
              <a:gd name="T15" fmla="*/ 2147483647 h 667"/>
              <a:gd name="T16" fmla="*/ 2147483647 w 667"/>
              <a:gd name="T17" fmla="*/ 2147483647 h 667"/>
              <a:gd name="T18" fmla="*/ 2147483647 w 667"/>
              <a:gd name="T19" fmla="*/ 2147483647 h 667"/>
              <a:gd name="T20" fmla="*/ 2147483647 w 667"/>
              <a:gd name="T21" fmla="*/ 2147483647 h 667"/>
              <a:gd name="T22" fmla="*/ 2147483647 w 667"/>
              <a:gd name="T23" fmla="*/ 2147483647 h 667"/>
              <a:gd name="T24" fmla="*/ 2147483647 w 667"/>
              <a:gd name="T25" fmla="*/ 2147483647 h 667"/>
              <a:gd name="T26" fmla="*/ 2147483647 w 667"/>
              <a:gd name="T27" fmla="*/ 2147483647 h 667"/>
              <a:gd name="T28" fmla="*/ 2147483647 w 667"/>
              <a:gd name="T29" fmla="*/ 2147483647 h 667"/>
              <a:gd name="T30" fmla="*/ 2147483647 w 667"/>
              <a:gd name="T31" fmla="*/ 2147483647 h 667"/>
              <a:gd name="T32" fmla="*/ 2147483647 w 667"/>
              <a:gd name="T33" fmla="*/ 0 h 667"/>
              <a:gd name="T34" fmla="*/ 2147483647 w 667"/>
              <a:gd name="T35" fmla="*/ 2147483647 h 667"/>
              <a:gd name="T36" fmla="*/ 2147483647 w 667"/>
              <a:gd name="T37" fmla="*/ 2147483647 h 667"/>
              <a:gd name="T38" fmla="*/ 2147483647 w 667"/>
              <a:gd name="T39" fmla="*/ 2147483647 h 667"/>
              <a:gd name="T40" fmla="*/ 2147483647 w 667"/>
              <a:gd name="T41" fmla="*/ 2147483647 h 667"/>
              <a:gd name="T42" fmla="*/ 2147483647 w 667"/>
              <a:gd name="T43" fmla="*/ 2147483647 h 667"/>
              <a:gd name="T44" fmla="*/ 2147483647 w 667"/>
              <a:gd name="T45" fmla="*/ 2147483647 h 667"/>
              <a:gd name="T46" fmla="*/ 2147483647 w 667"/>
              <a:gd name="T47" fmla="*/ 2147483647 h 667"/>
              <a:gd name="T48" fmla="*/ 0 w 667"/>
              <a:gd name="T49" fmla="*/ 2147483647 h 667"/>
              <a:gd name="T50" fmla="*/ 2147483647 w 667"/>
              <a:gd name="T51" fmla="*/ 2147483647 h 667"/>
              <a:gd name="T52" fmla="*/ 2147483647 w 667"/>
              <a:gd name="T53" fmla="*/ 2147483647 h 667"/>
              <a:gd name="T54" fmla="*/ 2147483647 w 667"/>
              <a:gd name="T55" fmla="*/ 2147483647 h 667"/>
              <a:gd name="T56" fmla="*/ 2147483647 w 667"/>
              <a:gd name="T57" fmla="*/ 2147483647 h 667"/>
              <a:gd name="T58" fmla="*/ 2147483647 w 667"/>
              <a:gd name="T59" fmla="*/ 2147483647 h 667"/>
              <a:gd name="T60" fmla="*/ 2147483647 w 667"/>
              <a:gd name="T61" fmla="*/ 2147483647 h 667"/>
              <a:gd name="T62" fmla="*/ 2147483647 w 667"/>
              <a:gd name="T63" fmla="*/ 2147483647 h 667"/>
              <a:gd name="T64" fmla="*/ 2147483647 w 667"/>
              <a:gd name="T65" fmla="*/ 2147483647 h 667"/>
              <a:gd name="T66" fmla="*/ 2147483647 w 667"/>
              <a:gd name="T67" fmla="*/ 2147483647 h 667"/>
              <a:gd name="T68" fmla="*/ 2147483647 w 667"/>
              <a:gd name="T69" fmla="*/ 2147483647 h 667"/>
              <a:gd name="T70" fmla="*/ 2147483647 w 667"/>
              <a:gd name="T71" fmla="*/ 2147483647 h 667"/>
              <a:gd name="T72" fmla="*/ 2147483647 w 667"/>
              <a:gd name="T73" fmla="*/ 2147483647 h 667"/>
              <a:gd name="T74" fmla="*/ 2147483647 w 667"/>
              <a:gd name="T75" fmla="*/ 2147483647 h 667"/>
              <a:gd name="T76" fmla="*/ 2147483647 w 667"/>
              <a:gd name="T77" fmla="*/ 2147483647 h 667"/>
              <a:gd name="T78" fmla="*/ 2147483647 w 667"/>
              <a:gd name="T79" fmla="*/ 2147483647 h 667"/>
              <a:gd name="T80" fmla="*/ 2147483647 w 667"/>
              <a:gd name="T81" fmla="*/ 2147483647 h 667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w 667"/>
              <a:gd name="T124" fmla="*/ 0 h 667"/>
              <a:gd name="T125" fmla="*/ 667 w 667"/>
              <a:gd name="T126" fmla="*/ 667 h 667"/>
            </a:gdLst>
            <a:ahLst/>
            <a:cxnLst>
              <a:cxn ang="T82">
                <a:pos x="T0" y="T1"/>
              </a:cxn>
              <a:cxn ang="T83">
                <a:pos x="T2" y="T3"/>
              </a:cxn>
              <a:cxn ang="T84">
                <a:pos x="T4" y="T5"/>
              </a:cxn>
              <a:cxn ang="T85">
                <a:pos x="T6" y="T7"/>
              </a:cxn>
              <a:cxn ang="T86">
                <a:pos x="T8" y="T9"/>
              </a:cxn>
              <a:cxn ang="T87">
                <a:pos x="T10" y="T11"/>
              </a:cxn>
              <a:cxn ang="T88">
                <a:pos x="T12" y="T13"/>
              </a:cxn>
              <a:cxn ang="T89">
                <a:pos x="T14" y="T15"/>
              </a:cxn>
              <a:cxn ang="T90">
                <a:pos x="T16" y="T17"/>
              </a:cxn>
              <a:cxn ang="T91">
                <a:pos x="T18" y="T19"/>
              </a:cxn>
              <a:cxn ang="T92">
                <a:pos x="T20" y="T21"/>
              </a:cxn>
              <a:cxn ang="T93">
                <a:pos x="T22" y="T23"/>
              </a:cxn>
              <a:cxn ang="T94">
                <a:pos x="T24" y="T25"/>
              </a:cxn>
              <a:cxn ang="T95">
                <a:pos x="T26" y="T27"/>
              </a:cxn>
              <a:cxn ang="T96">
                <a:pos x="T28" y="T29"/>
              </a:cxn>
              <a:cxn ang="T97">
                <a:pos x="T30" y="T31"/>
              </a:cxn>
              <a:cxn ang="T98">
                <a:pos x="T32" y="T33"/>
              </a:cxn>
              <a:cxn ang="T99">
                <a:pos x="T34" y="T35"/>
              </a:cxn>
              <a:cxn ang="T100">
                <a:pos x="T36" y="T37"/>
              </a:cxn>
              <a:cxn ang="T101">
                <a:pos x="T38" y="T39"/>
              </a:cxn>
              <a:cxn ang="T102">
                <a:pos x="T40" y="T41"/>
              </a:cxn>
              <a:cxn ang="T103">
                <a:pos x="T42" y="T43"/>
              </a:cxn>
              <a:cxn ang="T104">
                <a:pos x="T44" y="T45"/>
              </a:cxn>
              <a:cxn ang="T105">
                <a:pos x="T46" y="T47"/>
              </a:cxn>
              <a:cxn ang="T106">
                <a:pos x="T48" y="T49"/>
              </a:cxn>
              <a:cxn ang="T107">
                <a:pos x="T50" y="T51"/>
              </a:cxn>
              <a:cxn ang="T108">
                <a:pos x="T52" y="T53"/>
              </a:cxn>
              <a:cxn ang="T109">
                <a:pos x="T54" y="T55"/>
              </a:cxn>
              <a:cxn ang="T110">
                <a:pos x="T56" y="T57"/>
              </a:cxn>
              <a:cxn ang="T111">
                <a:pos x="T58" y="T59"/>
              </a:cxn>
              <a:cxn ang="T112">
                <a:pos x="T60" y="T61"/>
              </a:cxn>
              <a:cxn ang="T113">
                <a:pos x="T62" y="T63"/>
              </a:cxn>
              <a:cxn ang="T114">
                <a:pos x="T64" y="T65"/>
              </a:cxn>
              <a:cxn ang="T115">
                <a:pos x="T66" y="T67"/>
              </a:cxn>
              <a:cxn ang="T116">
                <a:pos x="T68" y="T69"/>
              </a:cxn>
              <a:cxn ang="T117">
                <a:pos x="T70" y="T71"/>
              </a:cxn>
              <a:cxn ang="T118">
                <a:pos x="T72" y="T73"/>
              </a:cxn>
              <a:cxn ang="T119">
                <a:pos x="T74" y="T75"/>
              </a:cxn>
              <a:cxn ang="T120">
                <a:pos x="T76" y="T77"/>
              </a:cxn>
              <a:cxn ang="T121">
                <a:pos x="T78" y="T79"/>
              </a:cxn>
              <a:cxn ang="T122">
                <a:pos x="T80" y="T81"/>
              </a:cxn>
            </a:cxnLst>
            <a:rect l="T123" t="T124" r="T125" b="T126"/>
            <a:pathLst>
              <a:path w="667" h="667">
                <a:moveTo>
                  <a:pt x="568" y="569"/>
                </a:moveTo>
                <a:lnTo>
                  <a:pt x="591" y="544"/>
                </a:lnTo>
                <a:lnTo>
                  <a:pt x="600" y="530"/>
                </a:lnTo>
                <a:lnTo>
                  <a:pt x="604" y="523"/>
                </a:lnTo>
                <a:lnTo>
                  <a:pt x="607" y="519"/>
                </a:lnTo>
                <a:lnTo>
                  <a:pt x="610" y="517"/>
                </a:lnTo>
                <a:lnTo>
                  <a:pt x="626" y="489"/>
                </a:lnTo>
                <a:lnTo>
                  <a:pt x="642" y="461"/>
                </a:lnTo>
                <a:lnTo>
                  <a:pt x="652" y="431"/>
                </a:lnTo>
                <a:lnTo>
                  <a:pt x="655" y="415"/>
                </a:lnTo>
                <a:lnTo>
                  <a:pt x="660" y="400"/>
                </a:lnTo>
                <a:lnTo>
                  <a:pt x="665" y="367"/>
                </a:lnTo>
                <a:lnTo>
                  <a:pt x="665" y="358"/>
                </a:lnTo>
                <a:lnTo>
                  <a:pt x="665" y="354"/>
                </a:lnTo>
                <a:lnTo>
                  <a:pt x="665" y="351"/>
                </a:lnTo>
                <a:lnTo>
                  <a:pt x="666" y="350"/>
                </a:lnTo>
                <a:lnTo>
                  <a:pt x="667" y="334"/>
                </a:lnTo>
                <a:lnTo>
                  <a:pt x="665" y="299"/>
                </a:lnTo>
                <a:lnTo>
                  <a:pt x="660" y="267"/>
                </a:lnTo>
                <a:lnTo>
                  <a:pt x="652" y="234"/>
                </a:lnTo>
                <a:lnTo>
                  <a:pt x="642" y="204"/>
                </a:lnTo>
                <a:lnTo>
                  <a:pt x="626" y="174"/>
                </a:lnTo>
                <a:lnTo>
                  <a:pt x="610" y="147"/>
                </a:lnTo>
                <a:lnTo>
                  <a:pt x="591" y="121"/>
                </a:lnTo>
                <a:lnTo>
                  <a:pt x="568" y="96"/>
                </a:lnTo>
                <a:lnTo>
                  <a:pt x="543" y="73"/>
                </a:lnTo>
                <a:lnTo>
                  <a:pt x="516" y="53"/>
                </a:lnTo>
                <a:lnTo>
                  <a:pt x="488" y="36"/>
                </a:lnTo>
                <a:lnTo>
                  <a:pt x="461" y="23"/>
                </a:lnTo>
                <a:lnTo>
                  <a:pt x="431" y="13"/>
                </a:lnTo>
                <a:lnTo>
                  <a:pt x="414" y="8"/>
                </a:lnTo>
                <a:lnTo>
                  <a:pt x="399" y="6"/>
                </a:lnTo>
                <a:lnTo>
                  <a:pt x="367" y="1"/>
                </a:lnTo>
                <a:lnTo>
                  <a:pt x="333" y="0"/>
                </a:lnTo>
                <a:lnTo>
                  <a:pt x="298" y="1"/>
                </a:lnTo>
                <a:lnTo>
                  <a:pt x="266" y="6"/>
                </a:lnTo>
                <a:lnTo>
                  <a:pt x="233" y="13"/>
                </a:lnTo>
                <a:lnTo>
                  <a:pt x="204" y="23"/>
                </a:lnTo>
                <a:lnTo>
                  <a:pt x="174" y="36"/>
                </a:lnTo>
                <a:lnTo>
                  <a:pt x="148" y="53"/>
                </a:lnTo>
                <a:lnTo>
                  <a:pt x="121" y="73"/>
                </a:lnTo>
                <a:lnTo>
                  <a:pt x="97" y="96"/>
                </a:lnTo>
                <a:lnTo>
                  <a:pt x="73" y="121"/>
                </a:lnTo>
                <a:lnTo>
                  <a:pt x="54" y="147"/>
                </a:lnTo>
                <a:lnTo>
                  <a:pt x="36" y="174"/>
                </a:lnTo>
                <a:lnTo>
                  <a:pt x="24" y="204"/>
                </a:lnTo>
                <a:lnTo>
                  <a:pt x="13" y="234"/>
                </a:lnTo>
                <a:lnTo>
                  <a:pt x="6" y="267"/>
                </a:lnTo>
                <a:lnTo>
                  <a:pt x="1" y="299"/>
                </a:lnTo>
                <a:lnTo>
                  <a:pt x="0" y="334"/>
                </a:lnTo>
                <a:lnTo>
                  <a:pt x="1" y="367"/>
                </a:lnTo>
                <a:lnTo>
                  <a:pt x="6" y="400"/>
                </a:lnTo>
                <a:lnTo>
                  <a:pt x="8" y="415"/>
                </a:lnTo>
                <a:lnTo>
                  <a:pt x="13" y="431"/>
                </a:lnTo>
                <a:lnTo>
                  <a:pt x="24" y="461"/>
                </a:lnTo>
                <a:lnTo>
                  <a:pt x="36" y="489"/>
                </a:lnTo>
                <a:lnTo>
                  <a:pt x="54" y="517"/>
                </a:lnTo>
                <a:lnTo>
                  <a:pt x="73" y="544"/>
                </a:lnTo>
                <a:lnTo>
                  <a:pt x="97" y="569"/>
                </a:lnTo>
                <a:lnTo>
                  <a:pt x="121" y="591"/>
                </a:lnTo>
                <a:lnTo>
                  <a:pt x="148" y="611"/>
                </a:lnTo>
                <a:lnTo>
                  <a:pt x="174" y="627"/>
                </a:lnTo>
                <a:lnTo>
                  <a:pt x="204" y="642"/>
                </a:lnTo>
                <a:lnTo>
                  <a:pt x="233" y="652"/>
                </a:lnTo>
                <a:lnTo>
                  <a:pt x="266" y="660"/>
                </a:lnTo>
                <a:lnTo>
                  <a:pt x="298" y="664"/>
                </a:lnTo>
                <a:lnTo>
                  <a:pt x="333" y="667"/>
                </a:lnTo>
                <a:lnTo>
                  <a:pt x="349" y="665"/>
                </a:lnTo>
                <a:lnTo>
                  <a:pt x="351" y="664"/>
                </a:lnTo>
                <a:lnTo>
                  <a:pt x="353" y="664"/>
                </a:lnTo>
                <a:lnTo>
                  <a:pt x="357" y="664"/>
                </a:lnTo>
                <a:lnTo>
                  <a:pt x="367" y="664"/>
                </a:lnTo>
                <a:lnTo>
                  <a:pt x="399" y="660"/>
                </a:lnTo>
                <a:lnTo>
                  <a:pt x="414" y="655"/>
                </a:lnTo>
                <a:lnTo>
                  <a:pt x="431" y="652"/>
                </a:lnTo>
                <a:lnTo>
                  <a:pt x="461" y="642"/>
                </a:lnTo>
                <a:lnTo>
                  <a:pt x="488" y="627"/>
                </a:lnTo>
                <a:lnTo>
                  <a:pt x="516" y="611"/>
                </a:lnTo>
                <a:lnTo>
                  <a:pt x="519" y="608"/>
                </a:lnTo>
                <a:lnTo>
                  <a:pt x="522" y="605"/>
                </a:lnTo>
                <a:lnTo>
                  <a:pt x="529" y="601"/>
                </a:lnTo>
                <a:lnTo>
                  <a:pt x="543" y="591"/>
                </a:lnTo>
                <a:lnTo>
                  <a:pt x="568" y="569"/>
                </a:lnTo>
                <a:close/>
              </a:path>
            </a:pathLst>
          </a:custGeom>
          <a:solidFill>
            <a:srgbClr val="00FFC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defTabSz="914400"/>
            <a:endParaRPr lang="fr-FR">
              <a:solidFill>
                <a:srgbClr val="000066"/>
              </a:solidFill>
              <a:cs typeface="Arial" charset="0"/>
            </a:endParaRPr>
          </a:p>
        </p:txBody>
      </p:sp>
      <p:sp>
        <p:nvSpPr>
          <p:cNvPr id="51" name="Freeform 68"/>
          <p:cNvSpPr>
            <a:spLocks/>
          </p:cNvSpPr>
          <p:nvPr/>
        </p:nvSpPr>
        <p:spPr bwMode="auto">
          <a:xfrm>
            <a:off x="5195888" y="4446588"/>
            <a:ext cx="157162" cy="198437"/>
          </a:xfrm>
          <a:custGeom>
            <a:avLst/>
            <a:gdLst>
              <a:gd name="T0" fmla="*/ 2147483647 w 667"/>
              <a:gd name="T1" fmla="*/ 2147483647 h 667"/>
              <a:gd name="T2" fmla="*/ 2147483647 w 667"/>
              <a:gd name="T3" fmla="*/ 2147483647 h 667"/>
              <a:gd name="T4" fmla="*/ 2147483647 w 667"/>
              <a:gd name="T5" fmla="*/ 2147483647 h 667"/>
              <a:gd name="T6" fmla="*/ 2147483647 w 667"/>
              <a:gd name="T7" fmla="*/ 2147483647 h 667"/>
              <a:gd name="T8" fmla="*/ 2147483647 w 667"/>
              <a:gd name="T9" fmla="*/ 2147483647 h 667"/>
              <a:gd name="T10" fmla="*/ 2147483647 w 667"/>
              <a:gd name="T11" fmla="*/ 2147483647 h 667"/>
              <a:gd name="T12" fmla="*/ 2147483647 w 667"/>
              <a:gd name="T13" fmla="*/ 2147483647 h 667"/>
              <a:gd name="T14" fmla="*/ 2147483647 w 667"/>
              <a:gd name="T15" fmla="*/ 2147483647 h 667"/>
              <a:gd name="T16" fmla="*/ 2147483647 w 667"/>
              <a:gd name="T17" fmla="*/ 2147483647 h 667"/>
              <a:gd name="T18" fmla="*/ 2147483647 w 667"/>
              <a:gd name="T19" fmla="*/ 2147483647 h 667"/>
              <a:gd name="T20" fmla="*/ 2147483647 w 667"/>
              <a:gd name="T21" fmla="*/ 2147483647 h 667"/>
              <a:gd name="T22" fmla="*/ 2147483647 w 667"/>
              <a:gd name="T23" fmla="*/ 2147483647 h 667"/>
              <a:gd name="T24" fmla="*/ 2147483647 w 667"/>
              <a:gd name="T25" fmla="*/ 2147483647 h 667"/>
              <a:gd name="T26" fmla="*/ 2147483647 w 667"/>
              <a:gd name="T27" fmla="*/ 2147483647 h 667"/>
              <a:gd name="T28" fmla="*/ 2147483647 w 667"/>
              <a:gd name="T29" fmla="*/ 2147483647 h 667"/>
              <a:gd name="T30" fmla="*/ 2147483647 w 667"/>
              <a:gd name="T31" fmla="*/ 2147483647 h 667"/>
              <a:gd name="T32" fmla="*/ 2147483647 w 667"/>
              <a:gd name="T33" fmla="*/ 0 h 667"/>
              <a:gd name="T34" fmla="*/ 2147483647 w 667"/>
              <a:gd name="T35" fmla="*/ 2147483647 h 667"/>
              <a:gd name="T36" fmla="*/ 2147483647 w 667"/>
              <a:gd name="T37" fmla="*/ 2147483647 h 667"/>
              <a:gd name="T38" fmla="*/ 2147483647 w 667"/>
              <a:gd name="T39" fmla="*/ 2147483647 h 667"/>
              <a:gd name="T40" fmla="*/ 2147483647 w 667"/>
              <a:gd name="T41" fmla="*/ 2147483647 h 667"/>
              <a:gd name="T42" fmla="*/ 2147483647 w 667"/>
              <a:gd name="T43" fmla="*/ 2147483647 h 667"/>
              <a:gd name="T44" fmla="*/ 2147483647 w 667"/>
              <a:gd name="T45" fmla="*/ 2147483647 h 667"/>
              <a:gd name="T46" fmla="*/ 2147483647 w 667"/>
              <a:gd name="T47" fmla="*/ 2147483647 h 667"/>
              <a:gd name="T48" fmla="*/ 0 w 667"/>
              <a:gd name="T49" fmla="*/ 2147483647 h 667"/>
              <a:gd name="T50" fmla="*/ 2147483647 w 667"/>
              <a:gd name="T51" fmla="*/ 2147483647 h 667"/>
              <a:gd name="T52" fmla="*/ 2147483647 w 667"/>
              <a:gd name="T53" fmla="*/ 2147483647 h 667"/>
              <a:gd name="T54" fmla="*/ 2147483647 w 667"/>
              <a:gd name="T55" fmla="*/ 2147483647 h 667"/>
              <a:gd name="T56" fmla="*/ 2147483647 w 667"/>
              <a:gd name="T57" fmla="*/ 2147483647 h 667"/>
              <a:gd name="T58" fmla="*/ 2147483647 w 667"/>
              <a:gd name="T59" fmla="*/ 2147483647 h 667"/>
              <a:gd name="T60" fmla="*/ 2147483647 w 667"/>
              <a:gd name="T61" fmla="*/ 2147483647 h 667"/>
              <a:gd name="T62" fmla="*/ 2147483647 w 667"/>
              <a:gd name="T63" fmla="*/ 2147483647 h 667"/>
              <a:gd name="T64" fmla="*/ 2147483647 w 667"/>
              <a:gd name="T65" fmla="*/ 2147483647 h 667"/>
              <a:gd name="T66" fmla="*/ 2147483647 w 667"/>
              <a:gd name="T67" fmla="*/ 2147483647 h 667"/>
              <a:gd name="T68" fmla="*/ 2147483647 w 667"/>
              <a:gd name="T69" fmla="*/ 2147483647 h 667"/>
              <a:gd name="T70" fmla="*/ 2147483647 w 667"/>
              <a:gd name="T71" fmla="*/ 2147483647 h 667"/>
              <a:gd name="T72" fmla="*/ 2147483647 w 667"/>
              <a:gd name="T73" fmla="*/ 2147483647 h 667"/>
              <a:gd name="T74" fmla="*/ 2147483647 w 667"/>
              <a:gd name="T75" fmla="*/ 2147483647 h 667"/>
              <a:gd name="T76" fmla="*/ 2147483647 w 667"/>
              <a:gd name="T77" fmla="*/ 2147483647 h 667"/>
              <a:gd name="T78" fmla="*/ 2147483647 w 667"/>
              <a:gd name="T79" fmla="*/ 2147483647 h 667"/>
              <a:gd name="T80" fmla="*/ 2147483647 w 667"/>
              <a:gd name="T81" fmla="*/ 2147483647 h 667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w 667"/>
              <a:gd name="T124" fmla="*/ 0 h 667"/>
              <a:gd name="T125" fmla="*/ 667 w 667"/>
              <a:gd name="T126" fmla="*/ 667 h 667"/>
            </a:gdLst>
            <a:ahLst/>
            <a:cxnLst>
              <a:cxn ang="T82">
                <a:pos x="T0" y="T1"/>
              </a:cxn>
              <a:cxn ang="T83">
                <a:pos x="T2" y="T3"/>
              </a:cxn>
              <a:cxn ang="T84">
                <a:pos x="T4" y="T5"/>
              </a:cxn>
              <a:cxn ang="T85">
                <a:pos x="T6" y="T7"/>
              </a:cxn>
              <a:cxn ang="T86">
                <a:pos x="T8" y="T9"/>
              </a:cxn>
              <a:cxn ang="T87">
                <a:pos x="T10" y="T11"/>
              </a:cxn>
              <a:cxn ang="T88">
                <a:pos x="T12" y="T13"/>
              </a:cxn>
              <a:cxn ang="T89">
                <a:pos x="T14" y="T15"/>
              </a:cxn>
              <a:cxn ang="T90">
                <a:pos x="T16" y="T17"/>
              </a:cxn>
              <a:cxn ang="T91">
                <a:pos x="T18" y="T19"/>
              </a:cxn>
              <a:cxn ang="T92">
                <a:pos x="T20" y="T21"/>
              </a:cxn>
              <a:cxn ang="T93">
                <a:pos x="T22" y="T23"/>
              </a:cxn>
              <a:cxn ang="T94">
                <a:pos x="T24" y="T25"/>
              </a:cxn>
              <a:cxn ang="T95">
                <a:pos x="T26" y="T27"/>
              </a:cxn>
              <a:cxn ang="T96">
                <a:pos x="T28" y="T29"/>
              </a:cxn>
              <a:cxn ang="T97">
                <a:pos x="T30" y="T31"/>
              </a:cxn>
              <a:cxn ang="T98">
                <a:pos x="T32" y="T33"/>
              </a:cxn>
              <a:cxn ang="T99">
                <a:pos x="T34" y="T35"/>
              </a:cxn>
              <a:cxn ang="T100">
                <a:pos x="T36" y="T37"/>
              </a:cxn>
              <a:cxn ang="T101">
                <a:pos x="T38" y="T39"/>
              </a:cxn>
              <a:cxn ang="T102">
                <a:pos x="T40" y="T41"/>
              </a:cxn>
              <a:cxn ang="T103">
                <a:pos x="T42" y="T43"/>
              </a:cxn>
              <a:cxn ang="T104">
                <a:pos x="T44" y="T45"/>
              </a:cxn>
              <a:cxn ang="T105">
                <a:pos x="T46" y="T47"/>
              </a:cxn>
              <a:cxn ang="T106">
                <a:pos x="T48" y="T49"/>
              </a:cxn>
              <a:cxn ang="T107">
                <a:pos x="T50" y="T51"/>
              </a:cxn>
              <a:cxn ang="T108">
                <a:pos x="T52" y="T53"/>
              </a:cxn>
              <a:cxn ang="T109">
                <a:pos x="T54" y="T55"/>
              </a:cxn>
              <a:cxn ang="T110">
                <a:pos x="T56" y="T57"/>
              </a:cxn>
              <a:cxn ang="T111">
                <a:pos x="T58" y="T59"/>
              </a:cxn>
              <a:cxn ang="T112">
                <a:pos x="T60" y="T61"/>
              </a:cxn>
              <a:cxn ang="T113">
                <a:pos x="T62" y="T63"/>
              </a:cxn>
              <a:cxn ang="T114">
                <a:pos x="T64" y="T65"/>
              </a:cxn>
              <a:cxn ang="T115">
                <a:pos x="T66" y="T67"/>
              </a:cxn>
              <a:cxn ang="T116">
                <a:pos x="T68" y="T69"/>
              </a:cxn>
              <a:cxn ang="T117">
                <a:pos x="T70" y="T71"/>
              </a:cxn>
              <a:cxn ang="T118">
                <a:pos x="T72" y="T73"/>
              </a:cxn>
              <a:cxn ang="T119">
                <a:pos x="T74" y="T75"/>
              </a:cxn>
              <a:cxn ang="T120">
                <a:pos x="T76" y="T77"/>
              </a:cxn>
              <a:cxn ang="T121">
                <a:pos x="T78" y="T79"/>
              </a:cxn>
              <a:cxn ang="T122">
                <a:pos x="T80" y="T81"/>
              </a:cxn>
            </a:cxnLst>
            <a:rect l="T123" t="T124" r="T125" b="T126"/>
            <a:pathLst>
              <a:path w="667" h="667">
                <a:moveTo>
                  <a:pt x="568" y="569"/>
                </a:moveTo>
                <a:lnTo>
                  <a:pt x="591" y="544"/>
                </a:lnTo>
                <a:lnTo>
                  <a:pt x="600" y="530"/>
                </a:lnTo>
                <a:lnTo>
                  <a:pt x="604" y="523"/>
                </a:lnTo>
                <a:lnTo>
                  <a:pt x="607" y="519"/>
                </a:lnTo>
                <a:lnTo>
                  <a:pt x="610" y="517"/>
                </a:lnTo>
                <a:lnTo>
                  <a:pt x="626" y="489"/>
                </a:lnTo>
                <a:lnTo>
                  <a:pt x="642" y="461"/>
                </a:lnTo>
                <a:lnTo>
                  <a:pt x="652" y="431"/>
                </a:lnTo>
                <a:lnTo>
                  <a:pt x="655" y="415"/>
                </a:lnTo>
                <a:lnTo>
                  <a:pt x="660" y="400"/>
                </a:lnTo>
                <a:lnTo>
                  <a:pt x="665" y="367"/>
                </a:lnTo>
                <a:lnTo>
                  <a:pt x="665" y="358"/>
                </a:lnTo>
                <a:lnTo>
                  <a:pt x="665" y="354"/>
                </a:lnTo>
                <a:lnTo>
                  <a:pt x="665" y="351"/>
                </a:lnTo>
                <a:lnTo>
                  <a:pt x="666" y="350"/>
                </a:lnTo>
                <a:lnTo>
                  <a:pt x="667" y="334"/>
                </a:lnTo>
                <a:lnTo>
                  <a:pt x="665" y="299"/>
                </a:lnTo>
                <a:lnTo>
                  <a:pt x="660" y="267"/>
                </a:lnTo>
                <a:lnTo>
                  <a:pt x="652" y="234"/>
                </a:lnTo>
                <a:lnTo>
                  <a:pt x="642" y="204"/>
                </a:lnTo>
                <a:lnTo>
                  <a:pt x="626" y="174"/>
                </a:lnTo>
                <a:lnTo>
                  <a:pt x="610" y="147"/>
                </a:lnTo>
                <a:lnTo>
                  <a:pt x="591" y="121"/>
                </a:lnTo>
                <a:lnTo>
                  <a:pt x="568" y="96"/>
                </a:lnTo>
                <a:lnTo>
                  <a:pt x="543" y="73"/>
                </a:lnTo>
                <a:lnTo>
                  <a:pt x="516" y="53"/>
                </a:lnTo>
                <a:lnTo>
                  <a:pt x="488" y="36"/>
                </a:lnTo>
                <a:lnTo>
                  <a:pt x="461" y="23"/>
                </a:lnTo>
                <a:lnTo>
                  <a:pt x="431" y="13"/>
                </a:lnTo>
                <a:lnTo>
                  <a:pt x="414" y="8"/>
                </a:lnTo>
                <a:lnTo>
                  <a:pt x="399" y="6"/>
                </a:lnTo>
                <a:lnTo>
                  <a:pt x="367" y="1"/>
                </a:lnTo>
                <a:lnTo>
                  <a:pt x="333" y="0"/>
                </a:lnTo>
                <a:lnTo>
                  <a:pt x="298" y="1"/>
                </a:lnTo>
                <a:lnTo>
                  <a:pt x="266" y="6"/>
                </a:lnTo>
                <a:lnTo>
                  <a:pt x="233" y="13"/>
                </a:lnTo>
                <a:lnTo>
                  <a:pt x="204" y="23"/>
                </a:lnTo>
                <a:lnTo>
                  <a:pt x="174" y="36"/>
                </a:lnTo>
                <a:lnTo>
                  <a:pt x="148" y="53"/>
                </a:lnTo>
                <a:lnTo>
                  <a:pt x="121" y="73"/>
                </a:lnTo>
                <a:lnTo>
                  <a:pt x="97" y="96"/>
                </a:lnTo>
                <a:lnTo>
                  <a:pt x="73" y="121"/>
                </a:lnTo>
                <a:lnTo>
                  <a:pt x="54" y="147"/>
                </a:lnTo>
                <a:lnTo>
                  <a:pt x="36" y="174"/>
                </a:lnTo>
                <a:lnTo>
                  <a:pt x="24" y="204"/>
                </a:lnTo>
                <a:lnTo>
                  <a:pt x="13" y="234"/>
                </a:lnTo>
                <a:lnTo>
                  <a:pt x="6" y="267"/>
                </a:lnTo>
                <a:lnTo>
                  <a:pt x="1" y="299"/>
                </a:lnTo>
                <a:lnTo>
                  <a:pt x="0" y="334"/>
                </a:lnTo>
                <a:lnTo>
                  <a:pt x="1" y="367"/>
                </a:lnTo>
                <a:lnTo>
                  <a:pt x="6" y="400"/>
                </a:lnTo>
                <a:lnTo>
                  <a:pt x="8" y="415"/>
                </a:lnTo>
                <a:lnTo>
                  <a:pt x="13" y="431"/>
                </a:lnTo>
                <a:lnTo>
                  <a:pt x="24" y="461"/>
                </a:lnTo>
                <a:lnTo>
                  <a:pt x="36" y="489"/>
                </a:lnTo>
                <a:lnTo>
                  <a:pt x="54" y="517"/>
                </a:lnTo>
                <a:lnTo>
                  <a:pt x="73" y="544"/>
                </a:lnTo>
                <a:lnTo>
                  <a:pt x="97" y="569"/>
                </a:lnTo>
                <a:lnTo>
                  <a:pt x="121" y="591"/>
                </a:lnTo>
                <a:lnTo>
                  <a:pt x="148" y="611"/>
                </a:lnTo>
                <a:lnTo>
                  <a:pt x="174" y="627"/>
                </a:lnTo>
                <a:lnTo>
                  <a:pt x="204" y="642"/>
                </a:lnTo>
                <a:lnTo>
                  <a:pt x="233" y="652"/>
                </a:lnTo>
                <a:lnTo>
                  <a:pt x="266" y="660"/>
                </a:lnTo>
                <a:lnTo>
                  <a:pt x="298" y="664"/>
                </a:lnTo>
                <a:lnTo>
                  <a:pt x="333" y="667"/>
                </a:lnTo>
                <a:lnTo>
                  <a:pt x="349" y="665"/>
                </a:lnTo>
                <a:lnTo>
                  <a:pt x="351" y="664"/>
                </a:lnTo>
                <a:lnTo>
                  <a:pt x="353" y="664"/>
                </a:lnTo>
                <a:lnTo>
                  <a:pt x="357" y="664"/>
                </a:lnTo>
                <a:lnTo>
                  <a:pt x="367" y="664"/>
                </a:lnTo>
                <a:lnTo>
                  <a:pt x="399" y="660"/>
                </a:lnTo>
                <a:lnTo>
                  <a:pt x="414" y="655"/>
                </a:lnTo>
                <a:lnTo>
                  <a:pt x="431" y="652"/>
                </a:lnTo>
                <a:lnTo>
                  <a:pt x="461" y="642"/>
                </a:lnTo>
                <a:lnTo>
                  <a:pt x="488" y="627"/>
                </a:lnTo>
                <a:lnTo>
                  <a:pt x="516" y="611"/>
                </a:lnTo>
                <a:lnTo>
                  <a:pt x="519" y="608"/>
                </a:lnTo>
                <a:lnTo>
                  <a:pt x="522" y="605"/>
                </a:lnTo>
                <a:lnTo>
                  <a:pt x="529" y="601"/>
                </a:lnTo>
                <a:lnTo>
                  <a:pt x="543" y="591"/>
                </a:lnTo>
                <a:lnTo>
                  <a:pt x="568" y="569"/>
                </a:lnTo>
                <a:close/>
              </a:path>
            </a:pathLst>
          </a:custGeom>
          <a:solidFill>
            <a:srgbClr val="00FFC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defTabSz="914400"/>
            <a:endParaRPr lang="fr-FR">
              <a:solidFill>
                <a:srgbClr val="000066"/>
              </a:solidFill>
              <a:cs typeface="Arial" charset="0"/>
            </a:endParaRPr>
          </a:p>
        </p:txBody>
      </p:sp>
      <p:sp>
        <p:nvSpPr>
          <p:cNvPr id="52" name="Freeform 68"/>
          <p:cNvSpPr>
            <a:spLocks/>
          </p:cNvSpPr>
          <p:nvPr/>
        </p:nvSpPr>
        <p:spPr bwMode="auto">
          <a:xfrm>
            <a:off x="4735513" y="4089400"/>
            <a:ext cx="157162" cy="198438"/>
          </a:xfrm>
          <a:custGeom>
            <a:avLst/>
            <a:gdLst>
              <a:gd name="T0" fmla="*/ 2147483647 w 667"/>
              <a:gd name="T1" fmla="*/ 2147483647 h 667"/>
              <a:gd name="T2" fmla="*/ 2147483647 w 667"/>
              <a:gd name="T3" fmla="*/ 2147483647 h 667"/>
              <a:gd name="T4" fmla="*/ 2147483647 w 667"/>
              <a:gd name="T5" fmla="*/ 2147483647 h 667"/>
              <a:gd name="T6" fmla="*/ 2147483647 w 667"/>
              <a:gd name="T7" fmla="*/ 2147483647 h 667"/>
              <a:gd name="T8" fmla="*/ 2147483647 w 667"/>
              <a:gd name="T9" fmla="*/ 2147483647 h 667"/>
              <a:gd name="T10" fmla="*/ 2147483647 w 667"/>
              <a:gd name="T11" fmla="*/ 2147483647 h 667"/>
              <a:gd name="T12" fmla="*/ 2147483647 w 667"/>
              <a:gd name="T13" fmla="*/ 2147483647 h 667"/>
              <a:gd name="T14" fmla="*/ 2147483647 w 667"/>
              <a:gd name="T15" fmla="*/ 2147483647 h 667"/>
              <a:gd name="T16" fmla="*/ 2147483647 w 667"/>
              <a:gd name="T17" fmla="*/ 2147483647 h 667"/>
              <a:gd name="T18" fmla="*/ 2147483647 w 667"/>
              <a:gd name="T19" fmla="*/ 2147483647 h 667"/>
              <a:gd name="T20" fmla="*/ 2147483647 w 667"/>
              <a:gd name="T21" fmla="*/ 2147483647 h 667"/>
              <a:gd name="T22" fmla="*/ 2147483647 w 667"/>
              <a:gd name="T23" fmla="*/ 2147483647 h 667"/>
              <a:gd name="T24" fmla="*/ 2147483647 w 667"/>
              <a:gd name="T25" fmla="*/ 2147483647 h 667"/>
              <a:gd name="T26" fmla="*/ 2147483647 w 667"/>
              <a:gd name="T27" fmla="*/ 2147483647 h 667"/>
              <a:gd name="T28" fmla="*/ 2147483647 w 667"/>
              <a:gd name="T29" fmla="*/ 2147483647 h 667"/>
              <a:gd name="T30" fmla="*/ 2147483647 w 667"/>
              <a:gd name="T31" fmla="*/ 2147483647 h 667"/>
              <a:gd name="T32" fmla="*/ 2147483647 w 667"/>
              <a:gd name="T33" fmla="*/ 0 h 667"/>
              <a:gd name="T34" fmla="*/ 2147483647 w 667"/>
              <a:gd name="T35" fmla="*/ 2147483647 h 667"/>
              <a:gd name="T36" fmla="*/ 2147483647 w 667"/>
              <a:gd name="T37" fmla="*/ 2147483647 h 667"/>
              <a:gd name="T38" fmla="*/ 2147483647 w 667"/>
              <a:gd name="T39" fmla="*/ 2147483647 h 667"/>
              <a:gd name="T40" fmla="*/ 2147483647 w 667"/>
              <a:gd name="T41" fmla="*/ 2147483647 h 667"/>
              <a:gd name="T42" fmla="*/ 2147483647 w 667"/>
              <a:gd name="T43" fmla="*/ 2147483647 h 667"/>
              <a:gd name="T44" fmla="*/ 2147483647 w 667"/>
              <a:gd name="T45" fmla="*/ 2147483647 h 667"/>
              <a:gd name="T46" fmla="*/ 2147483647 w 667"/>
              <a:gd name="T47" fmla="*/ 2147483647 h 667"/>
              <a:gd name="T48" fmla="*/ 0 w 667"/>
              <a:gd name="T49" fmla="*/ 2147483647 h 667"/>
              <a:gd name="T50" fmla="*/ 2147483647 w 667"/>
              <a:gd name="T51" fmla="*/ 2147483647 h 667"/>
              <a:gd name="T52" fmla="*/ 2147483647 w 667"/>
              <a:gd name="T53" fmla="*/ 2147483647 h 667"/>
              <a:gd name="T54" fmla="*/ 2147483647 w 667"/>
              <a:gd name="T55" fmla="*/ 2147483647 h 667"/>
              <a:gd name="T56" fmla="*/ 2147483647 w 667"/>
              <a:gd name="T57" fmla="*/ 2147483647 h 667"/>
              <a:gd name="T58" fmla="*/ 2147483647 w 667"/>
              <a:gd name="T59" fmla="*/ 2147483647 h 667"/>
              <a:gd name="T60" fmla="*/ 2147483647 w 667"/>
              <a:gd name="T61" fmla="*/ 2147483647 h 667"/>
              <a:gd name="T62" fmla="*/ 2147483647 w 667"/>
              <a:gd name="T63" fmla="*/ 2147483647 h 667"/>
              <a:gd name="T64" fmla="*/ 2147483647 w 667"/>
              <a:gd name="T65" fmla="*/ 2147483647 h 667"/>
              <a:gd name="T66" fmla="*/ 2147483647 w 667"/>
              <a:gd name="T67" fmla="*/ 2147483647 h 667"/>
              <a:gd name="T68" fmla="*/ 2147483647 w 667"/>
              <a:gd name="T69" fmla="*/ 2147483647 h 667"/>
              <a:gd name="T70" fmla="*/ 2147483647 w 667"/>
              <a:gd name="T71" fmla="*/ 2147483647 h 667"/>
              <a:gd name="T72" fmla="*/ 2147483647 w 667"/>
              <a:gd name="T73" fmla="*/ 2147483647 h 667"/>
              <a:gd name="T74" fmla="*/ 2147483647 w 667"/>
              <a:gd name="T75" fmla="*/ 2147483647 h 667"/>
              <a:gd name="T76" fmla="*/ 2147483647 w 667"/>
              <a:gd name="T77" fmla="*/ 2147483647 h 667"/>
              <a:gd name="T78" fmla="*/ 2147483647 w 667"/>
              <a:gd name="T79" fmla="*/ 2147483647 h 667"/>
              <a:gd name="T80" fmla="*/ 2147483647 w 667"/>
              <a:gd name="T81" fmla="*/ 2147483647 h 667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w 667"/>
              <a:gd name="T124" fmla="*/ 0 h 667"/>
              <a:gd name="T125" fmla="*/ 667 w 667"/>
              <a:gd name="T126" fmla="*/ 667 h 667"/>
            </a:gdLst>
            <a:ahLst/>
            <a:cxnLst>
              <a:cxn ang="T82">
                <a:pos x="T0" y="T1"/>
              </a:cxn>
              <a:cxn ang="T83">
                <a:pos x="T2" y="T3"/>
              </a:cxn>
              <a:cxn ang="T84">
                <a:pos x="T4" y="T5"/>
              </a:cxn>
              <a:cxn ang="T85">
                <a:pos x="T6" y="T7"/>
              </a:cxn>
              <a:cxn ang="T86">
                <a:pos x="T8" y="T9"/>
              </a:cxn>
              <a:cxn ang="T87">
                <a:pos x="T10" y="T11"/>
              </a:cxn>
              <a:cxn ang="T88">
                <a:pos x="T12" y="T13"/>
              </a:cxn>
              <a:cxn ang="T89">
                <a:pos x="T14" y="T15"/>
              </a:cxn>
              <a:cxn ang="T90">
                <a:pos x="T16" y="T17"/>
              </a:cxn>
              <a:cxn ang="T91">
                <a:pos x="T18" y="T19"/>
              </a:cxn>
              <a:cxn ang="T92">
                <a:pos x="T20" y="T21"/>
              </a:cxn>
              <a:cxn ang="T93">
                <a:pos x="T22" y="T23"/>
              </a:cxn>
              <a:cxn ang="T94">
                <a:pos x="T24" y="T25"/>
              </a:cxn>
              <a:cxn ang="T95">
                <a:pos x="T26" y="T27"/>
              </a:cxn>
              <a:cxn ang="T96">
                <a:pos x="T28" y="T29"/>
              </a:cxn>
              <a:cxn ang="T97">
                <a:pos x="T30" y="T31"/>
              </a:cxn>
              <a:cxn ang="T98">
                <a:pos x="T32" y="T33"/>
              </a:cxn>
              <a:cxn ang="T99">
                <a:pos x="T34" y="T35"/>
              </a:cxn>
              <a:cxn ang="T100">
                <a:pos x="T36" y="T37"/>
              </a:cxn>
              <a:cxn ang="T101">
                <a:pos x="T38" y="T39"/>
              </a:cxn>
              <a:cxn ang="T102">
                <a:pos x="T40" y="T41"/>
              </a:cxn>
              <a:cxn ang="T103">
                <a:pos x="T42" y="T43"/>
              </a:cxn>
              <a:cxn ang="T104">
                <a:pos x="T44" y="T45"/>
              </a:cxn>
              <a:cxn ang="T105">
                <a:pos x="T46" y="T47"/>
              </a:cxn>
              <a:cxn ang="T106">
                <a:pos x="T48" y="T49"/>
              </a:cxn>
              <a:cxn ang="T107">
                <a:pos x="T50" y="T51"/>
              </a:cxn>
              <a:cxn ang="T108">
                <a:pos x="T52" y="T53"/>
              </a:cxn>
              <a:cxn ang="T109">
                <a:pos x="T54" y="T55"/>
              </a:cxn>
              <a:cxn ang="T110">
                <a:pos x="T56" y="T57"/>
              </a:cxn>
              <a:cxn ang="T111">
                <a:pos x="T58" y="T59"/>
              </a:cxn>
              <a:cxn ang="T112">
                <a:pos x="T60" y="T61"/>
              </a:cxn>
              <a:cxn ang="T113">
                <a:pos x="T62" y="T63"/>
              </a:cxn>
              <a:cxn ang="T114">
                <a:pos x="T64" y="T65"/>
              </a:cxn>
              <a:cxn ang="T115">
                <a:pos x="T66" y="T67"/>
              </a:cxn>
              <a:cxn ang="T116">
                <a:pos x="T68" y="T69"/>
              </a:cxn>
              <a:cxn ang="T117">
                <a:pos x="T70" y="T71"/>
              </a:cxn>
              <a:cxn ang="T118">
                <a:pos x="T72" y="T73"/>
              </a:cxn>
              <a:cxn ang="T119">
                <a:pos x="T74" y="T75"/>
              </a:cxn>
              <a:cxn ang="T120">
                <a:pos x="T76" y="T77"/>
              </a:cxn>
              <a:cxn ang="T121">
                <a:pos x="T78" y="T79"/>
              </a:cxn>
              <a:cxn ang="T122">
                <a:pos x="T80" y="T81"/>
              </a:cxn>
            </a:cxnLst>
            <a:rect l="T123" t="T124" r="T125" b="T126"/>
            <a:pathLst>
              <a:path w="667" h="667">
                <a:moveTo>
                  <a:pt x="568" y="569"/>
                </a:moveTo>
                <a:lnTo>
                  <a:pt x="591" y="544"/>
                </a:lnTo>
                <a:lnTo>
                  <a:pt x="600" y="530"/>
                </a:lnTo>
                <a:lnTo>
                  <a:pt x="604" y="523"/>
                </a:lnTo>
                <a:lnTo>
                  <a:pt x="607" y="519"/>
                </a:lnTo>
                <a:lnTo>
                  <a:pt x="610" y="517"/>
                </a:lnTo>
                <a:lnTo>
                  <a:pt x="626" y="489"/>
                </a:lnTo>
                <a:lnTo>
                  <a:pt x="642" y="461"/>
                </a:lnTo>
                <a:lnTo>
                  <a:pt x="652" y="431"/>
                </a:lnTo>
                <a:lnTo>
                  <a:pt x="655" y="415"/>
                </a:lnTo>
                <a:lnTo>
                  <a:pt x="660" y="400"/>
                </a:lnTo>
                <a:lnTo>
                  <a:pt x="665" y="367"/>
                </a:lnTo>
                <a:lnTo>
                  <a:pt x="665" y="358"/>
                </a:lnTo>
                <a:lnTo>
                  <a:pt x="665" y="354"/>
                </a:lnTo>
                <a:lnTo>
                  <a:pt x="665" y="351"/>
                </a:lnTo>
                <a:lnTo>
                  <a:pt x="666" y="350"/>
                </a:lnTo>
                <a:lnTo>
                  <a:pt x="667" y="334"/>
                </a:lnTo>
                <a:lnTo>
                  <a:pt x="665" y="299"/>
                </a:lnTo>
                <a:lnTo>
                  <a:pt x="660" y="267"/>
                </a:lnTo>
                <a:lnTo>
                  <a:pt x="652" y="234"/>
                </a:lnTo>
                <a:lnTo>
                  <a:pt x="642" y="204"/>
                </a:lnTo>
                <a:lnTo>
                  <a:pt x="626" y="174"/>
                </a:lnTo>
                <a:lnTo>
                  <a:pt x="610" y="147"/>
                </a:lnTo>
                <a:lnTo>
                  <a:pt x="591" y="121"/>
                </a:lnTo>
                <a:lnTo>
                  <a:pt x="568" y="96"/>
                </a:lnTo>
                <a:lnTo>
                  <a:pt x="543" y="73"/>
                </a:lnTo>
                <a:lnTo>
                  <a:pt x="516" y="53"/>
                </a:lnTo>
                <a:lnTo>
                  <a:pt x="488" y="36"/>
                </a:lnTo>
                <a:lnTo>
                  <a:pt x="461" y="23"/>
                </a:lnTo>
                <a:lnTo>
                  <a:pt x="431" y="13"/>
                </a:lnTo>
                <a:lnTo>
                  <a:pt x="414" y="8"/>
                </a:lnTo>
                <a:lnTo>
                  <a:pt x="399" y="6"/>
                </a:lnTo>
                <a:lnTo>
                  <a:pt x="367" y="1"/>
                </a:lnTo>
                <a:lnTo>
                  <a:pt x="333" y="0"/>
                </a:lnTo>
                <a:lnTo>
                  <a:pt x="298" y="1"/>
                </a:lnTo>
                <a:lnTo>
                  <a:pt x="266" y="6"/>
                </a:lnTo>
                <a:lnTo>
                  <a:pt x="233" y="13"/>
                </a:lnTo>
                <a:lnTo>
                  <a:pt x="204" y="23"/>
                </a:lnTo>
                <a:lnTo>
                  <a:pt x="174" y="36"/>
                </a:lnTo>
                <a:lnTo>
                  <a:pt x="148" y="53"/>
                </a:lnTo>
                <a:lnTo>
                  <a:pt x="121" y="73"/>
                </a:lnTo>
                <a:lnTo>
                  <a:pt x="97" y="96"/>
                </a:lnTo>
                <a:lnTo>
                  <a:pt x="73" y="121"/>
                </a:lnTo>
                <a:lnTo>
                  <a:pt x="54" y="147"/>
                </a:lnTo>
                <a:lnTo>
                  <a:pt x="36" y="174"/>
                </a:lnTo>
                <a:lnTo>
                  <a:pt x="24" y="204"/>
                </a:lnTo>
                <a:lnTo>
                  <a:pt x="13" y="234"/>
                </a:lnTo>
                <a:lnTo>
                  <a:pt x="6" y="267"/>
                </a:lnTo>
                <a:lnTo>
                  <a:pt x="1" y="299"/>
                </a:lnTo>
                <a:lnTo>
                  <a:pt x="0" y="334"/>
                </a:lnTo>
                <a:lnTo>
                  <a:pt x="1" y="367"/>
                </a:lnTo>
                <a:lnTo>
                  <a:pt x="6" y="400"/>
                </a:lnTo>
                <a:lnTo>
                  <a:pt x="8" y="415"/>
                </a:lnTo>
                <a:lnTo>
                  <a:pt x="13" y="431"/>
                </a:lnTo>
                <a:lnTo>
                  <a:pt x="24" y="461"/>
                </a:lnTo>
                <a:lnTo>
                  <a:pt x="36" y="489"/>
                </a:lnTo>
                <a:lnTo>
                  <a:pt x="54" y="517"/>
                </a:lnTo>
                <a:lnTo>
                  <a:pt x="73" y="544"/>
                </a:lnTo>
                <a:lnTo>
                  <a:pt x="97" y="569"/>
                </a:lnTo>
                <a:lnTo>
                  <a:pt x="121" y="591"/>
                </a:lnTo>
                <a:lnTo>
                  <a:pt x="148" y="611"/>
                </a:lnTo>
                <a:lnTo>
                  <a:pt x="174" y="627"/>
                </a:lnTo>
                <a:lnTo>
                  <a:pt x="204" y="642"/>
                </a:lnTo>
                <a:lnTo>
                  <a:pt x="233" y="652"/>
                </a:lnTo>
                <a:lnTo>
                  <a:pt x="266" y="660"/>
                </a:lnTo>
                <a:lnTo>
                  <a:pt x="298" y="664"/>
                </a:lnTo>
                <a:lnTo>
                  <a:pt x="333" y="667"/>
                </a:lnTo>
                <a:lnTo>
                  <a:pt x="349" y="665"/>
                </a:lnTo>
                <a:lnTo>
                  <a:pt x="351" y="664"/>
                </a:lnTo>
                <a:lnTo>
                  <a:pt x="353" y="664"/>
                </a:lnTo>
                <a:lnTo>
                  <a:pt x="357" y="664"/>
                </a:lnTo>
                <a:lnTo>
                  <a:pt x="367" y="664"/>
                </a:lnTo>
                <a:lnTo>
                  <a:pt x="399" y="660"/>
                </a:lnTo>
                <a:lnTo>
                  <a:pt x="414" y="655"/>
                </a:lnTo>
                <a:lnTo>
                  <a:pt x="431" y="652"/>
                </a:lnTo>
                <a:lnTo>
                  <a:pt x="461" y="642"/>
                </a:lnTo>
                <a:lnTo>
                  <a:pt x="488" y="627"/>
                </a:lnTo>
                <a:lnTo>
                  <a:pt x="516" y="611"/>
                </a:lnTo>
                <a:lnTo>
                  <a:pt x="519" y="608"/>
                </a:lnTo>
                <a:lnTo>
                  <a:pt x="522" y="605"/>
                </a:lnTo>
                <a:lnTo>
                  <a:pt x="529" y="601"/>
                </a:lnTo>
                <a:lnTo>
                  <a:pt x="543" y="591"/>
                </a:lnTo>
                <a:lnTo>
                  <a:pt x="568" y="569"/>
                </a:lnTo>
                <a:close/>
              </a:path>
            </a:pathLst>
          </a:custGeom>
          <a:solidFill>
            <a:srgbClr val="00FFC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defTabSz="914400"/>
            <a:endParaRPr lang="fr-FR">
              <a:solidFill>
                <a:srgbClr val="000066"/>
              </a:solidFill>
              <a:cs typeface="Arial" charset="0"/>
            </a:endParaRPr>
          </a:p>
        </p:txBody>
      </p:sp>
      <p:sp>
        <p:nvSpPr>
          <p:cNvPr id="53" name="Freeform 68"/>
          <p:cNvSpPr>
            <a:spLocks/>
          </p:cNvSpPr>
          <p:nvPr/>
        </p:nvSpPr>
        <p:spPr bwMode="auto">
          <a:xfrm>
            <a:off x="4251325" y="3738563"/>
            <a:ext cx="157163" cy="200025"/>
          </a:xfrm>
          <a:custGeom>
            <a:avLst/>
            <a:gdLst>
              <a:gd name="T0" fmla="*/ 2147483647 w 667"/>
              <a:gd name="T1" fmla="*/ 2147483647 h 667"/>
              <a:gd name="T2" fmla="*/ 2147483647 w 667"/>
              <a:gd name="T3" fmla="*/ 2147483647 h 667"/>
              <a:gd name="T4" fmla="*/ 2147483647 w 667"/>
              <a:gd name="T5" fmla="*/ 2147483647 h 667"/>
              <a:gd name="T6" fmla="*/ 2147483647 w 667"/>
              <a:gd name="T7" fmla="*/ 2147483647 h 667"/>
              <a:gd name="T8" fmla="*/ 2147483647 w 667"/>
              <a:gd name="T9" fmla="*/ 2147483647 h 667"/>
              <a:gd name="T10" fmla="*/ 2147483647 w 667"/>
              <a:gd name="T11" fmla="*/ 2147483647 h 667"/>
              <a:gd name="T12" fmla="*/ 2147483647 w 667"/>
              <a:gd name="T13" fmla="*/ 2147483647 h 667"/>
              <a:gd name="T14" fmla="*/ 2147483647 w 667"/>
              <a:gd name="T15" fmla="*/ 2147483647 h 667"/>
              <a:gd name="T16" fmla="*/ 2147483647 w 667"/>
              <a:gd name="T17" fmla="*/ 2147483647 h 667"/>
              <a:gd name="T18" fmla="*/ 2147483647 w 667"/>
              <a:gd name="T19" fmla="*/ 2147483647 h 667"/>
              <a:gd name="T20" fmla="*/ 2147483647 w 667"/>
              <a:gd name="T21" fmla="*/ 2147483647 h 667"/>
              <a:gd name="T22" fmla="*/ 2147483647 w 667"/>
              <a:gd name="T23" fmla="*/ 2147483647 h 667"/>
              <a:gd name="T24" fmla="*/ 2147483647 w 667"/>
              <a:gd name="T25" fmla="*/ 2147483647 h 667"/>
              <a:gd name="T26" fmla="*/ 2147483647 w 667"/>
              <a:gd name="T27" fmla="*/ 2147483647 h 667"/>
              <a:gd name="T28" fmla="*/ 2147483647 w 667"/>
              <a:gd name="T29" fmla="*/ 2147483647 h 667"/>
              <a:gd name="T30" fmla="*/ 2147483647 w 667"/>
              <a:gd name="T31" fmla="*/ 2147483647 h 667"/>
              <a:gd name="T32" fmla="*/ 2147483647 w 667"/>
              <a:gd name="T33" fmla="*/ 0 h 667"/>
              <a:gd name="T34" fmla="*/ 2147483647 w 667"/>
              <a:gd name="T35" fmla="*/ 2147483647 h 667"/>
              <a:gd name="T36" fmla="*/ 2147483647 w 667"/>
              <a:gd name="T37" fmla="*/ 2147483647 h 667"/>
              <a:gd name="T38" fmla="*/ 2147483647 w 667"/>
              <a:gd name="T39" fmla="*/ 2147483647 h 667"/>
              <a:gd name="T40" fmla="*/ 2147483647 w 667"/>
              <a:gd name="T41" fmla="*/ 2147483647 h 667"/>
              <a:gd name="T42" fmla="*/ 2147483647 w 667"/>
              <a:gd name="T43" fmla="*/ 2147483647 h 667"/>
              <a:gd name="T44" fmla="*/ 2147483647 w 667"/>
              <a:gd name="T45" fmla="*/ 2147483647 h 667"/>
              <a:gd name="T46" fmla="*/ 2147483647 w 667"/>
              <a:gd name="T47" fmla="*/ 2147483647 h 667"/>
              <a:gd name="T48" fmla="*/ 0 w 667"/>
              <a:gd name="T49" fmla="*/ 2147483647 h 667"/>
              <a:gd name="T50" fmla="*/ 2147483647 w 667"/>
              <a:gd name="T51" fmla="*/ 2147483647 h 667"/>
              <a:gd name="T52" fmla="*/ 2147483647 w 667"/>
              <a:gd name="T53" fmla="*/ 2147483647 h 667"/>
              <a:gd name="T54" fmla="*/ 2147483647 w 667"/>
              <a:gd name="T55" fmla="*/ 2147483647 h 667"/>
              <a:gd name="T56" fmla="*/ 2147483647 w 667"/>
              <a:gd name="T57" fmla="*/ 2147483647 h 667"/>
              <a:gd name="T58" fmla="*/ 2147483647 w 667"/>
              <a:gd name="T59" fmla="*/ 2147483647 h 667"/>
              <a:gd name="T60" fmla="*/ 2147483647 w 667"/>
              <a:gd name="T61" fmla="*/ 2147483647 h 667"/>
              <a:gd name="T62" fmla="*/ 2147483647 w 667"/>
              <a:gd name="T63" fmla="*/ 2147483647 h 667"/>
              <a:gd name="T64" fmla="*/ 2147483647 w 667"/>
              <a:gd name="T65" fmla="*/ 2147483647 h 667"/>
              <a:gd name="T66" fmla="*/ 2147483647 w 667"/>
              <a:gd name="T67" fmla="*/ 2147483647 h 667"/>
              <a:gd name="T68" fmla="*/ 2147483647 w 667"/>
              <a:gd name="T69" fmla="*/ 2147483647 h 667"/>
              <a:gd name="T70" fmla="*/ 2147483647 w 667"/>
              <a:gd name="T71" fmla="*/ 2147483647 h 667"/>
              <a:gd name="T72" fmla="*/ 2147483647 w 667"/>
              <a:gd name="T73" fmla="*/ 2147483647 h 667"/>
              <a:gd name="T74" fmla="*/ 2147483647 w 667"/>
              <a:gd name="T75" fmla="*/ 2147483647 h 667"/>
              <a:gd name="T76" fmla="*/ 2147483647 w 667"/>
              <a:gd name="T77" fmla="*/ 2147483647 h 667"/>
              <a:gd name="T78" fmla="*/ 2147483647 w 667"/>
              <a:gd name="T79" fmla="*/ 2147483647 h 667"/>
              <a:gd name="T80" fmla="*/ 2147483647 w 667"/>
              <a:gd name="T81" fmla="*/ 2147483647 h 667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w 667"/>
              <a:gd name="T124" fmla="*/ 0 h 667"/>
              <a:gd name="T125" fmla="*/ 667 w 667"/>
              <a:gd name="T126" fmla="*/ 667 h 667"/>
            </a:gdLst>
            <a:ahLst/>
            <a:cxnLst>
              <a:cxn ang="T82">
                <a:pos x="T0" y="T1"/>
              </a:cxn>
              <a:cxn ang="T83">
                <a:pos x="T2" y="T3"/>
              </a:cxn>
              <a:cxn ang="T84">
                <a:pos x="T4" y="T5"/>
              </a:cxn>
              <a:cxn ang="T85">
                <a:pos x="T6" y="T7"/>
              </a:cxn>
              <a:cxn ang="T86">
                <a:pos x="T8" y="T9"/>
              </a:cxn>
              <a:cxn ang="T87">
                <a:pos x="T10" y="T11"/>
              </a:cxn>
              <a:cxn ang="T88">
                <a:pos x="T12" y="T13"/>
              </a:cxn>
              <a:cxn ang="T89">
                <a:pos x="T14" y="T15"/>
              </a:cxn>
              <a:cxn ang="T90">
                <a:pos x="T16" y="T17"/>
              </a:cxn>
              <a:cxn ang="T91">
                <a:pos x="T18" y="T19"/>
              </a:cxn>
              <a:cxn ang="T92">
                <a:pos x="T20" y="T21"/>
              </a:cxn>
              <a:cxn ang="T93">
                <a:pos x="T22" y="T23"/>
              </a:cxn>
              <a:cxn ang="T94">
                <a:pos x="T24" y="T25"/>
              </a:cxn>
              <a:cxn ang="T95">
                <a:pos x="T26" y="T27"/>
              </a:cxn>
              <a:cxn ang="T96">
                <a:pos x="T28" y="T29"/>
              </a:cxn>
              <a:cxn ang="T97">
                <a:pos x="T30" y="T31"/>
              </a:cxn>
              <a:cxn ang="T98">
                <a:pos x="T32" y="T33"/>
              </a:cxn>
              <a:cxn ang="T99">
                <a:pos x="T34" y="T35"/>
              </a:cxn>
              <a:cxn ang="T100">
                <a:pos x="T36" y="T37"/>
              </a:cxn>
              <a:cxn ang="T101">
                <a:pos x="T38" y="T39"/>
              </a:cxn>
              <a:cxn ang="T102">
                <a:pos x="T40" y="T41"/>
              </a:cxn>
              <a:cxn ang="T103">
                <a:pos x="T42" y="T43"/>
              </a:cxn>
              <a:cxn ang="T104">
                <a:pos x="T44" y="T45"/>
              </a:cxn>
              <a:cxn ang="T105">
                <a:pos x="T46" y="T47"/>
              </a:cxn>
              <a:cxn ang="T106">
                <a:pos x="T48" y="T49"/>
              </a:cxn>
              <a:cxn ang="T107">
                <a:pos x="T50" y="T51"/>
              </a:cxn>
              <a:cxn ang="T108">
                <a:pos x="T52" y="T53"/>
              </a:cxn>
              <a:cxn ang="T109">
                <a:pos x="T54" y="T55"/>
              </a:cxn>
              <a:cxn ang="T110">
                <a:pos x="T56" y="T57"/>
              </a:cxn>
              <a:cxn ang="T111">
                <a:pos x="T58" y="T59"/>
              </a:cxn>
              <a:cxn ang="T112">
                <a:pos x="T60" y="T61"/>
              </a:cxn>
              <a:cxn ang="T113">
                <a:pos x="T62" y="T63"/>
              </a:cxn>
              <a:cxn ang="T114">
                <a:pos x="T64" y="T65"/>
              </a:cxn>
              <a:cxn ang="T115">
                <a:pos x="T66" y="T67"/>
              </a:cxn>
              <a:cxn ang="T116">
                <a:pos x="T68" y="T69"/>
              </a:cxn>
              <a:cxn ang="T117">
                <a:pos x="T70" y="T71"/>
              </a:cxn>
              <a:cxn ang="T118">
                <a:pos x="T72" y="T73"/>
              </a:cxn>
              <a:cxn ang="T119">
                <a:pos x="T74" y="T75"/>
              </a:cxn>
              <a:cxn ang="T120">
                <a:pos x="T76" y="T77"/>
              </a:cxn>
              <a:cxn ang="T121">
                <a:pos x="T78" y="T79"/>
              </a:cxn>
              <a:cxn ang="T122">
                <a:pos x="T80" y="T81"/>
              </a:cxn>
            </a:cxnLst>
            <a:rect l="T123" t="T124" r="T125" b="T126"/>
            <a:pathLst>
              <a:path w="667" h="667">
                <a:moveTo>
                  <a:pt x="568" y="569"/>
                </a:moveTo>
                <a:lnTo>
                  <a:pt x="591" y="544"/>
                </a:lnTo>
                <a:lnTo>
                  <a:pt x="600" y="530"/>
                </a:lnTo>
                <a:lnTo>
                  <a:pt x="604" y="523"/>
                </a:lnTo>
                <a:lnTo>
                  <a:pt x="607" y="519"/>
                </a:lnTo>
                <a:lnTo>
                  <a:pt x="610" y="517"/>
                </a:lnTo>
                <a:lnTo>
                  <a:pt x="626" y="489"/>
                </a:lnTo>
                <a:lnTo>
                  <a:pt x="642" y="461"/>
                </a:lnTo>
                <a:lnTo>
                  <a:pt x="652" y="431"/>
                </a:lnTo>
                <a:lnTo>
                  <a:pt x="655" y="415"/>
                </a:lnTo>
                <a:lnTo>
                  <a:pt x="660" y="400"/>
                </a:lnTo>
                <a:lnTo>
                  <a:pt x="665" y="367"/>
                </a:lnTo>
                <a:lnTo>
                  <a:pt x="665" y="358"/>
                </a:lnTo>
                <a:lnTo>
                  <a:pt x="665" y="354"/>
                </a:lnTo>
                <a:lnTo>
                  <a:pt x="665" y="351"/>
                </a:lnTo>
                <a:lnTo>
                  <a:pt x="666" y="350"/>
                </a:lnTo>
                <a:lnTo>
                  <a:pt x="667" y="334"/>
                </a:lnTo>
                <a:lnTo>
                  <a:pt x="665" y="299"/>
                </a:lnTo>
                <a:lnTo>
                  <a:pt x="660" y="267"/>
                </a:lnTo>
                <a:lnTo>
                  <a:pt x="652" y="234"/>
                </a:lnTo>
                <a:lnTo>
                  <a:pt x="642" y="204"/>
                </a:lnTo>
                <a:lnTo>
                  <a:pt x="626" y="174"/>
                </a:lnTo>
                <a:lnTo>
                  <a:pt x="610" y="147"/>
                </a:lnTo>
                <a:lnTo>
                  <a:pt x="591" y="121"/>
                </a:lnTo>
                <a:lnTo>
                  <a:pt x="568" y="96"/>
                </a:lnTo>
                <a:lnTo>
                  <a:pt x="543" y="73"/>
                </a:lnTo>
                <a:lnTo>
                  <a:pt x="516" y="53"/>
                </a:lnTo>
                <a:lnTo>
                  <a:pt x="488" y="36"/>
                </a:lnTo>
                <a:lnTo>
                  <a:pt x="461" y="23"/>
                </a:lnTo>
                <a:lnTo>
                  <a:pt x="431" y="13"/>
                </a:lnTo>
                <a:lnTo>
                  <a:pt x="414" y="8"/>
                </a:lnTo>
                <a:lnTo>
                  <a:pt x="399" y="6"/>
                </a:lnTo>
                <a:lnTo>
                  <a:pt x="367" y="1"/>
                </a:lnTo>
                <a:lnTo>
                  <a:pt x="333" y="0"/>
                </a:lnTo>
                <a:lnTo>
                  <a:pt x="298" y="1"/>
                </a:lnTo>
                <a:lnTo>
                  <a:pt x="266" y="6"/>
                </a:lnTo>
                <a:lnTo>
                  <a:pt x="233" y="13"/>
                </a:lnTo>
                <a:lnTo>
                  <a:pt x="204" y="23"/>
                </a:lnTo>
                <a:lnTo>
                  <a:pt x="174" y="36"/>
                </a:lnTo>
                <a:lnTo>
                  <a:pt x="148" y="53"/>
                </a:lnTo>
                <a:lnTo>
                  <a:pt x="121" y="73"/>
                </a:lnTo>
                <a:lnTo>
                  <a:pt x="97" y="96"/>
                </a:lnTo>
                <a:lnTo>
                  <a:pt x="73" y="121"/>
                </a:lnTo>
                <a:lnTo>
                  <a:pt x="54" y="147"/>
                </a:lnTo>
                <a:lnTo>
                  <a:pt x="36" y="174"/>
                </a:lnTo>
                <a:lnTo>
                  <a:pt x="24" y="204"/>
                </a:lnTo>
                <a:lnTo>
                  <a:pt x="13" y="234"/>
                </a:lnTo>
                <a:lnTo>
                  <a:pt x="6" y="267"/>
                </a:lnTo>
                <a:lnTo>
                  <a:pt x="1" y="299"/>
                </a:lnTo>
                <a:lnTo>
                  <a:pt x="0" y="334"/>
                </a:lnTo>
                <a:lnTo>
                  <a:pt x="1" y="367"/>
                </a:lnTo>
                <a:lnTo>
                  <a:pt x="6" y="400"/>
                </a:lnTo>
                <a:lnTo>
                  <a:pt x="8" y="415"/>
                </a:lnTo>
                <a:lnTo>
                  <a:pt x="13" y="431"/>
                </a:lnTo>
                <a:lnTo>
                  <a:pt x="24" y="461"/>
                </a:lnTo>
                <a:lnTo>
                  <a:pt x="36" y="489"/>
                </a:lnTo>
                <a:lnTo>
                  <a:pt x="54" y="517"/>
                </a:lnTo>
                <a:lnTo>
                  <a:pt x="73" y="544"/>
                </a:lnTo>
                <a:lnTo>
                  <a:pt x="97" y="569"/>
                </a:lnTo>
                <a:lnTo>
                  <a:pt x="121" y="591"/>
                </a:lnTo>
                <a:lnTo>
                  <a:pt x="148" y="611"/>
                </a:lnTo>
                <a:lnTo>
                  <a:pt x="174" y="627"/>
                </a:lnTo>
                <a:lnTo>
                  <a:pt x="204" y="642"/>
                </a:lnTo>
                <a:lnTo>
                  <a:pt x="233" y="652"/>
                </a:lnTo>
                <a:lnTo>
                  <a:pt x="266" y="660"/>
                </a:lnTo>
                <a:lnTo>
                  <a:pt x="298" y="664"/>
                </a:lnTo>
                <a:lnTo>
                  <a:pt x="333" y="667"/>
                </a:lnTo>
                <a:lnTo>
                  <a:pt x="349" y="665"/>
                </a:lnTo>
                <a:lnTo>
                  <a:pt x="351" y="664"/>
                </a:lnTo>
                <a:lnTo>
                  <a:pt x="353" y="664"/>
                </a:lnTo>
                <a:lnTo>
                  <a:pt x="357" y="664"/>
                </a:lnTo>
                <a:lnTo>
                  <a:pt x="367" y="664"/>
                </a:lnTo>
                <a:lnTo>
                  <a:pt x="399" y="660"/>
                </a:lnTo>
                <a:lnTo>
                  <a:pt x="414" y="655"/>
                </a:lnTo>
                <a:lnTo>
                  <a:pt x="431" y="652"/>
                </a:lnTo>
                <a:lnTo>
                  <a:pt x="461" y="642"/>
                </a:lnTo>
                <a:lnTo>
                  <a:pt x="488" y="627"/>
                </a:lnTo>
                <a:lnTo>
                  <a:pt x="516" y="611"/>
                </a:lnTo>
                <a:lnTo>
                  <a:pt x="519" y="608"/>
                </a:lnTo>
                <a:lnTo>
                  <a:pt x="522" y="605"/>
                </a:lnTo>
                <a:lnTo>
                  <a:pt x="529" y="601"/>
                </a:lnTo>
                <a:lnTo>
                  <a:pt x="543" y="591"/>
                </a:lnTo>
                <a:lnTo>
                  <a:pt x="568" y="569"/>
                </a:lnTo>
                <a:close/>
              </a:path>
            </a:pathLst>
          </a:custGeom>
          <a:solidFill>
            <a:srgbClr val="00FFC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defTabSz="914400"/>
            <a:endParaRPr lang="fr-FR">
              <a:solidFill>
                <a:srgbClr val="000066"/>
              </a:solidFill>
              <a:cs typeface="Arial" charset="0"/>
            </a:endParaRPr>
          </a:p>
        </p:txBody>
      </p:sp>
      <p:sp>
        <p:nvSpPr>
          <p:cNvPr id="54" name="Freeform 68"/>
          <p:cNvSpPr>
            <a:spLocks/>
          </p:cNvSpPr>
          <p:nvPr/>
        </p:nvSpPr>
        <p:spPr bwMode="auto">
          <a:xfrm>
            <a:off x="2897188" y="2781300"/>
            <a:ext cx="158750" cy="198438"/>
          </a:xfrm>
          <a:custGeom>
            <a:avLst/>
            <a:gdLst>
              <a:gd name="T0" fmla="*/ 2147483647 w 667"/>
              <a:gd name="T1" fmla="*/ 2147483647 h 667"/>
              <a:gd name="T2" fmla="*/ 2147483647 w 667"/>
              <a:gd name="T3" fmla="*/ 2147483647 h 667"/>
              <a:gd name="T4" fmla="*/ 2147483647 w 667"/>
              <a:gd name="T5" fmla="*/ 2147483647 h 667"/>
              <a:gd name="T6" fmla="*/ 2147483647 w 667"/>
              <a:gd name="T7" fmla="*/ 2147483647 h 667"/>
              <a:gd name="T8" fmla="*/ 2147483647 w 667"/>
              <a:gd name="T9" fmla="*/ 2147483647 h 667"/>
              <a:gd name="T10" fmla="*/ 2147483647 w 667"/>
              <a:gd name="T11" fmla="*/ 2147483647 h 667"/>
              <a:gd name="T12" fmla="*/ 2147483647 w 667"/>
              <a:gd name="T13" fmla="*/ 2147483647 h 667"/>
              <a:gd name="T14" fmla="*/ 2147483647 w 667"/>
              <a:gd name="T15" fmla="*/ 2147483647 h 667"/>
              <a:gd name="T16" fmla="*/ 2147483647 w 667"/>
              <a:gd name="T17" fmla="*/ 2147483647 h 667"/>
              <a:gd name="T18" fmla="*/ 2147483647 w 667"/>
              <a:gd name="T19" fmla="*/ 2147483647 h 667"/>
              <a:gd name="T20" fmla="*/ 2147483647 w 667"/>
              <a:gd name="T21" fmla="*/ 2147483647 h 667"/>
              <a:gd name="T22" fmla="*/ 2147483647 w 667"/>
              <a:gd name="T23" fmla="*/ 2147483647 h 667"/>
              <a:gd name="T24" fmla="*/ 2147483647 w 667"/>
              <a:gd name="T25" fmla="*/ 2147483647 h 667"/>
              <a:gd name="T26" fmla="*/ 2147483647 w 667"/>
              <a:gd name="T27" fmla="*/ 2147483647 h 667"/>
              <a:gd name="T28" fmla="*/ 2147483647 w 667"/>
              <a:gd name="T29" fmla="*/ 2147483647 h 667"/>
              <a:gd name="T30" fmla="*/ 2147483647 w 667"/>
              <a:gd name="T31" fmla="*/ 2147483647 h 667"/>
              <a:gd name="T32" fmla="*/ 2147483647 w 667"/>
              <a:gd name="T33" fmla="*/ 0 h 667"/>
              <a:gd name="T34" fmla="*/ 2147483647 w 667"/>
              <a:gd name="T35" fmla="*/ 2147483647 h 667"/>
              <a:gd name="T36" fmla="*/ 2147483647 w 667"/>
              <a:gd name="T37" fmla="*/ 2147483647 h 667"/>
              <a:gd name="T38" fmla="*/ 2147483647 w 667"/>
              <a:gd name="T39" fmla="*/ 2147483647 h 667"/>
              <a:gd name="T40" fmla="*/ 2147483647 w 667"/>
              <a:gd name="T41" fmla="*/ 2147483647 h 667"/>
              <a:gd name="T42" fmla="*/ 2147483647 w 667"/>
              <a:gd name="T43" fmla="*/ 2147483647 h 667"/>
              <a:gd name="T44" fmla="*/ 2147483647 w 667"/>
              <a:gd name="T45" fmla="*/ 2147483647 h 667"/>
              <a:gd name="T46" fmla="*/ 2147483647 w 667"/>
              <a:gd name="T47" fmla="*/ 2147483647 h 667"/>
              <a:gd name="T48" fmla="*/ 0 w 667"/>
              <a:gd name="T49" fmla="*/ 2147483647 h 667"/>
              <a:gd name="T50" fmla="*/ 2147483647 w 667"/>
              <a:gd name="T51" fmla="*/ 2147483647 h 667"/>
              <a:gd name="T52" fmla="*/ 2147483647 w 667"/>
              <a:gd name="T53" fmla="*/ 2147483647 h 667"/>
              <a:gd name="T54" fmla="*/ 2147483647 w 667"/>
              <a:gd name="T55" fmla="*/ 2147483647 h 667"/>
              <a:gd name="T56" fmla="*/ 2147483647 w 667"/>
              <a:gd name="T57" fmla="*/ 2147483647 h 667"/>
              <a:gd name="T58" fmla="*/ 2147483647 w 667"/>
              <a:gd name="T59" fmla="*/ 2147483647 h 667"/>
              <a:gd name="T60" fmla="*/ 2147483647 w 667"/>
              <a:gd name="T61" fmla="*/ 2147483647 h 667"/>
              <a:gd name="T62" fmla="*/ 2147483647 w 667"/>
              <a:gd name="T63" fmla="*/ 2147483647 h 667"/>
              <a:gd name="T64" fmla="*/ 2147483647 w 667"/>
              <a:gd name="T65" fmla="*/ 2147483647 h 667"/>
              <a:gd name="T66" fmla="*/ 2147483647 w 667"/>
              <a:gd name="T67" fmla="*/ 2147483647 h 667"/>
              <a:gd name="T68" fmla="*/ 2147483647 w 667"/>
              <a:gd name="T69" fmla="*/ 2147483647 h 667"/>
              <a:gd name="T70" fmla="*/ 2147483647 w 667"/>
              <a:gd name="T71" fmla="*/ 2147483647 h 667"/>
              <a:gd name="T72" fmla="*/ 2147483647 w 667"/>
              <a:gd name="T73" fmla="*/ 2147483647 h 667"/>
              <a:gd name="T74" fmla="*/ 2147483647 w 667"/>
              <a:gd name="T75" fmla="*/ 2147483647 h 667"/>
              <a:gd name="T76" fmla="*/ 2147483647 w 667"/>
              <a:gd name="T77" fmla="*/ 2147483647 h 667"/>
              <a:gd name="T78" fmla="*/ 2147483647 w 667"/>
              <a:gd name="T79" fmla="*/ 2147483647 h 667"/>
              <a:gd name="T80" fmla="*/ 2147483647 w 667"/>
              <a:gd name="T81" fmla="*/ 2147483647 h 667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w 667"/>
              <a:gd name="T124" fmla="*/ 0 h 667"/>
              <a:gd name="T125" fmla="*/ 667 w 667"/>
              <a:gd name="T126" fmla="*/ 667 h 667"/>
            </a:gdLst>
            <a:ahLst/>
            <a:cxnLst>
              <a:cxn ang="T82">
                <a:pos x="T0" y="T1"/>
              </a:cxn>
              <a:cxn ang="T83">
                <a:pos x="T2" y="T3"/>
              </a:cxn>
              <a:cxn ang="T84">
                <a:pos x="T4" y="T5"/>
              </a:cxn>
              <a:cxn ang="T85">
                <a:pos x="T6" y="T7"/>
              </a:cxn>
              <a:cxn ang="T86">
                <a:pos x="T8" y="T9"/>
              </a:cxn>
              <a:cxn ang="T87">
                <a:pos x="T10" y="T11"/>
              </a:cxn>
              <a:cxn ang="T88">
                <a:pos x="T12" y="T13"/>
              </a:cxn>
              <a:cxn ang="T89">
                <a:pos x="T14" y="T15"/>
              </a:cxn>
              <a:cxn ang="T90">
                <a:pos x="T16" y="T17"/>
              </a:cxn>
              <a:cxn ang="T91">
                <a:pos x="T18" y="T19"/>
              </a:cxn>
              <a:cxn ang="T92">
                <a:pos x="T20" y="T21"/>
              </a:cxn>
              <a:cxn ang="T93">
                <a:pos x="T22" y="T23"/>
              </a:cxn>
              <a:cxn ang="T94">
                <a:pos x="T24" y="T25"/>
              </a:cxn>
              <a:cxn ang="T95">
                <a:pos x="T26" y="T27"/>
              </a:cxn>
              <a:cxn ang="T96">
                <a:pos x="T28" y="T29"/>
              </a:cxn>
              <a:cxn ang="T97">
                <a:pos x="T30" y="T31"/>
              </a:cxn>
              <a:cxn ang="T98">
                <a:pos x="T32" y="T33"/>
              </a:cxn>
              <a:cxn ang="T99">
                <a:pos x="T34" y="T35"/>
              </a:cxn>
              <a:cxn ang="T100">
                <a:pos x="T36" y="T37"/>
              </a:cxn>
              <a:cxn ang="T101">
                <a:pos x="T38" y="T39"/>
              </a:cxn>
              <a:cxn ang="T102">
                <a:pos x="T40" y="T41"/>
              </a:cxn>
              <a:cxn ang="T103">
                <a:pos x="T42" y="T43"/>
              </a:cxn>
              <a:cxn ang="T104">
                <a:pos x="T44" y="T45"/>
              </a:cxn>
              <a:cxn ang="T105">
                <a:pos x="T46" y="T47"/>
              </a:cxn>
              <a:cxn ang="T106">
                <a:pos x="T48" y="T49"/>
              </a:cxn>
              <a:cxn ang="T107">
                <a:pos x="T50" y="T51"/>
              </a:cxn>
              <a:cxn ang="T108">
                <a:pos x="T52" y="T53"/>
              </a:cxn>
              <a:cxn ang="T109">
                <a:pos x="T54" y="T55"/>
              </a:cxn>
              <a:cxn ang="T110">
                <a:pos x="T56" y="T57"/>
              </a:cxn>
              <a:cxn ang="T111">
                <a:pos x="T58" y="T59"/>
              </a:cxn>
              <a:cxn ang="T112">
                <a:pos x="T60" y="T61"/>
              </a:cxn>
              <a:cxn ang="T113">
                <a:pos x="T62" y="T63"/>
              </a:cxn>
              <a:cxn ang="T114">
                <a:pos x="T64" y="T65"/>
              </a:cxn>
              <a:cxn ang="T115">
                <a:pos x="T66" y="T67"/>
              </a:cxn>
              <a:cxn ang="T116">
                <a:pos x="T68" y="T69"/>
              </a:cxn>
              <a:cxn ang="T117">
                <a:pos x="T70" y="T71"/>
              </a:cxn>
              <a:cxn ang="T118">
                <a:pos x="T72" y="T73"/>
              </a:cxn>
              <a:cxn ang="T119">
                <a:pos x="T74" y="T75"/>
              </a:cxn>
              <a:cxn ang="T120">
                <a:pos x="T76" y="T77"/>
              </a:cxn>
              <a:cxn ang="T121">
                <a:pos x="T78" y="T79"/>
              </a:cxn>
              <a:cxn ang="T122">
                <a:pos x="T80" y="T81"/>
              </a:cxn>
            </a:cxnLst>
            <a:rect l="T123" t="T124" r="T125" b="T126"/>
            <a:pathLst>
              <a:path w="667" h="667">
                <a:moveTo>
                  <a:pt x="568" y="569"/>
                </a:moveTo>
                <a:lnTo>
                  <a:pt x="591" y="544"/>
                </a:lnTo>
                <a:lnTo>
                  <a:pt x="600" y="530"/>
                </a:lnTo>
                <a:lnTo>
                  <a:pt x="604" y="523"/>
                </a:lnTo>
                <a:lnTo>
                  <a:pt x="607" y="519"/>
                </a:lnTo>
                <a:lnTo>
                  <a:pt x="610" y="517"/>
                </a:lnTo>
                <a:lnTo>
                  <a:pt x="626" y="489"/>
                </a:lnTo>
                <a:lnTo>
                  <a:pt x="642" y="461"/>
                </a:lnTo>
                <a:lnTo>
                  <a:pt x="652" y="431"/>
                </a:lnTo>
                <a:lnTo>
                  <a:pt x="655" y="415"/>
                </a:lnTo>
                <a:lnTo>
                  <a:pt x="660" y="400"/>
                </a:lnTo>
                <a:lnTo>
                  <a:pt x="665" y="367"/>
                </a:lnTo>
                <a:lnTo>
                  <a:pt x="665" y="358"/>
                </a:lnTo>
                <a:lnTo>
                  <a:pt x="665" y="354"/>
                </a:lnTo>
                <a:lnTo>
                  <a:pt x="665" y="351"/>
                </a:lnTo>
                <a:lnTo>
                  <a:pt x="666" y="350"/>
                </a:lnTo>
                <a:lnTo>
                  <a:pt x="667" y="334"/>
                </a:lnTo>
                <a:lnTo>
                  <a:pt x="665" y="299"/>
                </a:lnTo>
                <a:lnTo>
                  <a:pt x="660" y="267"/>
                </a:lnTo>
                <a:lnTo>
                  <a:pt x="652" y="234"/>
                </a:lnTo>
                <a:lnTo>
                  <a:pt x="642" y="204"/>
                </a:lnTo>
                <a:lnTo>
                  <a:pt x="626" y="174"/>
                </a:lnTo>
                <a:lnTo>
                  <a:pt x="610" y="147"/>
                </a:lnTo>
                <a:lnTo>
                  <a:pt x="591" y="121"/>
                </a:lnTo>
                <a:lnTo>
                  <a:pt x="568" y="96"/>
                </a:lnTo>
                <a:lnTo>
                  <a:pt x="543" y="73"/>
                </a:lnTo>
                <a:lnTo>
                  <a:pt x="516" y="53"/>
                </a:lnTo>
                <a:lnTo>
                  <a:pt x="488" y="36"/>
                </a:lnTo>
                <a:lnTo>
                  <a:pt x="461" y="23"/>
                </a:lnTo>
                <a:lnTo>
                  <a:pt x="431" y="13"/>
                </a:lnTo>
                <a:lnTo>
                  <a:pt x="414" y="8"/>
                </a:lnTo>
                <a:lnTo>
                  <a:pt x="399" y="6"/>
                </a:lnTo>
                <a:lnTo>
                  <a:pt x="367" y="1"/>
                </a:lnTo>
                <a:lnTo>
                  <a:pt x="333" y="0"/>
                </a:lnTo>
                <a:lnTo>
                  <a:pt x="298" y="1"/>
                </a:lnTo>
                <a:lnTo>
                  <a:pt x="266" y="6"/>
                </a:lnTo>
                <a:lnTo>
                  <a:pt x="233" y="13"/>
                </a:lnTo>
                <a:lnTo>
                  <a:pt x="204" y="23"/>
                </a:lnTo>
                <a:lnTo>
                  <a:pt x="174" y="36"/>
                </a:lnTo>
                <a:lnTo>
                  <a:pt x="148" y="53"/>
                </a:lnTo>
                <a:lnTo>
                  <a:pt x="121" y="73"/>
                </a:lnTo>
                <a:lnTo>
                  <a:pt x="97" y="96"/>
                </a:lnTo>
                <a:lnTo>
                  <a:pt x="73" y="121"/>
                </a:lnTo>
                <a:lnTo>
                  <a:pt x="54" y="147"/>
                </a:lnTo>
                <a:lnTo>
                  <a:pt x="36" y="174"/>
                </a:lnTo>
                <a:lnTo>
                  <a:pt x="24" y="204"/>
                </a:lnTo>
                <a:lnTo>
                  <a:pt x="13" y="234"/>
                </a:lnTo>
                <a:lnTo>
                  <a:pt x="6" y="267"/>
                </a:lnTo>
                <a:lnTo>
                  <a:pt x="1" y="299"/>
                </a:lnTo>
                <a:lnTo>
                  <a:pt x="0" y="334"/>
                </a:lnTo>
                <a:lnTo>
                  <a:pt x="1" y="367"/>
                </a:lnTo>
                <a:lnTo>
                  <a:pt x="6" y="400"/>
                </a:lnTo>
                <a:lnTo>
                  <a:pt x="8" y="415"/>
                </a:lnTo>
                <a:lnTo>
                  <a:pt x="13" y="431"/>
                </a:lnTo>
                <a:lnTo>
                  <a:pt x="24" y="461"/>
                </a:lnTo>
                <a:lnTo>
                  <a:pt x="36" y="489"/>
                </a:lnTo>
                <a:lnTo>
                  <a:pt x="54" y="517"/>
                </a:lnTo>
                <a:lnTo>
                  <a:pt x="73" y="544"/>
                </a:lnTo>
                <a:lnTo>
                  <a:pt x="97" y="569"/>
                </a:lnTo>
                <a:lnTo>
                  <a:pt x="121" y="591"/>
                </a:lnTo>
                <a:lnTo>
                  <a:pt x="148" y="611"/>
                </a:lnTo>
                <a:lnTo>
                  <a:pt x="174" y="627"/>
                </a:lnTo>
                <a:lnTo>
                  <a:pt x="204" y="642"/>
                </a:lnTo>
                <a:lnTo>
                  <a:pt x="233" y="652"/>
                </a:lnTo>
                <a:lnTo>
                  <a:pt x="266" y="660"/>
                </a:lnTo>
                <a:lnTo>
                  <a:pt x="298" y="664"/>
                </a:lnTo>
                <a:lnTo>
                  <a:pt x="333" y="667"/>
                </a:lnTo>
                <a:lnTo>
                  <a:pt x="349" y="665"/>
                </a:lnTo>
                <a:lnTo>
                  <a:pt x="351" y="664"/>
                </a:lnTo>
                <a:lnTo>
                  <a:pt x="353" y="664"/>
                </a:lnTo>
                <a:lnTo>
                  <a:pt x="357" y="664"/>
                </a:lnTo>
                <a:lnTo>
                  <a:pt x="367" y="664"/>
                </a:lnTo>
                <a:lnTo>
                  <a:pt x="399" y="660"/>
                </a:lnTo>
                <a:lnTo>
                  <a:pt x="414" y="655"/>
                </a:lnTo>
                <a:lnTo>
                  <a:pt x="431" y="652"/>
                </a:lnTo>
                <a:lnTo>
                  <a:pt x="461" y="642"/>
                </a:lnTo>
                <a:lnTo>
                  <a:pt x="488" y="627"/>
                </a:lnTo>
                <a:lnTo>
                  <a:pt x="516" y="611"/>
                </a:lnTo>
                <a:lnTo>
                  <a:pt x="519" y="608"/>
                </a:lnTo>
                <a:lnTo>
                  <a:pt x="522" y="605"/>
                </a:lnTo>
                <a:lnTo>
                  <a:pt x="529" y="601"/>
                </a:lnTo>
                <a:lnTo>
                  <a:pt x="543" y="591"/>
                </a:lnTo>
                <a:lnTo>
                  <a:pt x="568" y="569"/>
                </a:lnTo>
                <a:close/>
              </a:path>
            </a:pathLst>
          </a:custGeom>
          <a:solidFill>
            <a:srgbClr val="00FFC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defTabSz="914400"/>
            <a:endParaRPr lang="fr-FR">
              <a:solidFill>
                <a:srgbClr val="000066"/>
              </a:solidFill>
              <a:cs typeface="Arial" charset="0"/>
            </a:endParaRPr>
          </a:p>
        </p:txBody>
      </p:sp>
      <p:sp>
        <p:nvSpPr>
          <p:cNvPr id="55" name="Freeform 68"/>
          <p:cNvSpPr>
            <a:spLocks/>
          </p:cNvSpPr>
          <p:nvPr/>
        </p:nvSpPr>
        <p:spPr bwMode="auto">
          <a:xfrm>
            <a:off x="5654675" y="4446588"/>
            <a:ext cx="158750" cy="198437"/>
          </a:xfrm>
          <a:custGeom>
            <a:avLst/>
            <a:gdLst>
              <a:gd name="T0" fmla="*/ 2147483647 w 667"/>
              <a:gd name="T1" fmla="*/ 2147483647 h 667"/>
              <a:gd name="T2" fmla="*/ 2147483647 w 667"/>
              <a:gd name="T3" fmla="*/ 2147483647 h 667"/>
              <a:gd name="T4" fmla="*/ 2147483647 w 667"/>
              <a:gd name="T5" fmla="*/ 2147483647 h 667"/>
              <a:gd name="T6" fmla="*/ 2147483647 w 667"/>
              <a:gd name="T7" fmla="*/ 2147483647 h 667"/>
              <a:gd name="T8" fmla="*/ 2147483647 w 667"/>
              <a:gd name="T9" fmla="*/ 2147483647 h 667"/>
              <a:gd name="T10" fmla="*/ 2147483647 w 667"/>
              <a:gd name="T11" fmla="*/ 2147483647 h 667"/>
              <a:gd name="T12" fmla="*/ 2147483647 w 667"/>
              <a:gd name="T13" fmla="*/ 2147483647 h 667"/>
              <a:gd name="T14" fmla="*/ 2147483647 w 667"/>
              <a:gd name="T15" fmla="*/ 2147483647 h 667"/>
              <a:gd name="T16" fmla="*/ 2147483647 w 667"/>
              <a:gd name="T17" fmla="*/ 2147483647 h 667"/>
              <a:gd name="T18" fmla="*/ 2147483647 w 667"/>
              <a:gd name="T19" fmla="*/ 2147483647 h 667"/>
              <a:gd name="T20" fmla="*/ 2147483647 w 667"/>
              <a:gd name="T21" fmla="*/ 2147483647 h 667"/>
              <a:gd name="T22" fmla="*/ 2147483647 w 667"/>
              <a:gd name="T23" fmla="*/ 2147483647 h 667"/>
              <a:gd name="T24" fmla="*/ 2147483647 w 667"/>
              <a:gd name="T25" fmla="*/ 2147483647 h 667"/>
              <a:gd name="T26" fmla="*/ 2147483647 w 667"/>
              <a:gd name="T27" fmla="*/ 2147483647 h 667"/>
              <a:gd name="T28" fmla="*/ 2147483647 w 667"/>
              <a:gd name="T29" fmla="*/ 2147483647 h 667"/>
              <a:gd name="T30" fmla="*/ 2147483647 w 667"/>
              <a:gd name="T31" fmla="*/ 2147483647 h 667"/>
              <a:gd name="T32" fmla="*/ 2147483647 w 667"/>
              <a:gd name="T33" fmla="*/ 0 h 667"/>
              <a:gd name="T34" fmla="*/ 2147483647 w 667"/>
              <a:gd name="T35" fmla="*/ 2147483647 h 667"/>
              <a:gd name="T36" fmla="*/ 2147483647 w 667"/>
              <a:gd name="T37" fmla="*/ 2147483647 h 667"/>
              <a:gd name="T38" fmla="*/ 2147483647 w 667"/>
              <a:gd name="T39" fmla="*/ 2147483647 h 667"/>
              <a:gd name="T40" fmla="*/ 2147483647 w 667"/>
              <a:gd name="T41" fmla="*/ 2147483647 h 667"/>
              <a:gd name="T42" fmla="*/ 2147483647 w 667"/>
              <a:gd name="T43" fmla="*/ 2147483647 h 667"/>
              <a:gd name="T44" fmla="*/ 2147483647 w 667"/>
              <a:gd name="T45" fmla="*/ 2147483647 h 667"/>
              <a:gd name="T46" fmla="*/ 2147483647 w 667"/>
              <a:gd name="T47" fmla="*/ 2147483647 h 667"/>
              <a:gd name="T48" fmla="*/ 0 w 667"/>
              <a:gd name="T49" fmla="*/ 2147483647 h 667"/>
              <a:gd name="T50" fmla="*/ 2147483647 w 667"/>
              <a:gd name="T51" fmla="*/ 2147483647 h 667"/>
              <a:gd name="T52" fmla="*/ 2147483647 w 667"/>
              <a:gd name="T53" fmla="*/ 2147483647 h 667"/>
              <a:gd name="T54" fmla="*/ 2147483647 w 667"/>
              <a:gd name="T55" fmla="*/ 2147483647 h 667"/>
              <a:gd name="T56" fmla="*/ 2147483647 w 667"/>
              <a:gd name="T57" fmla="*/ 2147483647 h 667"/>
              <a:gd name="T58" fmla="*/ 2147483647 w 667"/>
              <a:gd name="T59" fmla="*/ 2147483647 h 667"/>
              <a:gd name="T60" fmla="*/ 2147483647 w 667"/>
              <a:gd name="T61" fmla="*/ 2147483647 h 667"/>
              <a:gd name="T62" fmla="*/ 2147483647 w 667"/>
              <a:gd name="T63" fmla="*/ 2147483647 h 667"/>
              <a:gd name="T64" fmla="*/ 2147483647 w 667"/>
              <a:gd name="T65" fmla="*/ 2147483647 h 667"/>
              <a:gd name="T66" fmla="*/ 2147483647 w 667"/>
              <a:gd name="T67" fmla="*/ 2147483647 h 667"/>
              <a:gd name="T68" fmla="*/ 2147483647 w 667"/>
              <a:gd name="T69" fmla="*/ 2147483647 h 667"/>
              <a:gd name="T70" fmla="*/ 2147483647 w 667"/>
              <a:gd name="T71" fmla="*/ 2147483647 h 667"/>
              <a:gd name="T72" fmla="*/ 2147483647 w 667"/>
              <a:gd name="T73" fmla="*/ 2147483647 h 667"/>
              <a:gd name="T74" fmla="*/ 2147483647 w 667"/>
              <a:gd name="T75" fmla="*/ 2147483647 h 667"/>
              <a:gd name="T76" fmla="*/ 2147483647 w 667"/>
              <a:gd name="T77" fmla="*/ 2147483647 h 667"/>
              <a:gd name="T78" fmla="*/ 2147483647 w 667"/>
              <a:gd name="T79" fmla="*/ 2147483647 h 667"/>
              <a:gd name="T80" fmla="*/ 2147483647 w 667"/>
              <a:gd name="T81" fmla="*/ 2147483647 h 667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w 667"/>
              <a:gd name="T124" fmla="*/ 0 h 667"/>
              <a:gd name="T125" fmla="*/ 667 w 667"/>
              <a:gd name="T126" fmla="*/ 667 h 667"/>
            </a:gdLst>
            <a:ahLst/>
            <a:cxnLst>
              <a:cxn ang="T82">
                <a:pos x="T0" y="T1"/>
              </a:cxn>
              <a:cxn ang="T83">
                <a:pos x="T2" y="T3"/>
              </a:cxn>
              <a:cxn ang="T84">
                <a:pos x="T4" y="T5"/>
              </a:cxn>
              <a:cxn ang="T85">
                <a:pos x="T6" y="T7"/>
              </a:cxn>
              <a:cxn ang="T86">
                <a:pos x="T8" y="T9"/>
              </a:cxn>
              <a:cxn ang="T87">
                <a:pos x="T10" y="T11"/>
              </a:cxn>
              <a:cxn ang="T88">
                <a:pos x="T12" y="T13"/>
              </a:cxn>
              <a:cxn ang="T89">
                <a:pos x="T14" y="T15"/>
              </a:cxn>
              <a:cxn ang="T90">
                <a:pos x="T16" y="T17"/>
              </a:cxn>
              <a:cxn ang="T91">
                <a:pos x="T18" y="T19"/>
              </a:cxn>
              <a:cxn ang="T92">
                <a:pos x="T20" y="T21"/>
              </a:cxn>
              <a:cxn ang="T93">
                <a:pos x="T22" y="T23"/>
              </a:cxn>
              <a:cxn ang="T94">
                <a:pos x="T24" y="T25"/>
              </a:cxn>
              <a:cxn ang="T95">
                <a:pos x="T26" y="T27"/>
              </a:cxn>
              <a:cxn ang="T96">
                <a:pos x="T28" y="T29"/>
              </a:cxn>
              <a:cxn ang="T97">
                <a:pos x="T30" y="T31"/>
              </a:cxn>
              <a:cxn ang="T98">
                <a:pos x="T32" y="T33"/>
              </a:cxn>
              <a:cxn ang="T99">
                <a:pos x="T34" y="T35"/>
              </a:cxn>
              <a:cxn ang="T100">
                <a:pos x="T36" y="T37"/>
              </a:cxn>
              <a:cxn ang="T101">
                <a:pos x="T38" y="T39"/>
              </a:cxn>
              <a:cxn ang="T102">
                <a:pos x="T40" y="T41"/>
              </a:cxn>
              <a:cxn ang="T103">
                <a:pos x="T42" y="T43"/>
              </a:cxn>
              <a:cxn ang="T104">
                <a:pos x="T44" y="T45"/>
              </a:cxn>
              <a:cxn ang="T105">
                <a:pos x="T46" y="T47"/>
              </a:cxn>
              <a:cxn ang="T106">
                <a:pos x="T48" y="T49"/>
              </a:cxn>
              <a:cxn ang="T107">
                <a:pos x="T50" y="T51"/>
              </a:cxn>
              <a:cxn ang="T108">
                <a:pos x="T52" y="T53"/>
              </a:cxn>
              <a:cxn ang="T109">
                <a:pos x="T54" y="T55"/>
              </a:cxn>
              <a:cxn ang="T110">
                <a:pos x="T56" y="T57"/>
              </a:cxn>
              <a:cxn ang="T111">
                <a:pos x="T58" y="T59"/>
              </a:cxn>
              <a:cxn ang="T112">
                <a:pos x="T60" y="T61"/>
              </a:cxn>
              <a:cxn ang="T113">
                <a:pos x="T62" y="T63"/>
              </a:cxn>
              <a:cxn ang="T114">
                <a:pos x="T64" y="T65"/>
              </a:cxn>
              <a:cxn ang="T115">
                <a:pos x="T66" y="T67"/>
              </a:cxn>
              <a:cxn ang="T116">
                <a:pos x="T68" y="T69"/>
              </a:cxn>
              <a:cxn ang="T117">
                <a:pos x="T70" y="T71"/>
              </a:cxn>
              <a:cxn ang="T118">
                <a:pos x="T72" y="T73"/>
              </a:cxn>
              <a:cxn ang="T119">
                <a:pos x="T74" y="T75"/>
              </a:cxn>
              <a:cxn ang="T120">
                <a:pos x="T76" y="T77"/>
              </a:cxn>
              <a:cxn ang="T121">
                <a:pos x="T78" y="T79"/>
              </a:cxn>
              <a:cxn ang="T122">
                <a:pos x="T80" y="T81"/>
              </a:cxn>
            </a:cxnLst>
            <a:rect l="T123" t="T124" r="T125" b="T126"/>
            <a:pathLst>
              <a:path w="667" h="667">
                <a:moveTo>
                  <a:pt x="568" y="569"/>
                </a:moveTo>
                <a:lnTo>
                  <a:pt x="591" y="544"/>
                </a:lnTo>
                <a:lnTo>
                  <a:pt x="600" y="530"/>
                </a:lnTo>
                <a:lnTo>
                  <a:pt x="604" y="523"/>
                </a:lnTo>
                <a:lnTo>
                  <a:pt x="607" y="519"/>
                </a:lnTo>
                <a:lnTo>
                  <a:pt x="610" y="517"/>
                </a:lnTo>
                <a:lnTo>
                  <a:pt x="626" y="489"/>
                </a:lnTo>
                <a:lnTo>
                  <a:pt x="642" y="461"/>
                </a:lnTo>
                <a:lnTo>
                  <a:pt x="652" y="431"/>
                </a:lnTo>
                <a:lnTo>
                  <a:pt x="655" y="415"/>
                </a:lnTo>
                <a:lnTo>
                  <a:pt x="660" y="400"/>
                </a:lnTo>
                <a:lnTo>
                  <a:pt x="665" y="367"/>
                </a:lnTo>
                <a:lnTo>
                  <a:pt x="665" y="358"/>
                </a:lnTo>
                <a:lnTo>
                  <a:pt x="665" y="354"/>
                </a:lnTo>
                <a:lnTo>
                  <a:pt x="665" y="351"/>
                </a:lnTo>
                <a:lnTo>
                  <a:pt x="666" y="350"/>
                </a:lnTo>
                <a:lnTo>
                  <a:pt x="667" y="334"/>
                </a:lnTo>
                <a:lnTo>
                  <a:pt x="665" y="299"/>
                </a:lnTo>
                <a:lnTo>
                  <a:pt x="660" y="267"/>
                </a:lnTo>
                <a:lnTo>
                  <a:pt x="652" y="234"/>
                </a:lnTo>
                <a:lnTo>
                  <a:pt x="642" y="204"/>
                </a:lnTo>
                <a:lnTo>
                  <a:pt x="626" y="174"/>
                </a:lnTo>
                <a:lnTo>
                  <a:pt x="610" y="147"/>
                </a:lnTo>
                <a:lnTo>
                  <a:pt x="591" y="121"/>
                </a:lnTo>
                <a:lnTo>
                  <a:pt x="568" y="96"/>
                </a:lnTo>
                <a:lnTo>
                  <a:pt x="543" y="73"/>
                </a:lnTo>
                <a:lnTo>
                  <a:pt x="516" y="53"/>
                </a:lnTo>
                <a:lnTo>
                  <a:pt x="488" y="36"/>
                </a:lnTo>
                <a:lnTo>
                  <a:pt x="461" y="23"/>
                </a:lnTo>
                <a:lnTo>
                  <a:pt x="431" y="13"/>
                </a:lnTo>
                <a:lnTo>
                  <a:pt x="414" y="8"/>
                </a:lnTo>
                <a:lnTo>
                  <a:pt x="399" y="6"/>
                </a:lnTo>
                <a:lnTo>
                  <a:pt x="367" y="1"/>
                </a:lnTo>
                <a:lnTo>
                  <a:pt x="333" y="0"/>
                </a:lnTo>
                <a:lnTo>
                  <a:pt x="298" y="1"/>
                </a:lnTo>
                <a:lnTo>
                  <a:pt x="266" y="6"/>
                </a:lnTo>
                <a:lnTo>
                  <a:pt x="233" y="13"/>
                </a:lnTo>
                <a:lnTo>
                  <a:pt x="204" y="23"/>
                </a:lnTo>
                <a:lnTo>
                  <a:pt x="174" y="36"/>
                </a:lnTo>
                <a:lnTo>
                  <a:pt x="148" y="53"/>
                </a:lnTo>
                <a:lnTo>
                  <a:pt x="121" y="73"/>
                </a:lnTo>
                <a:lnTo>
                  <a:pt x="97" y="96"/>
                </a:lnTo>
                <a:lnTo>
                  <a:pt x="73" y="121"/>
                </a:lnTo>
                <a:lnTo>
                  <a:pt x="54" y="147"/>
                </a:lnTo>
                <a:lnTo>
                  <a:pt x="36" y="174"/>
                </a:lnTo>
                <a:lnTo>
                  <a:pt x="24" y="204"/>
                </a:lnTo>
                <a:lnTo>
                  <a:pt x="13" y="234"/>
                </a:lnTo>
                <a:lnTo>
                  <a:pt x="6" y="267"/>
                </a:lnTo>
                <a:lnTo>
                  <a:pt x="1" y="299"/>
                </a:lnTo>
                <a:lnTo>
                  <a:pt x="0" y="334"/>
                </a:lnTo>
                <a:lnTo>
                  <a:pt x="1" y="367"/>
                </a:lnTo>
                <a:lnTo>
                  <a:pt x="6" y="400"/>
                </a:lnTo>
                <a:lnTo>
                  <a:pt x="8" y="415"/>
                </a:lnTo>
                <a:lnTo>
                  <a:pt x="13" y="431"/>
                </a:lnTo>
                <a:lnTo>
                  <a:pt x="24" y="461"/>
                </a:lnTo>
                <a:lnTo>
                  <a:pt x="36" y="489"/>
                </a:lnTo>
                <a:lnTo>
                  <a:pt x="54" y="517"/>
                </a:lnTo>
                <a:lnTo>
                  <a:pt x="73" y="544"/>
                </a:lnTo>
                <a:lnTo>
                  <a:pt x="97" y="569"/>
                </a:lnTo>
                <a:lnTo>
                  <a:pt x="121" y="591"/>
                </a:lnTo>
                <a:lnTo>
                  <a:pt x="148" y="611"/>
                </a:lnTo>
                <a:lnTo>
                  <a:pt x="174" y="627"/>
                </a:lnTo>
                <a:lnTo>
                  <a:pt x="204" y="642"/>
                </a:lnTo>
                <a:lnTo>
                  <a:pt x="233" y="652"/>
                </a:lnTo>
                <a:lnTo>
                  <a:pt x="266" y="660"/>
                </a:lnTo>
                <a:lnTo>
                  <a:pt x="298" y="664"/>
                </a:lnTo>
                <a:lnTo>
                  <a:pt x="333" y="667"/>
                </a:lnTo>
                <a:lnTo>
                  <a:pt x="349" y="665"/>
                </a:lnTo>
                <a:lnTo>
                  <a:pt x="351" y="664"/>
                </a:lnTo>
                <a:lnTo>
                  <a:pt x="353" y="664"/>
                </a:lnTo>
                <a:lnTo>
                  <a:pt x="357" y="664"/>
                </a:lnTo>
                <a:lnTo>
                  <a:pt x="367" y="664"/>
                </a:lnTo>
                <a:lnTo>
                  <a:pt x="399" y="660"/>
                </a:lnTo>
                <a:lnTo>
                  <a:pt x="414" y="655"/>
                </a:lnTo>
                <a:lnTo>
                  <a:pt x="431" y="652"/>
                </a:lnTo>
                <a:lnTo>
                  <a:pt x="461" y="642"/>
                </a:lnTo>
                <a:lnTo>
                  <a:pt x="488" y="627"/>
                </a:lnTo>
                <a:lnTo>
                  <a:pt x="516" y="611"/>
                </a:lnTo>
                <a:lnTo>
                  <a:pt x="519" y="608"/>
                </a:lnTo>
                <a:lnTo>
                  <a:pt x="522" y="605"/>
                </a:lnTo>
                <a:lnTo>
                  <a:pt x="529" y="601"/>
                </a:lnTo>
                <a:lnTo>
                  <a:pt x="543" y="591"/>
                </a:lnTo>
                <a:lnTo>
                  <a:pt x="568" y="569"/>
                </a:lnTo>
                <a:close/>
              </a:path>
            </a:pathLst>
          </a:custGeom>
          <a:solidFill>
            <a:srgbClr val="00FF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defTabSz="914400"/>
            <a:endParaRPr lang="fr-FR">
              <a:solidFill>
                <a:srgbClr val="000066"/>
              </a:solidFill>
              <a:cs typeface="Arial" charset="0"/>
            </a:endParaRPr>
          </a:p>
        </p:txBody>
      </p:sp>
      <p:sp>
        <p:nvSpPr>
          <p:cNvPr id="56" name="Freeform 68"/>
          <p:cNvSpPr>
            <a:spLocks/>
          </p:cNvSpPr>
          <p:nvPr/>
        </p:nvSpPr>
        <p:spPr bwMode="auto">
          <a:xfrm>
            <a:off x="5195888" y="4168775"/>
            <a:ext cx="157162" cy="198438"/>
          </a:xfrm>
          <a:custGeom>
            <a:avLst/>
            <a:gdLst>
              <a:gd name="T0" fmla="*/ 2147483647 w 667"/>
              <a:gd name="T1" fmla="*/ 2147483647 h 667"/>
              <a:gd name="T2" fmla="*/ 2147483647 w 667"/>
              <a:gd name="T3" fmla="*/ 2147483647 h 667"/>
              <a:gd name="T4" fmla="*/ 2147483647 w 667"/>
              <a:gd name="T5" fmla="*/ 2147483647 h 667"/>
              <a:gd name="T6" fmla="*/ 2147483647 w 667"/>
              <a:gd name="T7" fmla="*/ 2147483647 h 667"/>
              <a:gd name="T8" fmla="*/ 2147483647 w 667"/>
              <a:gd name="T9" fmla="*/ 2147483647 h 667"/>
              <a:gd name="T10" fmla="*/ 2147483647 w 667"/>
              <a:gd name="T11" fmla="*/ 2147483647 h 667"/>
              <a:gd name="T12" fmla="*/ 2147483647 w 667"/>
              <a:gd name="T13" fmla="*/ 2147483647 h 667"/>
              <a:gd name="T14" fmla="*/ 2147483647 w 667"/>
              <a:gd name="T15" fmla="*/ 2147483647 h 667"/>
              <a:gd name="T16" fmla="*/ 2147483647 w 667"/>
              <a:gd name="T17" fmla="*/ 2147483647 h 667"/>
              <a:gd name="T18" fmla="*/ 2147483647 w 667"/>
              <a:gd name="T19" fmla="*/ 2147483647 h 667"/>
              <a:gd name="T20" fmla="*/ 2147483647 w 667"/>
              <a:gd name="T21" fmla="*/ 2147483647 h 667"/>
              <a:gd name="T22" fmla="*/ 2147483647 w 667"/>
              <a:gd name="T23" fmla="*/ 2147483647 h 667"/>
              <a:gd name="T24" fmla="*/ 2147483647 w 667"/>
              <a:gd name="T25" fmla="*/ 2147483647 h 667"/>
              <a:gd name="T26" fmla="*/ 2147483647 w 667"/>
              <a:gd name="T27" fmla="*/ 2147483647 h 667"/>
              <a:gd name="T28" fmla="*/ 2147483647 w 667"/>
              <a:gd name="T29" fmla="*/ 2147483647 h 667"/>
              <a:gd name="T30" fmla="*/ 2147483647 w 667"/>
              <a:gd name="T31" fmla="*/ 2147483647 h 667"/>
              <a:gd name="T32" fmla="*/ 2147483647 w 667"/>
              <a:gd name="T33" fmla="*/ 0 h 667"/>
              <a:gd name="T34" fmla="*/ 2147483647 w 667"/>
              <a:gd name="T35" fmla="*/ 2147483647 h 667"/>
              <a:gd name="T36" fmla="*/ 2147483647 w 667"/>
              <a:gd name="T37" fmla="*/ 2147483647 h 667"/>
              <a:gd name="T38" fmla="*/ 2147483647 w 667"/>
              <a:gd name="T39" fmla="*/ 2147483647 h 667"/>
              <a:gd name="T40" fmla="*/ 2147483647 w 667"/>
              <a:gd name="T41" fmla="*/ 2147483647 h 667"/>
              <a:gd name="T42" fmla="*/ 2147483647 w 667"/>
              <a:gd name="T43" fmla="*/ 2147483647 h 667"/>
              <a:gd name="T44" fmla="*/ 2147483647 w 667"/>
              <a:gd name="T45" fmla="*/ 2147483647 h 667"/>
              <a:gd name="T46" fmla="*/ 2147483647 w 667"/>
              <a:gd name="T47" fmla="*/ 2147483647 h 667"/>
              <a:gd name="T48" fmla="*/ 0 w 667"/>
              <a:gd name="T49" fmla="*/ 2147483647 h 667"/>
              <a:gd name="T50" fmla="*/ 2147483647 w 667"/>
              <a:gd name="T51" fmla="*/ 2147483647 h 667"/>
              <a:gd name="T52" fmla="*/ 2147483647 w 667"/>
              <a:gd name="T53" fmla="*/ 2147483647 h 667"/>
              <a:gd name="T54" fmla="*/ 2147483647 w 667"/>
              <a:gd name="T55" fmla="*/ 2147483647 h 667"/>
              <a:gd name="T56" fmla="*/ 2147483647 w 667"/>
              <a:gd name="T57" fmla="*/ 2147483647 h 667"/>
              <a:gd name="T58" fmla="*/ 2147483647 w 667"/>
              <a:gd name="T59" fmla="*/ 2147483647 h 667"/>
              <a:gd name="T60" fmla="*/ 2147483647 w 667"/>
              <a:gd name="T61" fmla="*/ 2147483647 h 667"/>
              <a:gd name="T62" fmla="*/ 2147483647 w 667"/>
              <a:gd name="T63" fmla="*/ 2147483647 h 667"/>
              <a:gd name="T64" fmla="*/ 2147483647 w 667"/>
              <a:gd name="T65" fmla="*/ 2147483647 h 667"/>
              <a:gd name="T66" fmla="*/ 2147483647 w 667"/>
              <a:gd name="T67" fmla="*/ 2147483647 h 667"/>
              <a:gd name="T68" fmla="*/ 2147483647 w 667"/>
              <a:gd name="T69" fmla="*/ 2147483647 h 667"/>
              <a:gd name="T70" fmla="*/ 2147483647 w 667"/>
              <a:gd name="T71" fmla="*/ 2147483647 h 667"/>
              <a:gd name="T72" fmla="*/ 2147483647 w 667"/>
              <a:gd name="T73" fmla="*/ 2147483647 h 667"/>
              <a:gd name="T74" fmla="*/ 2147483647 w 667"/>
              <a:gd name="T75" fmla="*/ 2147483647 h 667"/>
              <a:gd name="T76" fmla="*/ 2147483647 w 667"/>
              <a:gd name="T77" fmla="*/ 2147483647 h 667"/>
              <a:gd name="T78" fmla="*/ 2147483647 w 667"/>
              <a:gd name="T79" fmla="*/ 2147483647 h 667"/>
              <a:gd name="T80" fmla="*/ 2147483647 w 667"/>
              <a:gd name="T81" fmla="*/ 2147483647 h 667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w 667"/>
              <a:gd name="T124" fmla="*/ 0 h 667"/>
              <a:gd name="T125" fmla="*/ 667 w 667"/>
              <a:gd name="T126" fmla="*/ 667 h 667"/>
            </a:gdLst>
            <a:ahLst/>
            <a:cxnLst>
              <a:cxn ang="T82">
                <a:pos x="T0" y="T1"/>
              </a:cxn>
              <a:cxn ang="T83">
                <a:pos x="T2" y="T3"/>
              </a:cxn>
              <a:cxn ang="T84">
                <a:pos x="T4" y="T5"/>
              </a:cxn>
              <a:cxn ang="T85">
                <a:pos x="T6" y="T7"/>
              </a:cxn>
              <a:cxn ang="T86">
                <a:pos x="T8" y="T9"/>
              </a:cxn>
              <a:cxn ang="T87">
                <a:pos x="T10" y="T11"/>
              </a:cxn>
              <a:cxn ang="T88">
                <a:pos x="T12" y="T13"/>
              </a:cxn>
              <a:cxn ang="T89">
                <a:pos x="T14" y="T15"/>
              </a:cxn>
              <a:cxn ang="T90">
                <a:pos x="T16" y="T17"/>
              </a:cxn>
              <a:cxn ang="T91">
                <a:pos x="T18" y="T19"/>
              </a:cxn>
              <a:cxn ang="T92">
                <a:pos x="T20" y="T21"/>
              </a:cxn>
              <a:cxn ang="T93">
                <a:pos x="T22" y="T23"/>
              </a:cxn>
              <a:cxn ang="T94">
                <a:pos x="T24" y="T25"/>
              </a:cxn>
              <a:cxn ang="T95">
                <a:pos x="T26" y="T27"/>
              </a:cxn>
              <a:cxn ang="T96">
                <a:pos x="T28" y="T29"/>
              </a:cxn>
              <a:cxn ang="T97">
                <a:pos x="T30" y="T31"/>
              </a:cxn>
              <a:cxn ang="T98">
                <a:pos x="T32" y="T33"/>
              </a:cxn>
              <a:cxn ang="T99">
                <a:pos x="T34" y="T35"/>
              </a:cxn>
              <a:cxn ang="T100">
                <a:pos x="T36" y="T37"/>
              </a:cxn>
              <a:cxn ang="T101">
                <a:pos x="T38" y="T39"/>
              </a:cxn>
              <a:cxn ang="T102">
                <a:pos x="T40" y="T41"/>
              </a:cxn>
              <a:cxn ang="T103">
                <a:pos x="T42" y="T43"/>
              </a:cxn>
              <a:cxn ang="T104">
                <a:pos x="T44" y="T45"/>
              </a:cxn>
              <a:cxn ang="T105">
                <a:pos x="T46" y="T47"/>
              </a:cxn>
              <a:cxn ang="T106">
                <a:pos x="T48" y="T49"/>
              </a:cxn>
              <a:cxn ang="T107">
                <a:pos x="T50" y="T51"/>
              </a:cxn>
              <a:cxn ang="T108">
                <a:pos x="T52" y="T53"/>
              </a:cxn>
              <a:cxn ang="T109">
                <a:pos x="T54" y="T55"/>
              </a:cxn>
              <a:cxn ang="T110">
                <a:pos x="T56" y="T57"/>
              </a:cxn>
              <a:cxn ang="T111">
                <a:pos x="T58" y="T59"/>
              </a:cxn>
              <a:cxn ang="T112">
                <a:pos x="T60" y="T61"/>
              </a:cxn>
              <a:cxn ang="T113">
                <a:pos x="T62" y="T63"/>
              </a:cxn>
              <a:cxn ang="T114">
                <a:pos x="T64" y="T65"/>
              </a:cxn>
              <a:cxn ang="T115">
                <a:pos x="T66" y="T67"/>
              </a:cxn>
              <a:cxn ang="T116">
                <a:pos x="T68" y="T69"/>
              </a:cxn>
              <a:cxn ang="T117">
                <a:pos x="T70" y="T71"/>
              </a:cxn>
              <a:cxn ang="T118">
                <a:pos x="T72" y="T73"/>
              </a:cxn>
              <a:cxn ang="T119">
                <a:pos x="T74" y="T75"/>
              </a:cxn>
              <a:cxn ang="T120">
                <a:pos x="T76" y="T77"/>
              </a:cxn>
              <a:cxn ang="T121">
                <a:pos x="T78" y="T79"/>
              </a:cxn>
              <a:cxn ang="T122">
                <a:pos x="T80" y="T81"/>
              </a:cxn>
            </a:cxnLst>
            <a:rect l="T123" t="T124" r="T125" b="T126"/>
            <a:pathLst>
              <a:path w="667" h="667">
                <a:moveTo>
                  <a:pt x="568" y="569"/>
                </a:moveTo>
                <a:lnTo>
                  <a:pt x="591" y="544"/>
                </a:lnTo>
                <a:lnTo>
                  <a:pt x="600" y="530"/>
                </a:lnTo>
                <a:lnTo>
                  <a:pt x="604" y="523"/>
                </a:lnTo>
                <a:lnTo>
                  <a:pt x="607" y="519"/>
                </a:lnTo>
                <a:lnTo>
                  <a:pt x="610" y="517"/>
                </a:lnTo>
                <a:lnTo>
                  <a:pt x="626" y="489"/>
                </a:lnTo>
                <a:lnTo>
                  <a:pt x="642" y="461"/>
                </a:lnTo>
                <a:lnTo>
                  <a:pt x="652" y="431"/>
                </a:lnTo>
                <a:lnTo>
                  <a:pt x="655" y="415"/>
                </a:lnTo>
                <a:lnTo>
                  <a:pt x="660" y="400"/>
                </a:lnTo>
                <a:lnTo>
                  <a:pt x="665" y="367"/>
                </a:lnTo>
                <a:lnTo>
                  <a:pt x="665" y="358"/>
                </a:lnTo>
                <a:lnTo>
                  <a:pt x="665" y="354"/>
                </a:lnTo>
                <a:lnTo>
                  <a:pt x="665" y="351"/>
                </a:lnTo>
                <a:lnTo>
                  <a:pt x="666" y="350"/>
                </a:lnTo>
                <a:lnTo>
                  <a:pt x="667" y="334"/>
                </a:lnTo>
                <a:lnTo>
                  <a:pt x="665" y="299"/>
                </a:lnTo>
                <a:lnTo>
                  <a:pt x="660" y="267"/>
                </a:lnTo>
                <a:lnTo>
                  <a:pt x="652" y="234"/>
                </a:lnTo>
                <a:lnTo>
                  <a:pt x="642" y="204"/>
                </a:lnTo>
                <a:lnTo>
                  <a:pt x="626" y="174"/>
                </a:lnTo>
                <a:lnTo>
                  <a:pt x="610" y="147"/>
                </a:lnTo>
                <a:lnTo>
                  <a:pt x="591" y="121"/>
                </a:lnTo>
                <a:lnTo>
                  <a:pt x="568" y="96"/>
                </a:lnTo>
                <a:lnTo>
                  <a:pt x="543" y="73"/>
                </a:lnTo>
                <a:lnTo>
                  <a:pt x="516" y="53"/>
                </a:lnTo>
                <a:lnTo>
                  <a:pt x="488" y="36"/>
                </a:lnTo>
                <a:lnTo>
                  <a:pt x="461" y="23"/>
                </a:lnTo>
                <a:lnTo>
                  <a:pt x="431" y="13"/>
                </a:lnTo>
                <a:lnTo>
                  <a:pt x="414" y="8"/>
                </a:lnTo>
                <a:lnTo>
                  <a:pt x="399" y="6"/>
                </a:lnTo>
                <a:lnTo>
                  <a:pt x="367" y="1"/>
                </a:lnTo>
                <a:lnTo>
                  <a:pt x="333" y="0"/>
                </a:lnTo>
                <a:lnTo>
                  <a:pt x="298" y="1"/>
                </a:lnTo>
                <a:lnTo>
                  <a:pt x="266" y="6"/>
                </a:lnTo>
                <a:lnTo>
                  <a:pt x="233" y="13"/>
                </a:lnTo>
                <a:lnTo>
                  <a:pt x="204" y="23"/>
                </a:lnTo>
                <a:lnTo>
                  <a:pt x="174" y="36"/>
                </a:lnTo>
                <a:lnTo>
                  <a:pt x="148" y="53"/>
                </a:lnTo>
                <a:lnTo>
                  <a:pt x="121" y="73"/>
                </a:lnTo>
                <a:lnTo>
                  <a:pt x="97" y="96"/>
                </a:lnTo>
                <a:lnTo>
                  <a:pt x="73" y="121"/>
                </a:lnTo>
                <a:lnTo>
                  <a:pt x="54" y="147"/>
                </a:lnTo>
                <a:lnTo>
                  <a:pt x="36" y="174"/>
                </a:lnTo>
                <a:lnTo>
                  <a:pt x="24" y="204"/>
                </a:lnTo>
                <a:lnTo>
                  <a:pt x="13" y="234"/>
                </a:lnTo>
                <a:lnTo>
                  <a:pt x="6" y="267"/>
                </a:lnTo>
                <a:lnTo>
                  <a:pt x="1" y="299"/>
                </a:lnTo>
                <a:lnTo>
                  <a:pt x="0" y="334"/>
                </a:lnTo>
                <a:lnTo>
                  <a:pt x="1" y="367"/>
                </a:lnTo>
                <a:lnTo>
                  <a:pt x="6" y="400"/>
                </a:lnTo>
                <a:lnTo>
                  <a:pt x="8" y="415"/>
                </a:lnTo>
                <a:lnTo>
                  <a:pt x="13" y="431"/>
                </a:lnTo>
                <a:lnTo>
                  <a:pt x="24" y="461"/>
                </a:lnTo>
                <a:lnTo>
                  <a:pt x="36" y="489"/>
                </a:lnTo>
                <a:lnTo>
                  <a:pt x="54" y="517"/>
                </a:lnTo>
                <a:lnTo>
                  <a:pt x="73" y="544"/>
                </a:lnTo>
                <a:lnTo>
                  <a:pt x="97" y="569"/>
                </a:lnTo>
                <a:lnTo>
                  <a:pt x="121" y="591"/>
                </a:lnTo>
                <a:lnTo>
                  <a:pt x="148" y="611"/>
                </a:lnTo>
                <a:lnTo>
                  <a:pt x="174" y="627"/>
                </a:lnTo>
                <a:lnTo>
                  <a:pt x="204" y="642"/>
                </a:lnTo>
                <a:lnTo>
                  <a:pt x="233" y="652"/>
                </a:lnTo>
                <a:lnTo>
                  <a:pt x="266" y="660"/>
                </a:lnTo>
                <a:lnTo>
                  <a:pt x="298" y="664"/>
                </a:lnTo>
                <a:lnTo>
                  <a:pt x="333" y="667"/>
                </a:lnTo>
                <a:lnTo>
                  <a:pt x="349" y="665"/>
                </a:lnTo>
                <a:lnTo>
                  <a:pt x="351" y="664"/>
                </a:lnTo>
                <a:lnTo>
                  <a:pt x="353" y="664"/>
                </a:lnTo>
                <a:lnTo>
                  <a:pt x="357" y="664"/>
                </a:lnTo>
                <a:lnTo>
                  <a:pt x="367" y="664"/>
                </a:lnTo>
                <a:lnTo>
                  <a:pt x="399" y="660"/>
                </a:lnTo>
                <a:lnTo>
                  <a:pt x="414" y="655"/>
                </a:lnTo>
                <a:lnTo>
                  <a:pt x="431" y="652"/>
                </a:lnTo>
                <a:lnTo>
                  <a:pt x="461" y="642"/>
                </a:lnTo>
                <a:lnTo>
                  <a:pt x="488" y="627"/>
                </a:lnTo>
                <a:lnTo>
                  <a:pt x="516" y="611"/>
                </a:lnTo>
                <a:lnTo>
                  <a:pt x="519" y="608"/>
                </a:lnTo>
                <a:lnTo>
                  <a:pt x="522" y="605"/>
                </a:lnTo>
                <a:lnTo>
                  <a:pt x="529" y="601"/>
                </a:lnTo>
                <a:lnTo>
                  <a:pt x="543" y="591"/>
                </a:lnTo>
                <a:lnTo>
                  <a:pt x="568" y="569"/>
                </a:lnTo>
                <a:close/>
              </a:path>
            </a:pathLst>
          </a:custGeom>
          <a:solidFill>
            <a:srgbClr val="00FF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defTabSz="914400"/>
            <a:endParaRPr lang="fr-FR">
              <a:solidFill>
                <a:srgbClr val="000066"/>
              </a:solidFill>
              <a:cs typeface="Arial" charset="0"/>
            </a:endParaRPr>
          </a:p>
        </p:txBody>
      </p:sp>
      <p:sp>
        <p:nvSpPr>
          <p:cNvPr id="57" name="Freeform 68"/>
          <p:cNvSpPr>
            <a:spLocks/>
          </p:cNvSpPr>
          <p:nvPr/>
        </p:nvSpPr>
        <p:spPr bwMode="auto">
          <a:xfrm>
            <a:off x="4251325" y="3635375"/>
            <a:ext cx="157163" cy="198438"/>
          </a:xfrm>
          <a:custGeom>
            <a:avLst/>
            <a:gdLst>
              <a:gd name="T0" fmla="*/ 2147483647 w 667"/>
              <a:gd name="T1" fmla="*/ 2147483647 h 667"/>
              <a:gd name="T2" fmla="*/ 2147483647 w 667"/>
              <a:gd name="T3" fmla="*/ 2147483647 h 667"/>
              <a:gd name="T4" fmla="*/ 2147483647 w 667"/>
              <a:gd name="T5" fmla="*/ 2147483647 h 667"/>
              <a:gd name="T6" fmla="*/ 2147483647 w 667"/>
              <a:gd name="T7" fmla="*/ 2147483647 h 667"/>
              <a:gd name="T8" fmla="*/ 2147483647 w 667"/>
              <a:gd name="T9" fmla="*/ 2147483647 h 667"/>
              <a:gd name="T10" fmla="*/ 2147483647 w 667"/>
              <a:gd name="T11" fmla="*/ 2147483647 h 667"/>
              <a:gd name="T12" fmla="*/ 2147483647 w 667"/>
              <a:gd name="T13" fmla="*/ 2147483647 h 667"/>
              <a:gd name="T14" fmla="*/ 2147483647 w 667"/>
              <a:gd name="T15" fmla="*/ 2147483647 h 667"/>
              <a:gd name="T16" fmla="*/ 2147483647 w 667"/>
              <a:gd name="T17" fmla="*/ 2147483647 h 667"/>
              <a:gd name="T18" fmla="*/ 2147483647 w 667"/>
              <a:gd name="T19" fmla="*/ 2147483647 h 667"/>
              <a:gd name="T20" fmla="*/ 2147483647 w 667"/>
              <a:gd name="T21" fmla="*/ 2147483647 h 667"/>
              <a:gd name="T22" fmla="*/ 2147483647 w 667"/>
              <a:gd name="T23" fmla="*/ 2147483647 h 667"/>
              <a:gd name="T24" fmla="*/ 2147483647 w 667"/>
              <a:gd name="T25" fmla="*/ 2147483647 h 667"/>
              <a:gd name="T26" fmla="*/ 2147483647 w 667"/>
              <a:gd name="T27" fmla="*/ 2147483647 h 667"/>
              <a:gd name="T28" fmla="*/ 2147483647 w 667"/>
              <a:gd name="T29" fmla="*/ 2147483647 h 667"/>
              <a:gd name="T30" fmla="*/ 2147483647 w 667"/>
              <a:gd name="T31" fmla="*/ 2147483647 h 667"/>
              <a:gd name="T32" fmla="*/ 2147483647 w 667"/>
              <a:gd name="T33" fmla="*/ 0 h 667"/>
              <a:gd name="T34" fmla="*/ 2147483647 w 667"/>
              <a:gd name="T35" fmla="*/ 2147483647 h 667"/>
              <a:gd name="T36" fmla="*/ 2147483647 w 667"/>
              <a:gd name="T37" fmla="*/ 2147483647 h 667"/>
              <a:gd name="T38" fmla="*/ 2147483647 w 667"/>
              <a:gd name="T39" fmla="*/ 2147483647 h 667"/>
              <a:gd name="T40" fmla="*/ 2147483647 w 667"/>
              <a:gd name="T41" fmla="*/ 2147483647 h 667"/>
              <a:gd name="T42" fmla="*/ 2147483647 w 667"/>
              <a:gd name="T43" fmla="*/ 2147483647 h 667"/>
              <a:gd name="T44" fmla="*/ 2147483647 w 667"/>
              <a:gd name="T45" fmla="*/ 2147483647 h 667"/>
              <a:gd name="T46" fmla="*/ 2147483647 w 667"/>
              <a:gd name="T47" fmla="*/ 2147483647 h 667"/>
              <a:gd name="T48" fmla="*/ 0 w 667"/>
              <a:gd name="T49" fmla="*/ 2147483647 h 667"/>
              <a:gd name="T50" fmla="*/ 2147483647 w 667"/>
              <a:gd name="T51" fmla="*/ 2147483647 h 667"/>
              <a:gd name="T52" fmla="*/ 2147483647 w 667"/>
              <a:gd name="T53" fmla="*/ 2147483647 h 667"/>
              <a:gd name="T54" fmla="*/ 2147483647 w 667"/>
              <a:gd name="T55" fmla="*/ 2147483647 h 667"/>
              <a:gd name="T56" fmla="*/ 2147483647 w 667"/>
              <a:gd name="T57" fmla="*/ 2147483647 h 667"/>
              <a:gd name="T58" fmla="*/ 2147483647 w 667"/>
              <a:gd name="T59" fmla="*/ 2147483647 h 667"/>
              <a:gd name="T60" fmla="*/ 2147483647 w 667"/>
              <a:gd name="T61" fmla="*/ 2147483647 h 667"/>
              <a:gd name="T62" fmla="*/ 2147483647 w 667"/>
              <a:gd name="T63" fmla="*/ 2147483647 h 667"/>
              <a:gd name="T64" fmla="*/ 2147483647 w 667"/>
              <a:gd name="T65" fmla="*/ 2147483647 h 667"/>
              <a:gd name="T66" fmla="*/ 2147483647 w 667"/>
              <a:gd name="T67" fmla="*/ 2147483647 h 667"/>
              <a:gd name="T68" fmla="*/ 2147483647 w 667"/>
              <a:gd name="T69" fmla="*/ 2147483647 h 667"/>
              <a:gd name="T70" fmla="*/ 2147483647 w 667"/>
              <a:gd name="T71" fmla="*/ 2147483647 h 667"/>
              <a:gd name="T72" fmla="*/ 2147483647 w 667"/>
              <a:gd name="T73" fmla="*/ 2147483647 h 667"/>
              <a:gd name="T74" fmla="*/ 2147483647 w 667"/>
              <a:gd name="T75" fmla="*/ 2147483647 h 667"/>
              <a:gd name="T76" fmla="*/ 2147483647 w 667"/>
              <a:gd name="T77" fmla="*/ 2147483647 h 667"/>
              <a:gd name="T78" fmla="*/ 2147483647 w 667"/>
              <a:gd name="T79" fmla="*/ 2147483647 h 667"/>
              <a:gd name="T80" fmla="*/ 2147483647 w 667"/>
              <a:gd name="T81" fmla="*/ 2147483647 h 667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w 667"/>
              <a:gd name="T124" fmla="*/ 0 h 667"/>
              <a:gd name="T125" fmla="*/ 667 w 667"/>
              <a:gd name="T126" fmla="*/ 667 h 667"/>
            </a:gdLst>
            <a:ahLst/>
            <a:cxnLst>
              <a:cxn ang="T82">
                <a:pos x="T0" y="T1"/>
              </a:cxn>
              <a:cxn ang="T83">
                <a:pos x="T2" y="T3"/>
              </a:cxn>
              <a:cxn ang="T84">
                <a:pos x="T4" y="T5"/>
              </a:cxn>
              <a:cxn ang="T85">
                <a:pos x="T6" y="T7"/>
              </a:cxn>
              <a:cxn ang="T86">
                <a:pos x="T8" y="T9"/>
              </a:cxn>
              <a:cxn ang="T87">
                <a:pos x="T10" y="T11"/>
              </a:cxn>
              <a:cxn ang="T88">
                <a:pos x="T12" y="T13"/>
              </a:cxn>
              <a:cxn ang="T89">
                <a:pos x="T14" y="T15"/>
              </a:cxn>
              <a:cxn ang="T90">
                <a:pos x="T16" y="T17"/>
              </a:cxn>
              <a:cxn ang="T91">
                <a:pos x="T18" y="T19"/>
              </a:cxn>
              <a:cxn ang="T92">
                <a:pos x="T20" y="T21"/>
              </a:cxn>
              <a:cxn ang="T93">
                <a:pos x="T22" y="T23"/>
              </a:cxn>
              <a:cxn ang="T94">
                <a:pos x="T24" y="T25"/>
              </a:cxn>
              <a:cxn ang="T95">
                <a:pos x="T26" y="T27"/>
              </a:cxn>
              <a:cxn ang="T96">
                <a:pos x="T28" y="T29"/>
              </a:cxn>
              <a:cxn ang="T97">
                <a:pos x="T30" y="T31"/>
              </a:cxn>
              <a:cxn ang="T98">
                <a:pos x="T32" y="T33"/>
              </a:cxn>
              <a:cxn ang="T99">
                <a:pos x="T34" y="T35"/>
              </a:cxn>
              <a:cxn ang="T100">
                <a:pos x="T36" y="T37"/>
              </a:cxn>
              <a:cxn ang="T101">
                <a:pos x="T38" y="T39"/>
              </a:cxn>
              <a:cxn ang="T102">
                <a:pos x="T40" y="T41"/>
              </a:cxn>
              <a:cxn ang="T103">
                <a:pos x="T42" y="T43"/>
              </a:cxn>
              <a:cxn ang="T104">
                <a:pos x="T44" y="T45"/>
              </a:cxn>
              <a:cxn ang="T105">
                <a:pos x="T46" y="T47"/>
              </a:cxn>
              <a:cxn ang="T106">
                <a:pos x="T48" y="T49"/>
              </a:cxn>
              <a:cxn ang="T107">
                <a:pos x="T50" y="T51"/>
              </a:cxn>
              <a:cxn ang="T108">
                <a:pos x="T52" y="T53"/>
              </a:cxn>
              <a:cxn ang="T109">
                <a:pos x="T54" y="T55"/>
              </a:cxn>
              <a:cxn ang="T110">
                <a:pos x="T56" y="T57"/>
              </a:cxn>
              <a:cxn ang="T111">
                <a:pos x="T58" y="T59"/>
              </a:cxn>
              <a:cxn ang="T112">
                <a:pos x="T60" y="T61"/>
              </a:cxn>
              <a:cxn ang="T113">
                <a:pos x="T62" y="T63"/>
              </a:cxn>
              <a:cxn ang="T114">
                <a:pos x="T64" y="T65"/>
              </a:cxn>
              <a:cxn ang="T115">
                <a:pos x="T66" y="T67"/>
              </a:cxn>
              <a:cxn ang="T116">
                <a:pos x="T68" y="T69"/>
              </a:cxn>
              <a:cxn ang="T117">
                <a:pos x="T70" y="T71"/>
              </a:cxn>
              <a:cxn ang="T118">
                <a:pos x="T72" y="T73"/>
              </a:cxn>
              <a:cxn ang="T119">
                <a:pos x="T74" y="T75"/>
              </a:cxn>
              <a:cxn ang="T120">
                <a:pos x="T76" y="T77"/>
              </a:cxn>
              <a:cxn ang="T121">
                <a:pos x="T78" y="T79"/>
              </a:cxn>
              <a:cxn ang="T122">
                <a:pos x="T80" y="T81"/>
              </a:cxn>
            </a:cxnLst>
            <a:rect l="T123" t="T124" r="T125" b="T126"/>
            <a:pathLst>
              <a:path w="667" h="667">
                <a:moveTo>
                  <a:pt x="568" y="569"/>
                </a:moveTo>
                <a:lnTo>
                  <a:pt x="591" y="544"/>
                </a:lnTo>
                <a:lnTo>
                  <a:pt x="600" y="530"/>
                </a:lnTo>
                <a:lnTo>
                  <a:pt x="604" y="523"/>
                </a:lnTo>
                <a:lnTo>
                  <a:pt x="607" y="519"/>
                </a:lnTo>
                <a:lnTo>
                  <a:pt x="610" y="517"/>
                </a:lnTo>
                <a:lnTo>
                  <a:pt x="626" y="489"/>
                </a:lnTo>
                <a:lnTo>
                  <a:pt x="642" y="461"/>
                </a:lnTo>
                <a:lnTo>
                  <a:pt x="652" y="431"/>
                </a:lnTo>
                <a:lnTo>
                  <a:pt x="655" y="415"/>
                </a:lnTo>
                <a:lnTo>
                  <a:pt x="660" y="400"/>
                </a:lnTo>
                <a:lnTo>
                  <a:pt x="665" y="367"/>
                </a:lnTo>
                <a:lnTo>
                  <a:pt x="665" y="358"/>
                </a:lnTo>
                <a:lnTo>
                  <a:pt x="665" y="354"/>
                </a:lnTo>
                <a:lnTo>
                  <a:pt x="665" y="351"/>
                </a:lnTo>
                <a:lnTo>
                  <a:pt x="666" y="350"/>
                </a:lnTo>
                <a:lnTo>
                  <a:pt x="667" y="334"/>
                </a:lnTo>
                <a:lnTo>
                  <a:pt x="665" y="299"/>
                </a:lnTo>
                <a:lnTo>
                  <a:pt x="660" y="267"/>
                </a:lnTo>
                <a:lnTo>
                  <a:pt x="652" y="234"/>
                </a:lnTo>
                <a:lnTo>
                  <a:pt x="642" y="204"/>
                </a:lnTo>
                <a:lnTo>
                  <a:pt x="626" y="174"/>
                </a:lnTo>
                <a:lnTo>
                  <a:pt x="610" y="147"/>
                </a:lnTo>
                <a:lnTo>
                  <a:pt x="591" y="121"/>
                </a:lnTo>
                <a:lnTo>
                  <a:pt x="568" y="96"/>
                </a:lnTo>
                <a:lnTo>
                  <a:pt x="543" y="73"/>
                </a:lnTo>
                <a:lnTo>
                  <a:pt x="516" y="53"/>
                </a:lnTo>
                <a:lnTo>
                  <a:pt x="488" y="36"/>
                </a:lnTo>
                <a:lnTo>
                  <a:pt x="461" y="23"/>
                </a:lnTo>
                <a:lnTo>
                  <a:pt x="431" y="13"/>
                </a:lnTo>
                <a:lnTo>
                  <a:pt x="414" y="8"/>
                </a:lnTo>
                <a:lnTo>
                  <a:pt x="399" y="6"/>
                </a:lnTo>
                <a:lnTo>
                  <a:pt x="367" y="1"/>
                </a:lnTo>
                <a:lnTo>
                  <a:pt x="333" y="0"/>
                </a:lnTo>
                <a:lnTo>
                  <a:pt x="298" y="1"/>
                </a:lnTo>
                <a:lnTo>
                  <a:pt x="266" y="6"/>
                </a:lnTo>
                <a:lnTo>
                  <a:pt x="233" y="13"/>
                </a:lnTo>
                <a:lnTo>
                  <a:pt x="204" y="23"/>
                </a:lnTo>
                <a:lnTo>
                  <a:pt x="174" y="36"/>
                </a:lnTo>
                <a:lnTo>
                  <a:pt x="148" y="53"/>
                </a:lnTo>
                <a:lnTo>
                  <a:pt x="121" y="73"/>
                </a:lnTo>
                <a:lnTo>
                  <a:pt x="97" y="96"/>
                </a:lnTo>
                <a:lnTo>
                  <a:pt x="73" y="121"/>
                </a:lnTo>
                <a:lnTo>
                  <a:pt x="54" y="147"/>
                </a:lnTo>
                <a:lnTo>
                  <a:pt x="36" y="174"/>
                </a:lnTo>
                <a:lnTo>
                  <a:pt x="24" y="204"/>
                </a:lnTo>
                <a:lnTo>
                  <a:pt x="13" y="234"/>
                </a:lnTo>
                <a:lnTo>
                  <a:pt x="6" y="267"/>
                </a:lnTo>
                <a:lnTo>
                  <a:pt x="1" y="299"/>
                </a:lnTo>
                <a:lnTo>
                  <a:pt x="0" y="334"/>
                </a:lnTo>
                <a:lnTo>
                  <a:pt x="1" y="367"/>
                </a:lnTo>
                <a:lnTo>
                  <a:pt x="6" y="400"/>
                </a:lnTo>
                <a:lnTo>
                  <a:pt x="8" y="415"/>
                </a:lnTo>
                <a:lnTo>
                  <a:pt x="13" y="431"/>
                </a:lnTo>
                <a:lnTo>
                  <a:pt x="24" y="461"/>
                </a:lnTo>
                <a:lnTo>
                  <a:pt x="36" y="489"/>
                </a:lnTo>
                <a:lnTo>
                  <a:pt x="54" y="517"/>
                </a:lnTo>
                <a:lnTo>
                  <a:pt x="73" y="544"/>
                </a:lnTo>
                <a:lnTo>
                  <a:pt x="97" y="569"/>
                </a:lnTo>
                <a:lnTo>
                  <a:pt x="121" y="591"/>
                </a:lnTo>
                <a:lnTo>
                  <a:pt x="148" y="611"/>
                </a:lnTo>
                <a:lnTo>
                  <a:pt x="174" y="627"/>
                </a:lnTo>
                <a:lnTo>
                  <a:pt x="204" y="642"/>
                </a:lnTo>
                <a:lnTo>
                  <a:pt x="233" y="652"/>
                </a:lnTo>
                <a:lnTo>
                  <a:pt x="266" y="660"/>
                </a:lnTo>
                <a:lnTo>
                  <a:pt x="298" y="664"/>
                </a:lnTo>
                <a:lnTo>
                  <a:pt x="333" y="667"/>
                </a:lnTo>
                <a:lnTo>
                  <a:pt x="349" y="665"/>
                </a:lnTo>
                <a:lnTo>
                  <a:pt x="351" y="664"/>
                </a:lnTo>
                <a:lnTo>
                  <a:pt x="353" y="664"/>
                </a:lnTo>
                <a:lnTo>
                  <a:pt x="357" y="664"/>
                </a:lnTo>
                <a:lnTo>
                  <a:pt x="367" y="664"/>
                </a:lnTo>
                <a:lnTo>
                  <a:pt x="399" y="660"/>
                </a:lnTo>
                <a:lnTo>
                  <a:pt x="414" y="655"/>
                </a:lnTo>
                <a:lnTo>
                  <a:pt x="431" y="652"/>
                </a:lnTo>
                <a:lnTo>
                  <a:pt x="461" y="642"/>
                </a:lnTo>
                <a:lnTo>
                  <a:pt x="488" y="627"/>
                </a:lnTo>
                <a:lnTo>
                  <a:pt x="516" y="611"/>
                </a:lnTo>
                <a:lnTo>
                  <a:pt x="519" y="608"/>
                </a:lnTo>
                <a:lnTo>
                  <a:pt x="522" y="605"/>
                </a:lnTo>
                <a:lnTo>
                  <a:pt x="529" y="601"/>
                </a:lnTo>
                <a:lnTo>
                  <a:pt x="543" y="591"/>
                </a:lnTo>
                <a:lnTo>
                  <a:pt x="568" y="569"/>
                </a:lnTo>
                <a:close/>
              </a:path>
            </a:pathLst>
          </a:custGeom>
          <a:solidFill>
            <a:srgbClr val="00FF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defTabSz="914400"/>
            <a:endParaRPr lang="fr-FR">
              <a:solidFill>
                <a:srgbClr val="000066"/>
              </a:solidFill>
              <a:cs typeface="Arial" charset="0"/>
            </a:endParaRPr>
          </a:p>
        </p:txBody>
      </p:sp>
      <p:sp>
        <p:nvSpPr>
          <p:cNvPr id="58" name="Freeform 68"/>
          <p:cNvSpPr>
            <a:spLocks/>
          </p:cNvSpPr>
          <p:nvPr/>
        </p:nvSpPr>
        <p:spPr bwMode="auto">
          <a:xfrm>
            <a:off x="2897188" y="2870200"/>
            <a:ext cx="158750" cy="198438"/>
          </a:xfrm>
          <a:custGeom>
            <a:avLst/>
            <a:gdLst>
              <a:gd name="T0" fmla="*/ 2147483647 w 667"/>
              <a:gd name="T1" fmla="*/ 2147483647 h 667"/>
              <a:gd name="T2" fmla="*/ 2147483647 w 667"/>
              <a:gd name="T3" fmla="*/ 2147483647 h 667"/>
              <a:gd name="T4" fmla="*/ 2147483647 w 667"/>
              <a:gd name="T5" fmla="*/ 2147483647 h 667"/>
              <a:gd name="T6" fmla="*/ 2147483647 w 667"/>
              <a:gd name="T7" fmla="*/ 2147483647 h 667"/>
              <a:gd name="T8" fmla="*/ 2147483647 w 667"/>
              <a:gd name="T9" fmla="*/ 2147483647 h 667"/>
              <a:gd name="T10" fmla="*/ 2147483647 w 667"/>
              <a:gd name="T11" fmla="*/ 2147483647 h 667"/>
              <a:gd name="T12" fmla="*/ 2147483647 w 667"/>
              <a:gd name="T13" fmla="*/ 2147483647 h 667"/>
              <a:gd name="T14" fmla="*/ 2147483647 w 667"/>
              <a:gd name="T15" fmla="*/ 2147483647 h 667"/>
              <a:gd name="T16" fmla="*/ 2147483647 w 667"/>
              <a:gd name="T17" fmla="*/ 2147483647 h 667"/>
              <a:gd name="T18" fmla="*/ 2147483647 w 667"/>
              <a:gd name="T19" fmla="*/ 2147483647 h 667"/>
              <a:gd name="T20" fmla="*/ 2147483647 w 667"/>
              <a:gd name="T21" fmla="*/ 2147483647 h 667"/>
              <a:gd name="T22" fmla="*/ 2147483647 w 667"/>
              <a:gd name="T23" fmla="*/ 2147483647 h 667"/>
              <a:gd name="T24" fmla="*/ 2147483647 w 667"/>
              <a:gd name="T25" fmla="*/ 2147483647 h 667"/>
              <a:gd name="T26" fmla="*/ 2147483647 w 667"/>
              <a:gd name="T27" fmla="*/ 2147483647 h 667"/>
              <a:gd name="T28" fmla="*/ 2147483647 w 667"/>
              <a:gd name="T29" fmla="*/ 2147483647 h 667"/>
              <a:gd name="T30" fmla="*/ 2147483647 w 667"/>
              <a:gd name="T31" fmla="*/ 2147483647 h 667"/>
              <a:gd name="T32" fmla="*/ 2147483647 w 667"/>
              <a:gd name="T33" fmla="*/ 0 h 667"/>
              <a:gd name="T34" fmla="*/ 2147483647 w 667"/>
              <a:gd name="T35" fmla="*/ 2147483647 h 667"/>
              <a:gd name="T36" fmla="*/ 2147483647 w 667"/>
              <a:gd name="T37" fmla="*/ 2147483647 h 667"/>
              <a:gd name="T38" fmla="*/ 2147483647 w 667"/>
              <a:gd name="T39" fmla="*/ 2147483647 h 667"/>
              <a:gd name="T40" fmla="*/ 2147483647 w 667"/>
              <a:gd name="T41" fmla="*/ 2147483647 h 667"/>
              <a:gd name="T42" fmla="*/ 2147483647 w 667"/>
              <a:gd name="T43" fmla="*/ 2147483647 h 667"/>
              <a:gd name="T44" fmla="*/ 2147483647 w 667"/>
              <a:gd name="T45" fmla="*/ 2147483647 h 667"/>
              <a:gd name="T46" fmla="*/ 2147483647 w 667"/>
              <a:gd name="T47" fmla="*/ 2147483647 h 667"/>
              <a:gd name="T48" fmla="*/ 0 w 667"/>
              <a:gd name="T49" fmla="*/ 2147483647 h 667"/>
              <a:gd name="T50" fmla="*/ 2147483647 w 667"/>
              <a:gd name="T51" fmla="*/ 2147483647 h 667"/>
              <a:gd name="T52" fmla="*/ 2147483647 w 667"/>
              <a:gd name="T53" fmla="*/ 2147483647 h 667"/>
              <a:gd name="T54" fmla="*/ 2147483647 w 667"/>
              <a:gd name="T55" fmla="*/ 2147483647 h 667"/>
              <a:gd name="T56" fmla="*/ 2147483647 w 667"/>
              <a:gd name="T57" fmla="*/ 2147483647 h 667"/>
              <a:gd name="T58" fmla="*/ 2147483647 w 667"/>
              <a:gd name="T59" fmla="*/ 2147483647 h 667"/>
              <a:gd name="T60" fmla="*/ 2147483647 w 667"/>
              <a:gd name="T61" fmla="*/ 2147483647 h 667"/>
              <a:gd name="T62" fmla="*/ 2147483647 w 667"/>
              <a:gd name="T63" fmla="*/ 2147483647 h 667"/>
              <a:gd name="T64" fmla="*/ 2147483647 w 667"/>
              <a:gd name="T65" fmla="*/ 2147483647 h 667"/>
              <a:gd name="T66" fmla="*/ 2147483647 w 667"/>
              <a:gd name="T67" fmla="*/ 2147483647 h 667"/>
              <a:gd name="T68" fmla="*/ 2147483647 w 667"/>
              <a:gd name="T69" fmla="*/ 2147483647 h 667"/>
              <a:gd name="T70" fmla="*/ 2147483647 w 667"/>
              <a:gd name="T71" fmla="*/ 2147483647 h 667"/>
              <a:gd name="T72" fmla="*/ 2147483647 w 667"/>
              <a:gd name="T73" fmla="*/ 2147483647 h 667"/>
              <a:gd name="T74" fmla="*/ 2147483647 w 667"/>
              <a:gd name="T75" fmla="*/ 2147483647 h 667"/>
              <a:gd name="T76" fmla="*/ 2147483647 w 667"/>
              <a:gd name="T77" fmla="*/ 2147483647 h 667"/>
              <a:gd name="T78" fmla="*/ 2147483647 w 667"/>
              <a:gd name="T79" fmla="*/ 2147483647 h 667"/>
              <a:gd name="T80" fmla="*/ 2147483647 w 667"/>
              <a:gd name="T81" fmla="*/ 2147483647 h 667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w 667"/>
              <a:gd name="T124" fmla="*/ 0 h 667"/>
              <a:gd name="T125" fmla="*/ 667 w 667"/>
              <a:gd name="T126" fmla="*/ 667 h 667"/>
            </a:gdLst>
            <a:ahLst/>
            <a:cxnLst>
              <a:cxn ang="T82">
                <a:pos x="T0" y="T1"/>
              </a:cxn>
              <a:cxn ang="T83">
                <a:pos x="T2" y="T3"/>
              </a:cxn>
              <a:cxn ang="T84">
                <a:pos x="T4" y="T5"/>
              </a:cxn>
              <a:cxn ang="T85">
                <a:pos x="T6" y="T7"/>
              </a:cxn>
              <a:cxn ang="T86">
                <a:pos x="T8" y="T9"/>
              </a:cxn>
              <a:cxn ang="T87">
                <a:pos x="T10" y="T11"/>
              </a:cxn>
              <a:cxn ang="T88">
                <a:pos x="T12" y="T13"/>
              </a:cxn>
              <a:cxn ang="T89">
                <a:pos x="T14" y="T15"/>
              </a:cxn>
              <a:cxn ang="T90">
                <a:pos x="T16" y="T17"/>
              </a:cxn>
              <a:cxn ang="T91">
                <a:pos x="T18" y="T19"/>
              </a:cxn>
              <a:cxn ang="T92">
                <a:pos x="T20" y="T21"/>
              </a:cxn>
              <a:cxn ang="T93">
                <a:pos x="T22" y="T23"/>
              </a:cxn>
              <a:cxn ang="T94">
                <a:pos x="T24" y="T25"/>
              </a:cxn>
              <a:cxn ang="T95">
                <a:pos x="T26" y="T27"/>
              </a:cxn>
              <a:cxn ang="T96">
                <a:pos x="T28" y="T29"/>
              </a:cxn>
              <a:cxn ang="T97">
                <a:pos x="T30" y="T31"/>
              </a:cxn>
              <a:cxn ang="T98">
                <a:pos x="T32" y="T33"/>
              </a:cxn>
              <a:cxn ang="T99">
                <a:pos x="T34" y="T35"/>
              </a:cxn>
              <a:cxn ang="T100">
                <a:pos x="T36" y="T37"/>
              </a:cxn>
              <a:cxn ang="T101">
                <a:pos x="T38" y="T39"/>
              </a:cxn>
              <a:cxn ang="T102">
                <a:pos x="T40" y="T41"/>
              </a:cxn>
              <a:cxn ang="T103">
                <a:pos x="T42" y="T43"/>
              </a:cxn>
              <a:cxn ang="T104">
                <a:pos x="T44" y="T45"/>
              </a:cxn>
              <a:cxn ang="T105">
                <a:pos x="T46" y="T47"/>
              </a:cxn>
              <a:cxn ang="T106">
                <a:pos x="T48" y="T49"/>
              </a:cxn>
              <a:cxn ang="T107">
                <a:pos x="T50" y="T51"/>
              </a:cxn>
              <a:cxn ang="T108">
                <a:pos x="T52" y="T53"/>
              </a:cxn>
              <a:cxn ang="T109">
                <a:pos x="T54" y="T55"/>
              </a:cxn>
              <a:cxn ang="T110">
                <a:pos x="T56" y="T57"/>
              </a:cxn>
              <a:cxn ang="T111">
                <a:pos x="T58" y="T59"/>
              </a:cxn>
              <a:cxn ang="T112">
                <a:pos x="T60" y="T61"/>
              </a:cxn>
              <a:cxn ang="T113">
                <a:pos x="T62" y="T63"/>
              </a:cxn>
              <a:cxn ang="T114">
                <a:pos x="T64" y="T65"/>
              </a:cxn>
              <a:cxn ang="T115">
                <a:pos x="T66" y="T67"/>
              </a:cxn>
              <a:cxn ang="T116">
                <a:pos x="T68" y="T69"/>
              </a:cxn>
              <a:cxn ang="T117">
                <a:pos x="T70" y="T71"/>
              </a:cxn>
              <a:cxn ang="T118">
                <a:pos x="T72" y="T73"/>
              </a:cxn>
              <a:cxn ang="T119">
                <a:pos x="T74" y="T75"/>
              </a:cxn>
              <a:cxn ang="T120">
                <a:pos x="T76" y="T77"/>
              </a:cxn>
              <a:cxn ang="T121">
                <a:pos x="T78" y="T79"/>
              </a:cxn>
              <a:cxn ang="T122">
                <a:pos x="T80" y="T81"/>
              </a:cxn>
            </a:cxnLst>
            <a:rect l="T123" t="T124" r="T125" b="T126"/>
            <a:pathLst>
              <a:path w="667" h="667">
                <a:moveTo>
                  <a:pt x="568" y="569"/>
                </a:moveTo>
                <a:lnTo>
                  <a:pt x="591" y="544"/>
                </a:lnTo>
                <a:lnTo>
                  <a:pt x="600" y="530"/>
                </a:lnTo>
                <a:lnTo>
                  <a:pt x="604" y="523"/>
                </a:lnTo>
                <a:lnTo>
                  <a:pt x="607" y="519"/>
                </a:lnTo>
                <a:lnTo>
                  <a:pt x="610" y="517"/>
                </a:lnTo>
                <a:lnTo>
                  <a:pt x="626" y="489"/>
                </a:lnTo>
                <a:lnTo>
                  <a:pt x="642" y="461"/>
                </a:lnTo>
                <a:lnTo>
                  <a:pt x="652" y="431"/>
                </a:lnTo>
                <a:lnTo>
                  <a:pt x="655" y="415"/>
                </a:lnTo>
                <a:lnTo>
                  <a:pt x="660" y="400"/>
                </a:lnTo>
                <a:lnTo>
                  <a:pt x="665" y="367"/>
                </a:lnTo>
                <a:lnTo>
                  <a:pt x="665" y="358"/>
                </a:lnTo>
                <a:lnTo>
                  <a:pt x="665" y="354"/>
                </a:lnTo>
                <a:lnTo>
                  <a:pt x="665" y="351"/>
                </a:lnTo>
                <a:lnTo>
                  <a:pt x="666" y="350"/>
                </a:lnTo>
                <a:lnTo>
                  <a:pt x="667" y="334"/>
                </a:lnTo>
                <a:lnTo>
                  <a:pt x="665" y="299"/>
                </a:lnTo>
                <a:lnTo>
                  <a:pt x="660" y="267"/>
                </a:lnTo>
                <a:lnTo>
                  <a:pt x="652" y="234"/>
                </a:lnTo>
                <a:lnTo>
                  <a:pt x="642" y="204"/>
                </a:lnTo>
                <a:lnTo>
                  <a:pt x="626" y="174"/>
                </a:lnTo>
                <a:lnTo>
                  <a:pt x="610" y="147"/>
                </a:lnTo>
                <a:lnTo>
                  <a:pt x="591" y="121"/>
                </a:lnTo>
                <a:lnTo>
                  <a:pt x="568" y="96"/>
                </a:lnTo>
                <a:lnTo>
                  <a:pt x="543" y="73"/>
                </a:lnTo>
                <a:lnTo>
                  <a:pt x="516" y="53"/>
                </a:lnTo>
                <a:lnTo>
                  <a:pt x="488" y="36"/>
                </a:lnTo>
                <a:lnTo>
                  <a:pt x="461" y="23"/>
                </a:lnTo>
                <a:lnTo>
                  <a:pt x="431" y="13"/>
                </a:lnTo>
                <a:lnTo>
                  <a:pt x="414" y="8"/>
                </a:lnTo>
                <a:lnTo>
                  <a:pt x="399" y="6"/>
                </a:lnTo>
                <a:lnTo>
                  <a:pt x="367" y="1"/>
                </a:lnTo>
                <a:lnTo>
                  <a:pt x="333" y="0"/>
                </a:lnTo>
                <a:lnTo>
                  <a:pt x="298" y="1"/>
                </a:lnTo>
                <a:lnTo>
                  <a:pt x="266" y="6"/>
                </a:lnTo>
                <a:lnTo>
                  <a:pt x="233" y="13"/>
                </a:lnTo>
                <a:lnTo>
                  <a:pt x="204" y="23"/>
                </a:lnTo>
                <a:lnTo>
                  <a:pt x="174" y="36"/>
                </a:lnTo>
                <a:lnTo>
                  <a:pt x="148" y="53"/>
                </a:lnTo>
                <a:lnTo>
                  <a:pt x="121" y="73"/>
                </a:lnTo>
                <a:lnTo>
                  <a:pt x="97" y="96"/>
                </a:lnTo>
                <a:lnTo>
                  <a:pt x="73" y="121"/>
                </a:lnTo>
                <a:lnTo>
                  <a:pt x="54" y="147"/>
                </a:lnTo>
                <a:lnTo>
                  <a:pt x="36" y="174"/>
                </a:lnTo>
                <a:lnTo>
                  <a:pt x="24" y="204"/>
                </a:lnTo>
                <a:lnTo>
                  <a:pt x="13" y="234"/>
                </a:lnTo>
                <a:lnTo>
                  <a:pt x="6" y="267"/>
                </a:lnTo>
                <a:lnTo>
                  <a:pt x="1" y="299"/>
                </a:lnTo>
                <a:lnTo>
                  <a:pt x="0" y="334"/>
                </a:lnTo>
                <a:lnTo>
                  <a:pt x="1" y="367"/>
                </a:lnTo>
                <a:lnTo>
                  <a:pt x="6" y="400"/>
                </a:lnTo>
                <a:lnTo>
                  <a:pt x="8" y="415"/>
                </a:lnTo>
                <a:lnTo>
                  <a:pt x="13" y="431"/>
                </a:lnTo>
                <a:lnTo>
                  <a:pt x="24" y="461"/>
                </a:lnTo>
                <a:lnTo>
                  <a:pt x="36" y="489"/>
                </a:lnTo>
                <a:lnTo>
                  <a:pt x="54" y="517"/>
                </a:lnTo>
                <a:lnTo>
                  <a:pt x="73" y="544"/>
                </a:lnTo>
                <a:lnTo>
                  <a:pt x="97" y="569"/>
                </a:lnTo>
                <a:lnTo>
                  <a:pt x="121" y="591"/>
                </a:lnTo>
                <a:lnTo>
                  <a:pt x="148" y="611"/>
                </a:lnTo>
                <a:lnTo>
                  <a:pt x="174" y="627"/>
                </a:lnTo>
                <a:lnTo>
                  <a:pt x="204" y="642"/>
                </a:lnTo>
                <a:lnTo>
                  <a:pt x="233" y="652"/>
                </a:lnTo>
                <a:lnTo>
                  <a:pt x="266" y="660"/>
                </a:lnTo>
                <a:lnTo>
                  <a:pt x="298" y="664"/>
                </a:lnTo>
                <a:lnTo>
                  <a:pt x="333" y="667"/>
                </a:lnTo>
                <a:lnTo>
                  <a:pt x="349" y="665"/>
                </a:lnTo>
                <a:lnTo>
                  <a:pt x="351" y="664"/>
                </a:lnTo>
                <a:lnTo>
                  <a:pt x="353" y="664"/>
                </a:lnTo>
                <a:lnTo>
                  <a:pt x="357" y="664"/>
                </a:lnTo>
                <a:lnTo>
                  <a:pt x="367" y="664"/>
                </a:lnTo>
                <a:lnTo>
                  <a:pt x="399" y="660"/>
                </a:lnTo>
                <a:lnTo>
                  <a:pt x="414" y="655"/>
                </a:lnTo>
                <a:lnTo>
                  <a:pt x="431" y="652"/>
                </a:lnTo>
                <a:lnTo>
                  <a:pt x="461" y="642"/>
                </a:lnTo>
                <a:lnTo>
                  <a:pt x="488" y="627"/>
                </a:lnTo>
                <a:lnTo>
                  <a:pt x="516" y="611"/>
                </a:lnTo>
                <a:lnTo>
                  <a:pt x="519" y="608"/>
                </a:lnTo>
                <a:lnTo>
                  <a:pt x="522" y="605"/>
                </a:lnTo>
                <a:lnTo>
                  <a:pt x="529" y="601"/>
                </a:lnTo>
                <a:lnTo>
                  <a:pt x="543" y="591"/>
                </a:lnTo>
                <a:lnTo>
                  <a:pt x="568" y="569"/>
                </a:lnTo>
                <a:close/>
              </a:path>
            </a:pathLst>
          </a:custGeom>
          <a:solidFill>
            <a:srgbClr val="00FF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defTabSz="914400"/>
            <a:endParaRPr lang="fr-FR">
              <a:solidFill>
                <a:srgbClr val="000066"/>
              </a:solidFill>
              <a:cs typeface="Arial" charset="0"/>
            </a:endParaRPr>
          </a:p>
        </p:txBody>
      </p:sp>
      <p:sp>
        <p:nvSpPr>
          <p:cNvPr id="59" name="Freeform 68"/>
          <p:cNvSpPr>
            <a:spLocks/>
          </p:cNvSpPr>
          <p:nvPr/>
        </p:nvSpPr>
        <p:spPr bwMode="auto">
          <a:xfrm>
            <a:off x="1946275" y="2881313"/>
            <a:ext cx="158750" cy="198437"/>
          </a:xfrm>
          <a:custGeom>
            <a:avLst/>
            <a:gdLst>
              <a:gd name="T0" fmla="*/ 2147483647 w 667"/>
              <a:gd name="T1" fmla="*/ 2147483647 h 667"/>
              <a:gd name="T2" fmla="*/ 2147483647 w 667"/>
              <a:gd name="T3" fmla="*/ 2147483647 h 667"/>
              <a:gd name="T4" fmla="*/ 2147483647 w 667"/>
              <a:gd name="T5" fmla="*/ 2147483647 h 667"/>
              <a:gd name="T6" fmla="*/ 2147483647 w 667"/>
              <a:gd name="T7" fmla="*/ 2147483647 h 667"/>
              <a:gd name="T8" fmla="*/ 2147483647 w 667"/>
              <a:gd name="T9" fmla="*/ 2147483647 h 667"/>
              <a:gd name="T10" fmla="*/ 2147483647 w 667"/>
              <a:gd name="T11" fmla="*/ 2147483647 h 667"/>
              <a:gd name="T12" fmla="*/ 2147483647 w 667"/>
              <a:gd name="T13" fmla="*/ 2147483647 h 667"/>
              <a:gd name="T14" fmla="*/ 2147483647 w 667"/>
              <a:gd name="T15" fmla="*/ 2147483647 h 667"/>
              <a:gd name="T16" fmla="*/ 2147483647 w 667"/>
              <a:gd name="T17" fmla="*/ 2147483647 h 667"/>
              <a:gd name="T18" fmla="*/ 2147483647 w 667"/>
              <a:gd name="T19" fmla="*/ 2147483647 h 667"/>
              <a:gd name="T20" fmla="*/ 2147483647 w 667"/>
              <a:gd name="T21" fmla="*/ 2147483647 h 667"/>
              <a:gd name="T22" fmla="*/ 2147483647 w 667"/>
              <a:gd name="T23" fmla="*/ 2147483647 h 667"/>
              <a:gd name="T24" fmla="*/ 2147483647 w 667"/>
              <a:gd name="T25" fmla="*/ 2147483647 h 667"/>
              <a:gd name="T26" fmla="*/ 2147483647 w 667"/>
              <a:gd name="T27" fmla="*/ 2147483647 h 667"/>
              <a:gd name="T28" fmla="*/ 2147483647 w 667"/>
              <a:gd name="T29" fmla="*/ 2147483647 h 667"/>
              <a:gd name="T30" fmla="*/ 2147483647 w 667"/>
              <a:gd name="T31" fmla="*/ 2147483647 h 667"/>
              <a:gd name="T32" fmla="*/ 2147483647 w 667"/>
              <a:gd name="T33" fmla="*/ 0 h 667"/>
              <a:gd name="T34" fmla="*/ 2147483647 w 667"/>
              <a:gd name="T35" fmla="*/ 2147483647 h 667"/>
              <a:gd name="T36" fmla="*/ 2147483647 w 667"/>
              <a:gd name="T37" fmla="*/ 2147483647 h 667"/>
              <a:gd name="T38" fmla="*/ 2147483647 w 667"/>
              <a:gd name="T39" fmla="*/ 2147483647 h 667"/>
              <a:gd name="T40" fmla="*/ 2147483647 w 667"/>
              <a:gd name="T41" fmla="*/ 2147483647 h 667"/>
              <a:gd name="T42" fmla="*/ 2147483647 w 667"/>
              <a:gd name="T43" fmla="*/ 2147483647 h 667"/>
              <a:gd name="T44" fmla="*/ 2147483647 w 667"/>
              <a:gd name="T45" fmla="*/ 2147483647 h 667"/>
              <a:gd name="T46" fmla="*/ 2147483647 w 667"/>
              <a:gd name="T47" fmla="*/ 2147483647 h 667"/>
              <a:gd name="T48" fmla="*/ 0 w 667"/>
              <a:gd name="T49" fmla="*/ 2147483647 h 667"/>
              <a:gd name="T50" fmla="*/ 2147483647 w 667"/>
              <a:gd name="T51" fmla="*/ 2147483647 h 667"/>
              <a:gd name="T52" fmla="*/ 2147483647 w 667"/>
              <a:gd name="T53" fmla="*/ 2147483647 h 667"/>
              <a:gd name="T54" fmla="*/ 2147483647 w 667"/>
              <a:gd name="T55" fmla="*/ 2147483647 h 667"/>
              <a:gd name="T56" fmla="*/ 2147483647 w 667"/>
              <a:gd name="T57" fmla="*/ 2147483647 h 667"/>
              <a:gd name="T58" fmla="*/ 2147483647 w 667"/>
              <a:gd name="T59" fmla="*/ 2147483647 h 667"/>
              <a:gd name="T60" fmla="*/ 2147483647 w 667"/>
              <a:gd name="T61" fmla="*/ 2147483647 h 667"/>
              <a:gd name="T62" fmla="*/ 2147483647 w 667"/>
              <a:gd name="T63" fmla="*/ 2147483647 h 667"/>
              <a:gd name="T64" fmla="*/ 2147483647 w 667"/>
              <a:gd name="T65" fmla="*/ 2147483647 h 667"/>
              <a:gd name="T66" fmla="*/ 2147483647 w 667"/>
              <a:gd name="T67" fmla="*/ 2147483647 h 667"/>
              <a:gd name="T68" fmla="*/ 2147483647 w 667"/>
              <a:gd name="T69" fmla="*/ 2147483647 h 667"/>
              <a:gd name="T70" fmla="*/ 2147483647 w 667"/>
              <a:gd name="T71" fmla="*/ 2147483647 h 667"/>
              <a:gd name="T72" fmla="*/ 2147483647 w 667"/>
              <a:gd name="T73" fmla="*/ 2147483647 h 667"/>
              <a:gd name="T74" fmla="*/ 2147483647 w 667"/>
              <a:gd name="T75" fmla="*/ 2147483647 h 667"/>
              <a:gd name="T76" fmla="*/ 2147483647 w 667"/>
              <a:gd name="T77" fmla="*/ 2147483647 h 667"/>
              <a:gd name="T78" fmla="*/ 2147483647 w 667"/>
              <a:gd name="T79" fmla="*/ 2147483647 h 667"/>
              <a:gd name="T80" fmla="*/ 2147483647 w 667"/>
              <a:gd name="T81" fmla="*/ 2147483647 h 667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w 667"/>
              <a:gd name="T124" fmla="*/ 0 h 667"/>
              <a:gd name="T125" fmla="*/ 667 w 667"/>
              <a:gd name="T126" fmla="*/ 667 h 667"/>
            </a:gdLst>
            <a:ahLst/>
            <a:cxnLst>
              <a:cxn ang="T82">
                <a:pos x="T0" y="T1"/>
              </a:cxn>
              <a:cxn ang="T83">
                <a:pos x="T2" y="T3"/>
              </a:cxn>
              <a:cxn ang="T84">
                <a:pos x="T4" y="T5"/>
              </a:cxn>
              <a:cxn ang="T85">
                <a:pos x="T6" y="T7"/>
              </a:cxn>
              <a:cxn ang="T86">
                <a:pos x="T8" y="T9"/>
              </a:cxn>
              <a:cxn ang="T87">
                <a:pos x="T10" y="T11"/>
              </a:cxn>
              <a:cxn ang="T88">
                <a:pos x="T12" y="T13"/>
              </a:cxn>
              <a:cxn ang="T89">
                <a:pos x="T14" y="T15"/>
              </a:cxn>
              <a:cxn ang="T90">
                <a:pos x="T16" y="T17"/>
              </a:cxn>
              <a:cxn ang="T91">
                <a:pos x="T18" y="T19"/>
              </a:cxn>
              <a:cxn ang="T92">
                <a:pos x="T20" y="T21"/>
              </a:cxn>
              <a:cxn ang="T93">
                <a:pos x="T22" y="T23"/>
              </a:cxn>
              <a:cxn ang="T94">
                <a:pos x="T24" y="T25"/>
              </a:cxn>
              <a:cxn ang="T95">
                <a:pos x="T26" y="T27"/>
              </a:cxn>
              <a:cxn ang="T96">
                <a:pos x="T28" y="T29"/>
              </a:cxn>
              <a:cxn ang="T97">
                <a:pos x="T30" y="T31"/>
              </a:cxn>
              <a:cxn ang="T98">
                <a:pos x="T32" y="T33"/>
              </a:cxn>
              <a:cxn ang="T99">
                <a:pos x="T34" y="T35"/>
              </a:cxn>
              <a:cxn ang="T100">
                <a:pos x="T36" y="T37"/>
              </a:cxn>
              <a:cxn ang="T101">
                <a:pos x="T38" y="T39"/>
              </a:cxn>
              <a:cxn ang="T102">
                <a:pos x="T40" y="T41"/>
              </a:cxn>
              <a:cxn ang="T103">
                <a:pos x="T42" y="T43"/>
              </a:cxn>
              <a:cxn ang="T104">
                <a:pos x="T44" y="T45"/>
              </a:cxn>
              <a:cxn ang="T105">
                <a:pos x="T46" y="T47"/>
              </a:cxn>
              <a:cxn ang="T106">
                <a:pos x="T48" y="T49"/>
              </a:cxn>
              <a:cxn ang="T107">
                <a:pos x="T50" y="T51"/>
              </a:cxn>
              <a:cxn ang="T108">
                <a:pos x="T52" y="T53"/>
              </a:cxn>
              <a:cxn ang="T109">
                <a:pos x="T54" y="T55"/>
              </a:cxn>
              <a:cxn ang="T110">
                <a:pos x="T56" y="T57"/>
              </a:cxn>
              <a:cxn ang="T111">
                <a:pos x="T58" y="T59"/>
              </a:cxn>
              <a:cxn ang="T112">
                <a:pos x="T60" y="T61"/>
              </a:cxn>
              <a:cxn ang="T113">
                <a:pos x="T62" y="T63"/>
              </a:cxn>
              <a:cxn ang="T114">
                <a:pos x="T64" y="T65"/>
              </a:cxn>
              <a:cxn ang="T115">
                <a:pos x="T66" y="T67"/>
              </a:cxn>
              <a:cxn ang="T116">
                <a:pos x="T68" y="T69"/>
              </a:cxn>
              <a:cxn ang="T117">
                <a:pos x="T70" y="T71"/>
              </a:cxn>
              <a:cxn ang="T118">
                <a:pos x="T72" y="T73"/>
              </a:cxn>
              <a:cxn ang="T119">
                <a:pos x="T74" y="T75"/>
              </a:cxn>
              <a:cxn ang="T120">
                <a:pos x="T76" y="T77"/>
              </a:cxn>
              <a:cxn ang="T121">
                <a:pos x="T78" y="T79"/>
              </a:cxn>
              <a:cxn ang="T122">
                <a:pos x="T80" y="T81"/>
              </a:cxn>
            </a:cxnLst>
            <a:rect l="T123" t="T124" r="T125" b="T126"/>
            <a:pathLst>
              <a:path w="667" h="667">
                <a:moveTo>
                  <a:pt x="568" y="569"/>
                </a:moveTo>
                <a:lnTo>
                  <a:pt x="591" y="544"/>
                </a:lnTo>
                <a:lnTo>
                  <a:pt x="600" y="530"/>
                </a:lnTo>
                <a:lnTo>
                  <a:pt x="604" y="523"/>
                </a:lnTo>
                <a:lnTo>
                  <a:pt x="607" y="519"/>
                </a:lnTo>
                <a:lnTo>
                  <a:pt x="610" y="517"/>
                </a:lnTo>
                <a:lnTo>
                  <a:pt x="626" y="489"/>
                </a:lnTo>
                <a:lnTo>
                  <a:pt x="642" y="461"/>
                </a:lnTo>
                <a:lnTo>
                  <a:pt x="652" y="431"/>
                </a:lnTo>
                <a:lnTo>
                  <a:pt x="655" y="415"/>
                </a:lnTo>
                <a:lnTo>
                  <a:pt x="660" y="400"/>
                </a:lnTo>
                <a:lnTo>
                  <a:pt x="665" y="367"/>
                </a:lnTo>
                <a:lnTo>
                  <a:pt x="665" y="358"/>
                </a:lnTo>
                <a:lnTo>
                  <a:pt x="665" y="354"/>
                </a:lnTo>
                <a:lnTo>
                  <a:pt x="665" y="351"/>
                </a:lnTo>
                <a:lnTo>
                  <a:pt x="666" y="350"/>
                </a:lnTo>
                <a:lnTo>
                  <a:pt x="667" y="334"/>
                </a:lnTo>
                <a:lnTo>
                  <a:pt x="665" y="299"/>
                </a:lnTo>
                <a:lnTo>
                  <a:pt x="660" y="267"/>
                </a:lnTo>
                <a:lnTo>
                  <a:pt x="652" y="234"/>
                </a:lnTo>
                <a:lnTo>
                  <a:pt x="642" y="204"/>
                </a:lnTo>
                <a:lnTo>
                  <a:pt x="626" y="174"/>
                </a:lnTo>
                <a:lnTo>
                  <a:pt x="610" y="147"/>
                </a:lnTo>
                <a:lnTo>
                  <a:pt x="591" y="121"/>
                </a:lnTo>
                <a:lnTo>
                  <a:pt x="568" y="96"/>
                </a:lnTo>
                <a:lnTo>
                  <a:pt x="543" y="73"/>
                </a:lnTo>
                <a:lnTo>
                  <a:pt x="516" y="53"/>
                </a:lnTo>
                <a:lnTo>
                  <a:pt x="488" y="36"/>
                </a:lnTo>
                <a:lnTo>
                  <a:pt x="461" y="23"/>
                </a:lnTo>
                <a:lnTo>
                  <a:pt x="431" y="13"/>
                </a:lnTo>
                <a:lnTo>
                  <a:pt x="414" y="8"/>
                </a:lnTo>
                <a:lnTo>
                  <a:pt x="399" y="6"/>
                </a:lnTo>
                <a:lnTo>
                  <a:pt x="367" y="1"/>
                </a:lnTo>
                <a:lnTo>
                  <a:pt x="333" y="0"/>
                </a:lnTo>
                <a:lnTo>
                  <a:pt x="298" y="1"/>
                </a:lnTo>
                <a:lnTo>
                  <a:pt x="266" y="6"/>
                </a:lnTo>
                <a:lnTo>
                  <a:pt x="233" y="13"/>
                </a:lnTo>
                <a:lnTo>
                  <a:pt x="204" y="23"/>
                </a:lnTo>
                <a:lnTo>
                  <a:pt x="174" y="36"/>
                </a:lnTo>
                <a:lnTo>
                  <a:pt x="148" y="53"/>
                </a:lnTo>
                <a:lnTo>
                  <a:pt x="121" y="73"/>
                </a:lnTo>
                <a:lnTo>
                  <a:pt x="97" y="96"/>
                </a:lnTo>
                <a:lnTo>
                  <a:pt x="73" y="121"/>
                </a:lnTo>
                <a:lnTo>
                  <a:pt x="54" y="147"/>
                </a:lnTo>
                <a:lnTo>
                  <a:pt x="36" y="174"/>
                </a:lnTo>
                <a:lnTo>
                  <a:pt x="24" y="204"/>
                </a:lnTo>
                <a:lnTo>
                  <a:pt x="13" y="234"/>
                </a:lnTo>
                <a:lnTo>
                  <a:pt x="6" y="267"/>
                </a:lnTo>
                <a:lnTo>
                  <a:pt x="1" y="299"/>
                </a:lnTo>
                <a:lnTo>
                  <a:pt x="0" y="334"/>
                </a:lnTo>
                <a:lnTo>
                  <a:pt x="1" y="367"/>
                </a:lnTo>
                <a:lnTo>
                  <a:pt x="6" y="400"/>
                </a:lnTo>
                <a:lnTo>
                  <a:pt x="8" y="415"/>
                </a:lnTo>
                <a:lnTo>
                  <a:pt x="13" y="431"/>
                </a:lnTo>
                <a:lnTo>
                  <a:pt x="24" y="461"/>
                </a:lnTo>
                <a:lnTo>
                  <a:pt x="36" y="489"/>
                </a:lnTo>
                <a:lnTo>
                  <a:pt x="54" y="517"/>
                </a:lnTo>
                <a:lnTo>
                  <a:pt x="73" y="544"/>
                </a:lnTo>
                <a:lnTo>
                  <a:pt x="97" y="569"/>
                </a:lnTo>
                <a:lnTo>
                  <a:pt x="121" y="591"/>
                </a:lnTo>
                <a:lnTo>
                  <a:pt x="148" y="611"/>
                </a:lnTo>
                <a:lnTo>
                  <a:pt x="174" y="627"/>
                </a:lnTo>
                <a:lnTo>
                  <a:pt x="204" y="642"/>
                </a:lnTo>
                <a:lnTo>
                  <a:pt x="233" y="652"/>
                </a:lnTo>
                <a:lnTo>
                  <a:pt x="266" y="660"/>
                </a:lnTo>
                <a:lnTo>
                  <a:pt x="298" y="664"/>
                </a:lnTo>
                <a:lnTo>
                  <a:pt x="333" y="667"/>
                </a:lnTo>
                <a:lnTo>
                  <a:pt x="349" y="665"/>
                </a:lnTo>
                <a:lnTo>
                  <a:pt x="351" y="664"/>
                </a:lnTo>
                <a:lnTo>
                  <a:pt x="353" y="664"/>
                </a:lnTo>
                <a:lnTo>
                  <a:pt x="357" y="664"/>
                </a:lnTo>
                <a:lnTo>
                  <a:pt x="367" y="664"/>
                </a:lnTo>
                <a:lnTo>
                  <a:pt x="399" y="660"/>
                </a:lnTo>
                <a:lnTo>
                  <a:pt x="414" y="655"/>
                </a:lnTo>
                <a:lnTo>
                  <a:pt x="431" y="652"/>
                </a:lnTo>
                <a:lnTo>
                  <a:pt x="461" y="642"/>
                </a:lnTo>
                <a:lnTo>
                  <a:pt x="488" y="627"/>
                </a:lnTo>
                <a:lnTo>
                  <a:pt x="516" y="611"/>
                </a:lnTo>
                <a:lnTo>
                  <a:pt x="519" y="608"/>
                </a:lnTo>
                <a:lnTo>
                  <a:pt x="522" y="605"/>
                </a:lnTo>
                <a:lnTo>
                  <a:pt x="529" y="601"/>
                </a:lnTo>
                <a:lnTo>
                  <a:pt x="543" y="591"/>
                </a:lnTo>
                <a:lnTo>
                  <a:pt x="568" y="569"/>
                </a:lnTo>
                <a:close/>
              </a:path>
            </a:pathLst>
          </a:custGeom>
          <a:solidFill>
            <a:srgbClr val="00FF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defTabSz="914400"/>
            <a:endParaRPr lang="fr-FR">
              <a:solidFill>
                <a:srgbClr val="000066"/>
              </a:solidFill>
              <a:cs typeface="Arial" charset="0"/>
            </a:endParaRPr>
          </a:p>
        </p:txBody>
      </p:sp>
      <p:sp>
        <p:nvSpPr>
          <p:cNvPr id="60" name="Rectangle 66"/>
          <p:cNvSpPr>
            <a:spLocks noChangeArrowheads="1"/>
          </p:cNvSpPr>
          <p:nvPr/>
        </p:nvSpPr>
        <p:spPr bwMode="auto">
          <a:xfrm>
            <a:off x="5808663" y="4538663"/>
            <a:ext cx="709349" cy="240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914400">
              <a:lnSpc>
                <a:spcPts val="1000"/>
              </a:lnSpc>
            </a:pPr>
            <a:r>
              <a:rPr lang="fr-FR" sz="1600" dirty="0">
                <a:solidFill>
                  <a:srgbClr val="000066"/>
                </a:solidFill>
                <a:cs typeface="Arial" charset="0"/>
              </a:rPr>
              <a:t>- </a:t>
            </a:r>
            <a:r>
              <a:rPr lang="fr-FR" sz="1600" dirty="0" smtClean="0">
                <a:solidFill>
                  <a:srgbClr val="000066"/>
                </a:solidFill>
                <a:cs typeface="Arial" charset="0"/>
              </a:rPr>
              <a:t>1.47</a:t>
            </a:r>
            <a:endParaRPr lang="fr-FR" sz="1600" dirty="0">
              <a:solidFill>
                <a:srgbClr val="000066"/>
              </a:solidFill>
              <a:cs typeface="Arial" charset="0"/>
            </a:endParaRPr>
          </a:p>
        </p:txBody>
      </p:sp>
      <p:sp>
        <p:nvSpPr>
          <p:cNvPr id="61" name="Rectangle 67"/>
          <p:cNvSpPr>
            <a:spLocks noChangeArrowheads="1"/>
          </p:cNvSpPr>
          <p:nvPr/>
        </p:nvSpPr>
        <p:spPr bwMode="auto">
          <a:xfrm>
            <a:off x="5808663" y="4213225"/>
            <a:ext cx="709349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914400"/>
            <a:r>
              <a:rPr lang="fr-FR" sz="1600">
                <a:solidFill>
                  <a:srgbClr val="000066"/>
                </a:solidFill>
                <a:cs typeface="Arial" charset="0"/>
              </a:rPr>
              <a:t>- </a:t>
            </a:r>
            <a:r>
              <a:rPr lang="fr-FR" sz="1600" smtClean="0">
                <a:solidFill>
                  <a:srgbClr val="000066"/>
                </a:solidFill>
                <a:cs typeface="Arial" charset="0"/>
              </a:rPr>
              <a:t>1.37</a:t>
            </a:r>
            <a:endParaRPr lang="fr-FR" sz="1600">
              <a:solidFill>
                <a:srgbClr val="000066"/>
              </a:solidFill>
              <a:cs typeface="Arial" charset="0"/>
            </a:endParaRPr>
          </a:p>
        </p:txBody>
      </p:sp>
      <p:cxnSp>
        <p:nvCxnSpPr>
          <p:cNvPr id="62" name="Connecteur droit 13"/>
          <p:cNvCxnSpPr>
            <a:cxnSpLocks noChangeShapeType="1"/>
          </p:cNvCxnSpPr>
          <p:nvPr/>
        </p:nvCxnSpPr>
        <p:spPr bwMode="auto">
          <a:xfrm>
            <a:off x="2033588" y="5106988"/>
            <a:ext cx="3757612" cy="0"/>
          </a:xfrm>
          <a:prstGeom prst="line">
            <a:avLst/>
          </a:prstGeom>
          <a:noFill/>
          <a:ln w="9525">
            <a:solidFill>
              <a:srgbClr val="000066"/>
            </a:solidFill>
            <a:round/>
            <a:headEnd/>
            <a:tailEnd/>
          </a:ln>
        </p:spPr>
      </p:cxnSp>
      <p:cxnSp>
        <p:nvCxnSpPr>
          <p:cNvPr id="63" name="Connecteur droit 19"/>
          <p:cNvCxnSpPr>
            <a:cxnSpLocks noChangeShapeType="1"/>
          </p:cNvCxnSpPr>
          <p:nvPr/>
        </p:nvCxnSpPr>
        <p:spPr bwMode="auto">
          <a:xfrm rot="5400000">
            <a:off x="2877344" y="5191919"/>
            <a:ext cx="138112" cy="0"/>
          </a:xfrm>
          <a:prstGeom prst="line">
            <a:avLst/>
          </a:prstGeom>
          <a:noFill/>
          <a:ln w="9525">
            <a:solidFill>
              <a:srgbClr val="000066"/>
            </a:solidFill>
            <a:round/>
            <a:headEnd/>
            <a:tailEnd/>
          </a:ln>
        </p:spPr>
      </p:cxnSp>
      <p:cxnSp>
        <p:nvCxnSpPr>
          <p:cNvPr id="64" name="Connecteur droit 19"/>
          <p:cNvCxnSpPr>
            <a:cxnSpLocks noChangeShapeType="1"/>
          </p:cNvCxnSpPr>
          <p:nvPr/>
        </p:nvCxnSpPr>
        <p:spPr bwMode="auto">
          <a:xfrm rot="5400000">
            <a:off x="3818731" y="5183982"/>
            <a:ext cx="138113" cy="0"/>
          </a:xfrm>
          <a:prstGeom prst="line">
            <a:avLst/>
          </a:prstGeom>
          <a:noFill/>
          <a:ln w="9525">
            <a:solidFill>
              <a:srgbClr val="000066"/>
            </a:solidFill>
            <a:round/>
            <a:headEnd/>
            <a:tailEnd/>
          </a:ln>
        </p:spPr>
      </p:cxnSp>
      <p:cxnSp>
        <p:nvCxnSpPr>
          <p:cNvPr id="65" name="Connecteur droit 19"/>
          <p:cNvCxnSpPr>
            <a:cxnSpLocks noChangeShapeType="1"/>
          </p:cNvCxnSpPr>
          <p:nvPr/>
        </p:nvCxnSpPr>
        <p:spPr bwMode="auto">
          <a:xfrm rot="5400000">
            <a:off x="4750593" y="5183982"/>
            <a:ext cx="138113" cy="0"/>
          </a:xfrm>
          <a:prstGeom prst="line">
            <a:avLst/>
          </a:prstGeom>
          <a:noFill/>
          <a:ln w="9525">
            <a:solidFill>
              <a:srgbClr val="000066"/>
            </a:solidFill>
            <a:round/>
            <a:headEnd/>
            <a:tailEnd/>
          </a:ln>
        </p:spPr>
      </p:cxnSp>
      <p:cxnSp>
        <p:nvCxnSpPr>
          <p:cNvPr id="66" name="Connecteur droit 19"/>
          <p:cNvCxnSpPr>
            <a:cxnSpLocks noChangeShapeType="1"/>
          </p:cNvCxnSpPr>
          <p:nvPr/>
        </p:nvCxnSpPr>
        <p:spPr bwMode="auto">
          <a:xfrm rot="5400000">
            <a:off x="5672931" y="5174457"/>
            <a:ext cx="138113" cy="0"/>
          </a:xfrm>
          <a:prstGeom prst="line">
            <a:avLst/>
          </a:prstGeom>
          <a:noFill/>
          <a:ln w="9525">
            <a:solidFill>
              <a:srgbClr val="000066"/>
            </a:solidFill>
            <a:round/>
            <a:headEnd/>
            <a:tailEnd/>
          </a:ln>
        </p:spPr>
      </p:cxnSp>
      <p:grpSp>
        <p:nvGrpSpPr>
          <p:cNvPr id="74" name="Grouper 27"/>
          <p:cNvGrpSpPr>
            <a:grpSpLocks/>
          </p:cNvGrpSpPr>
          <p:nvPr/>
        </p:nvGrpSpPr>
        <p:grpSpPr bwMode="auto">
          <a:xfrm>
            <a:off x="0" y="6570663"/>
            <a:ext cx="1331640" cy="288075"/>
            <a:chOff x="-1" y="6570663"/>
            <a:chExt cx="1733878" cy="288851"/>
          </a:xfrm>
        </p:grpSpPr>
        <p:sp>
          <p:nvSpPr>
            <p:cNvPr id="75" name="AutoShape 162"/>
            <p:cNvSpPr>
              <a:spLocks noChangeArrowheads="1"/>
            </p:cNvSpPr>
            <p:nvPr/>
          </p:nvSpPr>
          <p:spPr bwMode="auto">
            <a:xfrm>
              <a:off x="-1" y="6570663"/>
              <a:ext cx="1733878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 defTabSz="914400"/>
              <a:endParaRPr lang="en-GB" b="1">
                <a:solidFill>
                  <a:srgbClr val="000066"/>
                </a:solidFill>
                <a:latin typeface="Calibri" pitchFamily="34" charset="0"/>
                <a:cs typeface="Arial" charset="0"/>
              </a:endParaRPr>
            </a:p>
          </p:txBody>
        </p:sp>
        <p:sp>
          <p:nvSpPr>
            <p:cNvPr id="76" name="ZoneTexte 23"/>
            <p:cNvSpPr txBox="1">
              <a:spLocks noChangeArrowheads="1"/>
            </p:cNvSpPr>
            <p:nvPr/>
          </p:nvSpPr>
          <p:spPr bwMode="auto">
            <a:xfrm>
              <a:off x="77877" y="6581769"/>
              <a:ext cx="1656000" cy="2777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defTabSz="914400"/>
              <a:r>
                <a:rPr lang="en-GB" sz="1200" b="1" i="1" dirty="0" smtClean="0">
                  <a:solidFill>
                    <a:srgbClr val="333399"/>
                  </a:solidFill>
                  <a:latin typeface="Cambria" pitchFamily="18" charset="0"/>
                  <a:ea typeface="ＭＳ Ｐゴシック"/>
                  <a:cs typeface="ＭＳ Ｐゴシック"/>
                </a:rPr>
                <a:t>AI438011 Study</a:t>
              </a:r>
              <a:endParaRPr lang="en-GB" sz="1200" b="1" i="1" dirty="0">
                <a:solidFill>
                  <a:srgbClr val="333399"/>
                </a:solidFill>
                <a:latin typeface="Cambria" pitchFamily="18" charset="0"/>
                <a:ea typeface="ＭＳ Ｐゴシック"/>
                <a:cs typeface="ＭＳ Ｐゴシック"/>
              </a:endParaRPr>
            </a:p>
          </p:txBody>
        </p:sp>
      </p:grpSp>
      <p:sp>
        <p:nvSpPr>
          <p:cNvPr id="71" name="Titre 1"/>
          <p:cNvSpPr>
            <a:spLocks noGrp="1"/>
          </p:cNvSpPr>
          <p:nvPr>
            <p:ph type="title"/>
          </p:nvPr>
        </p:nvSpPr>
        <p:spPr>
          <a:xfrm>
            <a:off x="50800" y="44450"/>
            <a:ext cx="8193088" cy="1106488"/>
          </a:xfrm>
        </p:spPr>
        <p:txBody>
          <a:bodyPr/>
          <a:lstStyle/>
          <a:p>
            <a:r>
              <a:rPr lang="fr-FR" sz="3200" dirty="0" err="1" smtClean="0">
                <a:ea typeface="ＭＳ Ｐゴシック" pitchFamily="-84" charset="-128"/>
              </a:rPr>
              <a:t>Estudio</a:t>
            </a:r>
            <a:r>
              <a:rPr lang="fr-FR" sz="3200" dirty="0" smtClean="0">
                <a:ea typeface="ＭＳ Ｐゴシック" pitchFamily="-84" charset="-128"/>
              </a:rPr>
              <a:t> AI438011: </a:t>
            </a:r>
            <a:r>
              <a:rPr lang="fr-FR" sz="3200" dirty="0" err="1">
                <a:ea typeface="ＭＳ Ｐゴシック" pitchFamily="-84" charset="-128"/>
              </a:rPr>
              <a:t>fostemsavir</a:t>
            </a:r>
            <a:r>
              <a:rPr lang="fr-FR" sz="3200" dirty="0">
                <a:ea typeface="ＭＳ Ｐゴシック" pitchFamily="-84" charset="-128"/>
              </a:rPr>
              <a:t> </a:t>
            </a:r>
            <a:r>
              <a:rPr lang="fr-FR" sz="3200" dirty="0" err="1" smtClean="0">
                <a:ea typeface="ＭＳ Ｐゴシック" pitchFamily="-84" charset="-128"/>
              </a:rPr>
              <a:t>Fase</a:t>
            </a:r>
            <a:r>
              <a:rPr lang="fr-FR" sz="3200" dirty="0" smtClean="0">
                <a:ea typeface="ＭＳ Ｐゴシック" pitchFamily="-84" charset="-128"/>
              </a:rPr>
              <a:t> II</a:t>
            </a:r>
          </a:p>
        </p:txBody>
      </p:sp>
      <p:sp>
        <p:nvSpPr>
          <p:cNvPr id="70" name="ZoneTexte 69"/>
          <p:cNvSpPr txBox="1">
            <a:spLocks noChangeArrowheads="1"/>
          </p:cNvSpPr>
          <p:nvPr/>
        </p:nvSpPr>
        <p:spPr bwMode="auto">
          <a:xfrm>
            <a:off x="3563888" y="6581775"/>
            <a:ext cx="555153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defTabSz="914400"/>
            <a:r>
              <a:rPr lang="it-IT" sz="1200" i="1" dirty="0">
                <a:solidFill>
                  <a:srgbClr val="CC3300"/>
                </a:solidFill>
                <a:cs typeface="Arial" charset="0"/>
              </a:rPr>
              <a:t>Lalezari J. Lancet HIV 2015; </a:t>
            </a:r>
            <a:r>
              <a:rPr lang="it-IT" sz="1200" i="1" dirty="0" smtClean="0">
                <a:solidFill>
                  <a:srgbClr val="CC3300"/>
                </a:solidFill>
                <a:cs typeface="Arial" charset="0"/>
              </a:rPr>
              <a:t>2:e427-37</a:t>
            </a:r>
            <a:endParaRPr lang="es-AR" sz="1200" i="1" dirty="0">
              <a:solidFill>
                <a:srgbClr val="CC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ZoneTexte 2"/>
          <p:cNvSpPr txBox="1">
            <a:spLocks noChangeArrowheads="1"/>
          </p:cNvSpPr>
          <p:nvPr/>
        </p:nvSpPr>
        <p:spPr bwMode="auto">
          <a:xfrm>
            <a:off x="3878145" y="3486150"/>
            <a:ext cx="487031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914400"/>
            <a:r>
              <a:rPr lang="es-AR" sz="2000" b="1" dirty="0" smtClean="0">
                <a:solidFill>
                  <a:srgbClr val="CC3300"/>
                </a:solidFill>
                <a:latin typeface="+mj-lt"/>
                <a:cs typeface="Arial" charset="0"/>
              </a:rPr>
              <a:t>CV &lt; 50 c/ml a S24 por CV basal (observado)</a:t>
            </a:r>
            <a:endParaRPr lang="es-AR" sz="2000" b="1" dirty="0">
              <a:solidFill>
                <a:srgbClr val="CC3300"/>
              </a:solidFill>
              <a:latin typeface="+mj-lt"/>
              <a:cs typeface="Arial" charset="0"/>
            </a:endParaRPr>
          </a:p>
        </p:txBody>
      </p:sp>
      <p:cxnSp>
        <p:nvCxnSpPr>
          <p:cNvPr id="69" name="Connecteur droit 4"/>
          <p:cNvCxnSpPr>
            <a:cxnSpLocks noChangeShapeType="1"/>
          </p:cNvCxnSpPr>
          <p:nvPr/>
        </p:nvCxnSpPr>
        <p:spPr bwMode="auto">
          <a:xfrm>
            <a:off x="3741738" y="4065587"/>
            <a:ext cx="0" cy="1828800"/>
          </a:xfrm>
          <a:prstGeom prst="line">
            <a:avLst/>
          </a:prstGeom>
          <a:noFill/>
          <a:ln w="12700">
            <a:solidFill>
              <a:srgbClr val="000066"/>
            </a:solidFill>
            <a:round/>
            <a:headEnd/>
            <a:tailEnd/>
          </a:ln>
        </p:spPr>
      </p:cxnSp>
      <p:cxnSp>
        <p:nvCxnSpPr>
          <p:cNvPr id="70" name="Connecteur droit 9"/>
          <p:cNvCxnSpPr>
            <a:cxnSpLocks noChangeShapeType="1"/>
          </p:cNvCxnSpPr>
          <p:nvPr/>
        </p:nvCxnSpPr>
        <p:spPr bwMode="auto">
          <a:xfrm>
            <a:off x="3671888" y="5894387"/>
            <a:ext cx="4951412" cy="0"/>
          </a:xfrm>
          <a:prstGeom prst="line">
            <a:avLst/>
          </a:prstGeom>
          <a:noFill/>
          <a:ln w="9525">
            <a:solidFill>
              <a:srgbClr val="000066"/>
            </a:solidFill>
            <a:round/>
            <a:headEnd/>
            <a:tailEnd/>
          </a:ln>
        </p:spPr>
      </p:cxnSp>
      <p:cxnSp>
        <p:nvCxnSpPr>
          <p:cNvPr id="71" name="Connecteur droit 11"/>
          <p:cNvCxnSpPr>
            <a:cxnSpLocks noChangeShapeType="1"/>
          </p:cNvCxnSpPr>
          <p:nvPr/>
        </p:nvCxnSpPr>
        <p:spPr bwMode="auto">
          <a:xfrm>
            <a:off x="3659188" y="4065587"/>
            <a:ext cx="77787" cy="0"/>
          </a:xfrm>
          <a:prstGeom prst="line">
            <a:avLst/>
          </a:prstGeom>
          <a:noFill/>
          <a:ln w="9525">
            <a:solidFill>
              <a:srgbClr val="000066"/>
            </a:solidFill>
            <a:round/>
            <a:headEnd/>
            <a:tailEnd/>
          </a:ln>
        </p:spPr>
      </p:cxnSp>
      <p:cxnSp>
        <p:nvCxnSpPr>
          <p:cNvPr id="72" name="Connecteur droit 12"/>
          <p:cNvCxnSpPr>
            <a:cxnSpLocks noChangeShapeType="1"/>
          </p:cNvCxnSpPr>
          <p:nvPr/>
        </p:nvCxnSpPr>
        <p:spPr bwMode="auto">
          <a:xfrm>
            <a:off x="3659188" y="4433887"/>
            <a:ext cx="77787" cy="0"/>
          </a:xfrm>
          <a:prstGeom prst="line">
            <a:avLst/>
          </a:prstGeom>
          <a:noFill/>
          <a:ln w="9525">
            <a:solidFill>
              <a:srgbClr val="000066"/>
            </a:solidFill>
            <a:round/>
            <a:headEnd/>
            <a:tailEnd/>
          </a:ln>
        </p:spPr>
      </p:cxnSp>
      <p:cxnSp>
        <p:nvCxnSpPr>
          <p:cNvPr id="73" name="Connecteur droit 13"/>
          <p:cNvCxnSpPr>
            <a:cxnSpLocks noChangeShapeType="1"/>
          </p:cNvCxnSpPr>
          <p:nvPr/>
        </p:nvCxnSpPr>
        <p:spPr bwMode="auto">
          <a:xfrm>
            <a:off x="3659188" y="4805362"/>
            <a:ext cx="77787" cy="0"/>
          </a:xfrm>
          <a:prstGeom prst="line">
            <a:avLst/>
          </a:prstGeom>
          <a:noFill/>
          <a:ln w="9525">
            <a:solidFill>
              <a:srgbClr val="000066"/>
            </a:solidFill>
            <a:round/>
            <a:headEnd/>
            <a:tailEnd/>
          </a:ln>
        </p:spPr>
      </p:cxnSp>
      <p:cxnSp>
        <p:nvCxnSpPr>
          <p:cNvPr id="74" name="Connecteur droit 14"/>
          <p:cNvCxnSpPr>
            <a:cxnSpLocks noChangeShapeType="1"/>
          </p:cNvCxnSpPr>
          <p:nvPr/>
        </p:nvCxnSpPr>
        <p:spPr bwMode="auto">
          <a:xfrm>
            <a:off x="3659188" y="5167312"/>
            <a:ext cx="77787" cy="0"/>
          </a:xfrm>
          <a:prstGeom prst="line">
            <a:avLst/>
          </a:prstGeom>
          <a:noFill/>
          <a:ln w="9525">
            <a:solidFill>
              <a:srgbClr val="000066"/>
            </a:solidFill>
            <a:round/>
            <a:headEnd/>
            <a:tailEnd/>
          </a:ln>
        </p:spPr>
      </p:cxnSp>
      <p:cxnSp>
        <p:nvCxnSpPr>
          <p:cNvPr id="75" name="Connecteur droit 15"/>
          <p:cNvCxnSpPr>
            <a:cxnSpLocks noChangeShapeType="1"/>
          </p:cNvCxnSpPr>
          <p:nvPr/>
        </p:nvCxnSpPr>
        <p:spPr bwMode="auto">
          <a:xfrm>
            <a:off x="3659188" y="5529262"/>
            <a:ext cx="77787" cy="0"/>
          </a:xfrm>
          <a:prstGeom prst="line">
            <a:avLst/>
          </a:prstGeom>
          <a:noFill/>
          <a:ln w="9525">
            <a:solidFill>
              <a:srgbClr val="000066"/>
            </a:solidFill>
            <a:round/>
            <a:headEnd/>
            <a:tailEnd/>
          </a:ln>
        </p:spPr>
      </p:cxnSp>
      <p:sp>
        <p:nvSpPr>
          <p:cNvPr id="76" name="Rectangle 16"/>
          <p:cNvSpPr>
            <a:spLocks noChangeArrowheads="1"/>
          </p:cNvSpPr>
          <p:nvPr/>
        </p:nvSpPr>
        <p:spPr bwMode="auto">
          <a:xfrm>
            <a:off x="3984625" y="4127499"/>
            <a:ext cx="258763" cy="1766888"/>
          </a:xfrm>
          <a:prstGeom prst="rect">
            <a:avLst/>
          </a:prstGeom>
          <a:solidFill>
            <a:srgbClr val="FFC000"/>
          </a:solidFill>
          <a:ln w="9525">
            <a:solidFill>
              <a:srgbClr val="FFFF00"/>
            </a:solidFill>
            <a:round/>
            <a:headEnd/>
            <a:tailEnd/>
          </a:ln>
        </p:spPr>
        <p:txBody>
          <a:bodyPr/>
          <a:lstStyle/>
          <a:p>
            <a:pPr defTabSz="914400"/>
            <a:endParaRPr lang="fr-FR" sz="2400">
              <a:solidFill>
                <a:srgbClr val="000066"/>
              </a:solidFill>
              <a:cs typeface="Arial" charset="0"/>
            </a:endParaRPr>
          </a:p>
        </p:txBody>
      </p:sp>
      <p:sp>
        <p:nvSpPr>
          <p:cNvPr id="77" name="Rectangle 17"/>
          <p:cNvSpPr>
            <a:spLocks noChangeAspect="1"/>
          </p:cNvSpPr>
          <p:nvPr/>
        </p:nvSpPr>
        <p:spPr bwMode="auto">
          <a:xfrm>
            <a:off x="4254500" y="4471987"/>
            <a:ext cx="258763" cy="1422400"/>
          </a:xfrm>
          <a:prstGeom prst="rect">
            <a:avLst/>
          </a:prstGeom>
          <a:solidFill>
            <a:srgbClr val="FF6600"/>
          </a:solidFill>
          <a:ln w="9525">
            <a:solidFill>
              <a:srgbClr val="FF6600"/>
            </a:solidFill>
            <a:round/>
            <a:headEnd/>
            <a:tailEnd/>
          </a:ln>
        </p:spPr>
        <p:txBody>
          <a:bodyPr wrap="none"/>
          <a:lstStyle/>
          <a:p>
            <a:pPr defTabSz="914400"/>
            <a:endParaRPr lang="fr-FR" sz="2400">
              <a:solidFill>
                <a:srgbClr val="000066"/>
              </a:solidFill>
              <a:cs typeface="Arial" charset="0"/>
            </a:endParaRPr>
          </a:p>
        </p:txBody>
      </p:sp>
      <p:sp>
        <p:nvSpPr>
          <p:cNvPr id="78" name="Rectangle 18"/>
          <p:cNvSpPr>
            <a:spLocks noChangeArrowheads="1"/>
          </p:cNvSpPr>
          <p:nvPr/>
        </p:nvSpPr>
        <p:spPr bwMode="auto">
          <a:xfrm>
            <a:off x="4948238" y="4327524"/>
            <a:ext cx="258762" cy="1566863"/>
          </a:xfrm>
          <a:prstGeom prst="rect">
            <a:avLst/>
          </a:prstGeom>
          <a:solidFill>
            <a:srgbClr val="FFC000"/>
          </a:solidFill>
          <a:ln w="9525">
            <a:solidFill>
              <a:srgbClr val="FFFF00"/>
            </a:solidFill>
            <a:round/>
            <a:headEnd/>
            <a:tailEnd/>
          </a:ln>
        </p:spPr>
        <p:txBody>
          <a:bodyPr/>
          <a:lstStyle/>
          <a:p>
            <a:pPr defTabSz="914400"/>
            <a:endParaRPr lang="fr-FR" sz="2400">
              <a:solidFill>
                <a:srgbClr val="000066"/>
              </a:solidFill>
              <a:cs typeface="Arial" charset="0"/>
            </a:endParaRPr>
          </a:p>
        </p:txBody>
      </p:sp>
      <p:sp>
        <p:nvSpPr>
          <p:cNvPr id="79" name="Rectangle 19"/>
          <p:cNvSpPr>
            <a:spLocks noChangeAspect="1"/>
          </p:cNvSpPr>
          <p:nvPr/>
        </p:nvSpPr>
        <p:spPr bwMode="auto">
          <a:xfrm>
            <a:off x="5218113" y="4543424"/>
            <a:ext cx="258762" cy="1350963"/>
          </a:xfrm>
          <a:prstGeom prst="rect">
            <a:avLst/>
          </a:prstGeom>
          <a:solidFill>
            <a:srgbClr val="FF6600"/>
          </a:solidFill>
          <a:ln w="9525">
            <a:solidFill>
              <a:srgbClr val="FF6600"/>
            </a:solidFill>
            <a:round/>
            <a:headEnd/>
            <a:tailEnd/>
          </a:ln>
        </p:spPr>
        <p:txBody>
          <a:bodyPr wrap="none"/>
          <a:lstStyle/>
          <a:p>
            <a:pPr defTabSz="914400"/>
            <a:endParaRPr lang="fr-FR" sz="2400">
              <a:solidFill>
                <a:srgbClr val="000066"/>
              </a:solidFill>
              <a:cs typeface="Arial" charset="0"/>
            </a:endParaRPr>
          </a:p>
        </p:txBody>
      </p:sp>
      <p:sp>
        <p:nvSpPr>
          <p:cNvPr id="80" name="Rectangle 20"/>
          <p:cNvSpPr>
            <a:spLocks noChangeArrowheads="1"/>
          </p:cNvSpPr>
          <p:nvPr/>
        </p:nvSpPr>
        <p:spPr bwMode="auto">
          <a:xfrm>
            <a:off x="5934075" y="4327524"/>
            <a:ext cx="258763" cy="1566863"/>
          </a:xfrm>
          <a:prstGeom prst="rect">
            <a:avLst/>
          </a:prstGeom>
          <a:solidFill>
            <a:srgbClr val="FFC000"/>
          </a:solidFill>
          <a:ln w="9525">
            <a:solidFill>
              <a:srgbClr val="FFFF00"/>
            </a:solidFill>
            <a:round/>
            <a:headEnd/>
            <a:tailEnd/>
          </a:ln>
        </p:spPr>
        <p:txBody>
          <a:bodyPr/>
          <a:lstStyle/>
          <a:p>
            <a:pPr defTabSz="914400"/>
            <a:endParaRPr lang="fr-FR" sz="2400">
              <a:solidFill>
                <a:srgbClr val="000066"/>
              </a:solidFill>
              <a:cs typeface="Arial" charset="0"/>
            </a:endParaRPr>
          </a:p>
        </p:txBody>
      </p:sp>
      <p:sp>
        <p:nvSpPr>
          <p:cNvPr id="81" name="Rectangle 21"/>
          <p:cNvSpPr>
            <a:spLocks noChangeAspect="1"/>
          </p:cNvSpPr>
          <p:nvPr/>
        </p:nvSpPr>
        <p:spPr bwMode="auto">
          <a:xfrm>
            <a:off x="6194425" y="4614862"/>
            <a:ext cx="260350" cy="1279525"/>
          </a:xfrm>
          <a:prstGeom prst="rect">
            <a:avLst/>
          </a:prstGeom>
          <a:solidFill>
            <a:srgbClr val="FF6600"/>
          </a:solidFill>
          <a:ln w="9525">
            <a:solidFill>
              <a:srgbClr val="FF6600"/>
            </a:solidFill>
            <a:round/>
            <a:headEnd/>
            <a:tailEnd/>
          </a:ln>
        </p:spPr>
        <p:txBody>
          <a:bodyPr wrap="none"/>
          <a:lstStyle/>
          <a:p>
            <a:pPr defTabSz="914400"/>
            <a:endParaRPr lang="fr-FR" sz="2400">
              <a:solidFill>
                <a:srgbClr val="000066"/>
              </a:solidFill>
              <a:cs typeface="Arial" charset="0"/>
            </a:endParaRPr>
          </a:p>
        </p:txBody>
      </p:sp>
      <p:sp>
        <p:nvSpPr>
          <p:cNvPr id="82" name="Rectangle 22"/>
          <p:cNvSpPr>
            <a:spLocks noChangeArrowheads="1"/>
          </p:cNvSpPr>
          <p:nvPr/>
        </p:nvSpPr>
        <p:spPr bwMode="auto">
          <a:xfrm>
            <a:off x="6923088" y="4398962"/>
            <a:ext cx="258762" cy="1495425"/>
          </a:xfrm>
          <a:prstGeom prst="rect">
            <a:avLst/>
          </a:prstGeom>
          <a:solidFill>
            <a:srgbClr val="FFC000"/>
          </a:solidFill>
          <a:ln w="9525">
            <a:solidFill>
              <a:srgbClr val="FFFF00"/>
            </a:solidFill>
            <a:round/>
            <a:headEnd/>
            <a:tailEnd/>
          </a:ln>
        </p:spPr>
        <p:txBody>
          <a:bodyPr/>
          <a:lstStyle/>
          <a:p>
            <a:pPr defTabSz="914400"/>
            <a:endParaRPr lang="fr-FR" sz="2400">
              <a:solidFill>
                <a:srgbClr val="000066"/>
              </a:solidFill>
              <a:cs typeface="Arial" charset="0"/>
            </a:endParaRPr>
          </a:p>
        </p:txBody>
      </p:sp>
      <p:sp>
        <p:nvSpPr>
          <p:cNvPr id="83" name="Rectangle 23"/>
          <p:cNvSpPr>
            <a:spLocks noChangeAspect="1"/>
          </p:cNvSpPr>
          <p:nvPr/>
        </p:nvSpPr>
        <p:spPr bwMode="auto">
          <a:xfrm>
            <a:off x="7194550" y="4327524"/>
            <a:ext cx="258763" cy="1566863"/>
          </a:xfrm>
          <a:prstGeom prst="rect">
            <a:avLst/>
          </a:prstGeom>
          <a:solidFill>
            <a:srgbClr val="FF6600"/>
          </a:solidFill>
          <a:ln w="9525">
            <a:solidFill>
              <a:srgbClr val="FF6600"/>
            </a:solidFill>
            <a:round/>
            <a:headEnd/>
            <a:tailEnd/>
          </a:ln>
        </p:spPr>
        <p:txBody>
          <a:bodyPr wrap="none"/>
          <a:lstStyle/>
          <a:p>
            <a:pPr defTabSz="914400"/>
            <a:endParaRPr lang="fr-FR" sz="2400">
              <a:solidFill>
                <a:srgbClr val="000066"/>
              </a:solidFill>
              <a:cs typeface="Arial" charset="0"/>
            </a:endParaRPr>
          </a:p>
        </p:txBody>
      </p:sp>
      <p:sp>
        <p:nvSpPr>
          <p:cNvPr id="84" name="Rectangle 24"/>
          <p:cNvSpPr>
            <a:spLocks noChangeArrowheads="1"/>
          </p:cNvSpPr>
          <p:nvPr/>
        </p:nvSpPr>
        <p:spPr bwMode="auto">
          <a:xfrm>
            <a:off x="7900988" y="4183062"/>
            <a:ext cx="258762" cy="1711325"/>
          </a:xfrm>
          <a:prstGeom prst="rect">
            <a:avLst/>
          </a:prstGeom>
          <a:solidFill>
            <a:srgbClr val="FFC000"/>
          </a:solidFill>
          <a:ln w="9525">
            <a:solidFill>
              <a:srgbClr val="FFFF00"/>
            </a:solidFill>
            <a:round/>
            <a:headEnd/>
            <a:tailEnd/>
          </a:ln>
        </p:spPr>
        <p:txBody>
          <a:bodyPr/>
          <a:lstStyle/>
          <a:p>
            <a:pPr defTabSz="914400"/>
            <a:endParaRPr lang="fr-FR" sz="2400">
              <a:solidFill>
                <a:srgbClr val="000066"/>
              </a:solidFill>
              <a:cs typeface="Arial" charset="0"/>
            </a:endParaRPr>
          </a:p>
        </p:txBody>
      </p:sp>
      <p:sp>
        <p:nvSpPr>
          <p:cNvPr id="85" name="Rectangle 25"/>
          <p:cNvSpPr>
            <a:spLocks noChangeAspect="1"/>
          </p:cNvSpPr>
          <p:nvPr/>
        </p:nvSpPr>
        <p:spPr bwMode="auto">
          <a:xfrm>
            <a:off x="8170863" y="4543424"/>
            <a:ext cx="258762" cy="1350963"/>
          </a:xfrm>
          <a:prstGeom prst="rect">
            <a:avLst/>
          </a:prstGeom>
          <a:solidFill>
            <a:srgbClr val="FF6600"/>
          </a:solidFill>
          <a:ln w="9525">
            <a:solidFill>
              <a:srgbClr val="FF6600"/>
            </a:solidFill>
            <a:round/>
            <a:headEnd/>
            <a:tailEnd/>
          </a:ln>
        </p:spPr>
        <p:txBody>
          <a:bodyPr wrap="none"/>
          <a:lstStyle/>
          <a:p>
            <a:pPr defTabSz="914400"/>
            <a:endParaRPr lang="fr-FR" sz="2400">
              <a:solidFill>
                <a:srgbClr val="000066"/>
              </a:solidFill>
              <a:cs typeface="Arial" charset="0"/>
            </a:endParaRPr>
          </a:p>
        </p:txBody>
      </p:sp>
      <p:sp>
        <p:nvSpPr>
          <p:cNvPr id="86" name="ZoneTexte 28"/>
          <p:cNvSpPr txBox="1">
            <a:spLocks noChangeArrowheads="1"/>
          </p:cNvSpPr>
          <p:nvPr/>
        </p:nvSpPr>
        <p:spPr bwMode="auto">
          <a:xfrm>
            <a:off x="3884613" y="5894387"/>
            <a:ext cx="69691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914400"/>
            <a:r>
              <a:rPr lang="fr-FR" sz="1200">
                <a:solidFill>
                  <a:srgbClr val="000066"/>
                </a:solidFill>
                <a:cs typeface="Arial" charset="0"/>
              </a:rPr>
              <a:t>400 mg</a:t>
            </a:r>
            <a:br>
              <a:rPr lang="fr-FR" sz="1200">
                <a:solidFill>
                  <a:srgbClr val="000066"/>
                </a:solidFill>
                <a:cs typeface="Arial" charset="0"/>
              </a:rPr>
            </a:br>
            <a:r>
              <a:rPr lang="fr-FR" sz="1200">
                <a:solidFill>
                  <a:srgbClr val="000066"/>
                </a:solidFill>
                <a:cs typeface="Arial" charset="0"/>
              </a:rPr>
              <a:t>bid</a:t>
            </a:r>
          </a:p>
        </p:txBody>
      </p:sp>
      <p:sp>
        <p:nvSpPr>
          <p:cNvPr id="87" name="ZoneTexte 29"/>
          <p:cNvSpPr txBox="1">
            <a:spLocks noChangeArrowheads="1"/>
          </p:cNvSpPr>
          <p:nvPr/>
        </p:nvSpPr>
        <p:spPr bwMode="auto">
          <a:xfrm>
            <a:off x="4903788" y="5894387"/>
            <a:ext cx="69691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914400"/>
            <a:r>
              <a:rPr lang="fr-FR" sz="1200">
                <a:solidFill>
                  <a:srgbClr val="000066"/>
                </a:solidFill>
                <a:cs typeface="Arial" charset="0"/>
              </a:rPr>
              <a:t>800 mg</a:t>
            </a:r>
            <a:br>
              <a:rPr lang="fr-FR" sz="1200">
                <a:solidFill>
                  <a:srgbClr val="000066"/>
                </a:solidFill>
                <a:cs typeface="Arial" charset="0"/>
              </a:rPr>
            </a:br>
            <a:r>
              <a:rPr lang="fr-FR" sz="1200">
                <a:solidFill>
                  <a:srgbClr val="000066"/>
                </a:solidFill>
                <a:cs typeface="Arial" charset="0"/>
              </a:rPr>
              <a:t>bid</a:t>
            </a:r>
          </a:p>
        </p:txBody>
      </p:sp>
      <p:sp>
        <p:nvSpPr>
          <p:cNvPr id="88" name="ZoneTexte 30"/>
          <p:cNvSpPr txBox="1">
            <a:spLocks noChangeArrowheads="1"/>
          </p:cNvSpPr>
          <p:nvPr/>
        </p:nvSpPr>
        <p:spPr bwMode="auto">
          <a:xfrm>
            <a:off x="5845175" y="5894387"/>
            <a:ext cx="6953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914400"/>
            <a:r>
              <a:rPr lang="fr-FR" sz="1200">
                <a:solidFill>
                  <a:srgbClr val="000066"/>
                </a:solidFill>
                <a:cs typeface="Arial" charset="0"/>
              </a:rPr>
              <a:t>600 mg</a:t>
            </a:r>
            <a:br>
              <a:rPr lang="fr-FR" sz="1200">
                <a:solidFill>
                  <a:srgbClr val="000066"/>
                </a:solidFill>
                <a:cs typeface="Arial" charset="0"/>
              </a:rPr>
            </a:br>
            <a:r>
              <a:rPr lang="fr-FR" sz="1200">
                <a:solidFill>
                  <a:srgbClr val="000066"/>
                </a:solidFill>
                <a:cs typeface="Arial" charset="0"/>
              </a:rPr>
              <a:t>qd</a:t>
            </a:r>
          </a:p>
        </p:txBody>
      </p:sp>
      <p:sp>
        <p:nvSpPr>
          <p:cNvPr id="89" name="ZoneTexte 31"/>
          <p:cNvSpPr txBox="1">
            <a:spLocks noChangeArrowheads="1"/>
          </p:cNvSpPr>
          <p:nvPr/>
        </p:nvSpPr>
        <p:spPr bwMode="auto">
          <a:xfrm>
            <a:off x="6810375" y="5894387"/>
            <a:ext cx="82391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914400"/>
            <a:r>
              <a:rPr lang="fr-FR" sz="1200">
                <a:solidFill>
                  <a:srgbClr val="000066"/>
                </a:solidFill>
                <a:cs typeface="Arial" charset="0"/>
              </a:rPr>
              <a:t>1 200 mg</a:t>
            </a:r>
            <a:br>
              <a:rPr lang="fr-FR" sz="1200">
                <a:solidFill>
                  <a:srgbClr val="000066"/>
                </a:solidFill>
                <a:cs typeface="Arial" charset="0"/>
              </a:rPr>
            </a:br>
            <a:r>
              <a:rPr lang="fr-FR" sz="1200">
                <a:solidFill>
                  <a:srgbClr val="000066"/>
                </a:solidFill>
                <a:cs typeface="Arial" charset="0"/>
              </a:rPr>
              <a:t>qd</a:t>
            </a:r>
          </a:p>
        </p:txBody>
      </p:sp>
      <p:sp>
        <p:nvSpPr>
          <p:cNvPr id="90" name="ZoneTexte 32"/>
          <p:cNvSpPr txBox="1">
            <a:spLocks noChangeArrowheads="1"/>
          </p:cNvSpPr>
          <p:nvPr/>
        </p:nvSpPr>
        <p:spPr bwMode="auto">
          <a:xfrm>
            <a:off x="7556500" y="5894387"/>
            <a:ext cx="12065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914400"/>
            <a:r>
              <a:rPr lang="fr-FR" sz="1200">
                <a:solidFill>
                  <a:srgbClr val="000066"/>
                </a:solidFill>
                <a:cs typeface="Arial" charset="0"/>
              </a:rPr>
              <a:t>ATV/r </a:t>
            </a:r>
            <a:br>
              <a:rPr lang="fr-FR" sz="1200">
                <a:solidFill>
                  <a:srgbClr val="000066"/>
                </a:solidFill>
                <a:cs typeface="Arial" charset="0"/>
              </a:rPr>
            </a:br>
            <a:r>
              <a:rPr lang="fr-FR" sz="1200">
                <a:solidFill>
                  <a:srgbClr val="000066"/>
                </a:solidFill>
                <a:cs typeface="Arial" charset="0"/>
              </a:rPr>
              <a:t>300/100 mg qd</a:t>
            </a:r>
          </a:p>
        </p:txBody>
      </p:sp>
      <p:sp>
        <p:nvSpPr>
          <p:cNvPr id="91" name="ZoneTexte 33"/>
          <p:cNvSpPr txBox="1">
            <a:spLocks noChangeArrowheads="1"/>
          </p:cNvSpPr>
          <p:nvPr/>
        </p:nvSpPr>
        <p:spPr bwMode="auto">
          <a:xfrm>
            <a:off x="3297238" y="3927474"/>
            <a:ext cx="439737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defTabSz="914400"/>
            <a:r>
              <a:rPr lang="fr-FR" sz="1200">
                <a:solidFill>
                  <a:srgbClr val="000066"/>
                </a:solidFill>
                <a:cs typeface="Arial" charset="0"/>
              </a:rPr>
              <a:t>100</a:t>
            </a:r>
          </a:p>
        </p:txBody>
      </p:sp>
      <p:sp>
        <p:nvSpPr>
          <p:cNvPr id="92" name="ZoneTexte 34"/>
          <p:cNvSpPr txBox="1">
            <a:spLocks noChangeArrowheads="1"/>
          </p:cNvSpPr>
          <p:nvPr/>
        </p:nvSpPr>
        <p:spPr bwMode="auto">
          <a:xfrm>
            <a:off x="3382963" y="4289424"/>
            <a:ext cx="354012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defTabSz="914400"/>
            <a:r>
              <a:rPr lang="fr-FR" sz="1200">
                <a:solidFill>
                  <a:srgbClr val="000066"/>
                </a:solidFill>
                <a:cs typeface="Arial" charset="0"/>
              </a:rPr>
              <a:t>80</a:t>
            </a:r>
          </a:p>
        </p:txBody>
      </p:sp>
      <p:sp>
        <p:nvSpPr>
          <p:cNvPr id="93" name="ZoneTexte 35"/>
          <p:cNvSpPr txBox="1">
            <a:spLocks noChangeArrowheads="1"/>
          </p:cNvSpPr>
          <p:nvPr/>
        </p:nvSpPr>
        <p:spPr bwMode="auto">
          <a:xfrm>
            <a:off x="3382963" y="4667249"/>
            <a:ext cx="35401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defTabSz="914400"/>
            <a:r>
              <a:rPr lang="fr-FR" sz="1200">
                <a:solidFill>
                  <a:srgbClr val="000066"/>
                </a:solidFill>
                <a:cs typeface="Arial" charset="0"/>
              </a:rPr>
              <a:t>60</a:t>
            </a:r>
          </a:p>
        </p:txBody>
      </p:sp>
      <p:sp>
        <p:nvSpPr>
          <p:cNvPr id="94" name="ZoneTexte 36"/>
          <p:cNvSpPr txBox="1">
            <a:spLocks noChangeArrowheads="1"/>
          </p:cNvSpPr>
          <p:nvPr/>
        </p:nvSpPr>
        <p:spPr bwMode="auto">
          <a:xfrm>
            <a:off x="3382963" y="5029199"/>
            <a:ext cx="35401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defTabSz="914400"/>
            <a:r>
              <a:rPr lang="fr-FR" sz="1200">
                <a:solidFill>
                  <a:srgbClr val="000066"/>
                </a:solidFill>
                <a:cs typeface="Arial" charset="0"/>
              </a:rPr>
              <a:t>40</a:t>
            </a:r>
          </a:p>
        </p:txBody>
      </p:sp>
      <p:sp>
        <p:nvSpPr>
          <p:cNvPr id="95" name="ZoneTexte 37"/>
          <p:cNvSpPr txBox="1">
            <a:spLocks noChangeArrowheads="1"/>
          </p:cNvSpPr>
          <p:nvPr/>
        </p:nvSpPr>
        <p:spPr bwMode="auto">
          <a:xfrm>
            <a:off x="3382963" y="5391149"/>
            <a:ext cx="354012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defTabSz="914400"/>
            <a:r>
              <a:rPr lang="fr-FR" sz="1200">
                <a:solidFill>
                  <a:srgbClr val="000066"/>
                </a:solidFill>
                <a:cs typeface="Arial" charset="0"/>
              </a:rPr>
              <a:t>20</a:t>
            </a:r>
          </a:p>
        </p:txBody>
      </p:sp>
      <p:sp>
        <p:nvSpPr>
          <p:cNvPr id="96" name="ZoneTexte 38"/>
          <p:cNvSpPr txBox="1">
            <a:spLocks noChangeArrowheads="1"/>
          </p:cNvSpPr>
          <p:nvPr/>
        </p:nvSpPr>
        <p:spPr bwMode="auto">
          <a:xfrm>
            <a:off x="3467100" y="5756274"/>
            <a:ext cx="269875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defTabSz="914400"/>
            <a:r>
              <a:rPr lang="fr-FR" sz="1200">
                <a:solidFill>
                  <a:srgbClr val="000066"/>
                </a:solidFill>
                <a:cs typeface="Arial" charset="0"/>
              </a:rPr>
              <a:t>0</a:t>
            </a:r>
          </a:p>
        </p:txBody>
      </p:sp>
      <p:sp>
        <p:nvSpPr>
          <p:cNvPr id="97" name="ZoneTexte 39"/>
          <p:cNvSpPr txBox="1">
            <a:spLocks noChangeArrowheads="1"/>
          </p:cNvSpPr>
          <p:nvPr/>
        </p:nvSpPr>
        <p:spPr bwMode="auto">
          <a:xfrm>
            <a:off x="5300246" y="6321425"/>
            <a:ext cx="115929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defTabSz="914400"/>
            <a:r>
              <a:rPr lang="fr-FR" sz="1400" dirty="0" err="1" smtClean="0">
                <a:solidFill>
                  <a:srgbClr val="000066"/>
                </a:solidFill>
                <a:cs typeface="Arial" charset="0"/>
              </a:rPr>
              <a:t>Fostemsavir</a:t>
            </a:r>
            <a:endParaRPr lang="fr-FR" sz="1400" dirty="0">
              <a:solidFill>
                <a:srgbClr val="000066"/>
              </a:solidFill>
              <a:cs typeface="Arial" charset="0"/>
            </a:endParaRPr>
          </a:p>
        </p:txBody>
      </p:sp>
      <p:sp>
        <p:nvSpPr>
          <p:cNvPr id="98" name="Parenthèse ouvrante 40"/>
          <p:cNvSpPr>
            <a:spLocks/>
          </p:cNvSpPr>
          <p:nvPr/>
        </p:nvSpPr>
        <p:spPr bwMode="auto">
          <a:xfrm rot="16200000">
            <a:off x="5781675" y="4556124"/>
            <a:ext cx="58738" cy="3551238"/>
          </a:xfrm>
          <a:prstGeom prst="leftBracket">
            <a:avLst>
              <a:gd name="adj" fmla="val 8397"/>
            </a:avLst>
          </a:prstGeom>
          <a:noFill/>
          <a:ln w="19050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pPr defTabSz="914400"/>
            <a:endParaRPr lang="fr-FR" sz="2400">
              <a:solidFill>
                <a:srgbClr val="000066"/>
              </a:solidFill>
              <a:cs typeface="Arial" charset="0"/>
            </a:endParaRPr>
          </a:p>
        </p:txBody>
      </p:sp>
      <p:grpSp>
        <p:nvGrpSpPr>
          <p:cNvPr id="52" name="Groupe 51"/>
          <p:cNvGrpSpPr/>
          <p:nvPr/>
        </p:nvGrpSpPr>
        <p:grpSpPr>
          <a:xfrm>
            <a:off x="759178" y="4471986"/>
            <a:ext cx="2300654" cy="842963"/>
            <a:chOff x="220663" y="4471986"/>
            <a:chExt cx="2300654" cy="842963"/>
          </a:xfrm>
        </p:grpSpPr>
        <p:sp>
          <p:nvSpPr>
            <p:cNvPr id="43" name="AutoShape 165"/>
            <p:cNvSpPr>
              <a:spLocks noChangeArrowheads="1"/>
            </p:cNvSpPr>
            <p:nvPr/>
          </p:nvSpPr>
          <p:spPr bwMode="auto">
            <a:xfrm>
              <a:off x="220663" y="4471986"/>
              <a:ext cx="2300654" cy="842963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rgbClr val="D0D0F0"/>
              </a:solidFill>
              <a:round/>
              <a:headEnd/>
              <a:tailEnd/>
            </a:ln>
            <a:effectLst>
              <a:prstShdw prst="shdw17" dist="17961" dir="2700000">
                <a:srgbClr val="7D7D90">
                  <a:alpha val="74997"/>
                </a:srgbClr>
              </a:prstShdw>
            </a:effectLst>
          </p:spPr>
          <p:txBody>
            <a:bodyPr wrap="none" anchor="ctr"/>
            <a:lstStyle>
              <a:defPPr>
                <a:defRPr lang="fr-FR"/>
              </a:defPPr>
              <a:lvl1pPr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 defTabSz="914400"/>
              <a:endParaRPr lang="en-US" sz="2800">
                <a:solidFill>
                  <a:srgbClr val="000066"/>
                </a:solidFill>
                <a:ea typeface="ＭＳ Ｐゴシック"/>
                <a:cs typeface="ＭＳ Ｐゴシック"/>
              </a:endParaRPr>
            </a:p>
          </p:txBody>
        </p:sp>
        <p:sp>
          <p:nvSpPr>
            <p:cNvPr id="99" name="Rectangle 42"/>
            <p:cNvSpPr>
              <a:spLocks noChangeArrowheads="1"/>
            </p:cNvSpPr>
            <p:nvPr/>
          </p:nvSpPr>
          <p:spPr bwMode="auto">
            <a:xfrm>
              <a:off x="357188" y="4590049"/>
              <a:ext cx="180000" cy="180000"/>
            </a:xfrm>
            <a:prstGeom prst="rect">
              <a:avLst/>
            </a:prstGeom>
            <a:solidFill>
              <a:srgbClr val="FFC000"/>
            </a:solidFill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pPr defTabSz="914400"/>
              <a:endParaRPr lang="fr-FR" sz="2400">
                <a:solidFill>
                  <a:srgbClr val="000066"/>
                </a:solidFill>
                <a:cs typeface="Arial" charset="0"/>
              </a:endParaRPr>
            </a:p>
          </p:txBody>
        </p:sp>
        <p:sp>
          <p:nvSpPr>
            <p:cNvPr id="100" name="Rectangle 43"/>
            <p:cNvSpPr>
              <a:spLocks noChangeArrowheads="1"/>
            </p:cNvSpPr>
            <p:nvPr/>
          </p:nvSpPr>
          <p:spPr bwMode="auto">
            <a:xfrm>
              <a:off x="357188" y="5016888"/>
              <a:ext cx="180000" cy="180000"/>
            </a:xfrm>
            <a:prstGeom prst="rect">
              <a:avLst/>
            </a:prstGeom>
            <a:solidFill>
              <a:srgbClr val="FF6600"/>
            </a:solidFill>
            <a:ln w="9525">
              <a:solidFill>
                <a:srgbClr val="FF6600"/>
              </a:solidFill>
              <a:round/>
              <a:headEnd/>
              <a:tailEnd/>
            </a:ln>
          </p:spPr>
          <p:txBody>
            <a:bodyPr/>
            <a:lstStyle/>
            <a:p>
              <a:pPr defTabSz="914400"/>
              <a:endParaRPr lang="fr-FR" sz="2400">
                <a:solidFill>
                  <a:srgbClr val="000066"/>
                </a:solidFill>
                <a:cs typeface="Arial" charset="0"/>
              </a:endParaRPr>
            </a:p>
          </p:txBody>
        </p:sp>
        <p:sp>
          <p:nvSpPr>
            <p:cNvPr id="101" name="ZoneTexte 44"/>
            <p:cNvSpPr txBox="1">
              <a:spLocks noChangeArrowheads="1"/>
            </p:cNvSpPr>
            <p:nvPr/>
          </p:nvSpPr>
          <p:spPr bwMode="auto">
            <a:xfrm>
              <a:off x="527874" y="4526161"/>
              <a:ext cx="1993442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defTabSz="914400"/>
              <a:r>
                <a:rPr lang="fr-FR" sz="1400" b="1" dirty="0" smtClean="0">
                  <a:solidFill>
                    <a:srgbClr val="333399"/>
                  </a:solidFill>
                  <a:latin typeface="+mj-lt"/>
                  <a:cs typeface="Arial" charset="0"/>
                </a:rPr>
                <a:t>CV basal &lt; 100,000 </a:t>
              </a:r>
              <a:r>
                <a:rPr lang="fr-FR" sz="1400" b="1" dirty="0">
                  <a:solidFill>
                    <a:srgbClr val="333399"/>
                  </a:solidFill>
                  <a:latin typeface="+mj-lt"/>
                  <a:cs typeface="Arial" charset="0"/>
                </a:rPr>
                <a:t>c/</a:t>
              </a:r>
              <a:r>
                <a:rPr lang="fr-FR" sz="1400" b="1" dirty="0" err="1" smtClean="0">
                  <a:solidFill>
                    <a:srgbClr val="333399"/>
                  </a:solidFill>
                  <a:latin typeface="+mj-lt"/>
                  <a:cs typeface="Arial" charset="0"/>
                </a:rPr>
                <a:t>mL</a:t>
              </a:r>
              <a:endParaRPr lang="fr-FR" sz="1400" b="1" dirty="0">
                <a:solidFill>
                  <a:srgbClr val="333399"/>
                </a:solidFill>
                <a:latin typeface="+mj-lt"/>
                <a:cs typeface="Arial" charset="0"/>
              </a:endParaRPr>
            </a:p>
          </p:txBody>
        </p:sp>
        <p:sp>
          <p:nvSpPr>
            <p:cNvPr id="102" name="ZoneTexte 45"/>
            <p:cNvSpPr txBox="1">
              <a:spLocks noChangeArrowheads="1"/>
            </p:cNvSpPr>
            <p:nvPr/>
          </p:nvSpPr>
          <p:spPr bwMode="auto">
            <a:xfrm>
              <a:off x="527874" y="4953000"/>
              <a:ext cx="1993442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defTabSz="914400"/>
              <a:r>
                <a:rPr lang="fr-FR" sz="1400" b="1" dirty="0" smtClean="0">
                  <a:solidFill>
                    <a:srgbClr val="333399"/>
                  </a:solidFill>
                  <a:latin typeface="+mj-lt"/>
                  <a:cs typeface="Arial" charset="0"/>
                </a:rPr>
                <a:t>CV basal </a:t>
              </a:r>
              <a:r>
                <a:rPr lang="fr-FR" sz="1400" b="1" u="sng" dirty="0" smtClean="0">
                  <a:solidFill>
                    <a:srgbClr val="333399"/>
                  </a:solidFill>
                  <a:latin typeface="+mj-lt"/>
                  <a:cs typeface="Arial" charset="0"/>
                </a:rPr>
                <a:t>&gt;</a:t>
              </a:r>
              <a:r>
                <a:rPr lang="fr-FR" sz="1400" b="1" dirty="0" smtClean="0">
                  <a:solidFill>
                    <a:srgbClr val="333399"/>
                  </a:solidFill>
                  <a:latin typeface="+mj-lt"/>
                  <a:cs typeface="Arial" charset="0"/>
                </a:rPr>
                <a:t> 100,000 </a:t>
              </a:r>
              <a:r>
                <a:rPr lang="fr-FR" sz="1400" b="1" dirty="0">
                  <a:solidFill>
                    <a:srgbClr val="333399"/>
                  </a:solidFill>
                  <a:latin typeface="+mj-lt"/>
                  <a:cs typeface="Arial" charset="0"/>
                </a:rPr>
                <a:t>c/</a:t>
              </a:r>
              <a:r>
                <a:rPr lang="fr-FR" sz="1400" b="1" dirty="0" err="1" smtClean="0">
                  <a:solidFill>
                    <a:srgbClr val="333399"/>
                  </a:solidFill>
                  <a:latin typeface="+mj-lt"/>
                  <a:cs typeface="Arial" charset="0"/>
                </a:rPr>
                <a:t>mL</a:t>
              </a:r>
              <a:endParaRPr lang="fr-FR" sz="1400" b="1" dirty="0">
                <a:solidFill>
                  <a:srgbClr val="333399"/>
                </a:solidFill>
                <a:latin typeface="+mj-lt"/>
                <a:cs typeface="Arial" charset="0"/>
              </a:endParaRPr>
            </a:p>
          </p:txBody>
        </p:sp>
      </p:grpSp>
      <p:sp>
        <p:nvSpPr>
          <p:cNvPr id="103" name="ZoneTexte 78"/>
          <p:cNvSpPr txBox="1">
            <a:spLocks noChangeArrowheads="1"/>
          </p:cNvSpPr>
          <p:nvPr/>
        </p:nvSpPr>
        <p:spPr bwMode="auto">
          <a:xfrm>
            <a:off x="3541712" y="3732213"/>
            <a:ext cx="344488" cy="306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914400"/>
            <a:r>
              <a:rPr lang="fr-FR" sz="1400" dirty="0">
                <a:solidFill>
                  <a:srgbClr val="000066"/>
                </a:solidFill>
                <a:cs typeface="Arial" charset="0"/>
              </a:rPr>
              <a:t>%</a:t>
            </a:r>
          </a:p>
        </p:txBody>
      </p:sp>
      <p:graphicFrame>
        <p:nvGraphicFramePr>
          <p:cNvPr id="104" name="Tableau 10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0739628"/>
              </p:ext>
            </p:extLst>
          </p:nvPr>
        </p:nvGraphicFramePr>
        <p:xfrm>
          <a:off x="220663" y="1538288"/>
          <a:ext cx="8705850" cy="1843088"/>
        </p:xfrm>
        <a:graphic>
          <a:graphicData uri="http://schemas.openxmlformats.org/drawingml/2006/table">
            <a:tbl>
              <a:tblPr/>
              <a:tblGrid>
                <a:gridCol w="3208337"/>
                <a:gridCol w="1066800"/>
                <a:gridCol w="1066800"/>
                <a:gridCol w="1066800"/>
                <a:gridCol w="1143000"/>
                <a:gridCol w="1154113"/>
              </a:tblGrid>
              <a:tr h="382588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AR" sz="14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ＭＳ Ｐゴシック" pitchFamily="-84" charset="-128"/>
                      </a:endParaRPr>
                    </a:p>
                  </a:txBody>
                  <a:tcPr marL="91442" marR="91442" marT="52163" marB="52163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84" charset="-128"/>
                        </a:rPr>
                        <a:t>Fostemsavir</a:t>
                      </a: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84" charset="-128"/>
                        </a:rPr>
                        <a:t> + TDF + RAL</a:t>
                      </a:r>
                    </a:p>
                  </a:txBody>
                  <a:tcPr marL="91442" marR="91442" marT="52163" marB="5216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84" charset="-128"/>
                        </a:rPr>
                        <a:t>ATV/r + TDF + RAL</a:t>
                      </a:r>
                    </a:p>
                  </a:txBody>
                  <a:tcPr marL="91442" marR="91442" marT="52163" marB="5216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365125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84" charset="-128"/>
                        </a:rPr>
                        <a:t>400 mg bid</a:t>
                      </a:r>
                    </a:p>
                  </a:txBody>
                  <a:tcPr marL="91442" marR="91442" marT="52163" marB="5216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84" charset="-128"/>
                        </a:rPr>
                        <a:t>800 mg bid</a:t>
                      </a:r>
                    </a:p>
                  </a:txBody>
                  <a:tcPr marL="91442" marR="91442" marT="52163" marB="5216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84" charset="-128"/>
                        </a:rPr>
                        <a:t>600 mg qd</a:t>
                      </a:r>
                    </a:p>
                  </a:txBody>
                  <a:tcPr marL="91442" marR="91442" marT="52163" marB="5216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84" charset="-128"/>
                        </a:rPr>
                        <a:t>1200 mg qd</a:t>
                      </a:r>
                    </a:p>
                  </a:txBody>
                  <a:tcPr marL="91442" marR="91442" marT="52163" marB="5216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65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CV &lt; 50 c/ml (mITT, snapshot)</a:t>
                      </a:r>
                    </a:p>
                  </a:txBody>
                  <a:tcPr marL="91442" marR="91442" marT="52163" marB="52163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80%</a:t>
                      </a:r>
                    </a:p>
                  </a:txBody>
                  <a:tcPr marL="91442" marR="91442" marT="52163" marB="52163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69,4%</a:t>
                      </a:r>
                    </a:p>
                  </a:txBody>
                  <a:tcPr marL="91442" marR="91442" marT="52163" marB="52163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76,5%</a:t>
                      </a:r>
                    </a:p>
                  </a:txBody>
                  <a:tcPr marL="91442" marR="91442" marT="52163" marB="52163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72%</a:t>
                      </a:r>
                    </a:p>
                  </a:txBody>
                  <a:tcPr marL="91442" marR="91442" marT="52163" marB="52163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74,5%</a:t>
                      </a:r>
                    </a:p>
                  </a:txBody>
                  <a:tcPr marL="91442" marR="91442" marT="52163" marB="52163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CV &lt; 400 c/ml (mITT, snapshot)</a:t>
                      </a:r>
                    </a:p>
                  </a:txBody>
                  <a:tcPr marL="91442" marR="91442" marT="52163" marB="52163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92%</a:t>
                      </a:r>
                    </a:p>
                  </a:txBody>
                  <a:tcPr marL="91442" marR="91442" marT="52163" marB="52163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80%</a:t>
                      </a:r>
                    </a:p>
                  </a:txBody>
                  <a:tcPr marL="91442" marR="91442" marT="52163" marB="52163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90%</a:t>
                      </a:r>
                    </a:p>
                  </a:txBody>
                  <a:tcPr marL="91442" marR="91442" marT="52163" marB="52163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80%</a:t>
                      </a:r>
                    </a:p>
                  </a:txBody>
                  <a:tcPr marL="91442" marR="91442" marT="52163" marB="52163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82%</a:t>
                      </a:r>
                    </a:p>
                  </a:txBody>
                  <a:tcPr marL="91442" marR="91442" marT="52163" marB="52163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CV &lt; 50 c/ml (observado)</a:t>
                      </a:r>
                    </a:p>
                  </a:txBody>
                  <a:tcPr marL="91442" marR="91442" marT="52163" marB="52163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87%</a:t>
                      </a:r>
                    </a:p>
                  </a:txBody>
                  <a:tcPr marL="91442" marR="91442" marT="52163" marB="52163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81%</a:t>
                      </a:r>
                    </a:p>
                  </a:txBody>
                  <a:tcPr marL="91442" marR="91442" marT="52163" marB="52163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78%</a:t>
                      </a:r>
                    </a:p>
                  </a:txBody>
                  <a:tcPr marL="91442" marR="91442" marT="52163" marB="52163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84%</a:t>
                      </a:r>
                    </a:p>
                  </a:txBody>
                  <a:tcPr marL="91442" marR="91442" marT="52163" marB="52163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 86%</a:t>
                      </a:r>
                    </a:p>
                  </a:txBody>
                  <a:tcPr marL="91442" marR="91442" marT="52163" marB="52163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5" name="ZoneTexte 80"/>
          <p:cNvSpPr txBox="1">
            <a:spLocks noChangeArrowheads="1"/>
          </p:cNvSpPr>
          <p:nvPr/>
        </p:nvSpPr>
        <p:spPr bwMode="auto">
          <a:xfrm>
            <a:off x="2362200" y="1123890"/>
            <a:ext cx="367232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914400"/>
            <a:r>
              <a:rPr lang="fr-FR" sz="2000" b="1" dirty="0" smtClean="0">
                <a:solidFill>
                  <a:srgbClr val="CC3300"/>
                </a:solidFill>
                <a:latin typeface="+mj-lt"/>
                <a:cs typeface="Arial" charset="0"/>
              </a:rPr>
              <a:t>CV &lt; 50 c/</a:t>
            </a:r>
            <a:r>
              <a:rPr lang="fr-FR" sz="2000" b="1" dirty="0" err="1" smtClean="0">
                <a:solidFill>
                  <a:srgbClr val="CC3300"/>
                </a:solidFill>
                <a:latin typeface="+mj-lt"/>
                <a:cs typeface="Arial" charset="0"/>
              </a:rPr>
              <a:t>mL</a:t>
            </a:r>
            <a:r>
              <a:rPr lang="fr-FR" sz="2000" b="1" dirty="0" smtClean="0">
                <a:solidFill>
                  <a:srgbClr val="CC3300"/>
                </a:solidFill>
                <a:latin typeface="+mj-lt"/>
                <a:cs typeface="Arial" charset="0"/>
              </a:rPr>
              <a:t> o  &lt; 400 c/</a:t>
            </a:r>
            <a:r>
              <a:rPr lang="fr-FR" sz="2000" b="1" dirty="0" err="1" smtClean="0">
                <a:solidFill>
                  <a:srgbClr val="CC3300"/>
                </a:solidFill>
                <a:latin typeface="+mj-lt"/>
                <a:cs typeface="Arial" charset="0"/>
              </a:rPr>
              <a:t>mL</a:t>
            </a:r>
            <a:r>
              <a:rPr lang="fr-FR" sz="2000" b="1" dirty="0" smtClean="0">
                <a:solidFill>
                  <a:srgbClr val="CC3300"/>
                </a:solidFill>
                <a:latin typeface="+mj-lt"/>
                <a:cs typeface="Arial" charset="0"/>
              </a:rPr>
              <a:t> a S24</a:t>
            </a:r>
            <a:endParaRPr lang="fr-FR" sz="2000" b="1" dirty="0">
              <a:solidFill>
                <a:srgbClr val="CC3300"/>
              </a:solidFill>
              <a:latin typeface="+mj-lt"/>
              <a:cs typeface="Arial" charset="0"/>
            </a:endParaRPr>
          </a:p>
        </p:txBody>
      </p:sp>
      <p:grpSp>
        <p:nvGrpSpPr>
          <p:cNvPr id="53" name="Grouper 27"/>
          <p:cNvGrpSpPr>
            <a:grpSpLocks/>
          </p:cNvGrpSpPr>
          <p:nvPr/>
        </p:nvGrpSpPr>
        <p:grpSpPr bwMode="auto">
          <a:xfrm>
            <a:off x="0" y="6570663"/>
            <a:ext cx="1331640" cy="288075"/>
            <a:chOff x="-1" y="6570663"/>
            <a:chExt cx="1733878" cy="288851"/>
          </a:xfrm>
        </p:grpSpPr>
        <p:sp>
          <p:nvSpPr>
            <p:cNvPr id="54" name="AutoShape 162"/>
            <p:cNvSpPr>
              <a:spLocks noChangeArrowheads="1"/>
            </p:cNvSpPr>
            <p:nvPr/>
          </p:nvSpPr>
          <p:spPr bwMode="auto">
            <a:xfrm>
              <a:off x="-1" y="6570663"/>
              <a:ext cx="1733878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 defTabSz="914400"/>
              <a:endParaRPr lang="en-GB" b="1">
                <a:solidFill>
                  <a:srgbClr val="000066"/>
                </a:solidFill>
                <a:latin typeface="Calibri" pitchFamily="34" charset="0"/>
                <a:cs typeface="Arial" charset="0"/>
              </a:endParaRPr>
            </a:p>
          </p:txBody>
        </p:sp>
        <p:sp>
          <p:nvSpPr>
            <p:cNvPr id="55" name="ZoneTexte 23"/>
            <p:cNvSpPr txBox="1">
              <a:spLocks noChangeArrowheads="1"/>
            </p:cNvSpPr>
            <p:nvPr/>
          </p:nvSpPr>
          <p:spPr bwMode="auto">
            <a:xfrm>
              <a:off x="77877" y="6581769"/>
              <a:ext cx="1656000" cy="2777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defTabSz="914400"/>
              <a:r>
                <a:rPr lang="en-GB" sz="1200" b="1" i="1" dirty="0" smtClean="0">
                  <a:solidFill>
                    <a:srgbClr val="333399"/>
                  </a:solidFill>
                  <a:latin typeface="Cambria" pitchFamily="18" charset="0"/>
                  <a:ea typeface="ＭＳ Ｐゴシック"/>
                  <a:cs typeface="ＭＳ Ｐゴシック"/>
                </a:rPr>
                <a:t>AI438011 Study</a:t>
              </a:r>
              <a:endParaRPr lang="en-GB" sz="1200" b="1" i="1" dirty="0">
                <a:solidFill>
                  <a:srgbClr val="333399"/>
                </a:solidFill>
                <a:latin typeface="Cambria" pitchFamily="18" charset="0"/>
                <a:ea typeface="ＭＳ Ｐゴシック"/>
                <a:cs typeface="ＭＳ Ｐゴシック"/>
              </a:endParaRPr>
            </a:p>
          </p:txBody>
        </p:sp>
      </p:grpSp>
      <p:sp>
        <p:nvSpPr>
          <p:cNvPr id="48" name="Titre 1"/>
          <p:cNvSpPr>
            <a:spLocks noGrp="1"/>
          </p:cNvSpPr>
          <p:nvPr>
            <p:ph type="title"/>
          </p:nvPr>
        </p:nvSpPr>
        <p:spPr>
          <a:xfrm>
            <a:off x="50800" y="44450"/>
            <a:ext cx="8193088" cy="1106488"/>
          </a:xfrm>
        </p:spPr>
        <p:txBody>
          <a:bodyPr/>
          <a:lstStyle/>
          <a:p>
            <a:r>
              <a:rPr lang="fr-FR" sz="3200" dirty="0" err="1" smtClean="0">
                <a:ea typeface="ＭＳ Ｐゴシック" pitchFamily="-84" charset="-128"/>
              </a:rPr>
              <a:t>Estudio</a:t>
            </a:r>
            <a:r>
              <a:rPr lang="fr-FR" sz="3200" dirty="0" smtClean="0">
                <a:ea typeface="ＭＳ Ｐゴシック" pitchFamily="-84" charset="-128"/>
              </a:rPr>
              <a:t> AI438011: </a:t>
            </a:r>
            <a:r>
              <a:rPr lang="fr-FR" sz="3200" dirty="0" err="1">
                <a:ea typeface="ＭＳ Ｐゴシック" pitchFamily="-84" charset="-128"/>
              </a:rPr>
              <a:t>fostemsavir</a:t>
            </a:r>
            <a:r>
              <a:rPr lang="fr-FR" sz="3200" dirty="0">
                <a:ea typeface="ＭＳ Ｐゴシック" pitchFamily="-84" charset="-128"/>
              </a:rPr>
              <a:t> </a:t>
            </a:r>
            <a:r>
              <a:rPr lang="fr-FR" sz="3200" dirty="0" err="1" smtClean="0">
                <a:ea typeface="ＭＳ Ｐゴシック" pitchFamily="-84" charset="-128"/>
              </a:rPr>
              <a:t>Fase</a:t>
            </a:r>
            <a:r>
              <a:rPr lang="fr-FR" sz="3200" dirty="0" smtClean="0">
                <a:ea typeface="ＭＳ Ｐゴシック" pitchFamily="-84" charset="-128"/>
              </a:rPr>
              <a:t> II</a:t>
            </a:r>
          </a:p>
        </p:txBody>
      </p:sp>
      <p:sp>
        <p:nvSpPr>
          <p:cNvPr id="47" name="ZoneTexte 69"/>
          <p:cNvSpPr txBox="1">
            <a:spLocks noChangeArrowheads="1"/>
          </p:cNvSpPr>
          <p:nvPr/>
        </p:nvSpPr>
        <p:spPr bwMode="auto">
          <a:xfrm>
            <a:off x="3563888" y="6581775"/>
            <a:ext cx="555153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defTabSz="914400"/>
            <a:r>
              <a:rPr lang="it-IT" sz="1200" i="1" dirty="0">
                <a:solidFill>
                  <a:srgbClr val="CC3300"/>
                </a:solidFill>
                <a:cs typeface="Arial" charset="0"/>
              </a:rPr>
              <a:t>Lalezari J. Lancet HIV 2015; </a:t>
            </a:r>
            <a:r>
              <a:rPr lang="it-IT" sz="1200" i="1" dirty="0" smtClean="0">
                <a:solidFill>
                  <a:srgbClr val="CC3300"/>
                </a:solidFill>
                <a:cs typeface="Arial" charset="0"/>
              </a:rPr>
              <a:t>2:e427-37</a:t>
            </a:r>
            <a:endParaRPr lang="es-AR" sz="1200" i="1" dirty="0">
              <a:solidFill>
                <a:srgbClr val="CC0000"/>
              </a:solidFill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3057275"/>
              </p:ext>
            </p:extLst>
          </p:nvPr>
        </p:nvGraphicFramePr>
        <p:xfrm>
          <a:off x="107504" y="1676400"/>
          <a:ext cx="8928988" cy="3303488"/>
        </p:xfrm>
        <a:graphic>
          <a:graphicData uri="http://schemas.openxmlformats.org/drawingml/2006/table">
            <a:tbl>
              <a:tblPr/>
              <a:tblGrid>
                <a:gridCol w="3312368"/>
                <a:gridCol w="1075928"/>
                <a:gridCol w="1143000"/>
                <a:gridCol w="1143000"/>
                <a:gridCol w="1219200"/>
                <a:gridCol w="1035492"/>
              </a:tblGrid>
              <a:tr h="288406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AR" sz="14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j-lt"/>
                        <a:ea typeface="ＭＳ Ｐゴシック" pitchFamily="-84" charset="-128"/>
                      </a:endParaRPr>
                    </a:p>
                  </a:txBody>
                  <a:tcPr marL="91442" marR="91442" marT="52163" marB="5216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84" charset="-128"/>
                        </a:rPr>
                        <a:t>Fostemsavir</a:t>
                      </a: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84" charset="-128"/>
                        </a:rPr>
                        <a:t> + TDF + RAL</a:t>
                      </a:r>
                    </a:p>
                  </a:txBody>
                  <a:tcPr marL="91442" marR="91442" marT="52163" marB="5216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84" charset="-128"/>
                        </a:rPr>
                        <a:t>ATV/r + TDF + RAL</a:t>
                      </a:r>
                      <a:b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84" charset="-128"/>
                        </a:rPr>
                      </a:b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84" charset="-128"/>
                        </a:rPr>
                        <a:t>(N = 51)</a:t>
                      </a:r>
                    </a:p>
                  </a:txBody>
                  <a:tcPr marL="91442" marR="91442" marT="52163" marB="5216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490393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84" charset="-128"/>
                        </a:rPr>
                        <a:t>400 mg </a:t>
                      </a:r>
                      <a:r>
                        <a:rPr kumimoji="0" lang="es-AR" sz="1400" b="1" i="0" u="none" strike="noStrike" cap="none" normalizeH="0" baseline="0" noProof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84" charset="-128"/>
                        </a:rPr>
                        <a:t>bid</a:t>
                      </a: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84" charset="-128"/>
                        </a:rPr>
                        <a:t/>
                      </a:r>
                      <a:b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84" charset="-128"/>
                        </a:rPr>
                      </a:b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84" charset="-128"/>
                        </a:rPr>
                        <a:t>(N = 50)</a:t>
                      </a:r>
                    </a:p>
                  </a:txBody>
                  <a:tcPr marL="91442" marR="91442" marT="52163" marB="5216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84" charset="-128"/>
                        </a:rPr>
                        <a:t>800 mg </a:t>
                      </a:r>
                      <a:r>
                        <a:rPr kumimoji="0" lang="es-AR" sz="1400" b="1" i="0" u="none" strike="noStrike" cap="none" normalizeH="0" baseline="0" noProof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84" charset="-128"/>
                        </a:rPr>
                        <a:t>bid</a:t>
                      </a: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84" charset="-128"/>
                        </a:rPr>
                        <a:t/>
                      </a:r>
                      <a:b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84" charset="-128"/>
                        </a:rPr>
                      </a:b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84" charset="-128"/>
                        </a:rPr>
                        <a:t>(N = 49)</a:t>
                      </a:r>
                    </a:p>
                  </a:txBody>
                  <a:tcPr marL="91442" marR="91442" marT="52163" marB="5216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84" charset="-128"/>
                        </a:rPr>
                        <a:t>600 mg </a:t>
                      </a:r>
                      <a:r>
                        <a:rPr kumimoji="0" lang="es-AR" sz="1400" b="1" i="0" u="none" strike="noStrike" cap="none" normalizeH="0" baseline="0" noProof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84" charset="-128"/>
                        </a:rPr>
                        <a:t>qd</a:t>
                      </a: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84" charset="-128"/>
                        </a:rPr>
                        <a:t/>
                      </a:r>
                      <a:b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84" charset="-128"/>
                        </a:rPr>
                      </a:b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84" charset="-128"/>
                        </a:rPr>
                        <a:t>(N = 51)</a:t>
                      </a:r>
                    </a:p>
                  </a:txBody>
                  <a:tcPr marL="91442" marR="91442" marT="52163" marB="5216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84" charset="-128"/>
                        </a:rPr>
                        <a:t>1 200 mg </a:t>
                      </a:r>
                      <a:r>
                        <a:rPr kumimoji="0" lang="es-AR" sz="1400" b="1" i="0" u="none" strike="noStrike" cap="none" normalizeH="0" baseline="0" noProof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84" charset="-128"/>
                        </a:rPr>
                        <a:t>qd</a:t>
                      </a: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84" charset="-128"/>
                        </a:rPr>
                        <a:t/>
                      </a:r>
                      <a:b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84" charset="-128"/>
                        </a:rPr>
                      </a:b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84" charset="-128"/>
                        </a:rPr>
                        <a:t>(N = 50)</a:t>
                      </a:r>
                    </a:p>
                  </a:txBody>
                  <a:tcPr marL="91442" marR="91442" marT="52163" marB="5216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26315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CV &lt; 50 c/</a:t>
                      </a:r>
                      <a:r>
                        <a:rPr kumimoji="0" lang="es-AR" sz="1200" b="1" i="0" u="none" strike="noStrike" cap="none" normalizeH="0" baseline="0" noProof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mL</a:t>
                      </a:r>
                      <a:r>
                        <a:rPr kumimoji="0" lang="es-AR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, %</a:t>
                      </a:r>
                    </a:p>
                  </a:txBody>
                  <a:tcPr marL="91442" marR="91442" marT="52163" marB="5216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82</a:t>
                      </a:r>
                    </a:p>
                  </a:txBody>
                  <a:tcPr marL="91442" marR="91442" marT="52163" marB="5216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61.2</a:t>
                      </a:r>
                    </a:p>
                  </a:txBody>
                  <a:tcPr marL="91442" marR="91442" marT="52163" marB="5216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68.6</a:t>
                      </a:r>
                    </a:p>
                  </a:txBody>
                  <a:tcPr marL="91442" marR="91442" marT="52163" marB="5216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68</a:t>
                      </a:r>
                    </a:p>
                  </a:txBody>
                  <a:tcPr marL="91442" marR="91442" marT="52163" marB="5216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70.6</a:t>
                      </a:r>
                    </a:p>
                  </a:txBody>
                  <a:tcPr marL="91442" marR="91442" marT="52163" marB="5216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315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CV &gt; 50 c/</a:t>
                      </a:r>
                      <a:r>
                        <a:rPr kumimoji="0" lang="es-AR" sz="1200" b="1" i="0" u="none" strike="noStrike" cap="none" normalizeH="0" baseline="0" noProof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mL</a:t>
                      </a:r>
                      <a:r>
                        <a:rPr kumimoji="0" lang="es-AR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, %</a:t>
                      </a:r>
                    </a:p>
                  </a:txBody>
                  <a:tcPr marL="91442" marR="91442" marT="52163" marB="5216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4</a:t>
                      </a:r>
                    </a:p>
                  </a:txBody>
                  <a:tcPr marL="91442" marR="91442" marT="52163" marB="5216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18.4</a:t>
                      </a:r>
                    </a:p>
                  </a:txBody>
                  <a:tcPr marL="91442" marR="91442" marT="52163" marB="5216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19.6</a:t>
                      </a:r>
                    </a:p>
                  </a:txBody>
                  <a:tcPr marL="91442" marR="91442" marT="52163" marB="5216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16</a:t>
                      </a:r>
                    </a:p>
                  </a:txBody>
                  <a:tcPr marL="91442" marR="91442" marT="52163" marB="5216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9.8</a:t>
                      </a:r>
                    </a:p>
                  </a:txBody>
                  <a:tcPr marL="91442" marR="91442" marT="52163" marB="5216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6315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Discontinuación por pérdida de eficacia, %</a:t>
                      </a:r>
                    </a:p>
                  </a:txBody>
                  <a:tcPr marL="91442" marR="91442" marT="52163" marB="5216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0</a:t>
                      </a:r>
                    </a:p>
                  </a:txBody>
                  <a:tcPr marL="91442" marR="91442" marT="52163" marB="5216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4.1</a:t>
                      </a:r>
                    </a:p>
                  </a:txBody>
                  <a:tcPr marL="91442" marR="91442" marT="52163" marB="5216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0</a:t>
                      </a:r>
                    </a:p>
                  </a:txBody>
                  <a:tcPr marL="91442" marR="91442" marT="52163" marB="5216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2</a:t>
                      </a:r>
                    </a:p>
                  </a:txBody>
                  <a:tcPr marL="91442" marR="91442" marT="52163" marB="5216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0</a:t>
                      </a:r>
                    </a:p>
                  </a:txBody>
                  <a:tcPr marL="91442" marR="91442" marT="52163" marB="5216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315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Discontinuación por otras razones, %</a:t>
                      </a:r>
                    </a:p>
                  </a:txBody>
                  <a:tcPr marL="91442" marR="91442" marT="52163" marB="5216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6</a:t>
                      </a:r>
                    </a:p>
                  </a:txBody>
                  <a:tcPr marL="91442" marR="91442" marT="52163" marB="5216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2</a:t>
                      </a:r>
                    </a:p>
                  </a:txBody>
                  <a:tcPr marL="91442" marR="91442" marT="52163" marB="5216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5.9</a:t>
                      </a:r>
                    </a:p>
                  </a:txBody>
                  <a:tcPr marL="91442" marR="91442" marT="52163" marB="5216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12</a:t>
                      </a:r>
                    </a:p>
                  </a:txBody>
                  <a:tcPr marL="91442" marR="91442" marT="52163" marB="5216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5.9</a:t>
                      </a:r>
                    </a:p>
                  </a:txBody>
                  <a:tcPr marL="91442" marR="91442" marT="52163" marB="5216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9701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No datos virológicos a S48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Discontinuación por EA o muerte %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Discontinuación por otras razones, %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Datos faltantes en la ventana, pero aun </a:t>
                      </a:r>
                      <a:br>
                        <a:rPr kumimoji="0" lang="es-AR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</a:br>
                      <a:r>
                        <a:rPr kumimoji="0" lang="es-AR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en el estudio %</a:t>
                      </a:r>
                    </a:p>
                  </a:txBody>
                  <a:tcPr marL="91442" marR="91442" marT="52163" marB="5216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AR" sz="1200" b="1" i="0" u="none" strike="noStrike" cap="none" normalizeH="0" baseline="0" noProof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84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2</a:t>
                      </a:r>
                    </a:p>
                  </a:txBody>
                  <a:tcPr marL="91442" marR="91442" marT="52163" marB="5216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AR" sz="1200" b="1" i="0" u="none" strike="noStrike" cap="none" normalizeH="0" baseline="0" noProof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84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4.1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10.2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0</a:t>
                      </a:r>
                    </a:p>
                  </a:txBody>
                  <a:tcPr marL="91442" marR="91442" marT="52163" marB="5216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AR" sz="1200" b="1" i="0" u="none" strike="noStrike" cap="none" normalizeH="0" baseline="0" noProof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84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5.9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0</a:t>
                      </a:r>
                    </a:p>
                  </a:txBody>
                  <a:tcPr marL="91442" marR="91442" marT="52163" marB="5216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AR" sz="1200" b="1" i="0" u="none" strike="noStrike" cap="none" normalizeH="0" baseline="0" noProof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84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0</a:t>
                      </a:r>
                    </a:p>
                  </a:txBody>
                  <a:tcPr marL="91442" marR="91442" marT="52163" marB="5216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AR" sz="1200" b="1" i="0" u="none" strike="noStrike" cap="none" normalizeH="0" baseline="0" noProof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84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3.9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9.8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0</a:t>
                      </a:r>
                    </a:p>
                  </a:txBody>
                  <a:tcPr marL="91442" marR="91442" marT="52163" marB="5216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556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CV &lt; 400 c/</a:t>
                      </a:r>
                      <a:r>
                        <a:rPr kumimoji="0" lang="es-AR" sz="1200" b="1" i="0" u="none" strike="noStrike" cap="none" normalizeH="0" baseline="0" noProof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mL</a:t>
                      </a:r>
                      <a:r>
                        <a:rPr kumimoji="0" lang="es-AR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, %</a:t>
                      </a:r>
                    </a:p>
                  </a:txBody>
                  <a:tcPr marL="91442" marR="91442" marT="52163" marB="5216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86</a:t>
                      </a:r>
                    </a:p>
                  </a:txBody>
                  <a:tcPr marL="91442" marR="91442" marT="52163" marB="5216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75.5</a:t>
                      </a:r>
                    </a:p>
                  </a:txBody>
                  <a:tcPr marL="91442" marR="91442" marT="52163" marB="5216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84.3</a:t>
                      </a:r>
                    </a:p>
                  </a:txBody>
                  <a:tcPr marL="91442" marR="91442" marT="52163" marB="5216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80</a:t>
                      </a:r>
                    </a:p>
                  </a:txBody>
                  <a:tcPr marL="91442" marR="91442" marT="52163" marB="5216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74.5</a:t>
                      </a:r>
                    </a:p>
                  </a:txBody>
                  <a:tcPr marL="91442" marR="91442" marT="52163" marB="5216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</a:tbl>
          </a:graphicData>
        </a:graphic>
      </p:graphicFrame>
      <p:grpSp>
        <p:nvGrpSpPr>
          <p:cNvPr id="5" name="Grouper 27"/>
          <p:cNvGrpSpPr>
            <a:grpSpLocks/>
          </p:cNvGrpSpPr>
          <p:nvPr/>
        </p:nvGrpSpPr>
        <p:grpSpPr bwMode="auto">
          <a:xfrm>
            <a:off x="0" y="6570663"/>
            <a:ext cx="1331640" cy="288075"/>
            <a:chOff x="-1" y="6570663"/>
            <a:chExt cx="1733878" cy="288851"/>
          </a:xfrm>
        </p:grpSpPr>
        <p:sp>
          <p:nvSpPr>
            <p:cNvPr id="6" name="AutoShape 162"/>
            <p:cNvSpPr>
              <a:spLocks noChangeArrowheads="1"/>
            </p:cNvSpPr>
            <p:nvPr/>
          </p:nvSpPr>
          <p:spPr bwMode="auto">
            <a:xfrm>
              <a:off x="-1" y="6570663"/>
              <a:ext cx="1733878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 defTabSz="914400"/>
              <a:endParaRPr lang="en-GB" b="1">
                <a:solidFill>
                  <a:srgbClr val="000066"/>
                </a:solidFill>
                <a:latin typeface="Calibri" pitchFamily="34" charset="0"/>
                <a:cs typeface="Arial" charset="0"/>
              </a:endParaRPr>
            </a:p>
          </p:txBody>
        </p:sp>
        <p:sp>
          <p:nvSpPr>
            <p:cNvPr id="7" name="ZoneTexte 23"/>
            <p:cNvSpPr txBox="1">
              <a:spLocks noChangeArrowheads="1"/>
            </p:cNvSpPr>
            <p:nvPr/>
          </p:nvSpPr>
          <p:spPr bwMode="auto">
            <a:xfrm>
              <a:off x="77877" y="6581769"/>
              <a:ext cx="1656000" cy="2777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defTabSz="914400"/>
              <a:r>
                <a:rPr lang="en-GB" sz="1200" b="1" i="1" dirty="0" smtClean="0">
                  <a:solidFill>
                    <a:srgbClr val="333399"/>
                  </a:solidFill>
                  <a:latin typeface="Cambria" pitchFamily="18" charset="0"/>
                  <a:ea typeface="ＭＳ Ｐゴシック"/>
                  <a:cs typeface="ＭＳ Ｐゴシック"/>
                </a:rPr>
                <a:t>AI438011 Study</a:t>
              </a:r>
              <a:endParaRPr lang="en-GB" sz="1200" b="1" i="1" dirty="0">
                <a:solidFill>
                  <a:srgbClr val="333399"/>
                </a:solidFill>
                <a:latin typeface="Cambria" pitchFamily="18" charset="0"/>
                <a:ea typeface="ＭＳ Ｐゴシック"/>
                <a:cs typeface="ＭＳ Ｐゴシック"/>
              </a:endParaRPr>
            </a:p>
          </p:txBody>
        </p:sp>
      </p:grpSp>
      <p:sp>
        <p:nvSpPr>
          <p:cNvPr id="9" name="Titre 1"/>
          <p:cNvSpPr>
            <a:spLocks noGrp="1"/>
          </p:cNvSpPr>
          <p:nvPr>
            <p:ph type="title"/>
          </p:nvPr>
        </p:nvSpPr>
        <p:spPr>
          <a:xfrm>
            <a:off x="50800" y="44450"/>
            <a:ext cx="8193088" cy="1106488"/>
          </a:xfrm>
        </p:spPr>
        <p:txBody>
          <a:bodyPr/>
          <a:lstStyle/>
          <a:p>
            <a:r>
              <a:rPr lang="fr-FR" sz="3200" dirty="0" err="1" smtClean="0">
                <a:ea typeface="ＭＳ Ｐゴシック" pitchFamily="-84" charset="-128"/>
              </a:rPr>
              <a:t>Estudio</a:t>
            </a:r>
            <a:r>
              <a:rPr lang="fr-FR" sz="3200" dirty="0" smtClean="0">
                <a:ea typeface="ＭＳ Ｐゴシック" pitchFamily="-84" charset="-128"/>
              </a:rPr>
              <a:t> AI438011: </a:t>
            </a:r>
            <a:r>
              <a:rPr lang="fr-FR" sz="3200" dirty="0" err="1">
                <a:ea typeface="ＭＳ Ｐゴシック" pitchFamily="-84" charset="-128"/>
              </a:rPr>
              <a:t>fostemsavir</a:t>
            </a:r>
            <a:r>
              <a:rPr lang="fr-FR" sz="3200" dirty="0">
                <a:ea typeface="ＭＳ Ｐゴシック" pitchFamily="-84" charset="-128"/>
              </a:rPr>
              <a:t> </a:t>
            </a:r>
            <a:r>
              <a:rPr lang="fr-FR" sz="3200" dirty="0" err="1" smtClean="0">
                <a:ea typeface="ＭＳ Ｐゴシック" pitchFamily="-84" charset="-128"/>
              </a:rPr>
              <a:t>Fase</a:t>
            </a:r>
            <a:r>
              <a:rPr lang="fr-FR" sz="3200" dirty="0" smtClean="0">
                <a:ea typeface="ＭＳ Ｐゴシック" pitchFamily="-84" charset="-128"/>
              </a:rPr>
              <a:t> II</a:t>
            </a:r>
          </a:p>
        </p:txBody>
      </p:sp>
      <p:sp>
        <p:nvSpPr>
          <p:cNvPr id="11" name="ZoneTexte 80"/>
          <p:cNvSpPr txBox="1">
            <a:spLocks noChangeArrowheads="1"/>
          </p:cNvSpPr>
          <p:nvPr/>
        </p:nvSpPr>
        <p:spPr bwMode="auto">
          <a:xfrm>
            <a:off x="1981200" y="1219200"/>
            <a:ext cx="530145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914400"/>
            <a:r>
              <a:rPr lang="es-AR" sz="2000" b="1" smtClean="0">
                <a:solidFill>
                  <a:srgbClr val="CC3300"/>
                </a:solidFill>
                <a:latin typeface="+mj-lt"/>
                <a:cs typeface="Arial" charset="0"/>
              </a:rPr>
              <a:t>CV &lt; 50 c/mL o &lt; 400 c/mL a S48, mITT snapshot</a:t>
            </a:r>
            <a:endParaRPr lang="es-AR" sz="2000" b="1">
              <a:solidFill>
                <a:srgbClr val="CC3300"/>
              </a:solidFill>
              <a:latin typeface="+mj-lt"/>
              <a:cs typeface="Arial" charset="0"/>
            </a:endParaRPr>
          </a:p>
        </p:txBody>
      </p:sp>
      <p:sp>
        <p:nvSpPr>
          <p:cNvPr id="12" name="ZoneTexte 69"/>
          <p:cNvSpPr txBox="1">
            <a:spLocks noChangeArrowheads="1"/>
          </p:cNvSpPr>
          <p:nvPr/>
        </p:nvSpPr>
        <p:spPr bwMode="auto">
          <a:xfrm>
            <a:off x="6372225" y="6581775"/>
            <a:ext cx="27432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914400"/>
            <a:r>
              <a:rPr lang="fr-FR" sz="1200" i="1" dirty="0">
                <a:solidFill>
                  <a:srgbClr val="CC0000"/>
                </a:solidFill>
              </a:rPr>
              <a:t>Thompson M, CROI 2015, Abs. 545</a:t>
            </a:r>
            <a:endParaRPr lang="en-GB" sz="1200" i="1" dirty="0">
              <a:solidFill>
                <a:srgbClr val="CC0000"/>
              </a:solidFill>
            </a:endParaRPr>
          </a:p>
        </p:txBody>
      </p:sp>
      <p:graphicFrame>
        <p:nvGraphicFramePr>
          <p:cNvPr id="13" name="Tableau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6656884"/>
              </p:ext>
            </p:extLst>
          </p:nvPr>
        </p:nvGraphicFramePr>
        <p:xfrm>
          <a:off x="107504" y="5976759"/>
          <a:ext cx="8928988" cy="347841"/>
        </p:xfrm>
        <a:graphic>
          <a:graphicData uri="http://schemas.openxmlformats.org/drawingml/2006/table">
            <a:tbl>
              <a:tblPr/>
              <a:tblGrid>
                <a:gridCol w="3245296"/>
                <a:gridCol w="1143000"/>
                <a:gridCol w="1143000"/>
                <a:gridCol w="1143000"/>
                <a:gridCol w="1219200"/>
                <a:gridCol w="1035492"/>
              </a:tblGrid>
              <a:tr h="34784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CV &lt; 50 c/ml, %</a:t>
                      </a:r>
                    </a:p>
                  </a:txBody>
                  <a:tcPr marL="91442" marR="91442" marT="52163" marB="52163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91</a:t>
                      </a:r>
                    </a:p>
                  </a:txBody>
                  <a:tcPr marL="91442" marR="91442" marT="52163" marB="52163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73</a:t>
                      </a:r>
                    </a:p>
                  </a:txBody>
                  <a:tcPr marL="91442" marR="91442" marT="52163" marB="52163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69</a:t>
                      </a:r>
                    </a:p>
                  </a:txBody>
                  <a:tcPr marL="91442" marR="91442" marT="52163" marB="52163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79</a:t>
                      </a:r>
                    </a:p>
                  </a:txBody>
                  <a:tcPr marL="91442" marR="91442" marT="52163" marB="52163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88</a:t>
                      </a:r>
                    </a:p>
                  </a:txBody>
                  <a:tcPr marL="91442" marR="91442" marT="52163" marB="52163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</a:tbl>
          </a:graphicData>
        </a:graphic>
      </p:graphicFrame>
      <p:sp>
        <p:nvSpPr>
          <p:cNvPr id="14" name="ZoneTexte 80"/>
          <p:cNvSpPr txBox="1">
            <a:spLocks noChangeArrowheads="1"/>
          </p:cNvSpPr>
          <p:nvPr/>
        </p:nvSpPr>
        <p:spPr bwMode="auto">
          <a:xfrm>
            <a:off x="3275856" y="5517232"/>
            <a:ext cx="343788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914400"/>
            <a:r>
              <a:rPr lang="es-AR" sz="2000" b="1" dirty="0" smtClean="0">
                <a:solidFill>
                  <a:srgbClr val="CC3300"/>
                </a:solidFill>
                <a:latin typeface="+mj-lt"/>
                <a:cs typeface="Arial" charset="0"/>
              </a:rPr>
              <a:t>CV &lt; 50 c/</a:t>
            </a:r>
            <a:r>
              <a:rPr lang="es-AR" sz="2000" b="1" dirty="0" err="1" smtClean="0">
                <a:solidFill>
                  <a:srgbClr val="CC3300"/>
                </a:solidFill>
                <a:latin typeface="+mj-lt"/>
                <a:cs typeface="Arial" charset="0"/>
              </a:rPr>
              <a:t>mL</a:t>
            </a:r>
            <a:r>
              <a:rPr lang="es-AR" sz="2000" b="1" dirty="0" smtClean="0">
                <a:solidFill>
                  <a:srgbClr val="CC3300"/>
                </a:solidFill>
                <a:latin typeface="+mj-lt"/>
                <a:cs typeface="Arial" charset="0"/>
              </a:rPr>
              <a:t> a S48, observado</a:t>
            </a:r>
            <a:endParaRPr lang="es-AR" sz="2000" b="1" dirty="0">
              <a:solidFill>
                <a:srgbClr val="CC3300"/>
              </a:solidFill>
              <a:latin typeface="+mj-lt"/>
              <a:cs typeface="Arial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5516269"/>
              </p:ext>
            </p:extLst>
          </p:nvPr>
        </p:nvGraphicFramePr>
        <p:xfrm>
          <a:off x="107504" y="1624775"/>
          <a:ext cx="8928988" cy="3964465"/>
        </p:xfrm>
        <a:graphic>
          <a:graphicData uri="http://schemas.openxmlformats.org/drawingml/2006/table">
            <a:tbl>
              <a:tblPr/>
              <a:tblGrid>
                <a:gridCol w="2788096"/>
                <a:gridCol w="1143000"/>
                <a:gridCol w="1181472"/>
                <a:gridCol w="1152128"/>
                <a:gridCol w="1224136"/>
                <a:gridCol w="1440156"/>
              </a:tblGrid>
              <a:tr h="349843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84" charset="-128"/>
                        </a:rPr>
                        <a:t>N (%)</a:t>
                      </a:r>
                    </a:p>
                  </a:txBody>
                  <a:tcPr marL="91442" marR="91442" marT="52163" marB="52163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800" b="1" i="0" u="none" strike="noStrike" cap="none" normalizeH="0" baseline="0" noProof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84" charset="-128"/>
                        </a:rPr>
                        <a:t>Fostemsavir</a:t>
                      </a:r>
                      <a:r>
                        <a:rPr kumimoji="0" lang="es-AR" sz="18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84" charset="-128"/>
                        </a:rPr>
                        <a:t> + TDF + RAL</a:t>
                      </a:r>
                    </a:p>
                  </a:txBody>
                  <a:tcPr marL="91442" marR="91442" marT="52163" marB="52163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6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84" charset="-128"/>
                        </a:rPr>
                        <a:t>ATV/r + TDF </a:t>
                      </a:r>
                      <a:br>
                        <a:rPr kumimoji="0" lang="es-AR" sz="16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84" charset="-128"/>
                        </a:rPr>
                      </a:br>
                      <a:r>
                        <a:rPr kumimoji="0" lang="es-AR" sz="16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84" charset="-128"/>
                        </a:rPr>
                        <a:t>+ RAL</a:t>
                      </a:r>
                      <a:br>
                        <a:rPr kumimoji="0" lang="es-AR" sz="16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84" charset="-128"/>
                        </a:rPr>
                      </a:br>
                      <a:r>
                        <a:rPr kumimoji="0" lang="es-AR" sz="16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84" charset="-128"/>
                        </a:rPr>
                        <a:t>(N = 51)</a:t>
                      </a:r>
                    </a:p>
                  </a:txBody>
                  <a:tcPr marL="91442" marR="91442" marT="52163" marB="52163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483395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6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84" charset="-128"/>
                        </a:rPr>
                        <a:t>400 mg </a:t>
                      </a:r>
                      <a:r>
                        <a:rPr kumimoji="0" lang="es-AR" sz="1600" b="1" i="0" u="none" strike="noStrike" cap="none" normalizeH="0" baseline="0" noProof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84" charset="-128"/>
                        </a:rPr>
                        <a:t>bid</a:t>
                      </a:r>
                      <a:r>
                        <a:rPr kumimoji="0" lang="es-AR" sz="16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84" charset="-128"/>
                        </a:rPr>
                        <a:t/>
                      </a:r>
                      <a:br>
                        <a:rPr kumimoji="0" lang="es-AR" sz="16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84" charset="-128"/>
                        </a:rPr>
                      </a:br>
                      <a:r>
                        <a:rPr kumimoji="0" lang="es-AR" sz="16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84" charset="-128"/>
                        </a:rPr>
                        <a:t>(N = 50)</a:t>
                      </a:r>
                    </a:p>
                  </a:txBody>
                  <a:tcPr marL="91442" marR="91442" marT="52163" marB="52163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6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84" charset="-128"/>
                        </a:rPr>
                        <a:t>800 mg </a:t>
                      </a:r>
                      <a:r>
                        <a:rPr kumimoji="0" lang="es-AR" sz="1600" b="1" i="0" u="none" strike="noStrike" cap="none" normalizeH="0" baseline="0" noProof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84" charset="-128"/>
                        </a:rPr>
                        <a:t>bid</a:t>
                      </a:r>
                      <a:r>
                        <a:rPr kumimoji="0" lang="es-AR" sz="16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84" charset="-128"/>
                        </a:rPr>
                        <a:t/>
                      </a:r>
                      <a:br>
                        <a:rPr kumimoji="0" lang="es-AR" sz="16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84" charset="-128"/>
                        </a:rPr>
                      </a:br>
                      <a:r>
                        <a:rPr kumimoji="0" lang="es-AR" sz="16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84" charset="-128"/>
                        </a:rPr>
                        <a:t>(N = 49)</a:t>
                      </a:r>
                    </a:p>
                  </a:txBody>
                  <a:tcPr marL="91442" marR="91442" marT="52163" marB="52163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6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84" charset="-128"/>
                        </a:rPr>
                        <a:t>600 mg </a:t>
                      </a:r>
                      <a:r>
                        <a:rPr kumimoji="0" lang="es-AR" sz="1600" b="1" i="0" u="none" strike="noStrike" cap="none" normalizeH="0" baseline="0" noProof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84" charset="-128"/>
                        </a:rPr>
                        <a:t>qd</a:t>
                      </a:r>
                      <a:r>
                        <a:rPr kumimoji="0" lang="es-AR" sz="16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84" charset="-128"/>
                        </a:rPr>
                        <a:t/>
                      </a:r>
                      <a:br>
                        <a:rPr kumimoji="0" lang="es-AR" sz="16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84" charset="-128"/>
                        </a:rPr>
                      </a:br>
                      <a:r>
                        <a:rPr kumimoji="0" lang="es-AR" sz="16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84" charset="-128"/>
                        </a:rPr>
                        <a:t>(N = 51)</a:t>
                      </a:r>
                    </a:p>
                  </a:txBody>
                  <a:tcPr marL="91442" marR="91442" marT="52163" marB="52163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6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84" charset="-128"/>
                        </a:rPr>
                        <a:t>1 200 mg </a:t>
                      </a:r>
                      <a:r>
                        <a:rPr kumimoji="0" lang="es-AR" sz="1600" b="1" i="0" u="none" strike="noStrike" cap="none" normalizeH="0" baseline="0" noProof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84" charset="-128"/>
                        </a:rPr>
                        <a:t>qd</a:t>
                      </a:r>
                      <a:r>
                        <a:rPr kumimoji="0" lang="es-AR" sz="16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84" charset="-128"/>
                        </a:rPr>
                        <a:t/>
                      </a:r>
                      <a:br>
                        <a:rPr kumimoji="0" lang="es-AR" sz="16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84" charset="-128"/>
                        </a:rPr>
                      </a:br>
                      <a:r>
                        <a:rPr kumimoji="0" lang="es-AR" sz="16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84" charset="-128"/>
                        </a:rPr>
                        <a:t>(N = 50)</a:t>
                      </a:r>
                    </a:p>
                  </a:txBody>
                  <a:tcPr marL="91442" marR="91442" marT="52163" marB="52163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33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EAs serios*</a:t>
                      </a:r>
                    </a:p>
                  </a:txBody>
                  <a:tcPr marL="91442" marR="91442" marT="52163" marB="52163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3 (6.0)</a:t>
                      </a:r>
                    </a:p>
                  </a:txBody>
                  <a:tcPr marL="91442" marR="91442" marT="52163" marB="52163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5 (10.2)</a:t>
                      </a:r>
                    </a:p>
                  </a:txBody>
                  <a:tcPr marL="91442" marR="91442" marT="52163" marB="52163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4 (7.8)</a:t>
                      </a:r>
                    </a:p>
                  </a:txBody>
                  <a:tcPr marL="91442" marR="91442" marT="52163" marB="52163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3 (6.0)</a:t>
                      </a:r>
                    </a:p>
                  </a:txBody>
                  <a:tcPr marL="91442" marR="91442" marT="52163" marB="52163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5 (9.8)</a:t>
                      </a:r>
                    </a:p>
                  </a:txBody>
                  <a:tcPr marL="91442" marR="91442" marT="52163" marB="52163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770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EAs</a:t>
                      </a: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 que llevaron </a:t>
                      </a:r>
                      <a:b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</a:b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a discontinuación **</a:t>
                      </a:r>
                    </a:p>
                  </a:txBody>
                  <a:tcPr marL="91442" marR="91442" marT="52163" marB="52163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1 (2.0)</a:t>
                      </a:r>
                    </a:p>
                  </a:txBody>
                  <a:tcPr marL="91442" marR="91442" marT="52163" marB="52163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2 (4.1)</a:t>
                      </a:r>
                    </a:p>
                  </a:txBody>
                  <a:tcPr marL="91442" marR="91442" marT="52163" marB="52163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0</a:t>
                      </a:r>
                    </a:p>
                  </a:txBody>
                  <a:tcPr marL="91442" marR="91442" marT="52163" marB="52163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2 (4.0)</a:t>
                      </a:r>
                    </a:p>
                  </a:txBody>
                  <a:tcPr marL="91442" marR="91442" marT="52163" marB="52163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2 (3.9)</a:t>
                      </a:r>
                    </a:p>
                  </a:txBody>
                  <a:tcPr marL="91442" marR="91442" marT="52163" marB="52163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33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EAs clinicos relacionados grado 2-4 </a:t>
                      </a:r>
                    </a:p>
                  </a:txBody>
                  <a:tcPr marL="91442" marR="91442" marT="52163" marB="52163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4 (8.0)</a:t>
                      </a:r>
                    </a:p>
                  </a:txBody>
                  <a:tcPr marL="91442" marR="91442" marT="52163" marB="52163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4 (8.2)</a:t>
                      </a:r>
                    </a:p>
                  </a:txBody>
                  <a:tcPr marL="91442" marR="91442" marT="52163" marB="52163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3 (5.9)</a:t>
                      </a:r>
                    </a:p>
                  </a:txBody>
                  <a:tcPr marL="91442" marR="91442" marT="52163" marB="52163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6 (12.0)</a:t>
                      </a:r>
                    </a:p>
                  </a:txBody>
                  <a:tcPr marL="91442" marR="91442" marT="52163" marB="52163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15 (29.4)</a:t>
                      </a:r>
                    </a:p>
                  </a:txBody>
                  <a:tcPr marL="91442" marR="91442" marT="52163" marB="52163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1407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Presente en </a:t>
                      </a:r>
                      <a:r>
                        <a:rPr kumimoji="0" lang="es-AR" sz="1400" b="1" i="0" u="sng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&gt;</a:t>
                      </a: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 2 sujetos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Dolor abdominal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Nauseas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Hiperbilirrubinemia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Ictericia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Incremento de bilirrubina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Cefalea</a:t>
                      </a:r>
                    </a:p>
                  </a:txBody>
                  <a:tcPr marL="91442" marR="91442" marT="52163" marB="52163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AR" sz="1400" b="1" i="0" u="none" strike="noStrike" cap="none" normalizeH="0" baseline="0" noProof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84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0</a:t>
                      </a:r>
                    </a:p>
                  </a:txBody>
                  <a:tcPr marL="91442" marR="91442" marT="52163" marB="52163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AR" sz="1400" b="1" i="0" u="none" strike="noStrike" cap="none" normalizeH="0" baseline="0" noProof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84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1 (2.0)</a:t>
                      </a:r>
                    </a:p>
                  </a:txBody>
                  <a:tcPr marL="91442" marR="91442" marT="52163" marB="52163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AR" sz="1400" b="1" i="0" u="none" strike="noStrike" cap="none" normalizeH="0" baseline="0" noProof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84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0</a:t>
                      </a:r>
                    </a:p>
                  </a:txBody>
                  <a:tcPr marL="91442" marR="91442" marT="52163" marB="52163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AR" sz="1400" b="1" i="0" u="none" strike="noStrike" cap="none" normalizeH="0" baseline="0" noProof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84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1 (2.0)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0</a:t>
                      </a:r>
                    </a:p>
                  </a:txBody>
                  <a:tcPr marL="91442" marR="91442" marT="52163" marB="52163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AR" sz="14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84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2 (3.9)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2 (3.9)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4 (7.8)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2 (3.9)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3 (5.9)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2 (3.9)</a:t>
                      </a:r>
                    </a:p>
                  </a:txBody>
                  <a:tcPr marL="91442" marR="91442" marT="52163" marB="52163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ZoneTexte 1"/>
          <p:cNvSpPr txBox="1"/>
          <p:nvPr/>
        </p:nvSpPr>
        <p:spPr>
          <a:xfrm>
            <a:off x="107504" y="5727690"/>
            <a:ext cx="9007921" cy="797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100"/>
              </a:lnSpc>
            </a:pPr>
            <a:r>
              <a:rPr lang="es-AR" sz="1200" dirty="0" smtClean="0">
                <a:solidFill>
                  <a:srgbClr val="000066"/>
                </a:solidFill>
              </a:rPr>
              <a:t>* Absceso anal, encefalitis herpética, sobredosis (3),  tuberculosis </a:t>
            </a:r>
            <a:r>
              <a:rPr lang="es-AR" sz="1200" dirty="0" err="1" smtClean="0">
                <a:solidFill>
                  <a:srgbClr val="000066"/>
                </a:solidFill>
              </a:rPr>
              <a:t>extrapulmonar</a:t>
            </a:r>
            <a:r>
              <a:rPr lang="es-AR" sz="1200" dirty="0" smtClean="0">
                <a:solidFill>
                  <a:srgbClr val="000066"/>
                </a:solidFill>
              </a:rPr>
              <a:t> (2), herpes zoster, dolor abdominal, mialgia, </a:t>
            </a:r>
            <a:br>
              <a:rPr lang="es-AR" sz="1200" dirty="0" smtClean="0">
                <a:solidFill>
                  <a:srgbClr val="000066"/>
                </a:solidFill>
              </a:rPr>
            </a:br>
            <a:r>
              <a:rPr lang="es-AR" sz="1200" dirty="0" smtClean="0">
                <a:solidFill>
                  <a:srgbClr val="000066"/>
                </a:solidFill>
              </a:rPr>
              <a:t>aborto espontaneo, falla renal aguda, celulitis (2), linfangitis, colecistitis crónica, dolor de espalda, neumonía, </a:t>
            </a:r>
            <a:r>
              <a:rPr lang="es-AR" sz="1200" dirty="0" err="1" smtClean="0">
                <a:solidFill>
                  <a:srgbClr val="000066"/>
                </a:solidFill>
              </a:rPr>
              <a:t>pielonefritis</a:t>
            </a:r>
            <a:r>
              <a:rPr lang="es-AR" sz="1200" dirty="0" smtClean="0">
                <a:solidFill>
                  <a:srgbClr val="000066"/>
                </a:solidFill>
              </a:rPr>
              <a:t>, </a:t>
            </a:r>
            <a:br>
              <a:rPr lang="es-AR" sz="1200" dirty="0" smtClean="0">
                <a:solidFill>
                  <a:srgbClr val="000066"/>
                </a:solidFill>
              </a:rPr>
            </a:br>
            <a:r>
              <a:rPr lang="es-AR" sz="1200" dirty="0" smtClean="0">
                <a:solidFill>
                  <a:srgbClr val="000066"/>
                </a:solidFill>
              </a:rPr>
              <a:t>diarrea, colelitiasis, migraña</a:t>
            </a:r>
          </a:p>
          <a:p>
            <a:pPr>
              <a:lnSpc>
                <a:spcPts val="1100"/>
              </a:lnSpc>
            </a:pPr>
            <a:r>
              <a:rPr lang="es-AR" sz="1200" dirty="0" smtClean="0">
                <a:solidFill>
                  <a:srgbClr val="000066"/>
                </a:solidFill>
              </a:rPr>
              <a:t>** Uso de sustancias ilegales, tuberculosis </a:t>
            </a:r>
            <a:r>
              <a:rPr lang="es-AR" sz="1200" dirty="0" err="1" smtClean="0">
                <a:solidFill>
                  <a:srgbClr val="000066"/>
                </a:solidFill>
              </a:rPr>
              <a:t>extrapulmonar</a:t>
            </a:r>
            <a:r>
              <a:rPr lang="es-AR" sz="1200" dirty="0" smtClean="0">
                <a:solidFill>
                  <a:srgbClr val="000066"/>
                </a:solidFill>
              </a:rPr>
              <a:t> (3),falla renal aguda, distensión abdominal, flatulencia, nausea, ictericia ; 6/7 EA llevaron a la discontinuación en las primeras 24 semanas </a:t>
            </a:r>
            <a:endParaRPr lang="es-AR" sz="1200" dirty="0">
              <a:solidFill>
                <a:srgbClr val="000066"/>
              </a:solidFill>
            </a:endParaRPr>
          </a:p>
        </p:txBody>
      </p:sp>
      <p:grpSp>
        <p:nvGrpSpPr>
          <p:cNvPr id="6" name="Grouper 27"/>
          <p:cNvGrpSpPr>
            <a:grpSpLocks/>
          </p:cNvGrpSpPr>
          <p:nvPr/>
        </p:nvGrpSpPr>
        <p:grpSpPr bwMode="auto">
          <a:xfrm>
            <a:off x="0" y="6570663"/>
            <a:ext cx="1331640" cy="288075"/>
            <a:chOff x="-1" y="6570663"/>
            <a:chExt cx="1733878" cy="288851"/>
          </a:xfrm>
        </p:grpSpPr>
        <p:sp>
          <p:nvSpPr>
            <p:cNvPr id="7" name="AutoShape 162"/>
            <p:cNvSpPr>
              <a:spLocks noChangeArrowheads="1"/>
            </p:cNvSpPr>
            <p:nvPr/>
          </p:nvSpPr>
          <p:spPr bwMode="auto">
            <a:xfrm>
              <a:off x="-1" y="6570663"/>
              <a:ext cx="1733878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 defTabSz="914400"/>
              <a:endParaRPr lang="en-GB" b="1">
                <a:solidFill>
                  <a:srgbClr val="000066"/>
                </a:solidFill>
                <a:latin typeface="Calibri" pitchFamily="34" charset="0"/>
                <a:cs typeface="Arial" charset="0"/>
              </a:endParaRPr>
            </a:p>
          </p:txBody>
        </p:sp>
        <p:sp>
          <p:nvSpPr>
            <p:cNvPr id="8" name="ZoneTexte 23"/>
            <p:cNvSpPr txBox="1">
              <a:spLocks noChangeArrowheads="1"/>
            </p:cNvSpPr>
            <p:nvPr/>
          </p:nvSpPr>
          <p:spPr bwMode="auto">
            <a:xfrm>
              <a:off x="77877" y="6581769"/>
              <a:ext cx="1656000" cy="2777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defTabSz="914400"/>
              <a:r>
                <a:rPr lang="en-GB" sz="1200" b="1" i="1" dirty="0" smtClean="0">
                  <a:solidFill>
                    <a:srgbClr val="333399"/>
                  </a:solidFill>
                  <a:latin typeface="Cambria" pitchFamily="18" charset="0"/>
                  <a:ea typeface="ＭＳ Ｐゴシック"/>
                  <a:cs typeface="ＭＳ Ｐゴシック"/>
                </a:rPr>
                <a:t>AI438011 Study</a:t>
              </a:r>
              <a:endParaRPr lang="en-GB" sz="1200" b="1" i="1" dirty="0">
                <a:solidFill>
                  <a:srgbClr val="333399"/>
                </a:solidFill>
                <a:latin typeface="Cambria" pitchFamily="18" charset="0"/>
                <a:ea typeface="ＭＳ Ｐゴシック"/>
                <a:cs typeface="ＭＳ Ｐゴシック"/>
              </a:endParaRPr>
            </a:p>
          </p:txBody>
        </p:sp>
      </p:grpSp>
      <p:sp>
        <p:nvSpPr>
          <p:cNvPr id="9" name="ZoneTexte 80"/>
          <p:cNvSpPr txBox="1">
            <a:spLocks noChangeArrowheads="1"/>
          </p:cNvSpPr>
          <p:nvPr/>
        </p:nvSpPr>
        <p:spPr bwMode="auto">
          <a:xfrm>
            <a:off x="2895600" y="1052736"/>
            <a:ext cx="339067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914400"/>
            <a:r>
              <a:rPr lang="es-AR" sz="2400" b="1" smtClean="0">
                <a:solidFill>
                  <a:srgbClr val="CC3300"/>
                </a:solidFill>
                <a:latin typeface="+mj-lt"/>
                <a:cs typeface="Arial" charset="0"/>
              </a:rPr>
              <a:t>Datos de seguridad a S48</a:t>
            </a:r>
            <a:endParaRPr lang="es-AR" sz="2400" b="1">
              <a:solidFill>
                <a:srgbClr val="CC3300"/>
              </a:solidFill>
              <a:latin typeface="+mj-lt"/>
              <a:cs typeface="Arial" charset="0"/>
            </a:endParaRPr>
          </a:p>
        </p:txBody>
      </p:sp>
      <p:sp>
        <p:nvSpPr>
          <p:cNvPr id="10" name="ZoneTexte 69"/>
          <p:cNvSpPr txBox="1">
            <a:spLocks noChangeArrowheads="1"/>
          </p:cNvSpPr>
          <p:nvPr/>
        </p:nvSpPr>
        <p:spPr bwMode="auto">
          <a:xfrm>
            <a:off x="6372225" y="6581775"/>
            <a:ext cx="27432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914400"/>
            <a:r>
              <a:rPr lang="fr-FR" sz="1200" i="1" dirty="0">
                <a:solidFill>
                  <a:srgbClr val="CC0000"/>
                </a:solidFill>
              </a:rPr>
              <a:t>Thompson M, CROI 2015, Abs. 545</a:t>
            </a:r>
            <a:endParaRPr lang="en-GB" sz="1200" i="1" dirty="0">
              <a:solidFill>
                <a:srgbClr val="CC0000"/>
              </a:solidFill>
            </a:endParaRPr>
          </a:p>
        </p:txBody>
      </p:sp>
      <p:sp>
        <p:nvSpPr>
          <p:cNvPr id="12" name="Titre 1"/>
          <p:cNvSpPr>
            <a:spLocks noGrp="1"/>
          </p:cNvSpPr>
          <p:nvPr>
            <p:ph type="title"/>
          </p:nvPr>
        </p:nvSpPr>
        <p:spPr>
          <a:xfrm>
            <a:off x="50800" y="44450"/>
            <a:ext cx="8193088" cy="1106488"/>
          </a:xfrm>
        </p:spPr>
        <p:txBody>
          <a:bodyPr/>
          <a:lstStyle/>
          <a:p>
            <a:r>
              <a:rPr lang="fr-FR" sz="3200" dirty="0" err="1" smtClean="0">
                <a:ea typeface="ＭＳ Ｐゴシック" pitchFamily="-84" charset="-128"/>
              </a:rPr>
              <a:t>Estudio</a:t>
            </a:r>
            <a:r>
              <a:rPr lang="fr-FR" sz="3200" dirty="0" smtClean="0">
                <a:ea typeface="ＭＳ Ｐゴシック" pitchFamily="-84" charset="-128"/>
              </a:rPr>
              <a:t> AI438011: </a:t>
            </a:r>
            <a:r>
              <a:rPr lang="fr-FR" sz="3200" dirty="0" err="1">
                <a:ea typeface="ＭＳ Ｐゴシック" pitchFamily="-84" charset="-128"/>
              </a:rPr>
              <a:t>fostemsavir</a:t>
            </a:r>
            <a:r>
              <a:rPr lang="fr-FR" sz="3200" dirty="0">
                <a:ea typeface="ＭＳ Ｐゴシック" pitchFamily="-84" charset="-128"/>
              </a:rPr>
              <a:t> </a:t>
            </a:r>
            <a:r>
              <a:rPr lang="fr-FR" sz="3200" dirty="0" err="1" smtClean="0">
                <a:ea typeface="ＭＳ Ｐゴシック" pitchFamily="-84" charset="-128"/>
              </a:rPr>
              <a:t>Fase</a:t>
            </a:r>
            <a:r>
              <a:rPr lang="fr-FR" sz="3200" dirty="0" smtClean="0">
                <a:ea typeface="ＭＳ Ｐゴシック" pitchFamily="-84" charset="-128"/>
              </a:rPr>
              <a:t> II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Espace réservé du contenu 2"/>
          <p:cNvSpPr>
            <a:spLocks noGrp="1"/>
          </p:cNvSpPr>
          <p:nvPr>
            <p:ph idx="1"/>
          </p:nvPr>
        </p:nvSpPr>
        <p:spPr>
          <a:xfrm>
            <a:off x="1043608" y="4688160"/>
            <a:ext cx="7704853" cy="613048"/>
          </a:xfrm>
        </p:spPr>
        <p:txBody>
          <a:bodyPr/>
          <a:lstStyle/>
          <a:p>
            <a:pPr algn="ctr">
              <a:buNone/>
            </a:pPr>
            <a:r>
              <a:rPr lang="es-AR" b="1" dirty="0" smtClean="0">
                <a:latin typeface="+mj-lt"/>
                <a:ea typeface="ＭＳ Ｐゴシック" pitchFamily="-84" charset="-128"/>
              </a:rPr>
              <a:t>Media de cambio desde el basal a S48 en lípidos, mg/</a:t>
            </a:r>
            <a:r>
              <a:rPr lang="es-AR" b="1" dirty="0" err="1" smtClean="0">
                <a:latin typeface="+mj-lt"/>
                <a:ea typeface="ＭＳ Ｐゴシック" pitchFamily="-84" charset="-128"/>
              </a:rPr>
              <a:t>dL</a:t>
            </a:r>
            <a:endParaRPr lang="es-AR" b="1" dirty="0" smtClean="0">
              <a:latin typeface="+mj-lt"/>
              <a:ea typeface="ＭＳ Ｐゴシック" pitchFamily="-84" charset="-128"/>
            </a:endParaRPr>
          </a:p>
        </p:txBody>
      </p:sp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3889364"/>
              </p:ext>
            </p:extLst>
          </p:nvPr>
        </p:nvGraphicFramePr>
        <p:xfrm>
          <a:off x="107504" y="1600200"/>
          <a:ext cx="8928989" cy="2960030"/>
        </p:xfrm>
        <a:graphic>
          <a:graphicData uri="http://schemas.openxmlformats.org/drawingml/2006/table">
            <a:tbl>
              <a:tblPr/>
              <a:tblGrid>
                <a:gridCol w="2376264"/>
                <a:gridCol w="1206134"/>
                <a:gridCol w="1206134"/>
                <a:gridCol w="1206134"/>
                <a:gridCol w="1289230"/>
                <a:gridCol w="1645093"/>
              </a:tblGrid>
              <a:tr h="321316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84" charset="-128"/>
                        </a:rPr>
                        <a:t>N (%)</a:t>
                      </a:r>
                    </a:p>
                  </a:txBody>
                  <a:tcPr marL="91442" marR="91442" marT="52163" marB="5216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600" b="1" i="0" u="none" strike="noStrike" cap="none" normalizeH="0" baseline="0" noProof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84" charset="-128"/>
                        </a:rPr>
                        <a:t>Fostemsavir</a:t>
                      </a:r>
                      <a:r>
                        <a:rPr kumimoji="0" lang="es-AR" sz="16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84" charset="-128"/>
                        </a:rPr>
                        <a:t> + TDF + RAL</a:t>
                      </a:r>
                    </a:p>
                  </a:txBody>
                  <a:tcPr marL="91442" marR="91442" marT="52163" marB="5216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6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84" charset="-128"/>
                        </a:rPr>
                        <a:t>ATV/r + TDF </a:t>
                      </a:r>
                      <a:br>
                        <a:rPr kumimoji="0" lang="es-AR" sz="16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84" charset="-128"/>
                        </a:rPr>
                      </a:br>
                      <a:r>
                        <a:rPr kumimoji="0" lang="es-AR" sz="16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84" charset="-128"/>
                        </a:rPr>
                        <a:t>+ RAL </a:t>
                      </a:r>
                      <a:br>
                        <a:rPr kumimoji="0" lang="es-AR" sz="16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84" charset="-128"/>
                        </a:rPr>
                      </a:br>
                      <a:r>
                        <a:rPr kumimoji="0" lang="es-AR" sz="16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84" charset="-128"/>
                        </a:rPr>
                        <a:t>(N = 51)</a:t>
                      </a:r>
                    </a:p>
                  </a:txBody>
                  <a:tcPr marL="91442" marR="91442" marT="52163" marB="5216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546351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6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84" charset="-128"/>
                        </a:rPr>
                        <a:t>400 mg </a:t>
                      </a:r>
                      <a:r>
                        <a:rPr kumimoji="0" lang="es-AR" sz="1600" b="1" i="0" u="none" strike="noStrike" cap="none" normalizeH="0" baseline="0" noProof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84" charset="-128"/>
                        </a:rPr>
                        <a:t>bid</a:t>
                      </a:r>
                      <a:r>
                        <a:rPr kumimoji="0" lang="es-AR" sz="16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84" charset="-128"/>
                        </a:rPr>
                        <a:t/>
                      </a:r>
                      <a:br>
                        <a:rPr kumimoji="0" lang="es-AR" sz="16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84" charset="-128"/>
                        </a:rPr>
                      </a:br>
                      <a:r>
                        <a:rPr kumimoji="0" lang="es-AR" sz="16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84" charset="-128"/>
                        </a:rPr>
                        <a:t>(N = 50)</a:t>
                      </a:r>
                    </a:p>
                  </a:txBody>
                  <a:tcPr marL="91442" marR="91442" marT="52163" marB="5216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6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84" charset="-128"/>
                        </a:rPr>
                        <a:t>800 mg bid</a:t>
                      </a:r>
                      <a:br>
                        <a:rPr kumimoji="0" lang="es-AR" sz="16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84" charset="-128"/>
                        </a:rPr>
                      </a:br>
                      <a:r>
                        <a:rPr kumimoji="0" lang="es-AR" sz="16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84" charset="-128"/>
                        </a:rPr>
                        <a:t>(N = 49)</a:t>
                      </a:r>
                    </a:p>
                  </a:txBody>
                  <a:tcPr marL="91442" marR="91442" marT="52163" marB="5216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6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84" charset="-128"/>
                        </a:rPr>
                        <a:t>600 mg qd</a:t>
                      </a:r>
                      <a:br>
                        <a:rPr kumimoji="0" lang="es-AR" sz="16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84" charset="-128"/>
                        </a:rPr>
                      </a:br>
                      <a:r>
                        <a:rPr kumimoji="0" lang="es-AR" sz="16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84" charset="-128"/>
                        </a:rPr>
                        <a:t>(N = 51)</a:t>
                      </a:r>
                    </a:p>
                  </a:txBody>
                  <a:tcPr marL="91442" marR="91442" marT="52163" marB="5216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6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84" charset="-128"/>
                        </a:rPr>
                        <a:t>1 200 mg qd</a:t>
                      </a:r>
                      <a:br>
                        <a:rPr kumimoji="0" lang="es-AR" sz="16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84" charset="-128"/>
                        </a:rPr>
                      </a:br>
                      <a:r>
                        <a:rPr kumimoji="0" lang="es-AR" sz="16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84" charset="-128"/>
                        </a:rPr>
                        <a:t>(N = 50)</a:t>
                      </a:r>
                    </a:p>
                  </a:txBody>
                  <a:tcPr marL="91442" marR="91442" marT="52163" marB="5216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29705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Neutrofilos (absoluto)</a:t>
                      </a:r>
                    </a:p>
                  </a:txBody>
                  <a:tcPr marL="91442" marR="91442" marT="52163" marB="5216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1 (2.1)</a:t>
                      </a:r>
                    </a:p>
                  </a:txBody>
                  <a:tcPr marL="91442" marR="91442" marT="52163" marB="5216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1 (2.0)</a:t>
                      </a:r>
                    </a:p>
                  </a:txBody>
                  <a:tcPr marL="91442" marR="91442" marT="52163" marB="5216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2 (3.9)</a:t>
                      </a:r>
                    </a:p>
                  </a:txBody>
                  <a:tcPr marL="91442" marR="91442" marT="52163" marB="5216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2 (2.1)</a:t>
                      </a:r>
                    </a:p>
                  </a:txBody>
                  <a:tcPr marL="91442" marR="91442" marT="52163" marB="5216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1 (2.0)</a:t>
                      </a:r>
                    </a:p>
                  </a:txBody>
                  <a:tcPr marL="91442" marR="91442" marT="52163" marB="5216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839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FAL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ALT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AST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Bilirrubina total</a:t>
                      </a:r>
                    </a:p>
                  </a:txBody>
                  <a:tcPr marL="91442" marR="91442" marT="52163" marB="5216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1 (2.1)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0</a:t>
                      </a:r>
                    </a:p>
                  </a:txBody>
                  <a:tcPr marL="91442" marR="91442" marT="52163" marB="5216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1 (2.0)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0</a:t>
                      </a:r>
                    </a:p>
                  </a:txBody>
                  <a:tcPr marL="91442" marR="91442" marT="52163" marB="5216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0</a:t>
                      </a:r>
                    </a:p>
                  </a:txBody>
                  <a:tcPr marL="91442" marR="91442" marT="52163" marB="5216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1 (2.1)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2 (4.2)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2 (4.2)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0</a:t>
                      </a:r>
                    </a:p>
                  </a:txBody>
                  <a:tcPr marL="91442" marR="91442" marT="52163" marB="5216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1 (2.0)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2 (4.0)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29 (58.0)</a:t>
                      </a:r>
                    </a:p>
                  </a:txBody>
                  <a:tcPr marL="91442" marR="91442" marT="52163" marB="5216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68699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CPK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Glucemia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Acido úrico</a:t>
                      </a:r>
                    </a:p>
                  </a:txBody>
                  <a:tcPr marL="91442" marR="91442" marT="52163" marB="5216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0</a:t>
                      </a:r>
                    </a:p>
                  </a:txBody>
                  <a:tcPr marL="91442" marR="91442" marT="52163" marB="5216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1 (2.0)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1 (2.0)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0</a:t>
                      </a:r>
                    </a:p>
                  </a:txBody>
                  <a:tcPr marL="91442" marR="91442" marT="52163" marB="5216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1 (2.0)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2 (3.9)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0</a:t>
                      </a:r>
                    </a:p>
                  </a:txBody>
                  <a:tcPr marL="91442" marR="91442" marT="52163" marB="5216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2 (4.2)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2 (4.2)</a:t>
                      </a:r>
                    </a:p>
                  </a:txBody>
                  <a:tcPr marL="91442" marR="91442" marT="52163" marB="5216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2 (4.0)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0</a:t>
                      </a:r>
                    </a:p>
                  </a:txBody>
                  <a:tcPr marL="91442" marR="91442" marT="52163" marB="5216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7" name="Grouper 27"/>
          <p:cNvGrpSpPr>
            <a:grpSpLocks/>
          </p:cNvGrpSpPr>
          <p:nvPr/>
        </p:nvGrpSpPr>
        <p:grpSpPr bwMode="auto">
          <a:xfrm>
            <a:off x="0" y="6570663"/>
            <a:ext cx="1331640" cy="288075"/>
            <a:chOff x="-1" y="6570663"/>
            <a:chExt cx="1733878" cy="288851"/>
          </a:xfrm>
        </p:grpSpPr>
        <p:sp>
          <p:nvSpPr>
            <p:cNvPr id="8" name="AutoShape 162"/>
            <p:cNvSpPr>
              <a:spLocks noChangeArrowheads="1"/>
            </p:cNvSpPr>
            <p:nvPr/>
          </p:nvSpPr>
          <p:spPr bwMode="auto">
            <a:xfrm>
              <a:off x="-1" y="6570663"/>
              <a:ext cx="1733878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 defTabSz="914400"/>
              <a:endParaRPr lang="en-GB" b="1">
                <a:solidFill>
                  <a:srgbClr val="000066"/>
                </a:solidFill>
                <a:latin typeface="Calibri" pitchFamily="34" charset="0"/>
                <a:cs typeface="Arial" charset="0"/>
              </a:endParaRPr>
            </a:p>
          </p:txBody>
        </p:sp>
        <p:sp>
          <p:nvSpPr>
            <p:cNvPr id="9" name="ZoneTexte 23"/>
            <p:cNvSpPr txBox="1">
              <a:spLocks noChangeArrowheads="1"/>
            </p:cNvSpPr>
            <p:nvPr/>
          </p:nvSpPr>
          <p:spPr bwMode="auto">
            <a:xfrm>
              <a:off x="77877" y="6581769"/>
              <a:ext cx="1656000" cy="2777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defTabSz="914400"/>
              <a:r>
                <a:rPr lang="en-GB" sz="1200" b="1" i="1" dirty="0" smtClean="0">
                  <a:solidFill>
                    <a:srgbClr val="333399"/>
                  </a:solidFill>
                  <a:latin typeface="Cambria" pitchFamily="18" charset="0"/>
                  <a:ea typeface="ＭＳ Ｐゴシック"/>
                  <a:cs typeface="ＭＳ Ｐゴシック"/>
                </a:rPr>
                <a:t>AI438011 Study</a:t>
              </a:r>
              <a:endParaRPr lang="en-GB" sz="1200" b="1" i="1" dirty="0">
                <a:solidFill>
                  <a:srgbClr val="333399"/>
                </a:solidFill>
                <a:latin typeface="Cambria" pitchFamily="18" charset="0"/>
                <a:ea typeface="ＭＳ Ｐゴシック"/>
                <a:cs typeface="ＭＳ Ｐゴシック"/>
              </a:endParaRPr>
            </a:p>
          </p:txBody>
        </p:sp>
      </p:grpSp>
      <p:sp>
        <p:nvSpPr>
          <p:cNvPr id="10" name="ZoneTexte 80"/>
          <p:cNvSpPr txBox="1">
            <a:spLocks noChangeArrowheads="1"/>
          </p:cNvSpPr>
          <p:nvPr/>
        </p:nvSpPr>
        <p:spPr bwMode="auto">
          <a:xfrm>
            <a:off x="1676400" y="1143000"/>
            <a:ext cx="53276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914400"/>
            <a:r>
              <a:rPr lang="es-AR" sz="2000" b="1" smtClean="0">
                <a:solidFill>
                  <a:srgbClr val="CC3300"/>
                </a:solidFill>
                <a:latin typeface="+mj-lt"/>
                <a:cs typeface="Arial" charset="0"/>
              </a:rPr>
              <a:t>Anomalías de laboratorio grado 3-4 (≥ 2 sujetos)</a:t>
            </a:r>
            <a:endParaRPr lang="es-AR" sz="2000" b="1">
              <a:solidFill>
                <a:srgbClr val="CC3300"/>
              </a:solidFill>
              <a:latin typeface="+mj-lt"/>
              <a:cs typeface="Arial" charset="0"/>
            </a:endParaRPr>
          </a:p>
        </p:txBody>
      </p:sp>
      <p:sp>
        <p:nvSpPr>
          <p:cNvPr id="11" name="ZoneTexte 69"/>
          <p:cNvSpPr txBox="1">
            <a:spLocks noChangeArrowheads="1"/>
          </p:cNvSpPr>
          <p:nvPr/>
        </p:nvSpPr>
        <p:spPr bwMode="auto">
          <a:xfrm>
            <a:off x="6372225" y="6581775"/>
            <a:ext cx="27432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914400"/>
            <a:r>
              <a:rPr lang="fr-FR" sz="1200" i="1" dirty="0">
                <a:solidFill>
                  <a:srgbClr val="CC0000"/>
                </a:solidFill>
              </a:rPr>
              <a:t>Thompson M, CROI 2015, Abs. 545</a:t>
            </a:r>
            <a:endParaRPr lang="en-GB" sz="1200" i="1" dirty="0">
              <a:solidFill>
                <a:srgbClr val="CC0000"/>
              </a:solidFill>
            </a:endParaRPr>
          </a:p>
        </p:txBody>
      </p:sp>
      <p:sp>
        <p:nvSpPr>
          <p:cNvPr id="13" name="Titre 1"/>
          <p:cNvSpPr>
            <a:spLocks noGrp="1"/>
          </p:cNvSpPr>
          <p:nvPr>
            <p:ph type="title"/>
          </p:nvPr>
        </p:nvSpPr>
        <p:spPr>
          <a:xfrm>
            <a:off x="50800" y="44450"/>
            <a:ext cx="8193088" cy="1106488"/>
          </a:xfrm>
        </p:spPr>
        <p:txBody>
          <a:bodyPr/>
          <a:lstStyle/>
          <a:p>
            <a:r>
              <a:rPr lang="fr-FR" sz="3200" dirty="0" err="1" smtClean="0">
                <a:ea typeface="ＭＳ Ｐゴシック" pitchFamily="-84" charset="-128"/>
              </a:rPr>
              <a:t>Estudio</a:t>
            </a:r>
            <a:r>
              <a:rPr lang="fr-FR" sz="3200" dirty="0" smtClean="0">
                <a:ea typeface="ＭＳ Ｐゴシック" pitchFamily="-84" charset="-128"/>
              </a:rPr>
              <a:t> AI438011: </a:t>
            </a:r>
            <a:r>
              <a:rPr lang="fr-FR" sz="3200" dirty="0" err="1">
                <a:ea typeface="ＭＳ Ｐゴシック" pitchFamily="-84" charset="-128"/>
              </a:rPr>
              <a:t>fostemsavir</a:t>
            </a:r>
            <a:r>
              <a:rPr lang="fr-FR" sz="3200" dirty="0">
                <a:ea typeface="ＭＳ Ｐゴシック" pitchFamily="-84" charset="-128"/>
              </a:rPr>
              <a:t> </a:t>
            </a:r>
            <a:r>
              <a:rPr lang="fr-FR" sz="3200" dirty="0" err="1" smtClean="0">
                <a:ea typeface="ＭＳ Ｐゴシック" pitchFamily="-84" charset="-128"/>
              </a:rPr>
              <a:t>Fase</a:t>
            </a:r>
            <a:r>
              <a:rPr lang="fr-FR" sz="3200" dirty="0" smtClean="0">
                <a:ea typeface="ＭＳ Ｐゴシック" pitchFamily="-84" charset="-128"/>
              </a:rPr>
              <a:t> II</a:t>
            </a:r>
          </a:p>
        </p:txBody>
      </p:sp>
      <p:graphicFrame>
        <p:nvGraphicFramePr>
          <p:cNvPr id="14" name="Tableau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1456568"/>
              </p:ext>
            </p:extLst>
          </p:nvPr>
        </p:nvGraphicFramePr>
        <p:xfrm>
          <a:off x="1331640" y="5106138"/>
          <a:ext cx="6773924" cy="1341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57975"/>
                <a:gridCol w="2891265"/>
                <a:gridCol w="1624684"/>
              </a:tblGrid>
              <a:tr h="228416">
                <a:tc>
                  <a:txBody>
                    <a:bodyPr/>
                    <a:lstStyle/>
                    <a:p>
                      <a:endParaRPr lang="es-AR" sz="1600" noProof="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1600" noProof="0" dirty="0" smtClean="0">
                          <a:solidFill>
                            <a:srgbClr val="333399"/>
                          </a:solidFill>
                          <a:latin typeface="+mj-lt"/>
                          <a:ea typeface="ＭＳ Ｐゴシック" pitchFamily="-84" charset="-128"/>
                        </a:rPr>
                        <a:t>Ramas </a:t>
                      </a:r>
                      <a:r>
                        <a:rPr lang="es-AR" sz="1600" noProof="0" dirty="0" err="1" smtClean="0">
                          <a:solidFill>
                            <a:srgbClr val="333399"/>
                          </a:solidFill>
                          <a:latin typeface="+mj-lt"/>
                          <a:ea typeface="ＭＳ Ｐゴシック" pitchFamily="-84" charset="-128"/>
                        </a:rPr>
                        <a:t>fostemsavir</a:t>
                      </a:r>
                      <a:endParaRPr lang="es-AR" sz="1600" noProof="0" dirty="0">
                        <a:solidFill>
                          <a:srgbClr val="333399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1600" noProof="0" smtClean="0">
                          <a:solidFill>
                            <a:srgbClr val="333399"/>
                          </a:solidFill>
                          <a:latin typeface="+mj-lt"/>
                        </a:rPr>
                        <a:t>ATV/r</a:t>
                      </a:r>
                      <a:endParaRPr lang="es-AR" sz="1600" noProof="0">
                        <a:solidFill>
                          <a:srgbClr val="333399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228416">
                <a:tc>
                  <a:txBody>
                    <a:bodyPr/>
                    <a:lstStyle/>
                    <a:p>
                      <a:r>
                        <a:rPr lang="es-AR" sz="1600" noProof="0" smtClean="0">
                          <a:solidFill>
                            <a:srgbClr val="002060"/>
                          </a:solidFill>
                          <a:ea typeface="ＭＳ Ｐゴシック" pitchFamily="-84" charset="-128"/>
                        </a:rPr>
                        <a:t>Colesterol total</a:t>
                      </a:r>
                      <a:endParaRPr lang="es-AR" sz="1600" noProof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1600" noProof="0" dirty="0" smtClean="0">
                          <a:solidFill>
                            <a:srgbClr val="002060"/>
                          </a:solidFill>
                          <a:ea typeface="ＭＳ Ｐゴシック" pitchFamily="-84" charset="-128"/>
                        </a:rPr>
                        <a:t>-7.39 </a:t>
                      </a:r>
                      <a:r>
                        <a:rPr lang="es-AR" sz="1600" baseline="0" noProof="0" dirty="0" smtClean="0">
                          <a:solidFill>
                            <a:srgbClr val="002060"/>
                          </a:solidFill>
                          <a:ea typeface="ＭＳ Ｐゴシック" pitchFamily="-84" charset="-128"/>
                        </a:rPr>
                        <a:t> ;</a:t>
                      </a:r>
                      <a:r>
                        <a:rPr lang="es-AR" sz="1600" noProof="0" dirty="0" smtClean="0">
                          <a:solidFill>
                            <a:srgbClr val="002060"/>
                          </a:solidFill>
                          <a:ea typeface="ＭＳ Ｐゴシック" pitchFamily="-84" charset="-128"/>
                        </a:rPr>
                        <a:t> +0.7</a:t>
                      </a:r>
                      <a:endParaRPr lang="es-AR" sz="1600" noProof="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1600" noProof="0" smtClean="0">
                          <a:solidFill>
                            <a:srgbClr val="002060"/>
                          </a:solidFill>
                          <a:ea typeface="ＭＳ Ｐゴシック" pitchFamily="-84" charset="-128"/>
                        </a:rPr>
                        <a:t>+10.48</a:t>
                      </a:r>
                      <a:endParaRPr lang="es-AR" sz="1600" noProof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8416">
                <a:tc>
                  <a:txBody>
                    <a:bodyPr/>
                    <a:lstStyle/>
                    <a:p>
                      <a:r>
                        <a:rPr lang="es-AR" sz="1600" noProof="0" dirty="0" smtClean="0">
                          <a:solidFill>
                            <a:srgbClr val="002060"/>
                          </a:solidFill>
                          <a:ea typeface="ＭＳ Ｐゴシック" pitchFamily="-84" charset="-128"/>
                        </a:rPr>
                        <a:t>LDL-colesterol</a:t>
                      </a:r>
                      <a:endParaRPr lang="es-AR" sz="1600" noProof="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1600" noProof="0" dirty="0" smtClean="0">
                          <a:solidFill>
                            <a:srgbClr val="002060"/>
                          </a:solidFill>
                          <a:ea typeface="ＭＳ Ｐゴシック" pitchFamily="-84" charset="-128"/>
                        </a:rPr>
                        <a:t>-0.5  ; -9.75</a:t>
                      </a:r>
                      <a:endParaRPr lang="es-AR" sz="1600" noProof="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1600" noProof="0" smtClean="0">
                          <a:solidFill>
                            <a:srgbClr val="002060"/>
                          </a:solidFill>
                          <a:ea typeface="ＭＳ Ｐゴシック" pitchFamily="-84" charset="-128"/>
                        </a:rPr>
                        <a:t>+6.46</a:t>
                      </a:r>
                      <a:endParaRPr lang="es-AR" sz="1600" noProof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228416">
                <a:tc>
                  <a:txBody>
                    <a:bodyPr/>
                    <a:lstStyle/>
                    <a:p>
                      <a:r>
                        <a:rPr lang="es-AR" sz="1600" noProof="0" dirty="0" smtClean="0">
                          <a:solidFill>
                            <a:srgbClr val="002060"/>
                          </a:solidFill>
                          <a:ea typeface="ＭＳ Ｐゴシック" pitchFamily="-84" charset="-128"/>
                        </a:rPr>
                        <a:t>Triglicéridos</a:t>
                      </a:r>
                      <a:endParaRPr lang="es-AR" sz="1600" noProof="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1600" noProof="0" dirty="0" smtClean="0">
                          <a:solidFill>
                            <a:srgbClr val="002060"/>
                          </a:solidFill>
                          <a:ea typeface="ＭＳ Ｐゴシック" pitchFamily="-84" charset="-128"/>
                        </a:rPr>
                        <a:t>-23</a:t>
                      </a:r>
                      <a:r>
                        <a:rPr lang="es-AR" sz="1600" baseline="0" noProof="0" dirty="0" smtClean="0">
                          <a:solidFill>
                            <a:srgbClr val="002060"/>
                          </a:solidFill>
                          <a:ea typeface="ＭＳ Ｐゴシック" pitchFamily="-84" charset="-128"/>
                        </a:rPr>
                        <a:t> ;</a:t>
                      </a:r>
                      <a:r>
                        <a:rPr lang="es-AR" sz="1600" noProof="0" dirty="0" smtClean="0">
                          <a:solidFill>
                            <a:srgbClr val="002060"/>
                          </a:solidFill>
                          <a:ea typeface="ＭＳ Ｐゴシック" pitchFamily="-84" charset="-128"/>
                        </a:rPr>
                        <a:t> +0.5</a:t>
                      </a:r>
                      <a:endParaRPr lang="es-AR" sz="1600" noProof="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1600" noProof="0" dirty="0" smtClean="0">
                          <a:solidFill>
                            <a:srgbClr val="002060"/>
                          </a:solidFill>
                          <a:ea typeface="ＭＳ Ｐゴシック" pitchFamily="-84" charset="-128"/>
                        </a:rPr>
                        <a:t>-1.15</a:t>
                      </a:r>
                      <a:endParaRPr lang="es-AR" sz="1600" noProof="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COUNT" val="21"/>
  <p:tag name="ARTICULATE_PROJECT_OPEN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ARV_trials_2014">
  <a:themeElements>
    <a:clrScheme name="ARV_trials_2010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RV_trials_2010">
      <a:majorFont>
        <a:latin typeface="Calibri"/>
        <a:ea typeface=""/>
        <a:cs typeface=""/>
      </a:majorFont>
      <a:minorFont>
        <a:latin typeface="Arial"/>
        <a:ea typeface=""/>
        <a:cs typeface="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lnDef>
  </a:objectDefaults>
  <a:extraClrSchemeLst>
    <a:extraClrScheme>
      <a:clrScheme name="ARV_trials_201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</TotalTime>
  <Words>1233</Words>
  <Application>Microsoft Office PowerPoint</Application>
  <PresentationFormat>Affichage à l'écran (4:3)</PresentationFormat>
  <Paragraphs>449</Paragraphs>
  <Slides>10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1" baseType="lpstr">
      <vt:lpstr>ARV_trials_2014</vt:lpstr>
      <vt:lpstr>Fase 2 de nuevos ARVs</vt:lpstr>
      <vt:lpstr>Estudio AI438011: fostemsavir Fase II</vt:lpstr>
      <vt:lpstr>Estudio AI438011: fostemsavir Fase II</vt:lpstr>
      <vt:lpstr>Estudio AI438011: fostemsavir Fase II</vt:lpstr>
      <vt:lpstr>Estudio AI438011: fostemsavir Fase II</vt:lpstr>
      <vt:lpstr>Estudio AI438011: fostemsavir Fase II</vt:lpstr>
      <vt:lpstr>Estudio AI438011: fostemsavir Fase II</vt:lpstr>
      <vt:lpstr>Estudio AI438011: fostemsavir Fase II</vt:lpstr>
      <vt:lpstr>Estudio AI438011: fostemsavir Fase II</vt:lpstr>
      <vt:lpstr>Estudio AI438011: fostemsavir Fase II</vt:lpstr>
    </vt:vector>
  </TitlesOfParts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ARV-trials 2014</dc:title>
  <dc:creator>www.arv-trial.com</dc:creator>
  <cp:lastModifiedBy>Utilisateur</cp:lastModifiedBy>
  <cp:revision>174</cp:revision>
  <dcterms:created xsi:type="dcterms:W3CDTF">2015-05-10T19:25:06Z</dcterms:created>
  <dcterms:modified xsi:type="dcterms:W3CDTF">2015-10-12T08:13:55Z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ACD4FA5B-2CF7-4FDA-87A2-AA875B6FCD89</vt:lpwstr>
  </property>
  <property fmtid="{D5CDD505-2E9C-101B-9397-08002B2CF9AE}" pid="3" name="ArticulatePath">
    <vt:lpwstr>BF-Epidémio_ENGLISH_2015</vt:lpwstr>
  </property>
</Properties>
</file>