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</p:sldMasterIdLst>
  <p:notesMasterIdLst>
    <p:notesMasterId r:id="rId10"/>
  </p:notesMasterIdLst>
  <p:sldIdLst>
    <p:sldId id="304" r:id="rId3"/>
    <p:sldId id="269" r:id="rId4"/>
    <p:sldId id="271" r:id="rId5"/>
    <p:sldId id="299" r:id="rId6"/>
    <p:sldId id="300" r:id="rId7"/>
    <p:sldId id="301" r:id="rId8"/>
    <p:sldId id="276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4" clrIdx="0"/>
  <p:cmAuthor id="1" name="anton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CC3300"/>
    <a:srgbClr val="0000CC"/>
    <a:srgbClr val="C0C0C0"/>
    <a:srgbClr val="DDDDDD"/>
    <a:srgbClr val="00FF00"/>
    <a:srgbClr val="00FFCC"/>
    <a:srgbClr val="FFC000"/>
    <a:srgbClr val="000000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4660"/>
  </p:normalViewPr>
  <p:slideViewPr>
    <p:cSldViewPr snapToObjects="1" showGuides="1">
      <p:cViewPr varScale="1">
        <p:scale>
          <a:sx n="82" d="100"/>
          <a:sy n="82" d="100"/>
        </p:scale>
        <p:origin x="-1218" y="-96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E3E7004D-95C5-4447-B048-6ADC84AB6FA7}" type="datetime1">
              <a:rPr lang="fr-FR"/>
              <a:pPr/>
              <a:t>30/11/2015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DA9CEDD6-96EE-474A-AC57-8B9C70964F7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7046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59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237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44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289020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smtClean="0">
                <a:ea typeface="ＭＳ Ｐゴシック" pitchFamily="34" charset="-128"/>
              </a:rPr>
              <a:t>Estudios de Fase 2 de nuevos ARVs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0800" y="1124744"/>
            <a:ext cx="9024938" cy="5303838"/>
          </a:xfrm>
          <a:ln>
            <a:noFill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Fostemsavir</a:t>
            </a:r>
            <a:r>
              <a:rPr lang="es-AR" sz="2400" b="1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, </a:t>
            </a: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prodroga de </a:t>
            </a:r>
            <a:r>
              <a:rPr lang="es-AR" sz="2400" b="1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temsavir </a:t>
            </a: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(inhibidor de la unión)</a:t>
            </a:r>
          </a:p>
          <a:p>
            <a:pPr lvl="1">
              <a:spcBef>
                <a:spcPts val="0"/>
              </a:spcBef>
            </a:pPr>
            <a:r>
              <a:rPr lang="es-AR" sz="2400" b="1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Estudio </a:t>
            </a: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AI438011</a:t>
            </a:r>
            <a:r>
              <a:rPr lang="es-AR" sz="2400" b="1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/>
            </a:r>
            <a:br>
              <a:rPr lang="es-AR" sz="2400" b="1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</a:br>
            <a:endParaRPr lang="es-AR" sz="2400" b="1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TAF (prodroga de TFV)</a:t>
            </a:r>
          </a:p>
          <a:p>
            <a:pPr lvl="1">
              <a:spcBef>
                <a:spcPts val="0"/>
              </a:spcBef>
            </a:pP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292-0102 </a:t>
            </a:r>
          </a:p>
          <a:p>
            <a:pPr lvl="1">
              <a:spcBef>
                <a:spcPts val="0"/>
              </a:spcBef>
            </a:pP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299-0102</a:t>
            </a:r>
            <a:b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es-AR" sz="2400" b="1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Doravirina (inhibidor no nucleosido de la transcriptasa reversa)</a:t>
            </a:r>
          </a:p>
          <a:p>
            <a:pPr lvl="1">
              <a:spcBef>
                <a:spcPts val="0"/>
              </a:spcBef>
            </a:pPr>
            <a:r>
              <a:rPr lang="es-AR" sz="2400" b="1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</a:t>
            </a: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MK1439007</a:t>
            </a:r>
          </a:p>
          <a:p>
            <a:pPr lvl="1">
              <a:spcBef>
                <a:spcPts val="0"/>
              </a:spcBef>
            </a:pPr>
            <a:endParaRPr lang="es-AR" sz="2400" b="1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 (inhibidor de la integrasa)</a:t>
            </a:r>
          </a:p>
          <a:p>
            <a:pPr lvl="1">
              <a:spcBef>
                <a:spcPts val="0"/>
              </a:spcBef>
            </a:pPr>
            <a:r>
              <a:rPr lang="es-AR" sz="2400" b="1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</a:t>
            </a:r>
            <a: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LATTE</a:t>
            </a:r>
            <a:br>
              <a:rPr lang="es-AR" sz="2400" b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es-AR" sz="2400" b="1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 eaLnBrk="1" hangingPunct="1"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s-AR" sz="2400" b="1" smtClean="0">
                <a:latin typeface="+mj-lt"/>
                <a:ea typeface="ＭＳ Ｐゴシック" charset="-128"/>
              </a:rPr>
              <a:t>BMS-955176 (inhibidor de la maduración)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s-AR" sz="2400" smtClean="0">
                <a:latin typeface="+mj-lt"/>
                <a:ea typeface="ＭＳ Ｐゴシック" charset="-128"/>
              </a:rPr>
              <a:t>Estudio AI468002 </a:t>
            </a:r>
          </a:p>
          <a:p>
            <a:pPr lvl="1">
              <a:spcBef>
                <a:spcPts val="0"/>
              </a:spcBef>
            </a:pPr>
            <a:endParaRPr lang="es-AR" sz="2400" b="1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86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AI468002: BMS-955176 </a:t>
            </a:r>
            <a:r>
              <a:rPr lang="fr-FR" sz="3200" dirty="0" err="1">
                <a:ea typeface="ＭＳ Ｐゴシック" pitchFamily="-84" charset="-128"/>
              </a:rPr>
              <a:t>F</a:t>
            </a:r>
            <a:r>
              <a:rPr lang="fr-FR" sz="3200" dirty="0" err="1" smtClean="0">
                <a:ea typeface="ＭＳ Ｐゴシック" pitchFamily="-84" charset="-128"/>
              </a:rPr>
              <a:t>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11268" name="ZoneTexte 2"/>
          <p:cNvSpPr txBox="1">
            <a:spLocks noChangeArrowheads="1"/>
          </p:cNvSpPr>
          <p:nvPr/>
        </p:nvSpPr>
        <p:spPr bwMode="auto">
          <a:xfrm>
            <a:off x="735165" y="4365105"/>
            <a:ext cx="1152000" cy="791999"/>
          </a:xfrm>
          <a:prstGeom prst="rect">
            <a:avLst/>
          </a:prstGeom>
          <a:solidFill>
            <a:srgbClr val="FF00FF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BMS-176</a:t>
            </a:r>
          </a:p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5 mg QD*</a:t>
            </a:r>
          </a:p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o placebo</a:t>
            </a:r>
            <a:endParaRPr lang="es-AR" sz="1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269" name="ZoneTexte 3"/>
          <p:cNvSpPr txBox="1">
            <a:spLocks noChangeArrowheads="1"/>
          </p:cNvSpPr>
          <p:nvPr/>
        </p:nvSpPr>
        <p:spPr bwMode="auto">
          <a:xfrm>
            <a:off x="2051203" y="4365105"/>
            <a:ext cx="1152000" cy="791999"/>
          </a:xfrm>
          <a:prstGeom prst="rect">
            <a:avLst/>
          </a:prstGeom>
          <a:solidFill>
            <a:srgbClr val="00FFCC"/>
          </a:solidFill>
          <a:ln w="1905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smtClean="0">
                <a:solidFill>
                  <a:srgbClr val="000066"/>
                </a:solidFill>
                <a:latin typeface="+mn-lt"/>
              </a:rPr>
              <a:t>BMS-176</a:t>
            </a:r>
          </a:p>
          <a:p>
            <a:pPr algn="ctr"/>
            <a:r>
              <a:rPr lang="es-AR" sz="1400" b="1" smtClean="0">
                <a:solidFill>
                  <a:srgbClr val="000066"/>
                </a:solidFill>
                <a:latin typeface="+mn-lt"/>
              </a:rPr>
              <a:t>10 mg QD</a:t>
            </a:r>
          </a:p>
          <a:p>
            <a:pPr algn="ctr"/>
            <a:r>
              <a:rPr lang="es-AR" sz="1400" b="1" smtClean="0">
                <a:solidFill>
                  <a:srgbClr val="000066"/>
                </a:solidFill>
                <a:latin typeface="+mn-lt"/>
              </a:rPr>
              <a:t>o placebo</a:t>
            </a:r>
            <a:endParaRPr lang="es-AR" sz="14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270" name="ZoneTexte 4"/>
          <p:cNvSpPr txBox="1">
            <a:spLocks noChangeArrowheads="1"/>
          </p:cNvSpPr>
          <p:nvPr/>
        </p:nvSpPr>
        <p:spPr bwMode="auto">
          <a:xfrm>
            <a:off x="3368828" y="4365105"/>
            <a:ext cx="1152000" cy="791999"/>
          </a:xfrm>
          <a:prstGeom prst="rect">
            <a:avLst/>
          </a:prstGeom>
          <a:solidFill>
            <a:srgbClr val="FF0000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BMS-176</a:t>
            </a:r>
          </a:p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20 mg QD</a:t>
            </a:r>
          </a:p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o placebo</a:t>
            </a:r>
            <a:endParaRPr lang="es-AR" sz="1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271" name="ZoneTexte 5"/>
          <p:cNvSpPr txBox="1">
            <a:spLocks noChangeArrowheads="1"/>
          </p:cNvSpPr>
          <p:nvPr/>
        </p:nvSpPr>
        <p:spPr bwMode="auto">
          <a:xfrm>
            <a:off x="4684865" y="4365105"/>
            <a:ext cx="1152000" cy="791999"/>
          </a:xfrm>
          <a:prstGeom prst="rect">
            <a:avLst/>
          </a:prstGeom>
          <a:solidFill>
            <a:srgbClr val="00FF00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BMS-176</a:t>
            </a:r>
          </a:p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40 mg QD</a:t>
            </a:r>
          </a:p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o placebo</a:t>
            </a:r>
            <a:endParaRPr lang="es-AR" sz="1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272" name="ZoneTexte 6"/>
          <p:cNvSpPr txBox="1">
            <a:spLocks noChangeArrowheads="1"/>
          </p:cNvSpPr>
          <p:nvPr/>
        </p:nvSpPr>
        <p:spPr bwMode="auto">
          <a:xfrm>
            <a:off x="6000902" y="4365105"/>
            <a:ext cx="1152000" cy="791999"/>
          </a:xfrm>
          <a:prstGeom prst="rect">
            <a:avLst/>
          </a:prstGeom>
          <a:solidFill>
            <a:srgbClr val="FF6600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BMS-176</a:t>
            </a:r>
          </a:p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80 mg QD</a:t>
            </a:r>
          </a:p>
          <a:p>
            <a:pPr algn="ctr"/>
            <a:r>
              <a:rPr lang="es-AR" sz="1400" b="1" smtClean="0">
                <a:solidFill>
                  <a:schemeClr val="bg1"/>
                </a:solidFill>
                <a:latin typeface="+mn-lt"/>
              </a:rPr>
              <a:t>o placebo</a:t>
            </a:r>
            <a:endParaRPr lang="es-AR" sz="1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4925" y="1125538"/>
            <a:ext cx="8929564" cy="251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defRPr/>
            </a:pPr>
            <a:endParaRPr lang="es-AR" sz="2800" b="1" kern="0" dirty="0" smtClea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Fase </a:t>
            </a:r>
            <a:r>
              <a:rPr lang="es-AR" sz="2000" dirty="0" err="1" smtClean="0">
                <a:solidFill>
                  <a:srgbClr val="000066"/>
                </a:solidFill>
                <a:cs typeface="Arial" charset="0"/>
              </a:rPr>
              <a:t>IIa</a:t>
            </a: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, </a:t>
            </a:r>
            <a:r>
              <a:rPr lang="es-AR" sz="2000" dirty="0" err="1" smtClean="0">
                <a:solidFill>
                  <a:srgbClr val="000066"/>
                </a:solidFill>
                <a:cs typeface="Arial" charset="0"/>
              </a:rPr>
              <a:t>randomizado</a:t>
            </a: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, doble ciego, estudio de dosis escalonada 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Pacientes </a:t>
            </a:r>
            <a:r>
              <a:rPr lang="es-AR" sz="2000" dirty="0" err="1" smtClean="0">
                <a:solidFill>
                  <a:srgbClr val="000066"/>
                </a:solidFill>
                <a:cs typeface="Arial" charset="0"/>
              </a:rPr>
              <a:t>naïve</a:t>
            </a: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 de ARV (≤ 1 de una semana de tratamiento) o experimentados (</a:t>
            </a:r>
            <a:r>
              <a:rPr lang="es-AR" sz="2000" dirty="0" err="1" smtClean="0">
                <a:solidFill>
                  <a:srgbClr val="000066"/>
                </a:solidFill>
                <a:cs typeface="Arial" charset="0"/>
              </a:rPr>
              <a:t>naïve</a:t>
            </a: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 de IP e inhibidores de la maduración,  </a:t>
            </a:r>
            <a:br>
              <a:rPr lang="es-AR" sz="2000" dirty="0" smtClean="0">
                <a:solidFill>
                  <a:srgbClr val="000066"/>
                </a:solidFill>
                <a:cs typeface="Arial" charset="0"/>
              </a:rPr>
            </a:br>
            <a:r>
              <a:rPr lang="es-AR" sz="2000" u="sng" dirty="0" smtClean="0">
                <a:solidFill>
                  <a:srgbClr val="000066"/>
                </a:solidFill>
                <a:cs typeface="Arial" charset="0"/>
              </a:rPr>
              <a:t>&gt;</a:t>
            </a: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 18 años, CV </a:t>
            </a:r>
            <a:r>
              <a:rPr lang="es-AR" sz="2000" u="sng" dirty="0" smtClean="0">
                <a:solidFill>
                  <a:srgbClr val="000066"/>
                </a:solidFill>
                <a:cs typeface="Arial" charset="0"/>
              </a:rPr>
              <a:t>&gt;</a:t>
            </a: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 5000 c/ml, CD4 &gt; 200/mm</a:t>
            </a:r>
            <a:r>
              <a:rPr lang="es-AR" sz="2000" baseline="30000" dirty="0" smtClean="0">
                <a:solidFill>
                  <a:srgbClr val="000066"/>
                </a:solidFill>
                <a:cs typeface="Arial" charset="0"/>
              </a:rPr>
              <a:t>3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Para todos los grupos : 8 pacientes en BMS-176 QD y 2 en placebo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2000" dirty="0" smtClean="0">
                <a:solidFill>
                  <a:srgbClr val="000066"/>
                </a:solidFill>
                <a:cs typeface="Arial" charset="0"/>
              </a:rPr>
              <a:t>Carga viral HIV evaluada en días 1 a 14, días 17-19 y día 24 </a:t>
            </a:r>
          </a:p>
        </p:txBody>
      </p:sp>
      <p:grpSp>
        <p:nvGrpSpPr>
          <p:cNvPr id="60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AI468002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CC3300"/>
                </a:solidFill>
                <a:cs typeface="Arial" charset="0"/>
              </a:rPr>
              <a:t>Hwang</a:t>
            </a:r>
            <a:r>
              <a:rPr lang="fr-FR" sz="1200" i="1" dirty="0" smtClean="0">
                <a:solidFill>
                  <a:srgbClr val="CC3300"/>
                </a:solidFill>
                <a:cs typeface="Arial" charset="0"/>
              </a:rPr>
              <a:t> C. CROI 2015, Abs. 114LB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46" name="ZoneTexte 6"/>
          <p:cNvSpPr txBox="1">
            <a:spLocks noChangeArrowheads="1"/>
          </p:cNvSpPr>
          <p:nvPr/>
        </p:nvSpPr>
        <p:spPr bwMode="auto">
          <a:xfrm>
            <a:off x="7308560" y="4365104"/>
            <a:ext cx="1152000" cy="791999"/>
          </a:xfrm>
          <a:prstGeom prst="rect">
            <a:avLst/>
          </a:prstGeom>
          <a:solidFill>
            <a:srgbClr val="FFFF00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smtClean="0">
                <a:solidFill>
                  <a:srgbClr val="000066"/>
                </a:solidFill>
                <a:latin typeface="+mn-lt"/>
              </a:rPr>
              <a:t>BMS-176</a:t>
            </a:r>
          </a:p>
          <a:p>
            <a:pPr algn="ctr"/>
            <a:r>
              <a:rPr lang="es-AR" sz="1400" b="1" smtClean="0">
                <a:solidFill>
                  <a:srgbClr val="000066"/>
                </a:solidFill>
                <a:latin typeface="+mn-lt"/>
              </a:rPr>
              <a:t>120 mg QD</a:t>
            </a:r>
          </a:p>
          <a:p>
            <a:pPr algn="ctr"/>
            <a:r>
              <a:rPr lang="es-AR" sz="1400" b="1" smtClean="0">
                <a:solidFill>
                  <a:srgbClr val="000066"/>
                </a:solidFill>
                <a:latin typeface="+mn-lt"/>
              </a:rPr>
              <a:t>o placebo</a:t>
            </a:r>
            <a:endParaRPr lang="es-AR" sz="14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35165" y="5373216"/>
            <a:ext cx="1981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333399"/>
                </a:solidFill>
              </a:rPr>
              <a:t>*QD = una dosis </a:t>
            </a:r>
            <a:r>
              <a:rPr lang="es-AR" sz="1400" dirty="0">
                <a:solidFill>
                  <a:srgbClr val="333399"/>
                </a:solidFill>
              </a:rPr>
              <a:t>d</a:t>
            </a:r>
            <a:r>
              <a:rPr lang="es-AR" sz="1400" dirty="0" smtClean="0">
                <a:solidFill>
                  <a:srgbClr val="333399"/>
                </a:solidFill>
              </a:rPr>
              <a:t>iaria</a:t>
            </a:r>
            <a:endParaRPr lang="es-AR" sz="1400" dirty="0">
              <a:solidFill>
                <a:srgbClr val="333399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26624540"/>
              </p:ext>
            </p:extLst>
          </p:nvPr>
        </p:nvGraphicFramePr>
        <p:xfrm>
          <a:off x="323529" y="1700808"/>
          <a:ext cx="8568951" cy="3775080"/>
        </p:xfrm>
        <a:graphic>
          <a:graphicData uri="http://schemas.openxmlformats.org/drawingml/2006/table">
            <a:tbl>
              <a:tblPr/>
              <a:tblGrid>
                <a:gridCol w="2016223"/>
                <a:gridCol w="792089"/>
                <a:gridCol w="936104"/>
                <a:gridCol w="936104"/>
                <a:gridCol w="1008112"/>
                <a:gridCol w="936104"/>
                <a:gridCol w="936104"/>
                <a:gridCol w="1008111"/>
              </a:tblGrid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Edad (mediana) años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Mujer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3438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800" b="1" dirty="0" smtClean="0">
                <a:solidFill>
                  <a:srgbClr val="CC3300"/>
                </a:solidFill>
                <a:latin typeface="Calibri" pitchFamily="-84" charset="0"/>
              </a:rPr>
              <a:t>Características basales</a:t>
            </a:r>
            <a:endParaRPr lang="es-AR" sz="28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5661248"/>
            <a:ext cx="295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 err="1" smtClean="0">
                <a:solidFill>
                  <a:srgbClr val="333399"/>
                </a:solidFill>
              </a:rPr>
              <a:t>Naïve</a:t>
            </a:r>
            <a:r>
              <a:rPr lang="es-AR" sz="1200" dirty="0" smtClean="0">
                <a:solidFill>
                  <a:srgbClr val="333399"/>
                </a:solidFill>
              </a:rPr>
              <a:t> ARV : 92% ; experimentados : 8%</a:t>
            </a:r>
            <a:endParaRPr lang="es-AR" sz="1200" dirty="0">
              <a:solidFill>
                <a:srgbClr val="333399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AI468002: BMS-955176 </a:t>
            </a:r>
            <a:r>
              <a:rPr lang="fr-FR" sz="3200" dirty="0" err="1">
                <a:ea typeface="ＭＳ Ｐゴシック" pitchFamily="-84" charset="-128"/>
              </a:rPr>
              <a:t>F</a:t>
            </a:r>
            <a:r>
              <a:rPr lang="fr-FR" sz="3200" dirty="0" err="1" smtClean="0">
                <a:ea typeface="ＭＳ Ｐゴシック" pitchFamily="-84" charset="-128"/>
              </a:rPr>
              <a:t>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s-A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s-AR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AI468002 Study</a:t>
              </a:r>
              <a:endParaRPr lang="es-AR" sz="1200" b="1" i="1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s-AR" sz="1200" i="1" smtClean="0">
                <a:solidFill>
                  <a:srgbClr val="CC3300"/>
                </a:solidFill>
                <a:cs typeface="Arial" charset="0"/>
              </a:rPr>
              <a:t>Hwang C. CROI 2015, Abs. 114LB</a:t>
            </a:r>
            <a:endParaRPr lang="es-AR" sz="1200" i="1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ts val="272"/>
              </a:spcBef>
            </a:pPr>
            <a:r>
              <a:rPr lang="es-AR" sz="2500" b="1" dirty="0" smtClean="0">
                <a:solidFill>
                  <a:srgbClr val="CC3300"/>
                </a:solidFill>
                <a:latin typeface="Calibri" pitchFamily="-84" charset="0"/>
              </a:rPr>
              <a:t>Máxima reducción de la CV basal (mediana), log</a:t>
            </a:r>
            <a:r>
              <a:rPr lang="es-AR" sz="2500" b="1" baseline="-25000" dirty="0" smtClean="0">
                <a:solidFill>
                  <a:srgbClr val="CC3300"/>
                </a:solidFill>
                <a:latin typeface="Calibri" pitchFamily="-84" charset="0"/>
              </a:rPr>
              <a:t>10</a:t>
            </a:r>
            <a:r>
              <a:rPr lang="es-AR" sz="2500" b="1" dirty="0" smtClean="0">
                <a:solidFill>
                  <a:srgbClr val="CC3300"/>
                </a:solidFill>
                <a:latin typeface="Calibri" pitchFamily="-84" charset="0"/>
              </a:rPr>
              <a:t> c/ml </a:t>
            </a:r>
            <a:endParaRPr lang="es-AR" sz="25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71" name="Groupe 70"/>
          <p:cNvGrpSpPr/>
          <p:nvPr/>
        </p:nvGrpSpPr>
        <p:grpSpPr>
          <a:xfrm>
            <a:off x="661985" y="1844824"/>
            <a:ext cx="7611553" cy="3867992"/>
            <a:chOff x="661985" y="1844824"/>
            <a:chExt cx="7611553" cy="3867992"/>
          </a:xfrm>
        </p:grpSpPr>
        <p:cxnSp>
          <p:nvCxnSpPr>
            <p:cNvPr id="4" name="Connecteur droit 4"/>
            <p:cNvCxnSpPr>
              <a:cxnSpLocks noChangeShapeType="1"/>
              <a:endCxn id="52" idx="1"/>
            </p:cNvCxnSpPr>
            <p:nvPr/>
          </p:nvCxnSpPr>
          <p:spPr bwMode="auto">
            <a:xfrm>
              <a:off x="1118174" y="2397738"/>
              <a:ext cx="36254" cy="317657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5" name="Connecteur droit 9"/>
            <p:cNvCxnSpPr>
              <a:cxnSpLocks noChangeShapeType="1"/>
            </p:cNvCxnSpPr>
            <p:nvPr/>
          </p:nvCxnSpPr>
          <p:spPr bwMode="auto">
            <a:xfrm flipH="1">
              <a:off x="1065591" y="2395567"/>
              <a:ext cx="689026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7" name="Connecteur droit 12"/>
            <p:cNvCxnSpPr>
              <a:cxnSpLocks noChangeShapeType="1"/>
            </p:cNvCxnSpPr>
            <p:nvPr/>
          </p:nvCxnSpPr>
          <p:spPr bwMode="auto">
            <a:xfrm rot="10800000" flipV="1">
              <a:off x="1048036" y="2695779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8" name="Connecteur droit 13"/>
            <p:cNvCxnSpPr>
              <a:cxnSpLocks noChangeShapeType="1"/>
            </p:cNvCxnSpPr>
            <p:nvPr/>
          </p:nvCxnSpPr>
          <p:spPr bwMode="auto">
            <a:xfrm rot="10800000" flipV="1">
              <a:off x="1048036" y="3067254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9" name="Connecteur droit 14"/>
            <p:cNvCxnSpPr>
              <a:cxnSpLocks noChangeShapeType="1"/>
            </p:cNvCxnSpPr>
            <p:nvPr/>
          </p:nvCxnSpPr>
          <p:spPr bwMode="auto">
            <a:xfrm rot="10800000" flipV="1">
              <a:off x="1048036" y="3429204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10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48036" y="3791154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12" name="Rectangle 17"/>
            <p:cNvSpPr>
              <a:spLocks noChangeAspect="1"/>
            </p:cNvSpPr>
            <p:nvPr/>
          </p:nvSpPr>
          <p:spPr bwMode="auto">
            <a:xfrm rot="10800000" flipV="1">
              <a:off x="1403648" y="2395567"/>
              <a:ext cx="611182" cy="1422400"/>
            </a:xfrm>
            <a:prstGeom prst="rect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es-A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 rot="10800000" flipV="1">
              <a:off x="2417910" y="2395567"/>
              <a:ext cx="611179" cy="1566863"/>
            </a:xfrm>
            <a:prstGeom prst="rect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 rot="10800000" flipV="1">
              <a:off x="3432169" y="2395567"/>
              <a:ext cx="611182" cy="1566863"/>
            </a:xfrm>
            <a:prstGeom prst="rect">
              <a:avLst/>
            </a:prstGeom>
            <a:solidFill>
              <a:srgbClr val="00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" name="Rectangle 23"/>
            <p:cNvSpPr>
              <a:spLocks noChangeAspect="1"/>
            </p:cNvSpPr>
            <p:nvPr/>
          </p:nvSpPr>
          <p:spPr bwMode="auto">
            <a:xfrm rot="10800000" flipV="1">
              <a:off x="4446431" y="2395567"/>
              <a:ext cx="611182" cy="15668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es-A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 rot="10800000" flipV="1">
              <a:off x="5460693" y="2395567"/>
              <a:ext cx="611179" cy="2267998"/>
            </a:xfrm>
            <a:prstGeom prst="rect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1" name="ZoneTexte 28"/>
            <p:cNvSpPr txBox="1">
              <a:spLocks noChangeArrowheads="1"/>
            </p:cNvSpPr>
            <p:nvPr/>
          </p:nvSpPr>
          <p:spPr bwMode="auto">
            <a:xfrm rot="10800000" flipV="1">
              <a:off x="1323703" y="1844824"/>
              <a:ext cx="7407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Placebo</a:t>
              </a:r>
            </a:p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N = 12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2" name="ZoneTexte 29"/>
            <p:cNvSpPr txBox="1">
              <a:spLocks noChangeArrowheads="1"/>
            </p:cNvSpPr>
            <p:nvPr/>
          </p:nvSpPr>
          <p:spPr bwMode="auto">
            <a:xfrm rot="10800000" flipV="1">
              <a:off x="2238425" y="1844824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5 mg QD</a:t>
              </a:r>
            </a:p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3" name="ZoneTexte 30"/>
            <p:cNvSpPr txBox="1">
              <a:spLocks noChangeArrowheads="1"/>
            </p:cNvSpPr>
            <p:nvPr/>
          </p:nvSpPr>
          <p:spPr bwMode="auto">
            <a:xfrm rot="10800000" flipV="1">
              <a:off x="3183139" y="1844824"/>
              <a:ext cx="8851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10 mg QD</a:t>
              </a:r>
            </a:p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4" name="ZoneTexte 31"/>
            <p:cNvSpPr txBox="1">
              <a:spLocks noChangeArrowheads="1"/>
            </p:cNvSpPr>
            <p:nvPr/>
          </p:nvSpPr>
          <p:spPr bwMode="auto">
            <a:xfrm rot="10800000" flipV="1">
              <a:off x="4213126" y="1844824"/>
              <a:ext cx="8851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20 mg QD</a:t>
              </a:r>
            </a:p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6" name="ZoneTexte 33"/>
            <p:cNvSpPr txBox="1">
              <a:spLocks noChangeArrowheads="1"/>
            </p:cNvSpPr>
            <p:nvPr/>
          </p:nvSpPr>
          <p:spPr bwMode="auto">
            <a:xfrm rot="10800000" flipV="1">
              <a:off x="729868" y="2228559"/>
              <a:ext cx="3978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dirty="0" smtClean="0">
                  <a:solidFill>
                    <a:srgbClr val="000066"/>
                  </a:solidFill>
                  <a:cs typeface="Arial" charset="0"/>
                </a:rPr>
                <a:t>0.0</a:t>
              </a:r>
              <a:endParaRPr lang="es-AR" sz="12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" name="ZoneTexte 34"/>
            <p:cNvSpPr txBox="1">
              <a:spLocks noChangeArrowheads="1"/>
            </p:cNvSpPr>
            <p:nvPr/>
          </p:nvSpPr>
          <p:spPr bwMode="auto">
            <a:xfrm rot="10800000" flipV="1">
              <a:off x="661985" y="2540148"/>
              <a:ext cx="4924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dirty="0" smtClean="0">
                  <a:solidFill>
                    <a:srgbClr val="000066"/>
                  </a:solidFill>
                  <a:cs typeface="Arial" charset="0"/>
                </a:rPr>
                <a:t>-0.2 </a:t>
              </a:r>
              <a:endParaRPr lang="es-AR" sz="12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" name="ZoneTexte 35"/>
            <p:cNvSpPr txBox="1">
              <a:spLocks noChangeArrowheads="1"/>
            </p:cNvSpPr>
            <p:nvPr/>
          </p:nvSpPr>
          <p:spPr bwMode="auto">
            <a:xfrm rot="10800000" flipV="1">
              <a:off x="704590" y="2917179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-0.4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" name="ZoneTexte 36"/>
            <p:cNvSpPr txBox="1">
              <a:spLocks noChangeArrowheads="1"/>
            </p:cNvSpPr>
            <p:nvPr/>
          </p:nvSpPr>
          <p:spPr bwMode="auto">
            <a:xfrm rot="10800000" flipV="1">
              <a:off x="704590" y="3279129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-0.6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0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704590" y="3641873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-0.8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5" name="Rectangle 24"/>
            <p:cNvSpPr>
              <a:spLocks noChangeArrowheads="1"/>
            </p:cNvSpPr>
            <p:nvPr/>
          </p:nvSpPr>
          <p:spPr bwMode="auto">
            <a:xfrm rot="10800000" flipV="1">
              <a:off x="6474952" y="2395567"/>
              <a:ext cx="611179" cy="22679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 rot="10800000" flipV="1">
              <a:off x="7489213" y="2395567"/>
              <a:ext cx="611179" cy="2267998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9" name="ZoneTexte 29"/>
            <p:cNvSpPr txBox="1">
              <a:spLocks noChangeArrowheads="1"/>
            </p:cNvSpPr>
            <p:nvPr/>
          </p:nvSpPr>
          <p:spPr bwMode="auto">
            <a:xfrm rot="10800000" flipV="1">
              <a:off x="5243113" y="1873627"/>
              <a:ext cx="8851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40 mg QD</a:t>
              </a:r>
            </a:p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0" name="ZoneTexte 30"/>
            <p:cNvSpPr txBox="1">
              <a:spLocks noChangeArrowheads="1"/>
            </p:cNvSpPr>
            <p:nvPr/>
          </p:nvSpPr>
          <p:spPr bwMode="auto">
            <a:xfrm rot="10800000" flipV="1">
              <a:off x="6273100" y="1873627"/>
              <a:ext cx="8851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80 mg QD</a:t>
              </a:r>
            </a:p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1" name="ZoneTexte 31"/>
            <p:cNvSpPr txBox="1">
              <a:spLocks noChangeArrowheads="1"/>
            </p:cNvSpPr>
            <p:nvPr/>
          </p:nvSpPr>
          <p:spPr bwMode="auto">
            <a:xfrm rot="10800000" flipV="1">
              <a:off x="7303400" y="1873627"/>
              <a:ext cx="97013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120 mg QD</a:t>
              </a:r>
            </a:p>
            <a:p>
              <a:pPr algn="ct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43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69084" y="4458426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44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704590" y="4309145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-1.2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45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69084" y="4818466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46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704590" y="4669185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-1.4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49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75111" y="5220335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50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704590" y="5071054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-1.6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51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75111" y="5580375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52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704590" y="5435817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-1.8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53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30866" y="4129182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54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704590" y="3979901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-1.0</a:t>
              </a:r>
              <a:endParaRPr lang="es-A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305932" y="3812735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smtClean="0">
                  <a:solidFill>
                    <a:srgbClr val="333399"/>
                  </a:solidFill>
                  <a:latin typeface="+mj-lt"/>
                </a:rPr>
                <a:t>- 0.381</a:t>
              </a:r>
              <a:endParaRPr lang="es-AR" sz="16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2370777" y="3968326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smtClean="0">
                  <a:solidFill>
                    <a:srgbClr val="333399"/>
                  </a:solidFill>
                  <a:latin typeface="+mj-lt"/>
                </a:rPr>
                <a:t>- 0.498</a:t>
              </a:r>
              <a:endParaRPr lang="es-AR" sz="16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3381648" y="3964104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smtClean="0">
                  <a:solidFill>
                    <a:srgbClr val="333399"/>
                  </a:solidFill>
                  <a:latin typeface="+mj-lt"/>
                </a:rPr>
                <a:t>- 0.976</a:t>
              </a:r>
              <a:endParaRPr lang="es-AR" sz="16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404094" y="3971806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smtClean="0">
                  <a:solidFill>
                    <a:srgbClr val="333399"/>
                  </a:solidFill>
                  <a:latin typeface="+mj-lt"/>
                </a:rPr>
                <a:t>- 1.115</a:t>
              </a:r>
              <a:endParaRPr lang="es-AR" sz="16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6414261" y="4671892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smtClean="0">
                  <a:solidFill>
                    <a:srgbClr val="333399"/>
                  </a:solidFill>
                  <a:latin typeface="+mj-lt"/>
                </a:rPr>
                <a:t>- 1.555</a:t>
              </a:r>
              <a:endParaRPr lang="es-AR" sz="16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7436705" y="4671892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smtClean="0">
                  <a:solidFill>
                    <a:srgbClr val="333399"/>
                  </a:solidFill>
                  <a:latin typeface="+mj-lt"/>
                </a:rPr>
                <a:t>- 1.654</a:t>
              </a:r>
              <a:endParaRPr lang="es-AR" sz="16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5380240" y="4668384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smtClean="0">
                  <a:solidFill>
                    <a:srgbClr val="333399"/>
                  </a:solidFill>
                  <a:latin typeface="+mj-lt"/>
                </a:rPr>
                <a:t>- 1.701</a:t>
              </a:r>
              <a:endParaRPr lang="es-AR" sz="1600" b="1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64" name="ZoneTexte 63"/>
          <p:cNvSpPr txBox="1"/>
          <p:nvPr/>
        </p:nvSpPr>
        <p:spPr>
          <a:xfrm>
            <a:off x="755576" y="5766355"/>
            <a:ext cx="7550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333399"/>
                </a:solidFill>
              </a:rPr>
              <a:t>Mediana de cambio de CV desde el basal a día 11: -1.4 log</a:t>
            </a:r>
            <a:r>
              <a:rPr lang="es-AR" sz="1600" baseline="-25000" dirty="0" smtClean="0">
                <a:solidFill>
                  <a:srgbClr val="333399"/>
                </a:solidFill>
              </a:rPr>
              <a:t>10</a:t>
            </a:r>
            <a:r>
              <a:rPr lang="es-AR" sz="1600" dirty="0" smtClean="0">
                <a:solidFill>
                  <a:srgbClr val="333399"/>
                </a:solidFill>
              </a:rPr>
              <a:t> c/ml</a:t>
            </a:r>
          </a:p>
          <a:p>
            <a:pPr marL="358775" indent="-358775"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333399"/>
                </a:solidFill>
              </a:rPr>
              <a:t>La relación entre exposición a BMS-955176 y respuesta es consistente </a:t>
            </a:r>
            <a:br>
              <a:rPr lang="es-AR" sz="1600" dirty="0" smtClean="0">
                <a:solidFill>
                  <a:srgbClr val="333399"/>
                </a:solidFill>
              </a:rPr>
            </a:br>
            <a:r>
              <a:rPr lang="es-AR" sz="1600" dirty="0" smtClean="0">
                <a:solidFill>
                  <a:srgbClr val="333399"/>
                </a:solidFill>
              </a:rPr>
              <a:t>con una actividad antiviral dosis- respuesta </a:t>
            </a:r>
            <a:endParaRPr lang="es-AR" sz="1600" dirty="0">
              <a:solidFill>
                <a:srgbClr val="333399"/>
              </a:solidFill>
            </a:endParaRPr>
          </a:p>
        </p:txBody>
      </p:sp>
      <p:sp>
        <p:nvSpPr>
          <p:cNvPr id="4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AI468002: BMS-955176 </a:t>
            </a:r>
            <a:r>
              <a:rPr lang="fr-FR" sz="3200" dirty="0" err="1">
                <a:ea typeface="ＭＳ Ｐゴシック" pitchFamily="-84" charset="-128"/>
              </a:rPr>
              <a:t>F</a:t>
            </a:r>
            <a:r>
              <a:rPr lang="fr-FR" sz="3200" dirty="0" err="1" smtClean="0">
                <a:ea typeface="ＭＳ Ｐゴシック" pitchFamily="-84" charset="-128"/>
              </a:rPr>
              <a:t>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grpSp>
        <p:nvGrpSpPr>
          <p:cNvPr id="48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6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5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AI468002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CC3300"/>
                </a:solidFill>
                <a:cs typeface="Arial" charset="0"/>
              </a:rPr>
              <a:t>Hwang</a:t>
            </a:r>
            <a:r>
              <a:rPr lang="fr-FR" sz="1200" i="1" dirty="0" smtClean="0">
                <a:solidFill>
                  <a:srgbClr val="CC3300"/>
                </a:solidFill>
                <a:cs typeface="Arial" charset="0"/>
              </a:rPr>
              <a:t> C. CROI 2015, Abs. 114LB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5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0" y="1196752"/>
            <a:ext cx="9144000" cy="89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ts val="272"/>
              </a:spcBef>
            </a:pPr>
            <a:r>
              <a:rPr lang="es-AR" sz="2500" b="1" dirty="0" smtClean="0">
                <a:solidFill>
                  <a:srgbClr val="CC3300"/>
                </a:solidFill>
                <a:latin typeface="Calibri" pitchFamily="-84" charset="0"/>
              </a:rPr>
              <a:t>Máxima  reducción (mediana) en HIV RNA, log</a:t>
            </a:r>
            <a:r>
              <a:rPr lang="es-AR" sz="2500" b="1" baseline="-25000" dirty="0" smtClean="0">
                <a:solidFill>
                  <a:srgbClr val="CC3300"/>
                </a:solidFill>
                <a:latin typeface="Calibri" pitchFamily="-84" charset="0"/>
              </a:rPr>
              <a:t>10</a:t>
            </a:r>
            <a:r>
              <a:rPr lang="es-AR" sz="2500" b="1" dirty="0" smtClean="0">
                <a:solidFill>
                  <a:srgbClr val="CC3300"/>
                </a:solidFill>
                <a:latin typeface="Calibri" pitchFamily="-84" charset="0"/>
              </a:rPr>
              <a:t> c/ml</a:t>
            </a:r>
          </a:p>
          <a:p>
            <a:pPr algn="ctr" defTabSz="914400">
              <a:spcBef>
                <a:spcPts val="272"/>
              </a:spcBef>
            </a:pPr>
            <a:r>
              <a:rPr lang="es-AR" sz="2500" b="1" dirty="0" smtClean="0">
                <a:solidFill>
                  <a:srgbClr val="CC3300"/>
                </a:solidFill>
                <a:latin typeface="Calibri" pitchFamily="-84" charset="0"/>
              </a:rPr>
              <a:t>por polimorfismos basales  en región gag</a:t>
            </a:r>
            <a:endParaRPr lang="es-AR" sz="25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91" name="Groupe 90"/>
          <p:cNvGrpSpPr/>
          <p:nvPr/>
        </p:nvGrpSpPr>
        <p:grpSpPr>
          <a:xfrm>
            <a:off x="990654" y="2126934"/>
            <a:ext cx="7037730" cy="4398410"/>
            <a:chOff x="990654" y="2126934"/>
            <a:chExt cx="7037730" cy="4398410"/>
          </a:xfrm>
        </p:grpSpPr>
        <p:cxnSp>
          <p:nvCxnSpPr>
            <p:cNvPr id="4" name="Connecteur droit 4"/>
            <p:cNvCxnSpPr>
              <a:cxnSpLocks noChangeShapeType="1"/>
            </p:cNvCxnSpPr>
            <p:nvPr/>
          </p:nvCxnSpPr>
          <p:spPr bwMode="auto">
            <a:xfrm>
              <a:off x="1540132" y="2845755"/>
              <a:ext cx="0" cy="311211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5" name="Connecteur droit 9"/>
            <p:cNvCxnSpPr>
              <a:cxnSpLocks noChangeShapeType="1"/>
            </p:cNvCxnSpPr>
            <p:nvPr/>
          </p:nvCxnSpPr>
          <p:spPr bwMode="auto">
            <a:xfrm flipH="1">
              <a:off x="1473392" y="2845755"/>
              <a:ext cx="655499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7" name="Connecteur droit 12"/>
            <p:cNvCxnSpPr>
              <a:cxnSpLocks noChangeShapeType="1"/>
            </p:cNvCxnSpPr>
            <p:nvPr/>
          </p:nvCxnSpPr>
          <p:spPr bwMode="auto">
            <a:xfrm rot="10800000" flipV="1">
              <a:off x="1461257" y="3115150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8" name="Connecteur droit 13"/>
            <p:cNvCxnSpPr>
              <a:cxnSpLocks noChangeShapeType="1"/>
            </p:cNvCxnSpPr>
            <p:nvPr/>
          </p:nvCxnSpPr>
          <p:spPr bwMode="auto">
            <a:xfrm rot="10800000" flipV="1">
              <a:off x="1461257" y="3448493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9" name="Connecteur droit 14"/>
            <p:cNvCxnSpPr>
              <a:cxnSpLocks noChangeShapeType="1"/>
            </p:cNvCxnSpPr>
            <p:nvPr/>
          </p:nvCxnSpPr>
          <p:spPr bwMode="auto">
            <a:xfrm rot="10800000" flipV="1">
              <a:off x="1461257" y="3773288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10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461257" y="4098084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 rot="10800000" flipV="1">
              <a:off x="1772207" y="2845755"/>
              <a:ext cx="247244" cy="1585514"/>
            </a:xfrm>
            <a:prstGeom prst="rect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12" name="Rectangle 17"/>
            <p:cNvSpPr>
              <a:spLocks noChangeAspect="1"/>
            </p:cNvSpPr>
            <p:nvPr/>
          </p:nvSpPr>
          <p:spPr bwMode="auto">
            <a:xfrm rot="10800000" flipV="1">
              <a:off x="2030068" y="2845755"/>
              <a:ext cx="247244" cy="1276389"/>
            </a:xfrm>
            <a:prstGeom prst="rect">
              <a:avLst/>
            </a:prstGeom>
            <a:pattFill prst="wdUpDiag">
              <a:fgClr>
                <a:prstClr val="black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 rot="10800000" flipV="1">
              <a:off x="2692923" y="2845755"/>
              <a:ext cx="247243" cy="1406022"/>
            </a:xfrm>
            <a:prstGeom prst="rect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14" name="Rectangle 19"/>
            <p:cNvSpPr>
              <a:spLocks noChangeAspect="1"/>
            </p:cNvSpPr>
            <p:nvPr/>
          </p:nvSpPr>
          <p:spPr bwMode="auto">
            <a:xfrm rot="10800000" flipV="1">
              <a:off x="2950784" y="2845755"/>
              <a:ext cx="247243" cy="1212285"/>
            </a:xfrm>
            <a:prstGeom prst="rect">
              <a:avLst/>
            </a:prstGeom>
            <a:pattFill prst="wdUpDiag">
              <a:fgClr>
                <a:srgbClr val="FF00FF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 rot="10800000" flipV="1">
              <a:off x="3634874" y="2845755"/>
              <a:ext cx="247244" cy="1406022"/>
            </a:xfrm>
            <a:prstGeom prst="rect">
              <a:avLst/>
            </a:prstGeom>
            <a:solidFill>
              <a:srgbClr val="00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16" name="Rectangle 21"/>
            <p:cNvSpPr>
              <a:spLocks noChangeAspect="1"/>
            </p:cNvSpPr>
            <p:nvPr/>
          </p:nvSpPr>
          <p:spPr bwMode="auto">
            <a:xfrm rot="10800000" flipV="1">
              <a:off x="3883634" y="2845755"/>
              <a:ext cx="248760" cy="1148180"/>
            </a:xfrm>
            <a:prstGeom prst="rect">
              <a:avLst/>
            </a:prstGeom>
            <a:pattFill prst="wdUpDiag">
              <a:fgClr>
                <a:srgbClr val="00FFCC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 rot="10800000" flipV="1">
              <a:off x="4579859" y="2845755"/>
              <a:ext cx="247243" cy="13419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18" name="Rectangle 23"/>
            <p:cNvSpPr>
              <a:spLocks noChangeAspect="1"/>
            </p:cNvSpPr>
            <p:nvPr/>
          </p:nvSpPr>
          <p:spPr bwMode="auto">
            <a:xfrm rot="10800000" flipV="1">
              <a:off x="4839236" y="2845755"/>
              <a:ext cx="247244" cy="1406022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 rot="10800000" flipV="1">
              <a:off x="5514226" y="2845755"/>
              <a:ext cx="247243" cy="2035185"/>
            </a:xfrm>
            <a:prstGeom prst="rect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20" name="Rectangle 25"/>
            <p:cNvSpPr>
              <a:spLocks noChangeAspect="1"/>
            </p:cNvSpPr>
            <p:nvPr/>
          </p:nvSpPr>
          <p:spPr bwMode="auto">
            <a:xfrm rot="10800000" flipV="1">
              <a:off x="5772087" y="2845755"/>
              <a:ext cx="247243" cy="1212285"/>
            </a:xfrm>
            <a:prstGeom prst="rect">
              <a:avLst/>
            </a:prstGeom>
            <a:pattFill prst="wdUpDiag">
              <a:fgClr>
                <a:srgbClr val="00FF00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21" name="ZoneTexte 28"/>
            <p:cNvSpPr txBox="1">
              <a:spLocks noChangeArrowheads="1"/>
            </p:cNvSpPr>
            <p:nvPr/>
          </p:nvSpPr>
          <p:spPr bwMode="auto">
            <a:xfrm rot="10800000" flipV="1">
              <a:off x="1676525" y="2126934"/>
              <a:ext cx="7377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dirty="0" smtClean="0">
                  <a:solidFill>
                    <a:srgbClr val="333399"/>
                  </a:solidFill>
                  <a:cs typeface="Arial" charset="0"/>
                </a:rPr>
                <a:t>Placebo</a:t>
              </a:r>
            </a:p>
            <a:p>
              <a:pPr algn="ctr" defTabSz="914400"/>
              <a:r>
                <a:rPr lang="es-AR" sz="1200" dirty="0" smtClean="0">
                  <a:solidFill>
                    <a:srgbClr val="333399"/>
                  </a:solidFill>
                  <a:cs typeface="Arial" charset="0"/>
                </a:rPr>
                <a:t>N = 12</a:t>
              </a:r>
              <a:endParaRPr lang="es-AR" sz="1200" dirty="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22" name="ZoneTexte 29"/>
            <p:cNvSpPr txBox="1">
              <a:spLocks noChangeArrowheads="1"/>
            </p:cNvSpPr>
            <p:nvPr/>
          </p:nvSpPr>
          <p:spPr bwMode="auto">
            <a:xfrm rot="10800000" flipV="1">
              <a:off x="2619070" y="2126934"/>
              <a:ext cx="8002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5 mg QD</a:t>
              </a:r>
            </a:p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23" name="ZoneTexte 30"/>
            <p:cNvSpPr txBox="1">
              <a:spLocks noChangeArrowheads="1"/>
            </p:cNvSpPr>
            <p:nvPr/>
          </p:nvSpPr>
          <p:spPr bwMode="auto">
            <a:xfrm rot="10800000" flipV="1">
              <a:off x="3475313" y="2126934"/>
              <a:ext cx="8851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10 mg QD</a:t>
              </a:r>
            </a:p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24" name="ZoneTexte 31"/>
            <p:cNvSpPr txBox="1">
              <a:spLocks noChangeArrowheads="1"/>
            </p:cNvSpPr>
            <p:nvPr/>
          </p:nvSpPr>
          <p:spPr bwMode="auto">
            <a:xfrm rot="10800000" flipV="1">
              <a:off x="4334517" y="2126934"/>
              <a:ext cx="8851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20 mg QD</a:t>
              </a:r>
            </a:p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26" name="ZoneTexte 33"/>
            <p:cNvSpPr txBox="1">
              <a:spLocks noChangeArrowheads="1"/>
            </p:cNvSpPr>
            <p:nvPr/>
          </p:nvSpPr>
          <p:spPr bwMode="auto">
            <a:xfrm rot="10800000" flipV="1">
              <a:off x="1055183" y="2715118"/>
              <a:ext cx="3978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dirty="0" smtClean="0">
                  <a:solidFill>
                    <a:srgbClr val="333399"/>
                  </a:solidFill>
                  <a:cs typeface="Arial" charset="0"/>
                </a:rPr>
                <a:t>0.0</a:t>
              </a:r>
              <a:endParaRPr lang="es-AR" sz="1200" dirty="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27" name="ZoneTexte 34"/>
            <p:cNvSpPr txBox="1">
              <a:spLocks noChangeArrowheads="1"/>
            </p:cNvSpPr>
            <p:nvPr/>
          </p:nvSpPr>
          <p:spPr bwMode="auto">
            <a:xfrm rot="10800000" flipV="1">
              <a:off x="990654" y="3039453"/>
              <a:ext cx="4924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-0.2 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28" name="ZoneTexte 35"/>
            <p:cNvSpPr txBox="1">
              <a:spLocks noChangeArrowheads="1"/>
            </p:cNvSpPr>
            <p:nvPr/>
          </p:nvSpPr>
          <p:spPr bwMode="auto">
            <a:xfrm rot="10800000" flipV="1">
              <a:off x="1033935" y="3349571"/>
              <a:ext cx="449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-0.4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29" name="ZoneTexte 36"/>
            <p:cNvSpPr txBox="1">
              <a:spLocks noChangeArrowheads="1"/>
            </p:cNvSpPr>
            <p:nvPr/>
          </p:nvSpPr>
          <p:spPr bwMode="auto">
            <a:xfrm rot="10800000" flipV="1">
              <a:off x="1033935" y="3659689"/>
              <a:ext cx="449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-0.6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30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1033935" y="3969807"/>
              <a:ext cx="449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-0.8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35" name="Rectangle 24"/>
            <p:cNvSpPr>
              <a:spLocks noChangeArrowheads="1"/>
            </p:cNvSpPr>
            <p:nvPr/>
          </p:nvSpPr>
          <p:spPr bwMode="auto">
            <a:xfrm rot="10800000" flipV="1">
              <a:off x="6458523" y="2845755"/>
              <a:ext cx="247243" cy="2035185"/>
            </a:xfrm>
            <a:prstGeom prst="rect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36" name="Rectangle 25"/>
            <p:cNvSpPr>
              <a:spLocks noChangeAspect="1"/>
            </p:cNvSpPr>
            <p:nvPr/>
          </p:nvSpPr>
          <p:spPr bwMode="auto">
            <a:xfrm rot="10800000" flipV="1">
              <a:off x="6716384" y="2845755"/>
              <a:ext cx="247243" cy="1212285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 rot="10800000" flipV="1">
              <a:off x="7224571" y="2845755"/>
              <a:ext cx="247243" cy="203518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39" name="ZoneTexte 29"/>
            <p:cNvSpPr txBox="1">
              <a:spLocks noChangeArrowheads="1"/>
            </p:cNvSpPr>
            <p:nvPr/>
          </p:nvSpPr>
          <p:spPr bwMode="auto">
            <a:xfrm rot="10800000" flipV="1">
              <a:off x="5256864" y="2126934"/>
              <a:ext cx="8851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40 mg QD</a:t>
              </a:r>
            </a:p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40" name="ZoneTexte 30"/>
            <p:cNvSpPr txBox="1">
              <a:spLocks noChangeArrowheads="1"/>
            </p:cNvSpPr>
            <p:nvPr/>
          </p:nvSpPr>
          <p:spPr bwMode="auto">
            <a:xfrm rot="10800000" flipV="1">
              <a:off x="6155586" y="2126934"/>
              <a:ext cx="8851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80 mg QD</a:t>
              </a:r>
            </a:p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41" name="ZoneTexte 31"/>
            <p:cNvSpPr txBox="1">
              <a:spLocks noChangeArrowheads="1"/>
            </p:cNvSpPr>
            <p:nvPr/>
          </p:nvSpPr>
          <p:spPr bwMode="auto">
            <a:xfrm rot="10800000" flipV="1">
              <a:off x="6972312" y="2126934"/>
              <a:ext cx="97013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120 mg QD</a:t>
              </a:r>
            </a:p>
            <a:p>
              <a:pPr algn="ct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N = 8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cxnSp>
          <p:nvCxnSpPr>
            <p:cNvPr id="43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481368" y="4696859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44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1033935" y="4590043"/>
              <a:ext cx="449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-1.2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cxnSp>
          <p:nvCxnSpPr>
            <p:cNvPr id="45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481368" y="5019941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46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1033934" y="4900161"/>
              <a:ext cx="449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-1.4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cxnSp>
          <p:nvCxnSpPr>
            <p:cNvPr id="49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487127" y="5380557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50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1033934" y="5210279"/>
              <a:ext cx="449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-1.6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cxnSp>
          <p:nvCxnSpPr>
            <p:cNvPr id="51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487127" y="5703639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52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1033934" y="5520397"/>
              <a:ext cx="449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-1.8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cxnSp>
          <p:nvCxnSpPr>
            <p:cNvPr id="53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444852" y="4401412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54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1033935" y="4279925"/>
              <a:ext cx="449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-1.0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561452" y="4556124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-0.55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2576463" y="4213226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-0.48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474818" y="4665540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-1.05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4324938" y="4665540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- 1.66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307477" y="4859389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- 1.55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996844" y="4859389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- 1.57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5276783" y="4859389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- 1.75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957241" y="4148610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-0.33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851673" y="4083993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-0.52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3814907" y="4019377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-0.97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4613250" y="4277842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- 0.93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6588147" y="4083993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- 1.43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7411504" y="4072444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- 1.98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5693715" y="4083993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</a:rPr>
                <a:t>- 1.71</a:t>
              </a:r>
              <a:endParaRPr lang="es-A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7" name="Rectangle 25"/>
            <p:cNvSpPr>
              <a:spLocks noChangeAspect="1"/>
            </p:cNvSpPr>
            <p:nvPr/>
          </p:nvSpPr>
          <p:spPr bwMode="auto">
            <a:xfrm rot="10800000" flipV="1">
              <a:off x="7471814" y="2860326"/>
              <a:ext cx="247243" cy="1212285"/>
            </a:xfrm>
            <a:prstGeom prst="rect">
              <a:avLst/>
            </a:prstGeom>
            <a:pattFill prst="wdUpDiag">
              <a:fgClr>
                <a:srgbClr val="FFFF00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es-AR" sz="24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765362" y="2628609"/>
              <a:ext cx="2632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6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038228" y="2628609"/>
              <a:ext cx="26321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5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28596" y="2628609"/>
              <a:ext cx="2632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3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01462" y="2628609"/>
              <a:ext cx="26321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5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623028" y="2628609"/>
              <a:ext cx="2632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3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895894" y="2628609"/>
              <a:ext cx="26321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5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602366" y="2628609"/>
              <a:ext cx="2632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3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875232" y="2628609"/>
              <a:ext cx="26321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4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535138" y="2628609"/>
              <a:ext cx="2632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4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808004" y="2628609"/>
              <a:ext cx="26321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3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429570" y="2628609"/>
              <a:ext cx="2632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6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702436" y="2628609"/>
              <a:ext cx="26321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2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200755" y="2628609"/>
              <a:ext cx="2632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5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73620" y="2628609"/>
              <a:ext cx="26321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s-AR" sz="1100" b="1" smtClean="0">
                  <a:solidFill>
                    <a:srgbClr val="333399"/>
                  </a:solidFill>
                  <a:cs typeface="Arial" charset="0"/>
                </a:rPr>
                <a:t>3</a:t>
              </a:r>
              <a:endParaRPr lang="es-AR" sz="1100" b="1">
                <a:solidFill>
                  <a:srgbClr val="333399"/>
                </a:solidFill>
                <a:cs typeface="Arial" charset="0"/>
              </a:endParaRPr>
            </a:p>
          </p:txBody>
        </p:sp>
        <p:cxnSp>
          <p:nvCxnSpPr>
            <p:cNvPr id="82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487127" y="5962104"/>
              <a:ext cx="743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83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1033934" y="5830514"/>
              <a:ext cx="449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200" smtClean="0">
                  <a:solidFill>
                    <a:srgbClr val="333399"/>
                  </a:solidFill>
                  <a:cs typeface="Arial" charset="0"/>
                </a:rPr>
                <a:t>-2.0</a:t>
              </a:r>
              <a:endParaRPr lang="es-AR" sz="12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222296" y="5763109"/>
              <a:ext cx="251999" cy="182224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229314" y="6117224"/>
              <a:ext cx="251999" cy="182224"/>
            </a:xfrm>
            <a:prstGeom prst="rect">
              <a:avLst/>
            </a:prstGeom>
            <a:pattFill prst="wdUpDiag">
              <a:fgClr>
                <a:prstClr val="black"/>
              </a:fgClr>
              <a:bgClr>
                <a:prstClr val="white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477019" y="5703639"/>
              <a:ext cx="15714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smtClean="0">
                  <a:solidFill>
                    <a:srgbClr val="333399"/>
                  </a:solidFill>
                </a:rPr>
                <a:t>No polimorfismos</a:t>
              </a:r>
              <a:endParaRPr lang="es-AR" sz="1400">
                <a:solidFill>
                  <a:srgbClr val="333399"/>
                </a:solidFill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3477019" y="6002124"/>
              <a:ext cx="18008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smtClean="0">
                  <a:solidFill>
                    <a:srgbClr val="333399"/>
                  </a:solidFill>
                </a:rPr>
                <a:t>Con polimorfismos</a:t>
              </a:r>
            </a:p>
            <a:p>
              <a:r>
                <a:rPr lang="es-AR" sz="1400" smtClean="0">
                  <a:solidFill>
                    <a:srgbClr val="333399"/>
                  </a:solidFill>
                </a:rPr>
                <a:t>(V362, Q369, V370)</a:t>
              </a:r>
              <a:endParaRPr lang="es-AR" sz="1400">
                <a:solidFill>
                  <a:srgbClr val="333399"/>
                </a:solidFill>
              </a:endParaRPr>
            </a:p>
          </p:txBody>
        </p:sp>
      </p:grpSp>
      <p:sp>
        <p:nvSpPr>
          <p:cNvPr id="8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AI468002: BMS-955176 </a:t>
            </a:r>
            <a:r>
              <a:rPr lang="fr-FR" sz="3200" dirty="0" err="1">
                <a:ea typeface="ＭＳ Ｐゴシック" pitchFamily="-84" charset="-128"/>
              </a:rPr>
              <a:t>F</a:t>
            </a:r>
            <a:r>
              <a:rPr lang="fr-FR" sz="3200" dirty="0" err="1" smtClean="0">
                <a:ea typeface="ＭＳ Ｐゴシック" pitchFamily="-84" charset="-128"/>
              </a:rPr>
              <a:t>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grpSp>
        <p:nvGrpSpPr>
          <p:cNvPr id="87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8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s-A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9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s-AR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AI468002 Study</a:t>
              </a:r>
              <a:endParaRPr lang="es-AR" sz="1200" b="1" i="1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90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s-AR" sz="1200" i="1" smtClean="0">
                <a:solidFill>
                  <a:srgbClr val="CC3300"/>
                </a:solidFill>
                <a:cs typeface="Arial" charset="0"/>
              </a:rPr>
              <a:t>Hwang C. CROI 2015, Abs. 114LB</a:t>
            </a:r>
            <a:endParaRPr lang="es-AR" sz="1200" i="1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8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176842915"/>
              </p:ext>
            </p:extLst>
          </p:nvPr>
        </p:nvGraphicFramePr>
        <p:xfrm>
          <a:off x="323528" y="1951062"/>
          <a:ext cx="8568951" cy="3610112"/>
        </p:xfrm>
        <a:graphic>
          <a:graphicData uri="http://schemas.openxmlformats.org/drawingml/2006/table">
            <a:tbl>
              <a:tblPr/>
              <a:tblGrid>
                <a:gridCol w="2016224"/>
                <a:gridCol w="792088"/>
                <a:gridCol w="936104"/>
                <a:gridCol w="936104"/>
                <a:gridCol w="1008112"/>
                <a:gridCol w="936104"/>
                <a:gridCol w="936104"/>
                <a:gridCol w="1008111"/>
              </a:tblGrid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eventos adversos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EAs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serios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EAs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grado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Muerte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Anormalidades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 laboratorio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(Grado 2-4)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438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800" b="1" smtClean="0">
                <a:solidFill>
                  <a:srgbClr val="CC3300"/>
                </a:solidFill>
                <a:latin typeface="Calibri" pitchFamily="-84" charset="0"/>
              </a:rPr>
              <a:t>Eventos adversos</a:t>
            </a:r>
            <a:endParaRPr lang="es-AR" sz="2800" b="1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5589240"/>
            <a:ext cx="5300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 smtClean="0">
                <a:solidFill>
                  <a:srgbClr val="002060"/>
                </a:solidFill>
              </a:rPr>
              <a:t>* Neutropenia transitoria grado 3, reportada como relacionada con la droga</a:t>
            </a:r>
            <a:endParaRPr lang="es-AR" sz="1200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AI468002: BMS-955176 </a:t>
            </a:r>
            <a:r>
              <a:rPr lang="fr-FR" sz="3200" dirty="0" err="1">
                <a:ea typeface="ＭＳ Ｐゴシック" pitchFamily="-84" charset="-128"/>
              </a:rPr>
              <a:t>F</a:t>
            </a:r>
            <a:r>
              <a:rPr lang="fr-FR" sz="3200" dirty="0" err="1" smtClean="0">
                <a:ea typeface="ＭＳ Ｐゴシック" pitchFamily="-84" charset="-128"/>
              </a:rPr>
              <a:t>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grpSp>
        <p:nvGrpSpPr>
          <p:cNvPr id="6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AI468002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CC3300"/>
                </a:solidFill>
                <a:cs typeface="Arial" charset="0"/>
              </a:rPr>
              <a:t>Hwang</a:t>
            </a:r>
            <a:r>
              <a:rPr lang="fr-FR" sz="1200" i="1" dirty="0" smtClean="0">
                <a:solidFill>
                  <a:srgbClr val="CC3300"/>
                </a:solidFill>
                <a:cs typeface="Arial" charset="0"/>
              </a:rPr>
              <a:t> C. CROI 2015, Abs. 114LB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97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50800" y="1268760"/>
            <a:ext cx="8553648" cy="4914900"/>
          </a:xfrm>
        </p:spPr>
        <p:txBody>
          <a:bodyPr/>
          <a:lstStyle/>
          <a:p>
            <a:r>
              <a:rPr lang="es-AR" sz="2800" b="1" dirty="0" smtClean="0">
                <a:latin typeface="+mj-lt"/>
                <a:ea typeface="ＭＳ Ｐゴシック" pitchFamily="-84" charset="-128"/>
              </a:rPr>
              <a:t>Conclusiones</a:t>
            </a: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BMS-955176 es un potente inhibidor de la maduración de segunda línea, que se administra una vez por día, con una mediana máxima de descenso de la CV de 1.7 log</a:t>
            </a:r>
            <a:r>
              <a:rPr lang="es-AR" sz="2000" baseline="-25000" dirty="0" smtClean="0">
                <a:ea typeface="ＭＳ Ｐゴシック" pitchFamily="-84" charset="-128"/>
              </a:rPr>
              <a:t>10</a:t>
            </a:r>
            <a:r>
              <a:rPr lang="es-AR" sz="2000" dirty="0" smtClean="0">
                <a:ea typeface="ＭＳ Ｐゴシック" pitchFamily="-84" charset="-128"/>
              </a:rPr>
              <a:t>  con 10 días de </a:t>
            </a:r>
            <a:r>
              <a:rPr lang="es-AR" sz="2000" dirty="0" err="1" smtClean="0">
                <a:ea typeface="ＭＳ Ｐゴシック" pitchFamily="-84" charset="-128"/>
              </a:rPr>
              <a:t>monoterapia</a:t>
            </a:r>
            <a:r>
              <a:rPr lang="es-AR" sz="2000" dirty="0" smtClean="0">
                <a:ea typeface="ＭＳ Ｐゴシック" pitchFamily="-84" charset="-128"/>
              </a:rPr>
              <a:t> con dosis de 40 mg</a:t>
            </a:r>
          </a:p>
          <a:p>
            <a:pPr lvl="2"/>
            <a:r>
              <a:rPr lang="es-AR" sz="1800" dirty="0" smtClean="0">
                <a:ea typeface="ＭＳ Ｐゴシック" pitchFamily="-84" charset="-128"/>
              </a:rPr>
              <a:t>Dosis de 20-120 mg QD resultaron en descensos &gt; 1 log</a:t>
            </a:r>
            <a:r>
              <a:rPr lang="es-AR" sz="1800" baseline="-25000" dirty="0" smtClean="0">
                <a:ea typeface="ＭＳ Ｐゴシック" pitchFamily="-84" charset="-128"/>
              </a:rPr>
              <a:t>10</a:t>
            </a:r>
            <a:r>
              <a:rPr lang="es-AR" sz="1800" dirty="0" smtClean="0">
                <a:ea typeface="ＭＳ Ｐゴシック" pitchFamily="-84" charset="-128"/>
              </a:rPr>
              <a:t> c/ml</a:t>
            </a:r>
          </a:p>
          <a:p>
            <a:pPr lvl="2"/>
            <a:r>
              <a:rPr lang="es-AR" sz="1800" dirty="0" smtClean="0">
                <a:ea typeface="ＭＳ Ｐゴシック" pitchFamily="-84" charset="-128"/>
              </a:rPr>
              <a:t>Meseta of ≈ - 1.6 log</a:t>
            </a:r>
            <a:r>
              <a:rPr lang="es-AR" sz="1800" baseline="-25000" dirty="0" smtClean="0">
                <a:ea typeface="ＭＳ Ｐゴシック" pitchFamily="-84" charset="-128"/>
              </a:rPr>
              <a:t>10</a:t>
            </a:r>
            <a:r>
              <a:rPr lang="es-AR" sz="1800" dirty="0" smtClean="0">
                <a:ea typeface="ＭＳ Ｐゴシック" pitchFamily="-84" charset="-128"/>
              </a:rPr>
              <a:t> c/ml con 40-120 mg QD</a:t>
            </a: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Similar actividad antiviral tanto contra HIV-1 (cepa salvaje) como HIV-1 con polimorfismos gag no respondedores a los inhibidores de la maduración de primera generación </a:t>
            </a: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Bien tolerado </a:t>
            </a:r>
          </a:p>
          <a:p>
            <a:pPr lvl="2"/>
            <a:r>
              <a:rPr lang="es-AR" sz="1800" dirty="0" smtClean="0">
                <a:ea typeface="ＭＳ Ｐゴシック" pitchFamily="-84" charset="-128"/>
              </a:rPr>
              <a:t>No eventos adversos serios </a:t>
            </a:r>
          </a:p>
          <a:p>
            <a:pPr lvl="2"/>
            <a:r>
              <a:rPr lang="es-AR" sz="1800" dirty="0" smtClean="0">
                <a:ea typeface="ＭＳ Ｐゴシック" pitchFamily="-84" charset="-128"/>
              </a:rPr>
              <a:t>No eventos adversos que lleven a la discontinuación </a:t>
            </a:r>
          </a:p>
          <a:p>
            <a:pPr lvl="2"/>
            <a:r>
              <a:rPr lang="es-AR" sz="1800" dirty="0" smtClean="0">
                <a:ea typeface="ＭＳ Ｐゴシック" pitchFamily="-84" charset="-128"/>
              </a:rPr>
              <a:t>No eventos adversos grado 3-4,</a:t>
            </a:r>
          </a:p>
          <a:p>
            <a:pPr lvl="2"/>
            <a:r>
              <a:rPr lang="es-AR" sz="1800" dirty="0" smtClean="0">
                <a:ea typeface="ＭＳ Ｐゴシック" pitchFamily="-84" charset="-128"/>
              </a:rPr>
              <a:t>No anomalías significativas de laboratorio  </a:t>
            </a:r>
          </a:p>
          <a:p>
            <a:pPr lvl="1"/>
            <a:endParaRPr lang="es-AR" sz="3000" dirty="0" smtClean="0">
              <a:ea typeface="ＭＳ Ｐゴシック" pitchFamily="-84" charset="-128"/>
            </a:endParaRP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AR" sz="3200" smtClean="0">
                <a:ea typeface="ＭＳ Ｐゴシック" pitchFamily="-84" charset="-128"/>
              </a:rPr>
              <a:t>Estudio AI468002: BMS-955176 Fase II</a:t>
            </a:r>
          </a:p>
        </p:txBody>
      </p:sp>
      <p:grpSp>
        <p:nvGrpSpPr>
          <p:cNvPr id="4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AI468002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CC3300"/>
                </a:solidFill>
                <a:cs typeface="Arial" charset="0"/>
              </a:rPr>
              <a:t>Hwang</a:t>
            </a:r>
            <a:r>
              <a:rPr lang="fr-FR" sz="1200" i="1" dirty="0" smtClean="0">
                <a:solidFill>
                  <a:srgbClr val="CC3300"/>
                </a:solidFill>
                <a:cs typeface="Arial" charset="0"/>
              </a:rPr>
              <a:t> C. CROI 2015, Abs. 114LB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759</Words>
  <Application>Microsoft Office PowerPoint</Application>
  <PresentationFormat>Affichage à l'écran (4:3)</PresentationFormat>
  <Paragraphs>276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ARV_trials_2015</vt:lpstr>
      <vt:lpstr>ARV_trials_2014</vt:lpstr>
      <vt:lpstr>Estudios de Fase 2 de nuevos ARVs</vt:lpstr>
      <vt:lpstr>Estudio AI468002: BMS-955176 Fase II</vt:lpstr>
      <vt:lpstr>Estudio AI468002: BMS-955176 Fase II</vt:lpstr>
      <vt:lpstr>Estudio AI468002: BMS-955176 Fase II</vt:lpstr>
      <vt:lpstr>Estudio AI468002: BMS-955176 Fase II</vt:lpstr>
      <vt:lpstr>Estudio AI468002: BMS-955176 Fase II</vt:lpstr>
      <vt:lpstr>Estudio AI468002: BMS-955176 Fase II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Pilouk</cp:lastModifiedBy>
  <cp:revision>188</cp:revision>
  <dcterms:created xsi:type="dcterms:W3CDTF">2015-05-10T19:25:06Z</dcterms:created>
  <dcterms:modified xsi:type="dcterms:W3CDTF">2015-11-30T09:44:25Z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ACD4FA5B-2CF7-4FDA-87A2-AA875B6FCD89</vt:lpwstr>
  </property>
  <property fmtid="{D5CDD505-2E9C-101B-9397-08002B2CF9AE}" pid="3" name="ArticulatePath">
    <vt:lpwstr>BF-Epidémio_ENGLISH_2015</vt:lpwstr>
  </property>
</Properties>
</file>