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301" r:id="rId2"/>
    <p:sldId id="291" r:id="rId3"/>
    <p:sldId id="294" r:id="rId4"/>
    <p:sldId id="295" r:id="rId5"/>
    <p:sldId id="296" r:id="rId6"/>
    <p:sldId id="297" r:id="rId7"/>
    <p:sldId id="292" r:id="rId8"/>
    <p:sldId id="298" r:id="rId9"/>
    <p:sldId id="293" r:id="rId10"/>
    <p:sldId id="299" r:id="rId11"/>
    <p:sldId id="300" r:id="rId12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5" clrIdx="0"/>
  <p:cmAuthor id="1" name="Pilouk" initials="P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3399"/>
    <a:srgbClr val="C0C0C0"/>
    <a:srgbClr val="000066"/>
    <a:srgbClr val="FF0066"/>
    <a:srgbClr val="990000"/>
    <a:srgbClr val="FF6600"/>
    <a:srgbClr val="DDDDDD"/>
    <a:srgbClr val="00206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18" autoAdjust="0"/>
    <p:restoredTop sz="97393" autoAdjust="0"/>
  </p:normalViewPr>
  <p:slideViewPr>
    <p:cSldViewPr snapToObjects="1" showGuides="1">
      <p:cViewPr>
        <p:scale>
          <a:sx n="100" d="100"/>
          <a:sy n="100" d="100"/>
        </p:scale>
        <p:origin x="-2058" y="-37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631104372347"/>
          <c:y val="8.237614710352778E-2"/>
          <c:w val="0.89701769699303724"/>
          <c:h val="0.70491137446716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 mg</c:v>
                </c:pt>
              </c:strCache>
            </c:strRef>
          </c:tx>
          <c:spPr>
            <a:solidFill>
              <a:srgbClr val="FFC000"/>
            </a:solidFill>
            <a:ln w="12699">
              <a:solidFill>
                <a:srgbClr val="FFC00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 ≤ 100,000 c/mL</c:v>
                </c:pt>
                <c:pt idx="1">
                  <c:v> &gt; 100,000 c/mL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88</c:v>
                </c:pt>
                <c:pt idx="1">
                  <c:v>63.6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 mg</c:v>
                </c:pt>
              </c:strCache>
            </c:strRef>
          </c:tx>
          <c:spPr>
            <a:solidFill>
              <a:srgbClr val="FF6600"/>
            </a:solidFill>
            <a:ln w="12699">
              <a:solidFill>
                <a:srgbClr val="FF660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 ≤ 100,000 c/mL</c:v>
                </c:pt>
                <c:pt idx="1">
                  <c:v> &gt; 100,000 c/mL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88.9</c:v>
                </c:pt>
                <c:pt idx="1">
                  <c:v>63.6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100 mg</c:v>
                </c:pt>
              </c:strCache>
            </c:strRef>
          </c:tx>
          <c:spPr>
            <a:solidFill>
              <a:srgbClr val="FF0000"/>
            </a:solidFill>
            <a:ln w="12699">
              <a:solidFill>
                <a:srgbClr val="FF000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 ≤ 100,000 c/mL</c:v>
                </c:pt>
                <c:pt idx="1">
                  <c:v> &gt; 100,000 c/mL</c:v>
                </c:pt>
              </c:strCache>
            </c:strRef>
          </c:cat>
          <c:val>
            <c:numRef>
              <c:f>Sheet1!$D$2:$D$3</c:f>
              <c:numCache>
                <c:formatCode>0.0</c:formatCode>
                <c:ptCount val="2"/>
                <c:pt idx="0">
                  <c:v>85.7</c:v>
                </c:pt>
                <c:pt idx="1">
                  <c:v>72.7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 mg</c:v>
                </c:pt>
              </c:strCache>
            </c:strRef>
          </c:tx>
          <c:spPr>
            <a:solidFill>
              <a:srgbClr val="990000"/>
            </a:solidFill>
            <a:ln w="12699">
              <a:solidFill>
                <a:srgbClr val="99000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 ≤ 100,000 c/mL</c:v>
                </c:pt>
                <c:pt idx="1">
                  <c:v> &gt; 100,000 c/mL</c:v>
                </c:pt>
              </c:strCache>
            </c:strRef>
          </c:cat>
          <c:val>
            <c:numRef>
              <c:f>Sheet1!$E$2:$E$3</c:f>
              <c:numCache>
                <c:formatCode>0.0</c:formatCode>
                <c:ptCount val="2"/>
                <c:pt idx="0">
                  <c:v>85.2</c:v>
                </c:pt>
                <c:pt idx="1">
                  <c:v>91.7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All DOR</c:v>
                </c:pt>
              </c:strCache>
            </c:strRef>
          </c:tx>
          <c:spPr>
            <a:solidFill>
              <a:srgbClr val="00B050"/>
            </a:solidFill>
            <a:ln w="12699">
              <a:solidFill>
                <a:srgbClr val="00B05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 ≤ 100,000 c/mL</c:v>
                </c:pt>
                <c:pt idx="1">
                  <c:v> &gt; 100,000 c/mL</c:v>
                </c:pt>
              </c:strCache>
            </c:strRef>
          </c:cat>
          <c:val>
            <c:numRef>
              <c:f>Sheet1!$F$2:$F$3</c:f>
              <c:numCache>
                <c:formatCode>0.0</c:formatCode>
                <c:ptCount val="2"/>
                <c:pt idx="0">
                  <c:v>86.9</c:v>
                </c:pt>
                <c:pt idx="1">
                  <c:v>73.3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EFV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2699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lang="en-US" sz="1400" b="1" baseline="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 ≤ 100,000 c/mL</c:v>
                </c:pt>
                <c:pt idx="1">
                  <c:v> &gt; 100,000 c/mL</c:v>
                </c:pt>
              </c:strCache>
            </c:strRef>
          </c:cat>
          <c:val>
            <c:numRef>
              <c:f>Sheet1!$G$2:$G$3</c:f>
              <c:numCache>
                <c:formatCode>0.0</c:formatCode>
                <c:ptCount val="2"/>
                <c:pt idx="0">
                  <c:v>74.099999999999994</c:v>
                </c:pt>
                <c:pt idx="1">
                  <c:v>83.3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axId val="224184192"/>
        <c:axId val="224185728"/>
      </c:barChart>
      <c:catAx>
        <c:axId val="22418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9">
            <a:solidFill>
              <a:srgbClr val="000066"/>
            </a:solidFill>
            <a:prstDash val="solid"/>
          </a:ln>
        </c:spPr>
        <c:txPr>
          <a:bodyPr/>
          <a:lstStyle/>
          <a:p>
            <a:pPr>
              <a:defRPr lang="en-US" sz="1600" baseline="0">
                <a:solidFill>
                  <a:srgbClr val="000066"/>
                </a:solidFill>
                <a:latin typeface="Arial" pitchFamily="34" charset="0"/>
              </a:defRPr>
            </a:pPr>
            <a:endParaRPr lang="fr-FR"/>
          </a:p>
        </c:txPr>
        <c:crossAx val="224185728"/>
        <c:crosses val="autoZero"/>
        <c:auto val="1"/>
        <c:lblAlgn val="ctr"/>
        <c:lblOffset val="100"/>
        <c:noMultiLvlLbl val="0"/>
      </c:catAx>
      <c:valAx>
        <c:axId val="224185728"/>
        <c:scaling>
          <c:orientation val="minMax"/>
          <c:max val="11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699">
            <a:solidFill>
              <a:srgbClr val="000066"/>
            </a:solidFill>
            <a:prstDash val="solid"/>
          </a:ln>
        </c:spPr>
        <c:txPr>
          <a:bodyPr/>
          <a:lstStyle/>
          <a:p>
            <a:pPr>
              <a:defRPr lang="en-US" sz="1400" baseline="0">
                <a:solidFill>
                  <a:srgbClr val="000066"/>
                </a:solidFill>
                <a:latin typeface="Arial" pitchFamily="34" charset="0"/>
              </a:defRPr>
            </a:pPr>
            <a:endParaRPr lang="fr-FR"/>
          </a:p>
        </c:txPr>
        <c:crossAx val="22418419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3192715243198505"/>
          <c:y val="0.91953098750899998"/>
          <c:w val="0.76502732240437443"/>
          <c:h val="7.9903147699757898E-2"/>
        </c:manualLayout>
      </c:layout>
      <c:overlay val="0"/>
      <c:spPr>
        <a:noFill/>
        <a:ln w="25398">
          <a:noFill/>
        </a:ln>
      </c:spPr>
      <c:txPr>
        <a:bodyPr/>
        <a:lstStyle/>
        <a:p>
          <a:pPr>
            <a:defRPr lang="fr-FR" sz="2000" b="1" i="0" u="none" strike="noStrike" baseline="0">
              <a:solidFill>
                <a:srgbClr val="333399"/>
              </a:solidFill>
              <a:latin typeface="Calibri"/>
              <a:ea typeface="Calibri"/>
              <a:cs typeface="Calibri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C7CC210E-2AD1-4147-8795-C11A30298F0E}" type="datetime1">
              <a:rPr lang="fr-FR"/>
              <a:pPr/>
              <a:t>13/10/2015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fld id="{C3DF0474-5416-4C94-916E-7CF07414E55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799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3989024-23CD-4CC7-A8E7-0F087C877EBA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9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altLang="fr-FR" smtClean="0">
              <a:ea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6230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-1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1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263F31F-D5BB-4429-9071-E7EA891EED4F}" type="slidenum">
              <a:rPr lang="fr-FR" sz="1200">
                <a:solidFill>
                  <a:srgbClr val="000000"/>
                </a:solidFill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2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ea typeface="ＭＳ Ｐゴシック" pitchFamily="34" charset="-128"/>
              </a:rPr>
              <a:t>Fase</a:t>
            </a:r>
            <a:r>
              <a:rPr lang="en-US" sz="3200" dirty="0" smtClean="0">
                <a:ea typeface="ＭＳ Ｐゴシック" pitchFamily="34" charset="-128"/>
              </a:rPr>
              <a:t> 2 de </a:t>
            </a:r>
            <a:r>
              <a:rPr lang="en-US" sz="3200" dirty="0" err="1" smtClean="0">
                <a:ea typeface="ＭＳ Ｐゴシック" pitchFamily="34" charset="-128"/>
              </a:rPr>
              <a:t>nuevos</a:t>
            </a:r>
            <a:r>
              <a:rPr lang="en-US" sz="3200" dirty="0" smtClean="0">
                <a:ea typeface="ＭＳ Ｐゴシック" pitchFamily="34" charset="-128"/>
              </a:rPr>
              <a:t> ARVs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s-AR" sz="2400" b="1" dirty="0" err="1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Fostemsavir</a:t>
            </a:r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, </a:t>
            </a:r>
            <a:r>
              <a:rPr lang="es-AR" sz="2400" b="1" dirty="0" err="1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prodroga</a:t>
            </a:r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 de </a:t>
            </a:r>
            <a:r>
              <a:rPr lang="es-AR" sz="2400" b="1" dirty="0" err="1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temsavir</a:t>
            </a:r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 </a:t>
            </a:r>
            <a:r>
              <a:rPr lang="es-AR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>(inhibidor de la unión)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Estudio 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-1" charset="-128"/>
              </a:rPr>
              <a:t>AI438011</a:t>
            </a:r>
            <a:r>
              <a:rPr lang="es-A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  <a:t/>
            </a:r>
            <a:br>
              <a:rPr lang="es-AR" sz="2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ＭＳ Ｐゴシック" pitchFamily="-1" charset="-128"/>
              </a:rPr>
            </a:b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TAF 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(</a:t>
            </a:r>
            <a:r>
              <a:rPr lang="es-AR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prodroga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de TFV)</a:t>
            </a: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 lvl="1"/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292-0102 </a:t>
            </a:r>
          </a:p>
          <a:p>
            <a:pPr lvl="1"/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299-0102</a:t>
            </a:r>
            <a:b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</a:b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err="1" smtClean="0">
                <a:latin typeface="+mj-lt"/>
                <a:ea typeface="ＭＳ Ｐゴシック" pitchFamily="34" charset="-128"/>
              </a:rPr>
              <a:t>Doravirine</a:t>
            </a:r>
            <a:r>
              <a:rPr lang="es-AR" sz="2400" b="1" dirty="0" smtClean="0">
                <a:latin typeface="+mj-lt"/>
                <a:ea typeface="ＭＳ Ｐゴシック" pitchFamily="34" charset="-128"/>
              </a:rPr>
              <a:t> (inhibidor no </a:t>
            </a:r>
            <a:r>
              <a:rPr lang="es-AR" sz="2400" b="1" dirty="0" err="1" smtClean="0">
                <a:latin typeface="+mj-lt"/>
                <a:ea typeface="ＭＳ Ｐゴシック" pitchFamily="34" charset="-128"/>
              </a:rPr>
              <a:t>nucleosido</a:t>
            </a:r>
            <a:r>
              <a:rPr lang="es-AR" sz="2400" b="1" dirty="0" smtClean="0">
                <a:latin typeface="+mj-lt"/>
                <a:ea typeface="ＭＳ Ｐゴシック" pitchFamily="34" charset="-128"/>
              </a:rPr>
              <a:t> de la transcriptasa reversa)</a:t>
            </a:r>
          </a:p>
          <a:p>
            <a:pPr lvl="1"/>
            <a:r>
              <a:rPr lang="es-AR" sz="2400" b="1" dirty="0">
                <a:latin typeface="+mj-lt"/>
                <a:ea typeface="ＭＳ Ｐゴシック" pitchFamily="34" charset="-128"/>
              </a:rPr>
              <a:t>Estudio </a:t>
            </a:r>
            <a:r>
              <a:rPr lang="es-AR" sz="2400" b="1" dirty="0" smtClean="0">
                <a:latin typeface="+mj-lt"/>
                <a:ea typeface="ＭＳ Ｐゴシック" pitchFamily="34" charset="-128"/>
              </a:rPr>
              <a:t>MK1439007</a:t>
            </a:r>
          </a:p>
          <a:p>
            <a:pPr lvl="1"/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r>
              <a:rPr lang="es-AR" sz="2400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Cabotegravir</a:t>
            </a:r>
            <a:r>
              <a:rPr lang="es-AR" sz="24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(inhibidor de la </a:t>
            </a:r>
            <a:r>
              <a:rPr lang="es-AR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integrasa</a:t>
            </a:r>
            <a:r>
              <a:rPr lang="es-A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)</a:t>
            </a:r>
          </a:p>
          <a:p>
            <a:pPr lvl="1"/>
            <a:r>
              <a:rPr lang="es-AR" sz="2400" b="1" dirty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Estudio LATTE</a:t>
            </a:r>
            <a:endParaRPr lang="es-AR" sz="2400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47394488"/>
              </p:ext>
            </p:extLst>
          </p:nvPr>
        </p:nvGraphicFramePr>
        <p:xfrm>
          <a:off x="152400" y="1905000"/>
          <a:ext cx="8824914" cy="4260301"/>
        </p:xfrm>
        <a:graphic>
          <a:graphicData uri="http://schemas.openxmlformats.org/drawingml/2006/table">
            <a:tbl>
              <a:tblPr/>
              <a:tblGrid>
                <a:gridCol w="3843536"/>
                <a:gridCol w="906016"/>
                <a:gridCol w="906016"/>
                <a:gridCol w="906016"/>
                <a:gridCol w="906016"/>
                <a:gridCol w="1357314"/>
              </a:tblGrid>
              <a:tr h="39052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 600 mg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7454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25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50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Recuento de plaquetas, Grado 2 / Grado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LDL-colesterol, Grado 1 / Grado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Colesterol total, Grado 1 / Grado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 /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Glucosa, Grado 1 / Grado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Creatinina Grado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AST, Grado 1 / Grado 2 / Grado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 / 0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2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/ 2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ALT, Grado 1 / Grado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 /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FAL Grado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Lipasa, Grado 1 / Grado 2 / Grado 3-4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 / 5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2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/ 2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/ 4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7 / 5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80" name="Text Box 2"/>
          <p:cNvSpPr txBox="1">
            <a:spLocks noChangeArrowheads="1"/>
          </p:cNvSpPr>
          <p:nvPr/>
        </p:nvSpPr>
        <p:spPr bwMode="auto">
          <a:xfrm>
            <a:off x="1763883" y="1184275"/>
            <a:ext cx="5678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400" b="1" smtClean="0">
                <a:solidFill>
                  <a:srgbClr val="CC3300"/>
                </a:solidFill>
                <a:latin typeface="Calibri" pitchFamily="-1" charset="0"/>
              </a:rPr>
              <a:t>Anomalías de laboratorio a S48 (Parte 1), N</a:t>
            </a:r>
            <a:endParaRPr lang="es-AR" sz="2400" b="1">
              <a:solidFill>
                <a:srgbClr val="CC3300"/>
              </a:solidFill>
              <a:latin typeface="Calibri" pitchFamily="-1" charset="0"/>
            </a:endParaRPr>
          </a:p>
        </p:txBody>
      </p:sp>
      <p:grpSp>
        <p:nvGrpSpPr>
          <p:cNvPr id="6" name="Grouper 27"/>
          <p:cNvGrpSpPr>
            <a:grpSpLocks/>
          </p:cNvGrpSpPr>
          <p:nvPr/>
        </p:nvGrpSpPr>
        <p:grpSpPr bwMode="auto">
          <a:xfrm>
            <a:off x="0" y="6570669"/>
            <a:ext cx="1691680" cy="472748"/>
            <a:chOff x="-1" y="6570663"/>
            <a:chExt cx="1692000" cy="47402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462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MK1439007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MK1439007: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  <a:endParaRPr lang="fr-FR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MK1439007: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636000" cy="5303838"/>
          </a:xfrm>
        </p:spPr>
        <p:txBody>
          <a:bodyPr/>
          <a:lstStyle/>
          <a:p>
            <a:r>
              <a:rPr lang="es-AR" sz="2800" b="1" dirty="0" smtClean="0">
                <a:latin typeface="+mj-lt"/>
                <a:ea typeface="ＭＳ Ｐゴシック" pitchFamily="-1" charset="-128"/>
              </a:rPr>
              <a:t>Conclusión</a:t>
            </a:r>
            <a:r>
              <a:rPr lang="es-AR" sz="2400" b="1" dirty="0" smtClean="0">
                <a:latin typeface="+mj-lt"/>
                <a:ea typeface="ＭＳ Ｐゴシック" pitchFamily="-1" charset="-128"/>
              </a:rPr>
              <a:t/>
            </a:r>
            <a:br>
              <a:rPr lang="es-AR" sz="2400" b="1" dirty="0" smtClean="0">
                <a:latin typeface="+mj-lt"/>
                <a:ea typeface="ＭＳ Ｐゴシック" pitchFamily="-1" charset="-128"/>
              </a:rPr>
            </a:br>
            <a:endParaRPr lang="es-AR" sz="2400" b="1" dirty="0" smtClean="0">
              <a:latin typeface="+mj-lt"/>
              <a:ea typeface="ＭＳ Ｐゴシック" pitchFamily="-1" charset="-128"/>
            </a:endParaRPr>
          </a:p>
          <a:p>
            <a:pPr lvl="1"/>
            <a:r>
              <a:rPr lang="es-AR" sz="2000" dirty="0" smtClean="0">
                <a:ea typeface="ＭＳ Ｐゴシック" pitchFamily="-1" charset="-128"/>
              </a:rPr>
              <a:t>En pacientes con infección por el virus HIV-1, DOR 100 mg QD </a:t>
            </a:r>
            <a:br>
              <a:rPr lang="es-AR" sz="2000" dirty="0" smtClean="0">
                <a:ea typeface="ＭＳ Ｐゴシック" pitchFamily="-1" charset="-128"/>
              </a:rPr>
            </a:br>
            <a:r>
              <a:rPr lang="es-AR" sz="2000" dirty="0" smtClean="0">
                <a:ea typeface="ＭＳ Ｐゴシック" pitchFamily="-1" charset="-128"/>
              </a:rPr>
              <a:t>+ TDF/FTC tiene menor tasa de EA de SNC a S8 que EFV + TDF/FTC</a:t>
            </a:r>
            <a:br>
              <a:rPr lang="es-AR" sz="2000" dirty="0" smtClean="0">
                <a:ea typeface="ＭＳ Ｐゴシック" pitchFamily="-1" charset="-128"/>
              </a:rPr>
            </a:br>
            <a:endParaRPr lang="es-AR" sz="2000" dirty="0" smtClean="0">
              <a:ea typeface="ＭＳ Ｐゴシック" pitchFamily="-1" charset="-128"/>
            </a:endParaRPr>
          </a:p>
          <a:p>
            <a:pPr lvl="1"/>
            <a:r>
              <a:rPr lang="es-AR" sz="2000" dirty="0" smtClean="0">
                <a:ea typeface="ＭＳ Ｐゴシック" pitchFamily="-1" charset="-128"/>
              </a:rPr>
              <a:t>DOR 25 a 200 mg QD por 48 semanas</a:t>
            </a:r>
          </a:p>
          <a:p>
            <a:pPr lvl="2"/>
            <a:r>
              <a:rPr lang="es-AR" sz="1800" dirty="0" smtClean="0">
                <a:ea typeface="ＭＳ Ｐゴシック" pitchFamily="-1" charset="-128"/>
              </a:rPr>
              <a:t>Tiene similar eficacia virológica e inmunológica que EFV</a:t>
            </a:r>
          </a:p>
          <a:p>
            <a:pPr lvl="2"/>
            <a:r>
              <a:rPr lang="es-AR" sz="1800" dirty="0" smtClean="0">
                <a:ea typeface="ＭＳ Ｐゴシック" pitchFamily="-1" charset="-128"/>
              </a:rPr>
              <a:t>Con baja tasa de desarrollo de mutaciones de resistencia </a:t>
            </a:r>
          </a:p>
          <a:p>
            <a:pPr lvl="2"/>
            <a:r>
              <a:rPr lang="es-AR" sz="1800" dirty="0" smtClean="0">
                <a:ea typeface="ＭＳ Ｐゴシック" pitchFamily="-1" charset="-128"/>
              </a:rPr>
              <a:t>Y buen perfil de seguridad y tolerabilidad</a:t>
            </a:r>
          </a:p>
          <a:p>
            <a:pPr lvl="2"/>
            <a:endParaRPr lang="es-AR" sz="1800" dirty="0" smtClean="0">
              <a:ea typeface="ＭＳ Ｐゴシック" pitchFamily="-1" charset="-128"/>
            </a:endParaRPr>
          </a:p>
          <a:p>
            <a:pPr lvl="1"/>
            <a:r>
              <a:rPr lang="es-AR" sz="2000" dirty="0" smtClean="0">
                <a:ea typeface="ＭＳ Ｐゴシック" pitchFamily="-1" charset="-128"/>
              </a:rPr>
              <a:t>DOR en dosis de 100 mg QD fue seleccionado para desarrollo futuro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9"/>
            <a:ext cx="1691680" cy="472748"/>
            <a:chOff x="-1" y="6570663"/>
            <a:chExt cx="1692000" cy="47402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462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MK1439007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72"/>
          <p:cNvSpPr>
            <a:spLocks noChangeShapeType="1"/>
          </p:cNvSpPr>
          <p:nvPr/>
        </p:nvSpPr>
        <p:spPr bwMode="auto">
          <a:xfrm>
            <a:off x="5800725" y="1835150"/>
            <a:ext cx="0" cy="26606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MK1439007: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sp>
        <p:nvSpPr>
          <p:cNvPr id="6148" name="ZoneTexte 7"/>
          <p:cNvSpPr txBox="1">
            <a:spLocks noChangeArrowheads="1"/>
          </p:cNvSpPr>
          <p:nvPr/>
        </p:nvSpPr>
        <p:spPr bwMode="auto">
          <a:xfrm>
            <a:off x="3590925" y="2209800"/>
            <a:ext cx="3073400" cy="3683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fr-FR" b="1" dirty="0" smtClean="0">
                <a:solidFill>
                  <a:srgbClr val="000066"/>
                </a:solidFill>
                <a:latin typeface="+mj-lt"/>
              </a:rPr>
              <a:t>DOR 25 mg QD + TDF/FTC</a:t>
            </a:r>
            <a:endParaRPr lang="es-AR" altLang="fr-FR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6149" name="ZoneTexte 8"/>
          <p:cNvSpPr txBox="1">
            <a:spLocks noChangeArrowheads="1"/>
          </p:cNvSpPr>
          <p:nvPr/>
        </p:nvSpPr>
        <p:spPr bwMode="auto">
          <a:xfrm>
            <a:off x="3590925" y="2655888"/>
            <a:ext cx="3059113" cy="36988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fr-FR" b="1" dirty="0" smtClean="0">
                <a:solidFill>
                  <a:srgbClr val="000066"/>
                </a:solidFill>
                <a:latin typeface="+mj-lt"/>
              </a:rPr>
              <a:t>DOR 50 mg QD + TDF/FTC</a:t>
            </a:r>
            <a:endParaRPr lang="es-AR" altLang="fr-FR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6150" name="ZoneTexte 9"/>
          <p:cNvSpPr txBox="1">
            <a:spLocks noChangeArrowheads="1"/>
          </p:cNvSpPr>
          <p:nvPr/>
        </p:nvSpPr>
        <p:spPr bwMode="auto">
          <a:xfrm>
            <a:off x="3590924" y="3101975"/>
            <a:ext cx="5199063" cy="3698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fr-FR" b="1" dirty="0" smtClean="0">
                <a:solidFill>
                  <a:schemeClr val="bg1"/>
                </a:solidFill>
                <a:latin typeface="+mj-lt"/>
              </a:rPr>
              <a:t>DOR 100 mg QD + TDF/FTC</a:t>
            </a:r>
            <a:endParaRPr lang="es-AR" altLang="fr-F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151" name="ZoneTexte 10"/>
          <p:cNvSpPr txBox="1">
            <a:spLocks noChangeArrowheads="1"/>
          </p:cNvSpPr>
          <p:nvPr/>
        </p:nvSpPr>
        <p:spPr bwMode="auto">
          <a:xfrm>
            <a:off x="3590925" y="3548063"/>
            <a:ext cx="3073400" cy="369332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fr-FR" b="1" dirty="0" smtClean="0">
                <a:solidFill>
                  <a:schemeClr val="bg1"/>
                </a:solidFill>
                <a:latin typeface="+mj-lt"/>
              </a:rPr>
              <a:t>DOR 200 mg QD + TDF/FTC</a:t>
            </a:r>
            <a:endParaRPr lang="es-AR" altLang="fr-F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152" name="ZoneTexte 11"/>
          <p:cNvSpPr txBox="1">
            <a:spLocks noChangeArrowheads="1"/>
          </p:cNvSpPr>
          <p:nvPr/>
        </p:nvSpPr>
        <p:spPr bwMode="auto">
          <a:xfrm>
            <a:off x="3590925" y="4067224"/>
            <a:ext cx="5199062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altLang="fr-FR" b="1" dirty="0" smtClean="0">
                <a:solidFill>
                  <a:srgbClr val="000066"/>
                </a:solidFill>
                <a:latin typeface="+mj-lt"/>
              </a:rPr>
              <a:t>EFV 600 mg QD + TDF/FTC</a:t>
            </a:r>
            <a:endParaRPr lang="es-AR" altLang="fr-FR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6153" name="Espace réservé du contenu 3"/>
          <p:cNvSpPr>
            <a:spLocks noGrp="1"/>
          </p:cNvSpPr>
          <p:nvPr>
            <p:ph idx="1"/>
          </p:nvPr>
        </p:nvSpPr>
        <p:spPr>
          <a:xfrm>
            <a:off x="227013" y="1916832"/>
            <a:ext cx="1785937" cy="477838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s-AR" sz="2400" b="1" dirty="0" smtClean="0">
                <a:latin typeface="+mj-lt"/>
                <a:ea typeface="ＭＳ Ｐゴシック" pitchFamily="-1" charset="-128"/>
              </a:rPr>
              <a:t>Fase </a:t>
            </a:r>
            <a:r>
              <a:rPr lang="es-AR" sz="2400" b="1" dirty="0" err="1" smtClean="0">
                <a:latin typeface="+mj-lt"/>
                <a:ea typeface="ＭＳ Ｐゴシック" pitchFamily="-1" charset="-128"/>
              </a:rPr>
              <a:t>IIb</a:t>
            </a:r>
            <a:r>
              <a:rPr lang="es-AR" sz="2400" b="1" dirty="0" smtClean="0">
                <a:latin typeface="+mj-lt"/>
                <a:ea typeface="ＭＳ Ｐゴシック" pitchFamily="-1" charset="-128"/>
              </a:rPr>
              <a:t>,</a:t>
            </a:r>
          </a:p>
          <a:p>
            <a:pPr eaLnBrk="1" hangingPunct="1">
              <a:spcBef>
                <a:spcPts val="0"/>
              </a:spcBef>
              <a:buFont typeface="Wingdings" pitchFamily="-1" charset="2"/>
              <a:buNone/>
            </a:pPr>
            <a:r>
              <a:rPr lang="es-AR" sz="2400" b="1" dirty="0" smtClean="0">
                <a:latin typeface="+mj-lt"/>
                <a:ea typeface="ＭＳ Ｐゴシック" pitchFamily="-1" charset="-128"/>
              </a:rPr>
              <a:t>	parte 1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227013" y="1139825"/>
            <a:ext cx="1811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400" b="1" kern="0" dirty="0" smtClean="0">
                <a:solidFill>
                  <a:srgbClr val="CC3300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400" b="1" kern="0" dirty="0">
              <a:solidFill>
                <a:srgbClr val="CC3300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6155" name="Connecteur droit 66"/>
          <p:cNvCxnSpPr>
            <a:cxnSpLocks noChangeShapeType="1"/>
          </p:cNvCxnSpPr>
          <p:nvPr/>
        </p:nvCxnSpPr>
        <p:spPr bwMode="auto">
          <a:xfrm rot="5400000">
            <a:off x="2190651" y="2660650"/>
            <a:ext cx="731838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6156" name="Oval 170"/>
          <p:cNvSpPr>
            <a:spLocks noChangeArrowheads="1"/>
          </p:cNvSpPr>
          <p:nvPr/>
        </p:nvSpPr>
        <p:spPr bwMode="auto">
          <a:xfrm>
            <a:off x="1835696" y="1153493"/>
            <a:ext cx="1539875" cy="119538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Randomización*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1 : 1 : 1 : 1 : 1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Doble ciego</a:t>
            </a:r>
            <a:endParaRPr lang="es-AR" sz="1400" b="1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6157" name="AutoShape 162"/>
          <p:cNvSpPr>
            <a:spLocks noChangeArrowheads="1"/>
          </p:cNvSpPr>
          <p:nvPr/>
        </p:nvSpPr>
        <p:spPr bwMode="auto">
          <a:xfrm>
            <a:off x="433302" y="2708801"/>
            <a:ext cx="1632119" cy="91940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Naïve de ARV </a:t>
            </a:r>
          </a:p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CV </a:t>
            </a:r>
            <a:r>
              <a:rPr lang="es-AR" sz="1600" b="1" u="sng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&gt;</a:t>
            </a:r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1,000 c/mL</a:t>
            </a:r>
          </a:p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CD4 ≥ 100/mm</a:t>
            </a:r>
            <a:r>
              <a:rPr lang="es-AR" sz="1600" b="1" baseline="3000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3</a:t>
            </a:r>
            <a:endParaRPr lang="es-AR" sz="1600" b="1" baseline="3000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20" name="Oval 109"/>
          <p:cNvSpPr>
            <a:spLocks noChangeArrowheads="1"/>
          </p:cNvSpPr>
          <p:nvPr/>
        </p:nvSpPr>
        <p:spPr bwMode="auto">
          <a:xfrm>
            <a:off x="5495925" y="12954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600" b="1" smtClean="0">
                <a:solidFill>
                  <a:srgbClr val="0066FF"/>
                </a:solidFill>
                <a:latin typeface="Calibri" pitchFamily="-1" charset="0"/>
              </a:rPr>
              <a:t>S24</a:t>
            </a:r>
            <a:endParaRPr lang="es-AR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21" name="Oval 110"/>
          <p:cNvSpPr>
            <a:spLocks noChangeArrowheads="1"/>
          </p:cNvSpPr>
          <p:nvPr/>
        </p:nvSpPr>
        <p:spPr bwMode="auto">
          <a:xfrm>
            <a:off x="8491538" y="12954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600" b="1" smtClean="0">
                <a:solidFill>
                  <a:srgbClr val="0066FF"/>
                </a:solidFill>
                <a:latin typeface="Calibri" pitchFamily="-1" charset="0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6162" name="Line 172"/>
          <p:cNvSpPr>
            <a:spLocks noChangeShapeType="1"/>
          </p:cNvSpPr>
          <p:nvPr/>
        </p:nvSpPr>
        <p:spPr bwMode="auto">
          <a:xfrm>
            <a:off x="8789988" y="1835150"/>
            <a:ext cx="0" cy="26606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6163" name="Line 31"/>
          <p:cNvSpPr>
            <a:spLocks noChangeShapeType="1"/>
          </p:cNvSpPr>
          <p:nvPr/>
        </p:nvSpPr>
        <p:spPr bwMode="auto">
          <a:xfrm flipV="1">
            <a:off x="6672263" y="2438400"/>
            <a:ext cx="21177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8" name="ZoneTexte 27"/>
          <p:cNvSpPr txBox="1"/>
          <p:nvPr/>
        </p:nvSpPr>
        <p:spPr>
          <a:xfrm>
            <a:off x="7099300" y="1787525"/>
            <a:ext cx="1386016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b="1" smtClean="0">
                <a:solidFill>
                  <a:srgbClr val="333399"/>
                </a:solidFill>
                <a:latin typeface="+mj-lt"/>
                <a:ea typeface="+mn-ea"/>
              </a:rPr>
              <a:t>Etiqueta abierta</a:t>
            </a:r>
            <a:endParaRPr lang="es-AR" sz="1400" b="1">
              <a:solidFill>
                <a:srgbClr val="333399"/>
              </a:solidFill>
              <a:latin typeface="+mj-lt"/>
              <a:ea typeface="+mn-ea"/>
            </a:endParaRPr>
          </a:p>
        </p:txBody>
      </p:sp>
      <p:sp>
        <p:nvSpPr>
          <p:cNvPr id="6165" name="Line 172"/>
          <p:cNvSpPr>
            <a:spLocks noChangeShapeType="1"/>
          </p:cNvSpPr>
          <p:nvPr/>
        </p:nvSpPr>
        <p:spPr bwMode="auto">
          <a:xfrm>
            <a:off x="6672263" y="1828800"/>
            <a:ext cx="0" cy="26606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0" name="Oval 109"/>
          <p:cNvSpPr>
            <a:spLocks noChangeArrowheads="1"/>
          </p:cNvSpPr>
          <p:nvPr/>
        </p:nvSpPr>
        <p:spPr bwMode="auto">
          <a:xfrm>
            <a:off x="6367463" y="12954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600" b="1" smtClean="0">
                <a:solidFill>
                  <a:srgbClr val="0066FF"/>
                </a:solidFill>
                <a:latin typeface="Calibri" pitchFamily="-1" charset="0"/>
              </a:rPr>
              <a:t>S36</a:t>
            </a:r>
            <a:endParaRPr lang="es-AR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6167" name="ZoneTexte 30"/>
          <p:cNvSpPr txBox="1">
            <a:spLocks noChangeArrowheads="1"/>
          </p:cNvSpPr>
          <p:nvPr/>
        </p:nvSpPr>
        <p:spPr bwMode="auto">
          <a:xfrm>
            <a:off x="6638925" y="3425825"/>
            <a:ext cx="2217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400" b="1" smtClean="0">
                <a:solidFill>
                  <a:srgbClr val="333399"/>
                </a:solidFill>
                <a:latin typeface="+mj-lt"/>
              </a:rPr>
              <a:t>DOR 100 mg + TDF/FTC</a:t>
            </a:r>
            <a:endParaRPr lang="es-AR" sz="14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6168" name="Espace réservé du contenu 2"/>
          <p:cNvSpPr>
            <a:spLocks/>
          </p:cNvSpPr>
          <p:nvPr/>
        </p:nvSpPr>
        <p:spPr bwMode="auto">
          <a:xfrm>
            <a:off x="227013" y="4764360"/>
            <a:ext cx="8963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</a:rPr>
              <a:t>Objetivo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err="1" smtClean="0">
                <a:solidFill>
                  <a:srgbClr val="000066"/>
                </a:solidFill>
              </a:rPr>
              <a:t>Endpoints</a:t>
            </a:r>
            <a:r>
              <a:rPr lang="es-AR" dirty="0" smtClean="0">
                <a:solidFill>
                  <a:srgbClr val="000066"/>
                </a:solidFill>
              </a:rPr>
              <a:t> primarios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000066"/>
                </a:solidFill>
              </a:rPr>
              <a:t>% CV &lt; 40 c/</a:t>
            </a:r>
            <a:r>
              <a:rPr lang="es-AR" sz="1600" dirty="0" err="1" smtClean="0">
                <a:solidFill>
                  <a:srgbClr val="000066"/>
                </a:solidFill>
              </a:rPr>
              <a:t>mL</a:t>
            </a:r>
            <a:r>
              <a:rPr lang="es-AR" sz="1600" dirty="0" smtClean="0">
                <a:solidFill>
                  <a:srgbClr val="000066"/>
                </a:solidFill>
              </a:rPr>
              <a:t> a S24 (comparaciones estimadas para selección de dosis</a:t>
            </a:r>
            <a:br>
              <a:rPr lang="es-AR" sz="1600" dirty="0" smtClean="0">
                <a:solidFill>
                  <a:srgbClr val="000066"/>
                </a:solidFill>
              </a:rPr>
            </a:br>
            <a:r>
              <a:rPr lang="es-AR" sz="1600" dirty="0" smtClean="0">
                <a:solidFill>
                  <a:srgbClr val="000066"/>
                </a:solidFill>
              </a:rPr>
              <a:t>de DOR), ITT, NC=F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000066"/>
                </a:solidFill>
              </a:rPr>
              <a:t>Seguridad : general a S24, </a:t>
            </a:r>
            <a:r>
              <a:rPr lang="es-AR" sz="1600" dirty="0" err="1" smtClean="0">
                <a:solidFill>
                  <a:srgbClr val="000066"/>
                </a:solidFill>
              </a:rPr>
              <a:t>EAs</a:t>
            </a:r>
            <a:r>
              <a:rPr lang="es-AR" sz="1600" dirty="0" smtClean="0">
                <a:solidFill>
                  <a:srgbClr val="000066"/>
                </a:solidFill>
              </a:rPr>
              <a:t> de SNC pre especificada a S8 y S24</a:t>
            </a:r>
            <a:endParaRPr lang="es-AR" sz="1600" dirty="0">
              <a:solidFill>
                <a:srgbClr val="000066"/>
              </a:solidFill>
            </a:endParaRPr>
          </a:p>
        </p:txBody>
      </p:sp>
      <p:sp>
        <p:nvSpPr>
          <p:cNvPr id="6169" name="ZoneTexte 32"/>
          <p:cNvSpPr txBox="1">
            <a:spLocks noChangeArrowheads="1"/>
          </p:cNvSpPr>
          <p:nvPr/>
        </p:nvSpPr>
        <p:spPr bwMode="auto">
          <a:xfrm>
            <a:off x="363538" y="4448145"/>
            <a:ext cx="42080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 smtClean="0">
                <a:solidFill>
                  <a:srgbClr val="002060"/>
                </a:solidFill>
              </a:rPr>
              <a:t>* Randomización estratificada por CV (&gt; o ≤ 100,000 c/mL)</a:t>
            </a:r>
            <a:endParaRPr lang="es-AR" sz="1200">
              <a:solidFill>
                <a:srgbClr val="002060"/>
              </a:solidFill>
            </a:endParaRPr>
          </a:p>
        </p:txBody>
      </p:sp>
      <p:sp>
        <p:nvSpPr>
          <p:cNvPr id="6170" name="Text Box 3"/>
          <p:cNvSpPr txBox="1">
            <a:spLocks noChangeArrowheads="1"/>
          </p:cNvSpPr>
          <p:nvPr/>
        </p:nvSpPr>
        <p:spPr bwMode="auto">
          <a:xfrm>
            <a:off x="5791200" y="6583363"/>
            <a:ext cx="3352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Morales-Ramirez JO, CROI 2014, Abs. 92LB </a:t>
            </a:r>
          </a:p>
        </p:txBody>
      </p:sp>
      <p:sp>
        <p:nvSpPr>
          <p:cNvPr id="6171" name="Line 31"/>
          <p:cNvSpPr>
            <a:spLocks noChangeShapeType="1"/>
          </p:cNvSpPr>
          <p:nvPr/>
        </p:nvSpPr>
        <p:spPr bwMode="auto">
          <a:xfrm flipV="1">
            <a:off x="6681788" y="2895600"/>
            <a:ext cx="2108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6172" name="Line 31"/>
          <p:cNvSpPr>
            <a:spLocks noChangeShapeType="1"/>
          </p:cNvSpPr>
          <p:nvPr/>
        </p:nvSpPr>
        <p:spPr bwMode="auto">
          <a:xfrm flipV="1">
            <a:off x="6715125" y="3733800"/>
            <a:ext cx="207486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6173" name="ZoneTexte 36"/>
          <p:cNvSpPr txBox="1">
            <a:spLocks noChangeArrowheads="1"/>
          </p:cNvSpPr>
          <p:nvPr/>
        </p:nvSpPr>
        <p:spPr bwMode="auto">
          <a:xfrm>
            <a:off x="6638925" y="2133600"/>
            <a:ext cx="2217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400" b="1" smtClean="0">
                <a:solidFill>
                  <a:srgbClr val="333399"/>
                </a:solidFill>
                <a:latin typeface="+mj-lt"/>
              </a:rPr>
              <a:t>DOR 100 mg + TDF/FTC</a:t>
            </a:r>
            <a:endParaRPr lang="es-AR" sz="14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6174" name="ZoneTexte 37"/>
          <p:cNvSpPr txBox="1">
            <a:spLocks noChangeArrowheads="1"/>
          </p:cNvSpPr>
          <p:nvPr/>
        </p:nvSpPr>
        <p:spPr bwMode="auto">
          <a:xfrm>
            <a:off x="6638925" y="2590800"/>
            <a:ext cx="2217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400" b="1" smtClean="0">
                <a:solidFill>
                  <a:srgbClr val="333399"/>
                </a:solidFill>
                <a:latin typeface="+mj-lt"/>
              </a:rPr>
              <a:t>DOR 100 mg + TDF/FTC</a:t>
            </a:r>
            <a:endParaRPr lang="es-AR" sz="1400" b="1">
              <a:solidFill>
                <a:srgbClr val="333399"/>
              </a:solidFill>
              <a:latin typeface="+mj-lt"/>
            </a:endParaRPr>
          </a:p>
        </p:txBody>
      </p:sp>
      <p:cxnSp>
        <p:nvCxnSpPr>
          <p:cNvPr id="32" name="Connecteur en angle 31"/>
          <p:cNvCxnSpPr>
            <a:stCxn id="6157" idx="3"/>
            <a:endCxn id="6148" idx="1"/>
          </p:cNvCxnSpPr>
          <p:nvPr/>
        </p:nvCxnSpPr>
        <p:spPr bwMode="auto">
          <a:xfrm flipV="1">
            <a:off x="2065421" y="2393950"/>
            <a:ext cx="1525504" cy="774552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en angle 33"/>
          <p:cNvCxnSpPr>
            <a:stCxn id="6157" idx="3"/>
            <a:endCxn id="6149" idx="1"/>
          </p:cNvCxnSpPr>
          <p:nvPr/>
        </p:nvCxnSpPr>
        <p:spPr bwMode="auto">
          <a:xfrm flipV="1">
            <a:off x="2065421" y="2840832"/>
            <a:ext cx="1525504" cy="327670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en angle 35"/>
          <p:cNvCxnSpPr>
            <a:stCxn id="6157" idx="3"/>
            <a:endCxn id="6150" idx="1"/>
          </p:cNvCxnSpPr>
          <p:nvPr/>
        </p:nvCxnSpPr>
        <p:spPr bwMode="auto">
          <a:xfrm>
            <a:off x="2065421" y="3168502"/>
            <a:ext cx="1525503" cy="118417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6157" idx="3"/>
            <a:endCxn id="6151" idx="1"/>
          </p:cNvCxnSpPr>
          <p:nvPr/>
        </p:nvCxnSpPr>
        <p:spPr bwMode="auto">
          <a:xfrm>
            <a:off x="2065421" y="3168502"/>
            <a:ext cx="1525504" cy="564227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6157" idx="3"/>
            <a:endCxn id="6152" idx="1"/>
          </p:cNvCxnSpPr>
          <p:nvPr/>
        </p:nvCxnSpPr>
        <p:spPr bwMode="auto">
          <a:xfrm>
            <a:off x="2065421" y="3168502"/>
            <a:ext cx="1525504" cy="1083666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Grouper 27"/>
          <p:cNvGrpSpPr>
            <a:grpSpLocks/>
          </p:cNvGrpSpPr>
          <p:nvPr/>
        </p:nvGrpSpPr>
        <p:grpSpPr bwMode="auto">
          <a:xfrm>
            <a:off x="0" y="6570669"/>
            <a:ext cx="1691680" cy="472748"/>
            <a:chOff x="-1" y="6570663"/>
            <a:chExt cx="1692000" cy="474021"/>
          </a:xfrm>
        </p:grpSpPr>
        <p:sp>
          <p:nvSpPr>
            <p:cNvPr id="4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3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462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MK1439007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45" name="ZoneTexte 44"/>
          <p:cNvSpPr txBox="1"/>
          <p:nvPr/>
        </p:nvSpPr>
        <p:spPr>
          <a:xfrm>
            <a:off x="4343400" y="1787525"/>
            <a:ext cx="105701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b="1" smtClean="0">
                <a:solidFill>
                  <a:srgbClr val="333399"/>
                </a:solidFill>
                <a:latin typeface="+mj-lt"/>
                <a:ea typeface="+mn-ea"/>
              </a:rPr>
              <a:t>Doble ciego</a:t>
            </a:r>
            <a:endParaRPr lang="es-AR" sz="1400" b="1">
              <a:solidFill>
                <a:srgbClr val="333399"/>
              </a:solidFill>
              <a:latin typeface="+mj-lt"/>
              <a:ea typeface="+mn-ea"/>
            </a:endParaRPr>
          </a:p>
        </p:txBody>
      </p:sp>
      <p:cxnSp>
        <p:nvCxnSpPr>
          <p:cNvPr id="47" name="Connecteur droit 46"/>
          <p:cNvCxnSpPr/>
          <p:nvPr/>
        </p:nvCxnSpPr>
        <p:spPr bwMode="auto">
          <a:xfrm>
            <a:off x="5495925" y="1940619"/>
            <a:ext cx="1111250" cy="1588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 bwMode="auto">
          <a:xfrm>
            <a:off x="3590925" y="1940619"/>
            <a:ext cx="752475" cy="1588"/>
          </a:xfrm>
          <a:prstGeom prst="line">
            <a:avLst/>
          </a:prstGeom>
          <a:ln w="19050">
            <a:solidFill>
              <a:srgbClr val="333399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MK1439007: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sp>
        <p:nvSpPr>
          <p:cNvPr id="7171" name="ZoneTexte 9"/>
          <p:cNvSpPr txBox="1">
            <a:spLocks noChangeArrowheads="1"/>
          </p:cNvSpPr>
          <p:nvPr/>
        </p:nvSpPr>
        <p:spPr bwMode="auto">
          <a:xfrm>
            <a:off x="3581400" y="2657475"/>
            <a:ext cx="4681538" cy="3698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fr-FR" b="1" dirty="0" smtClean="0">
                <a:solidFill>
                  <a:schemeClr val="bg1"/>
                </a:solidFill>
                <a:latin typeface="+mj-lt"/>
              </a:rPr>
              <a:t>DOR 100 mg QD + TDF/FTC</a:t>
            </a:r>
            <a:endParaRPr lang="es-AR" altLang="fr-F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172" name="ZoneTexte 11"/>
          <p:cNvSpPr txBox="1">
            <a:spLocks noChangeArrowheads="1"/>
          </p:cNvSpPr>
          <p:nvPr/>
        </p:nvSpPr>
        <p:spPr bwMode="auto">
          <a:xfrm>
            <a:off x="3581400" y="3640292"/>
            <a:ext cx="4681538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fr-FR" b="1" dirty="0" smtClean="0">
                <a:solidFill>
                  <a:srgbClr val="000066"/>
                </a:solidFill>
                <a:latin typeface="+mj-lt"/>
              </a:rPr>
              <a:t>EFV 600 mg QD + TDF/FTC</a:t>
            </a:r>
            <a:endParaRPr lang="es-AR" altLang="fr-FR" b="1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7173" name="Espace réservé du contenu 3"/>
          <p:cNvSpPr>
            <a:spLocks noGrp="1"/>
          </p:cNvSpPr>
          <p:nvPr>
            <p:ph idx="1"/>
          </p:nvPr>
        </p:nvSpPr>
        <p:spPr>
          <a:xfrm>
            <a:off x="303213" y="1988840"/>
            <a:ext cx="1785937" cy="477838"/>
          </a:xfrm>
        </p:spPr>
        <p:txBody>
          <a:bodyPr/>
          <a:lstStyle/>
          <a:p>
            <a:pPr eaLnBrk="1" hangingPunct="1"/>
            <a:r>
              <a:rPr lang="es-AR" sz="2400" b="1" smtClean="0">
                <a:latin typeface="+mj-lt"/>
                <a:ea typeface="ＭＳ Ｐゴシック" pitchFamily="-1" charset="-128"/>
              </a:rPr>
              <a:t>Fase IIb,</a:t>
            </a:r>
          </a:p>
          <a:p>
            <a:pPr eaLnBrk="1" hangingPunct="1">
              <a:buFont typeface="Wingdings" pitchFamily="-1" charset="2"/>
              <a:buNone/>
            </a:pPr>
            <a:r>
              <a:rPr lang="es-AR" sz="2400" b="1" smtClean="0">
                <a:latin typeface="+mj-lt"/>
                <a:ea typeface="ＭＳ Ｐゴシック" pitchFamily="-1" charset="-128"/>
              </a:rPr>
              <a:t>	parte 2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227013" y="1139825"/>
            <a:ext cx="1811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4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4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5" name="Connecteur droit 66"/>
          <p:cNvCxnSpPr>
            <a:cxnSpLocks noChangeShapeType="1"/>
          </p:cNvCxnSpPr>
          <p:nvPr/>
        </p:nvCxnSpPr>
        <p:spPr bwMode="auto">
          <a:xfrm rot="5400000">
            <a:off x="2309813" y="2660650"/>
            <a:ext cx="731838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76" name="Oval 170"/>
          <p:cNvSpPr>
            <a:spLocks noChangeArrowheads="1"/>
          </p:cNvSpPr>
          <p:nvPr/>
        </p:nvSpPr>
        <p:spPr bwMode="auto">
          <a:xfrm>
            <a:off x="1903413" y="1281113"/>
            <a:ext cx="1539875" cy="1195387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Randomización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1 : 1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Doble ciego</a:t>
            </a:r>
            <a:endParaRPr lang="es-AR" sz="1400" b="1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7177" name="AutoShape 162"/>
          <p:cNvSpPr>
            <a:spLocks noChangeArrowheads="1"/>
          </p:cNvSpPr>
          <p:nvPr/>
        </p:nvSpPr>
        <p:spPr bwMode="auto">
          <a:xfrm>
            <a:off x="433302" y="2966919"/>
            <a:ext cx="1632119" cy="91940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Naïve de ARV</a:t>
            </a:r>
          </a:p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CV </a:t>
            </a:r>
            <a:r>
              <a:rPr lang="es-AR" sz="1600" b="1" u="sng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&gt;</a:t>
            </a:r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1,000 c/mL</a:t>
            </a:r>
          </a:p>
          <a:p>
            <a:pPr algn="ctr" defTabSz="914400"/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CD4 ≥ 100/mm</a:t>
            </a:r>
            <a:r>
              <a:rPr lang="es-AR" sz="1600" b="1" baseline="3000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3</a:t>
            </a:r>
            <a:endParaRPr lang="es-AR" sz="1600" b="1" baseline="3000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cxnSp>
        <p:nvCxnSpPr>
          <p:cNvPr id="7178" name="AutoShape 60"/>
          <p:cNvCxnSpPr>
            <a:cxnSpLocks noChangeShapeType="1"/>
          </p:cNvCxnSpPr>
          <p:nvPr/>
        </p:nvCxnSpPr>
        <p:spPr bwMode="auto">
          <a:xfrm rot="10800000" flipH="1" flipV="1">
            <a:off x="3579813" y="2816225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7179" name="Line 63"/>
          <p:cNvSpPr>
            <a:spLocks noChangeShapeType="1"/>
          </p:cNvSpPr>
          <p:nvPr/>
        </p:nvSpPr>
        <p:spPr bwMode="auto">
          <a:xfrm>
            <a:off x="2354263" y="322580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21" name="Oval 110"/>
          <p:cNvSpPr>
            <a:spLocks noChangeArrowheads="1"/>
          </p:cNvSpPr>
          <p:nvPr/>
        </p:nvSpPr>
        <p:spPr bwMode="auto">
          <a:xfrm>
            <a:off x="7956376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600" b="1" smtClean="0">
                <a:solidFill>
                  <a:srgbClr val="0066FF"/>
                </a:solidFill>
                <a:latin typeface="Calibri" pitchFamily="-1" charset="0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7181" name="Line 172"/>
          <p:cNvSpPr>
            <a:spLocks noChangeShapeType="1"/>
          </p:cNvSpPr>
          <p:nvPr/>
        </p:nvSpPr>
        <p:spPr bwMode="auto">
          <a:xfrm>
            <a:off x="8254826" y="1987550"/>
            <a:ext cx="0" cy="26606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7182" name="Espace réservé du contenu 2"/>
          <p:cNvSpPr>
            <a:spLocks/>
          </p:cNvSpPr>
          <p:nvPr/>
        </p:nvSpPr>
        <p:spPr bwMode="auto">
          <a:xfrm>
            <a:off x="254570" y="3962400"/>
            <a:ext cx="8997950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</a:rPr>
              <a:t>Objetivo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smtClean="0">
                <a:solidFill>
                  <a:srgbClr val="000066"/>
                </a:solidFill>
              </a:rPr>
              <a:t>Análisis de EA de SNC, S8 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smtClean="0">
                <a:solidFill>
                  <a:srgbClr val="000066"/>
                </a:solidFill>
              </a:rPr>
              <a:t>Partes 1 y 2 combinadas (DOR 100 mg vs EFV)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smtClean="0">
                <a:solidFill>
                  <a:srgbClr val="000066"/>
                </a:solidFill>
              </a:rPr>
              <a:t>Análisis de eficacia y seguridad, S48 : parte 1 solamente, S96 : partes 1 y 2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smtClean="0">
                <a:solidFill>
                  <a:srgbClr val="000066"/>
                </a:solidFill>
              </a:rPr>
              <a:t>% con CV&lt; 40 c/</a:t>
            </a:r>
            <a:r>
              <a:rPr lang="es-AR" dirty="0" err="1" smtClean="0">
                <a:solidFill>
                  <a:srgbClr val="000066"/>
                </a:solidFill>
              </a:rPr>
              <a:t>mL</a:t>
            </a:r>
            <a:r>
              <a:rPr lang="es-AR" dirty="0" smtClean="0">
                <a:solidFill>
                  <a:srgbClr val="000066"/>
                </a:solidFill>
              </a:rPr>
              <a:t>, &lt; 200 c/</a:t>
            </a:r>
            <a:r>
              <a:rPr lang="es-AR" dirty="0" err="1" smtClean="0">
                <a:solidFill>
                  <a:srgbClr val="000066"/>
                </a:solidFill>
              </a:rPr>
              <a:t>mL</a:t>
            </a:r>
            <a:r>
              <a:rPr lang="es-AR" dirty="0" smtClean="0">
                <a:solidFill>
                  <a:srgbClr val="000066"/>
                </a:solidFill>
              </a:rPr>
              <a:t>, no completo=Fallo para datos faltantes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smtClean="0">
                <a:solidFill>
                  <a:srgbClr val="000066"/>
                </a:solidFill>
              </a:rPr>
              <a:t>Cambio de CD4 desde el basal,  fallo observado</a:t>
            </a:r>
            <a:endParaRPr lang="es-AR" dirty="0" smtClean="0">
              <a:solidFill>
                <a:srgbClr val="008000"/>
              </a:solidFill>
            </a:endParaRP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dirty="0" err="1" smtClean="0">
                <a:solidFill>
                  <a:srgbClr val="000066"/>
                </a:solidFill>
              </a:rPr>
              <a:t>Endpoints</a:t>
            </a:r>
            <a:r>
              <a:rPr lang="es-AR" dirty="0" smtClean="0">
                <a:solidFill>
                  <a:srgbClr val="000066"/>
                </a:solidFill>
              </a:rPr>
              <a:t> de seguridad: eventos adversos, parámetros de laboratorio </a:t>
            </a:r>
          </a:p>
          <a:p>
            <a:pPr marL="1257300" lvl="2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endParaRPr lang="es-AR" dirty="0">
              <a:solidFill>
                <a:srgbClr val="000066"/>
              </a:solidFill>
            </a:endParaRPr>
          </a:p>
        </p:txBody>
      </p:sp>
      <p:sp>
        <p:nvSpPr>
          <p:cNvPr id="7184" name="Rectangle 9"/>
          <p:cNvSpPr>
            <a:spLocks noChangeArrowheads="1"/>
          </p:cNvSpPr>
          <p:nvPr/>
        </p:nvSpPr>
        <p:spPr bwMode="auto">
          <a:xfrm>
            <a:off x="2843808" y="3460750"/>
            <a:ext cx="722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1600" b="1" smtClean="0">
                <a:solidFill>
                  <a:srgbClr val="C00000"/>
                </a:solidFill>
                <a:latin typeface="Calibri" pitchFamily="-1" charset="0"/>
              </a:rPr>
              <a:t>N = 66</a:t>
            </a:r>
            <a:endParaRPr lang="es-AR" sz="1600" b="1">
              <a:solidFill>
                <a:srgbClr val="C00000"/>
              </a:solidFill>
              <a:latin typeface="Calibri" pitchFamily="-1" charset="0"/>
            </a:endParaRPr>
          </a:p>
        </p:txBody>
      </p:sp>
      <p:sp>
        <p:nvSpPr>
          <p:cNvPr id="7185" name="Rectangle 8"/>
          <p:cNvSpPr>
            <a:spLocks noChangeArrowheads="1"/>
          </p:cNvSpPr>
          <p:nvPr/>
        </p:nvSpPr>
        <p:spPr bwMode="auto">
          <a:xfrm>
            <a:off x="2843808" y="2466975"/>
            <a:ext cx="722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1600" b="1" smtClean="0">
                <a:solidFill>
                  <a:srgbClr val="C00000"/>
                </a:solidFill>
                <a:latin typeface="Calibri" pitchFamily="-1" charset="0"/>
              </a:rPr>
              <a:t>N = 66</a:t>
            </a:r>
            <a:endParaRPr lang="es-AR" sz="1600" b="1">
              <a:solidFill>
                <a:srgbClr val="C00000"/>
              </a:solidFill>
              <a:latin typeface="Calibri" pitchFamily="-1" charset="0"/>
            </a:endParaRPr>
          </a:p>
        </p:txBody>
      </p:sp>
      <p:grpSp>
        <p:nvGrpSpPr>
          <p:cNvPr id="18" name="Grouper 27"/>
          <p:cNvGrpSpPr>
            <a:grpSpLocks/>
          </p:cNvGrpSpPr>
          <p:nvPr/>
        </p:nvGrpSpPr>
        <p:grpSpPr bwMode="auto">
          <a:xfrm>
            <a:off x="0" y="6570669"/>
            <a:ext cx="1691680" cy="472748"/>
            <a:chOff x="-1" y="6570663"/>
            <a:chExt cx="1692000" cy="474021"/>
          </a:xfrm>
        </p:grpSpPr>
        <p:sp>
          <p:nvSpPr>
            <p:cNvPr id="1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462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MK1439007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65058434"/>
              </p:ext>
            </p:extLst>
          </p:nvPr>
        </p:nvGraphicFramePr>
        <p:xfrm>
          <a:off x="381001" y="1600201"/>
          <a:ext cx="8458201" cy="4541000"/>
        </p:xfrm>
        <a:graphic>
          <a:graphicData uri="http://schemas.openxmlformats.org/drawingml/2006/table">
            <a:tbl>
              <a:tblPr/>
              <a:tblGrid>
                <a:gridCol w="252389"/>
                <a:gridCol w="3003434"/>
                <a:gridCol w="1060036"/>
                <a:gridCol w="984319"/>
                <a:gridCol w="1060036"/>
                <a:gridCol w="872321"/>
                <a:gridCol w="1225666"/>
              </a:tblGrid>
              <a:tr h="280786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DOR QD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EFV 600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00718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25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0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Edad,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Global : 35 años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50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0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CV 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0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cell/mm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383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0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Subtipo B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0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Discontinuación a S24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evento adverso*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Pérdida de seguimiento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Retiro de consentimiento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Decisión medica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0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Discontinuación a S48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18.6%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Por EA / pérdida de eficacia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9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  <a:cs typeface="+mn-cs"/>
                        </a:rPr>
                        <a:t>Perdida de seguimiento / retiro de consentimiento 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/ otros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 / 2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 / 2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 / 1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/ 1 /1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 / 2 /1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11" name="Rectangle 6"/>
          <p:cNvSpPr>
            <a:spLocks noChangeArrowheads="1"/>
          </p:cNvSpPr>
          <p:nvPr/>
        </p:nvSpPr>
        <p:spPr bwMode="auto">
          <a:xfrm>
            <a:off x="304800" y="1295400"/>
            <a:ext cx="853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-1" charset="0"/>
              </a:rPr>
              <a:t>Características basales y disposición de los pacientes (Parte 1)</a:t>
            </a:r>
            <a:endParaRPr lang="es-AR" sz="2400" b="1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8312" name="ZoneTexte 6"/>
          <p:cNvSpPr txBox="1">
            <a:spLocks noChangeArrowheads="1"/>
          </p:cNvSpPr>
          <p:nvPr/>
        </p:nvSpPr>
        <p:spPr bwMode="auto">
          <a:xfrm>
            <a:off x="304800" y="6141204"/>
            <a:ext cx="8763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100" dirty="0" smtClean="0">
                <a:solidFill>
                  <a:srgbClr val="000066"/>
                </a:solidFill>
              </a:rPr>
              <a:t>* DOR 25 mg : estupor (N = 1), DOR 50 mg: dolor abdominal/nausea/insomnio (N = 1), desorden del sueño (N = 1), DOR 100 mg : alucinaciones (N = 1), EFV :</a:t>
            </a:r>
            <a:r>
              <a:rPr lang="es-AR" sz="1100" dirty="0" err="1" smtClean="0">
                <a:solidFill>
                  <a:srgbClr val="000066"/>
                </a:solidFill>
              </a:rPr>
              <a:t>hemi</a:t>
            </a:r>
            <a:r>
              <a:rPr lang="es-AR" sz="1100" dirty="0" smtClean="0">
                <a:solidFill>
                  <a:srgbClr val="000066"/>
                </a:solidFill>
              </a:rPr>
              <a:t> disestesia derecha</a:t>
            </a:r>
            <a:r>
              <a:rPr lang="es-AR" sz="1100" dirty="0" smtClean="0">
                <a:solidFill>
                  <a:srgbClr val="008000"/>
                </a:solidFill>
              </a:rPr>
              <a:t> </a:t>
            </a:r>
            <a:r>
              <a:rPr lang="es-AR" sz="1100" dirty="0" smtClean="0">
                <a:solidFill>
                  <a:srgbClr val="000066"/>
                </a:solidFill>
              </a:rPr>
              <a:t>(N = 1), alucinaciones (N = 1)</a:t>
            </a:r>
          </a:p>
          <a:p>
            <a:endParaRPr lang="es-AR" sz="1100" dirty="0">
              <a:solidFill>
                <a:srgbClr val="000066"/>
              </a:solidFill>
            </a:endParaRPr>
          </a:p>
        </p:txBody>
      </p:sp>
      <p:sp>
        <p:nvSpPr>
          <p:cNvPr id="8313" name="Text Box 3"/>
          <p:cNvSpPr txBox="1">
            <a:spLocks noChangeArrowheads="1"/>
          </p:cNvSpPr>
          <p:nvPr/>
        </p:nvSpPr>
        <p:spPr bwMode="auto">
          <a:xfrm>
            <a:off x="2286000" y="6583363"/>
            <a:ext cx="685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Morales-Ramirez JO, CROI 2014, Abs. 92LB,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</a:t>
            </a:r>
          </a:p>
        </p:txBody>
      </p:sp>
      <p:sp>
        <p:nvSpPr>
          <p:cNvPr id="831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MK1439007: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pSp>
        <p:nvGrpSpPr>
          <p:cNvPr id="10" name="Grouper 27"/>
          <p:cNvGrpSpPr>
            <a:grpSpLocks/>
          </p:cNvGrpSpPr>
          <p:nvPr/>
        </p:nvGrpSpPr>
        <p:grpSpPr bwMode="auto">
          <a:xfrm>
            <a:off x="0" y="6570669"/>
            <a:ext cx="1691680" cy="472748"/>
            <a:chOff x="-1" y="6570663"/>
            <a:chExt cx="1692000" cy="47402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462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MK1439007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MK1439007: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5138240"/>
              </p:ext>
            </p:extLst>
          </p:nvPr>
        </p:nvGraphicFramePr>
        <p:xfrm>
          <a:off x="609600" y="1676400"/>
          <a:ext cx="7543800" cy="1455552"/>
        </p:xfrm>
        <a:graphic>
          <a:graphicData uri="http://schemas.openxmlformats.org/drawingml/2006/table">
            <a:tbl>
              <a:tblPr/>
              <a:tblGrid>
                <a:gridCol w="3124200"/>
                <a:gridCol w="2133600"/>
                <a:gridCol w="2286000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DOR 100 mg, N = 108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" charset="-128"/>
                        </a:rPr>
                        <a:t>EFV 600 mg, N = 108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Edad, años, mediana ; mujeres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 ; 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 ; 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CV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cell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mediana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245" name="Rectangle 6"/>
          <p:cNvSpPr>
            <a:spLocks noChangeArrowheads="1"/>
          </p:cNvSpPr>
          <p:nvPr/>
        </p:nvSpPr>
        <p:spPr bwMode="auto">
          <a:xfrm>
            <a:off x="228600" y="3411538"/>
            <a:ext cx="81534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-1" charset="0"/>
              </a:rPr>
              <a:t>Eventos de SNC a S8, todas las causas (Partes 1 y 2)</a:t>
            </a:r>
            <a:endParaRPr lang="es-AR" sz="2400" b="1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9247" name="Rectangle 6"/>
          <p:cNvSpPr>
            <a:spLocks noChangeArrowheads="1"/>
          </p:cNvSpPr>
          <p:nvPr/>
        </p:nvSpPr>
        <p:spPr bwMode="auto">
          <a:xfrm>
            <a:off x="152400" y="1295400"/>
            <a:ext cx="90932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-1" charset="0"/>
              </a:rPr>
              <a:t>Características basales (Partes 1 and 2)</a:t>
            </a:r>
            <a:endParaRPr lang="es-AR" sz="2400" b="1">
              <a:solidFill>
                <a:srgbClr val="CC3300"/>
              </a:solidFill>
              <a:latin typeface="Calibri" pitchFamily="-1" charset="0"/>
            </a:endParaRPr>
          </a:p>
        </p:txBody>
      </p:sp>
      <p:graphicFrame>
        <p:nvGraphicFramePr>
          <p:cNvPr id="12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62442917"/>
              </p:ext>
            </p:extLst>
          </p:nvPr>
        </p:nvGraphicFramePr>
        <p:xfrm>
          <a:off x="3429000" y="3886200"/>
          <a:ext cx="5562600" cy="2598048"/>
        </p:xfrm>
        <a:graphic>
          <a:graphicData uri="http://schemas.openxmlformats.org/drawingml/2006/table">
            <a:tbl>
              <a:tblPr/>
              <a:tblGrid>
                <a:gridCol w="2819399"/>
                <a:gridCol w="1320210"/>
                <a:gridCol w="1422991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-84" charset="-128"/>
                          <a:cs typeface="ＭＳ Ｐゴシック" pitchFamily="-84" charset="-128"/>
                        </a:rPr>
                        <a:t>DOR 100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84" charset="-128"/>
                          <a:cs typeface="ＭＳ Ｐゴシック" pitchFamily="-84" charset="-128"/>
                        </a:rPr>
                        <a:t>EFV 600 mg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Mareos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9.3%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27.8%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Insomnio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6.5 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Sueños anormales/ pesadillas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5.6 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% / 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5.6 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16.7% / 8.3%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Alucinaciones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0.9 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Depresión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0.9 %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1.9%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Somnolencia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0.9 %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Alteraciones de la atención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2.8%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Ideas suicidas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84" charset="0"/>
                        <a:ea typeface="ＭＳ Ｐゴシック" pitchFamily="-84" charset="-128"/>
                        <a:cs typeface="ＭＳ Ｐゴシック" pitchFamily="-8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0.9%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438861"/>
              </p:ext>
            </p:extLst>
          </p:nvPr>
        </p:nvGraphicFramePr>
        <p:xfrm>
          <a:off x="304800" y="3886201"/>
          <a:ext cx="2743200" cy="2592753"/>
        </p:xfrm>
        <a:graphic>
          <a:graphicData uri="http://schemas.openxmlformats.org/drawingml/2006/table">
            <a:tbl>
              <a:tblPr/>
              <a:tblGrid>
                <a:gridCol w="1320800"/>
                <a:gridCol w="1422400"/>
              </a:tblGrid>
              <a:tr h="4555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% de pacientes con  ≥ 1 evento de SNC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297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DOR 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108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EFV 600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108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55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22.2%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43.5%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297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 pitchFamily="-1" charset="2"/>
                          <a:ea typeface="ＭＳ Ｐゴシック" pitchFamily="-1" charset="-128"/>
                        </a:rPr>
                        <a:t>D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(IC95%) 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- 21.3 (- 33.2 ; - 8.8)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er 27"/>
          <p:cNvGrpSpPr>
            <a:grpSpLocks/>
          </p:cNvGrpSpPr>
          <p:nvPr/>
        </p:nvGrpSpPr>
        <p:grpSpPr bwMode="auto">
          <a:xfrm>
            <a:off x="0" y="6570669"/>
            <a:ext cx="1691680" cy="472748"/>
            <a:chOff x="-1" y="6570663"/>
            <a:chExt cx="1692000" cy="47402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462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MK1439007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5" name="Text Box 2"/>
          <p:cNvSpPr txBox="1">
            <a:spLocks noChangeArrowheads="1"/>
          </p:cNvSpPr>
          <p:nvPr/>
        </p:nvSpPr>
        <p:spPr bwMode="auto">
          <a:xfrm>
            <a:off x="1155782" y="1128713"/>
            <a:ext cx="68197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400" b="1" smtClean="0">
                <a:solidFill>
                  <a:srgbClr val="CC3300"/>
                </a:solidFill>
                <a:latin typeface="Calibri" pitchFamily="-1" charset="0"/>
              </a:rPr>
              <a:t>Respuesta al tratamiento, CV &lt; 40 c/mL (ITT, NC = F)</a:t>
            </a:r>
            <a:endParaRPr lang="es-AR" sz="2400" b="1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113" name="Espace réservé du contenu 2"/>
          <p:cNvSpPr txBox="1">
            <a:spLocks/>
          </p:cNvSpPr>
          <p:nvPr/>
        </p:nvSpPr>
        <p:spPr bwMode="auto">
          <a:xfrm>
            <a:off x="358775" y="5373216"/>
            <a:ext cx="797012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000" b="1" dirty="0" smtClean="0">
                <a:solidFill>
                  <a:srgbClr val="CC3300"/>
                </a:solidFill>
                <a:latin typeface="Calibri" pitchFamily="-1" charset="0"/>
              </a:rPr>
              <a:t>Cambio en CD4/mm</a:t>
            </a:r>
            <a:r>
              <a:rPr lang="es-AR" sz="2000" b="1" baseline="30000" dirty="0" smtClean="0">
                <a:solidFill>
                  <a:srgbClr val="CC3300"/>
                </a:solidFill>
                <a:latin typeface="Calibri" pitchFamily="-1" charset="0"/>
              </a:rPr>
              <a:t>3 </a:t>
            </a:r>
            <a:r>
              <a:rPr lang="es-AR" sz="2000" b="1" dirty="0" smtClean="0">
                <a:solidFill>
                  <a:srgbClr val="CC3300"/>
                </a:solidFill>
                <a:latin typeface="Calibri" pitchFamily="-1" charset="0"/>
              </a:rPr>
              <a:t> (media) a S48	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Verdana" pitchFamily="34" charset="0"/>
              <a:buChar char="–"/>
            </a:pPr>
            <a:r>
              <a:rPr lang="es-AR" dirty="0" smtClean="0">
                <a:solidFill>
                  <a:srgbClr val="000066"/>
                </a:solidFill>
                <a:latin typeface="+mn-lt"/>
              </a:rPr>
              <a:t>DOR todas las dosis : + 168</a:t>
            </a:r>
          </a:p>
          <a:p>
            <a:pPr marL="800100" lvl="1" indent="-342900" defTabSz="914400" eaLnBrk="0" hangingPunct="0">
              <a:buClr>
                <a:srgbClr val="CC3300"/>
              </a:buClr>
              <a:buFont typeface="Verdana" pitchFamily="34" charset="0"/>
              <a:buChar char="–"/>
            </a:pPr>
            <a:r>
              <a:rPr lang="es-AR" dirty="0" smtClean="0">
                <a:solidFill>
                  <a:srgbClr val="000066"/>
                </a:solidFill>
                <a:latin typeface="+mn-lt"/>
              </a:rPr>
              <a:t>EFV : + 179</a:t>
            </a:r>
            <a:endParaRPr lang="es-AR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319" name="Text Box 3"/>
          <p:cNvSpPr txBox="1">
            <a:spLocks noChangeArrowheads="1"/>
          </p:cNvSpPr>
          <p:nvPr/>
        </p:nvSpPr>
        <p:spPr bwMode="auto">
          <a:xfrm>
            <a:off x="2286000" y="6583363"/>
            <a:ext cx="685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Morales-Ramirez JO, CROI 2014, Abs. 92LB, </a:t>
            </a:r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</a:t>
            </a:r>
          </a:p>
        </p:txBody>
      </p:sp>
      <p:grpSp>
        <p:nvGrpSpPr>
          <p:cNvPr id="99" name="Grouper 27"/>
          <p:cNvGrpSpPr>
            <a:grpSpLocks/>
          </p:cNvGrpSpPr>
          <p:nvPr/>
        </p:nvGrpSpPr>
        <p:grpSpPr bwMode="auto">
          <a:xfrm>
            <a:off x="0" y="6570669"/>
            <a:ext cx="1691680" cy="472748"/>
            <a:chOff x="-1" y="6570663"/>
            <a:chExt cx="1692000" cy="474021"/>
          </a:xfrm>
        </p:grpSpPr>
        <p:sp>
          <p:nvSpPr>
            <p:cNvPr id="10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1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462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MK1439007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03" name="Titre 102"/>
          <p:cNvSpPr>
            <a:spLocks noGrp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MK1439007: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  <a:endParaRPr lang="fr-FR" dirty="0"/>
          </a:p>
        </p:txBody>
      </p:sp>
      <p:grpSp>
        <p:nvGrpSpPr>
          <p:cNvPr id="116" name="Groupe 115"/>
          <p:cNvGrpSpPr/>
          <p:nvPr/>
        </p:nvGrpSpPr>
        <p:grpSpPr>
          <a:xfrm>
            <a:off x="323528" y="1730375"/>
            <a:ext cx="8237178" cy="3532229"/>
            <a:chOff x="323528" y="1730375"/>
            <a:chExt cx="8237178" cy="3532229"/>
          </a:xfrm>
        </p:grpSpPr>
        <p:sp>
          <p:nvSpPr>
            <p:cNvPr id="83983" name="Rectangle 15"/>
            <p:cNvSpPr>
              <a:spLocks noChangeArrowheads="1"/>
            </p:cNvSpPr>
            <p:nvPr/>
          </p:nvSpPr>
          <p:spPr bwMode="auto">
            <a:xfrm>
              <a:off x="1071945" y="2503402"/>
              <a:ext cx="579698" cy="224897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84" name="Freeform 16"/>
            <p:cNvSpPr>
              <a:spLocks noEditPoints="1"/>
            </p:cNvSpPr>
            <p:nvPr/>
          </p:nvSpPr>
          <p:spPr bwMode="auto">
            <a:xfrm>
              <a:off x="1067618" y="2487581"/>
              <a:ext cx="579698" cy="224897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064" y="0"/>
                </a:cxn>
                <a:cxn ang="0">
                  <a:pos x="1072" y="8"/>
                </a:cxn>
                <a:cxn ang="0">
                  <a:pos x="1072" y="4216"/>
                </a:cxn>
                <a:cxn ang="0">
                  <a:pos x="1064" y="4224"/>
                </a:cxn>
                <a:cxn ang="0">
                  <a:pos x="8" y="4224"/>
                </a:cxn>
                <a:cxn ang="0">
                  <a:pos x="0" y="4216"/>
                </a:cxn>
                <a:cxn ang="0">
                  <a:pos x="0" y="8"/>
                </a:cxn>
                <a:cxn ang="0">
                  <a:pos x="16" y="4216"/>
                </a:cxn>
                <a:cxn ang="0">
                  <a:pos x="8" y="4208"/>
                </a:cxn>
                <a:cxn ang="0">
                  <a:pos x="1064" y="4208"/>
                </a:cxn>
                <a:cxn ang="0">
                  <a:pos x="1056" y="4216"/>
                </a:cxn>
                <a:cxn ang="0">
                  <a:pos x="1056" y="8"/>
                </a:cxn>
                <a:cxn ang="0">
                  <a:pos x="106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216"/>
                </a:cxn>
              </a:cxnLst>
              <a:rect l="0" t="0" r="r" b="b"/>
              <a:pathLst>
                <a:path w="1072" h="422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064" y="0"/>
                  </a:lnTo>
                  <a:cubicBezTo>
                    <a:pt x="1069" y="0"/>
                    <a:pt x="1072" y="4"/>
                    <a:pt x="1072" y="8"/>
                  </a:cubicBezTo>
                  <a:lnTo>
                    <a:pt x="1072" y="4216"/>
                  </a:lnTo>
                  <a:cubicBezTo>
                    <a:pt x="1072" y="4221"/>
                    <a:pt x="1069" y="4224"/>
                    <a:pt x="1064" y="4224"/>
                  </a:cubicBezTo>
                  <a:lnTo>
                    <a:pt x="8" y="4224"/>
                  </a:lnTo>
                  <a:cubicBezTo>
                    <a:pt x="4" y="4224"/>
                    <a:pt x="0" y="4221"/>
                    <a:pt x="0" y="4216"/>
                  </a:cubicBezTo>
                  <a:lnTo>
                    <a:pt x="0" y="8"/>
                  </a:lnTo>
                  <a:close/>
                  <a:moveTo>
                    <a:pt x="16" y="4216"/>
                  </a:moveTo>
                  <a:lnTo>
                    <a:pt x="8" y="4208"/>
                  </a:lnTo>
                  <a:lnTo>
                    <a:pt x="1064" y="4208"/>
                  </a:lnTo>
                  <a:lnTo>
                    <a:pt x="1056" y="4216"/>
                  </a:lnTo>
                  <a:lnTo>
                    <a:pt x="1056" y="8"/>
                  </a:lnTo>
                  <a:lnTo>
                    <a:pt x="106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216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solidFill>
                <a:srgbClr val="FFC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85" name="Rectangle 17"/>
            <p:cNvSpPr>
              <a:spLocks noChangeArrowheads="1"/>
            </p:cNvSpPr>
            <p:nvPr/>
          </p:nvSpPr>
          <p:spPr bwMode="auto">
            <a:xfrm>
              <a:off x="1794404" y="2613798"/>
              <a:ext cx="589793" cy="2138577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86" name="Freeform 18"/>
            <p:cNvSpPr>
              <a:spLocks noEditPoints="1"/>
            </p:cNvSpPr>
            <p:nvPr/>
          </p:nvSpPr>
          <p:spPr bwMode="auto">
            <a:xfrm>
              <a:off x="1790078" y="2597978"/>
              <a:ext cx="589792" cy="213857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080" y="0"/>
                </a:cxn>
                <a:cxn ang="0">
                  <a:pos x="1088" y="8"/>
                </a:cxn>
                <a:cxn ang="0">
                  <a:pos x="1088" y="4008"/>
                </a:cxn>
                <a:cxn ang="0">
                  <a:pos x="1080" y="4016"/>
                </a:cxn>
                <a:cxn ang="0">
                  <a:pos x="8" y="4016"/>
                </a:cxn>
                <a:cxn ang="0">
                  <a:pos x="0" y="4008"/>
                </a:cxn>
                <a:cxn ang="0">
                  <a:pos x="0" y="8"/>
                </a:cxn>
                <a:cxn ang="0">
                  <a:pos x="16" y="4008"/>
                </a:cxn>
                <a:cxn ang="0">
                  <a:pos x="8" y="4000"/>
                </a:cxn>
                <a:cxn ang="0">
                  <a:pos x="1080" y="4000"/>
                </a:cxn>
                <a:cxn ang="0">
                  <a:pos x="1072" y="4008"/>
                </a:cxn>
                <a:cxn ang="0">
                  <a:pos x="1072" y="8"/>
                </a:cxn>
                <a:cxn ang="0">
                  <a:pos x="1080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008"/>
                </a:cxn>
              </a:cxnLst>
              <a:rect l="0" t="0" r="r" b="b"/>
              <a:pathLst>
                <a:path w="1088" h="401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080" y="0"/>
                  </a:lnTo>
                  <a:cubicBezTo>
                    <a:pt x="1085" y="0"/>
                    <a:pt x="1088" y="4"/>
                    <a:pt x="1088" y="8"/>
                  </a:cubicBezTo>
                  <a:lnTo>
                    <a:pt x="1088" y="4008"/>
                  </a:lnTo>
                  <a:cubicBezTo>
                    <a:pt x="1088" y="4013"/>
                    <a:pt x="1085" y="4016"/>
                    <a:pt x="1080" y="4016"/>
                  </a:cubicBezTo>
                  <a:lnTo>
                    <a:pt x="8" y="4016"/>
                  </a:lnTo>
                  <a:cubicBezTo>
                    <a:pt x="4" y="4016"/>
                    <a:pt x="0" y="4013"/>
                    <a:pt x="0" y="4008"/>
                  </a:cubicBezTo>
                  <a:lnTo>
                    <a:pt x="0" y="8"/>
                  </a:lnTo>
                  <a:close/>
                  <a:moveTo>
                    <a:pt x="16" y="4008"/>
                  </a:moveTo>
                  <a:lnTo>
                    <a:pt x="8" y="4000"/>
                  </a:lnTo>
                  <a:lnTo>
                    <a:pt x="1080" y="4000"/>
                  </a:lnTo>
                  <a:lnTo>
                    <a:pt x="1072" y="4008"/>
                  </a:lnTo>
                  <a:lnTo>
                    <a:pt x="1072" y="8"/>
                  </a:lnTo>
                  <a:lnTo>
                    <a:pt x="108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008"/>
                  </a:lnTo>
                  <a:close/>
                </a:path>
              </a:pathLst>
            </a:custGeom>
            <a:solidFill>
              <a:srgbClr val="FF6600"/>
            </a:solidFill>
            <a:ln w="9525" cap="flat">
              <a:solidFill>
                <a:srgbClr val="FF66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87" name="Rectangle 19"/>
            <p:cNvSpPr>
              <a:spLocks noChangeArrowheads="1"/>
            </p:cNvSpPr>
            <p:nvPr/>
          </p:nvSpPr>
          <p:spPr bwMode="auto">
            <a:xfrm>
              <a:off x="2486581" y="2741179"/>
              <a:ext cx="588350" cy="201119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88" name="Freeform 20"/>
            <p:cNvSpPr>
              <a:spLocks noEditPoints="1"/>
            </p:cNvSpPr>
            <p:nvPr/>
          </p:nvSpPr>
          <p:spPr bwMode="auto">
            <a:xfrm>
              <a:off x="2482255" y="2725358"/>
              <a:ext cx="588350" cy="201119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080" y="0"/>
                </a:cxn>
                <a:cxn ang="0">
                  <a:pos x="1088" y="8"/>
                </a:cxn>
                <a:cxn ang="0">
                  <a:pos x="1088" y="3768"/>
                </a:cxn>
                <a:cxn ang="0">
                  <a:pos x="1080" y="3776"/>
                </a:cxn>
                <a:cxn ang="0">
                  <a:pos x="8" y="3776"/>
                </a:cxn>
                <a:cxn ang="0">
                  <a:pos x="0" y="3768"/>
                </a:cxn>
                <a:cxn ang="0">
                  <a:pos x="0" y="8"/>
                </a:cxn>
                <a:cxn ang="0">
                  <a:pos x="16" y="3768"/>
                </a:cxn>
                <a:cxn ang="0">
                  <a:pos x="8" y="3760"/>
                </a:cxn>
                <a:cxn ang="0">
                  <a:pos x="1080" y="3760"/>
                </a:cxn>
                <a:cxn ang="0">
                  <a:pos x="1072" y="3768"/>
                </a:cxn>
                <a:cxn ang="0">
                  <a:pos x="1072" y="8"/>
                </a:cxn>
                <a:cxn ang="0">
                  <a:pos x="1080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3768"/>
                </a:cxn>
              </a:cxnLst>
              <a:rect l="0" t="0" r="r" b="b"/>
              <a:pathLst>
                <a:path w="1088" h="3776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080" y="0"/>
                  </a:lnTo>
                  <a:cubicBezTo>
                    <a:pt x="1085" y="0"/>
                    <a:pt x="1088" y="4"/>
                    <a:pt x="1088" y="8"/>
                  </a:cubicBezTo>
                  <a:lnTo>
                    <a:pt x="1088" y="3768"/>
                  </a:lnTo>
                  <a:cubicBezTo>
                    <a:pt x="1088" y="3773"/>
                    <a:pt x="1085" y="3776"/>
                    <a:pt x="1080" y="3776"/>
                  </a:cubicBezTo>
                  <a:lnTo>
                    <a:pt x="8" y="3776"/>
                  </a:lnTo>
                  <a:cubicBezTo>
                    <a:pt x="4" y="3776"/>
                    <a:pt x="0" y="3773"/>
                    <a:pt x="0" y="3768"/>
                  </a:cubicBezTo>
                  <a:lnTo>
                    <a:pt x="0" y="8"/>
                  </a:lnTo>
                  <a:close/>
                  <a:moveTo>
                    <a:pt x="16" y="3768"/>
                  </a:moveTo>
                  <a:lnTo>
                    <a:pt x="8" y="3760"/>
                  </a:lnTo>
                  <a:lnTo>
                    <a:pt x="1080" y="3760"/>
                  </a:lnTo>
                  <a:lnTo>
                    <a:pt x="1072" y="3768"/>
                  </a:lnTo>
                  <a:lnTo>
                    <a:pt x="1072" y="8"/>
                  </a:lnTo>
                  <a:lnTo>
                    <a:pt x="108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768"/>
                  </a:lnTo>
                  <a:close/>
                </a:path>
              </a:pathLst>
            </a:cu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89" name="Rectangle 21"/>
            <p:cNvSpPr>
              <a:spLocks noChangeArrowheads="1"/>
            </p:cNvSpPr>
            <p:nvPr/>
          </p:nvSpPr>
          <p:spPr bwMode="auto">
            <a:xfrm>
              <a:off x="3178758" y="2562846"/>
              <a:ext cx="588350" cy="2189529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90" name="Freeform 22"/>
            <p:cNvSpPr>
              <a:spLocks noEditPoints="1"/>
            </p:cNvSpPr>
            <p:nvPr/>
          </p:nvSpPr>
          <p:spPr bwMode="auto">
            <a:xfrm>
              <a:off x="3174432" y="2547026"/>
              <a:ext cx="588350" cy="218952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080" y="0"/>
                </a:cxn>
                <a:cxn ang="0">
                  <a:pos x="1088" y="8"/>
                </a:cxn>
                <a:cxn ang="0">
                  <a:pos x="1088" y="4104"/>
                </a:cxn>
                <a:cxn ang="0">
                  <a:pos x="1080" y="4112"/>
                </a:cxn>
                <a:cxn ang="0">
                  <a:pos x="8" y="4112"/>
                </a:cxn>
                <a:cxn ang="0">
                  <a:pos x="0" y="4104"/>
                </a:cxn>
                <a:cxn ang="0">
                  <a:pos x="0" y="8"/>
                </a:cxn>
                <a:cxn ang="0">
                  <a:pos x="16" y="4104"/>
                </a:cxn>
                <a:cxn ang="0">
                  <a:pos x="8" y="4096"/>
                </a:cxn>
                <a:cxn ang="0">
                  <a:pos x="1080" y="4096"/>
                </a:cxn>
                <a:cxn ang="0">
                  <a:pos x="1072" y="4104"/>
                </a:cxn>
                <a:cxn ang="0">
                  <a:pos x="1072" y="8"/>
                </a:cxn>
                <a:cxn ang="0">
                  <a:pos x="1080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104"/>
                </a:cxn>
              </a:cxnLst>
              <a:rect l="0" t="0" r="r" b="b"/>
              <a:pathLst>
                <a:path w="1088" h="411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080" y="0"/>
                  </a:lnTo>
                  <a:cubicBezTo>
                    <a:pt x="1085" y="0"/>
                    <a:pt x="1088" y="4"/>
                    <a:pt x="1088" y="8"/>
                  </a:cubicBezTo>
                  <a:lnTo>
                    <a:pt x="1088" y="4104"/>
                  </a:lnTo>
                  <a:cubicBezTo>
                    <a:pt x="1088" y="4109"/>
                    <a:pt x="1085" y="4112"/>
                    <a:pt x="1080" y="4112"/>
                  </a:cubicBezTo>
                  <a:lnTo>
                    <a:pt x="8" y="4112"/>
                  </a:lnTo>
                  <a:cubicBezTo>
                    <a:pt x="4" y="4112"/>
                    <a:pt x="0" y="4109"/>
                    <a:pt x="0" y="4104"/>
                  </a:cubicBezTo>
                  <a:lnTo>
                    <a:pt x="0" y="8"/>
                  </a:lnTo>
                  <a:close/>
                  <a:moveTo>
                    <a:pt x="16" y="4104"/>
                  </a:moveTo>
                  <a:lnTo>
                    <a:pt x="8" y="4096"/>
                  </a:lnTo>
                  <a:lnTo>
                    <a:pt x="1080" y="4096"/>
                  </a:lnTo>
                  <a:lnTo>
                    <a:pt x="1072" y="4104"/>
                  </a:lnTo>
                  <a:lnTo>
                    <a:pt x="1072" y="8"/>
                  </a:lnTo>
                  <a:lnTo>
                    <a:pt x="1080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104"/>
                  </a:lnTo>
                  <a:close/>
                </a:path>
              </a:pathLst>
            </a:custGeom>
            <a:solidFill>
              <a:srgbClr val="990000"/>
            </a:solidFill>
            <a:ln w="9525" cap="flat">
              <a:solidFill>
                <a:srgbClr val="99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91" name="Rectangle 23"/>
            <p:cNvSpPr>
              <a:spLocks noChangeArrowheads="1"/>
            </p:cNvSpPr>
            <p:nvPr/>
          </p:nvSpPr>
          <p:spPr bwMode="auto">
            <a:xfrm>
              <a:off x="3875070" y="2950396"/>
              <a:ext cx="589793" cy="18059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93" name="Freeform 25"/>
            <p:cNvSpPr>
              <a:spLocks noEditPoints="1"/>
            </p:cNvSpPr>
            <p:nvPr/>
          </p:nvSpPr>
          <p:spPr bwMode="auto">
            <a:xfrm>
              <a:off x="1331511" y="2193191"/>
              <a:ext cx="51913" cy="741637"/>
            </a:xfrm>
            <a:custGeom>
              <a:avLst/>
              <a:gdLst/>
              <a:ahLst/>
              <a:cxnLst>
                <a:cxn ang="0">
                  <a:pos x="18" y="524"/>
                </a:cxn>
                <a:cxn ang="0">
                  <a:pos x="18" y="216"/>
                </a:cxn>
                <a:cxn ang="0">
                  <a:pos x="18" y="0"/>
                </a:cxn>
                <a:cxn ang="0">
                  <a:pos x="18" y="524"/>
                </a:cxn>
                <a:cxn ang="0">
                  <a:pos x="0" y="524"/>
                </a:cxn>
                <a:cxn ang="0">
                  <a:pos x="36" y="524"/>
                </a:cxn>
                <a:cxn ang="0">
                  <a:pos x="0" y="524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24">
                  <a:moveTo>
                    <a:pt x="18" y="524"/>
                  </a:moveTo>
                  <a:lnTo>
                    <a:pt x="18" y="216"/>
                  </a:lnTo>
                  <a:lnTo>
                    <a:pt x="18" y="0"/>
                  </a:lnTo>
                  <a:lnTo>
                    <a:pt x="18" y="524"/>
                  </a:lnTo>
                  <a:close/>
                  <a:moveTo>
                    <a:pt x="0" y="524"/>
                  </a:moveTo>
                  <a:lnTo>
                    <a:pt x="36" y="524"/>
                  </a:lnTo>
                  <a:lnTo>
                    <a:pt x="0" y="524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94" name="Freeform 26"/>
            <p:cNvSpPr>
              <a:spLocks noEditPoints="1"/>
            </p:cNvSpPr>
            <p:nvPr/>
          </p:nvSpPr>
          <p:spPr bwMode="auto">
            <a:xfrm>
              <a:off x="1331511" y="2188945"/>
              <a:ext cx="51913" cy="750129"/>
            </a:xfrm>
            <a:custGeom>
              <a:avLst/>
              <a:gdLst/>
              <a:ahLst/>
              <a:cxnLst>
                <a:cxn ang="0">
                  <a:pos x="15" y="527"/>
                </a:cxn>
                <a:cxn ang="0">
                  <a:pos x="15" y="219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19"/>
                </a:cxn>
                <a:cxn ang="0">
                  <a:pos x="21" y="527"/>
                </a:cxn>
                <a:cxn ang="0">
                  <a:pos x="15" y="527"/>
                </a:cxn>
                <a:cxn ang="0">
                  <a:pos x="0" y="524"/>
                </a:cxn>
                <a:cxn ang="0">
                  <a:pos x="36" y="524"/>
                </a:cxn>
                <a:cxn ang="0">
                  <a:pos x="36" y="530"/>
                </a:cxn>
                <a:cxn ang="0">
                  <a:pos x="0" y="530"/>
                </a:cxn>
                <a:cxn ang="0">
                  <a:pos x="0" y="524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30">
                  <a:moveTo>
                    <a:pt x="15" y="527"/>
                  </a:moveTo>
                  <a:lnTo>
                    <a:pt x="15" y="219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19"/>
                  </a:lnTo>
                  <a:lnTo>
                    <a:pt x="21" y="527"/>
                  </a:lnTo>
                  <a:lnTo>
                    <a:pt x="15" y="527"/>
                  </a:lnTo>
                  <a:close/>
                  <a:moveTo>
                    <a:pt x="0" y="524"/>
                  </a:moveTo>
                  <a:lnTo>
                    <a:pt x="36" y="524"/>
                  </a:lnTo>
                  <a:lnTo>
                    <a:pt x="36" y="530"/>
                  </a:lnTo>
                  <a:lnTo>
                    <a:pt x="0" y="530"/>
                  </a:lnTo>
                  <a:lnTo>
                    <a:pt x="0" y="524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95" name="Freeform 27"/>
            <p:cNvSpPr>
              <a:spLocks noEditPoints="1"/>
            </p:cNvSpPr>
            <p:nvPr/>
          </p:nvSpPr>
          <p:spPr bwMode="auto">
            <a:xfrm>
              <a:off x="2062622" y="2278111"/>
              <a:ext cx="51913" cy="767113"/>
            </a:xfrm>
            <a:custGeom>
              <a:avLst/>
              <a:gdLst/>
              <a:ahLst/>
              <a:cxnLst>
                <a:cxn ang="0">
                  <a:pos x="18" y="542"/>
                </a:cxn>
                <a:cxn ang="0">
                  <a:pos x="18" y="232"/>
                </a:cxn>
                <a:cxn ang="0">
                  <a:pos x="18" y="0"/>
                </a:cxn>
                <a:cxn ang="0">
                  <a:pos x="18" y="542"/>
                </a:cxn>
                <a:cxn ang="0">
                  <a:pos x="0" y="542"/>
                </a:cxn>
                <a:cxn ang="0">
                  <a:pos x="36" y="542"/>
                </a:cxn>
                <a:cxn ang="0">
                  <a:pos x="0" y="54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42">
                  <a:moveTo>
                    <a:pt x="18" y="542"/>
                  </a:moveTo>
                  <a:lnTo>
                    <a:pt x="18" y="232"/>
                  </a:lnTo>
                  <a:lnTo>
                    <a:pt x="18" y="0"/>
                  </a:lnTo>
                  <a:lnTo>
                    <a:pt x="18" y="542"/>
                  </a:lnTo>
                  <a:close/>
                  <a:moveTo>
                    <a:pt x="0" y="542"/>
                  </a:moveTo>
                  <a:lnTo>
                    <a:pt x="36" y="542"/>
                  </a:lnTo>
                  <a:lnTo>
                    <a:pt x="0" y="54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96" name="Freeform 28"/>
            <p:cNvSpPr>
              <a:spLocks noEditPoints="1"/>
            </p:cNvSpPr>
            <p:nvPr/>
          </p:nvSpPr>
          <p:spPr bwMode="auto">
            <a:xfrm>
              <a:off x="2062622" y="2273865"/>
              <a:ext cx="51913" cy="775605"/>
            </a:xfrm>
            <a:custGeom>
              <a:avLst/>
              <a:gdLst/>
              <a:ahLst/>
              <a:cxnLst>
                <a:cxn ang="0">
                  <a:pos x="15" y="545"/>
                </a:cxn>
                <a:cxn ang="0">
                  <a:pos x="15" y="235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35"/>
                </a:cxn>
                <a:cxn ang="0">
                  <a:pos x="21" y="545"/>
                </a:cxn>
                <a:cxn ang="0">
                  <a:pos x="15" y="545"/>
                </a:cxn>
                <a:cxn ang="0">
                  <a:pos x="0" y="542"/>
                </a:cxn>
                <a:cxn ang="0">
                  <a:pos x="36" y="542"/>
                </a:cxn>
                <a:cxn ang="0">
                  <a:pos x="36" y="548"/>
                </a:cxn>
                <a:cxn ang="0">
                  <a:pos x="0" y="548"/>
                </a:cxn>
                <a:cxn ang="0">
                  <a:pos x="0" y="54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48">
                  <a:moveTo>
                    <a:pt x="15" y="545"/>
                  </a:moveTo>
                  <a:lnTo>
                    <a:pt x="15" y="235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35"/>
                  </a:lnTo>
                  <a:lnTo>
                    <a:pt x="21" y="545"/>
                  </a:lnTo>
                  <a:lnTo>
                    <a:pt x="15" y="545"/>
                  </a:lnTo>
                  <a:close/>
                  <a:moveTo>
                    <a:pt x="0" y="542"/>
                  </a:moveTo>
                  <a:lnTo>
                    <a:pt x="36" y="542"/>
                  </a:lnTo>
                  <a:lnTo>
                    <a:pt x="36" y="548"/>
                  </a:lnTo>
                  <a:lnTo>
                    <a:pt x="0" y="548"/>
                  </a:lnTo>
                  <a:lnTo>
                    <a:pt x="0" y="54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97" name="Freeform 29"/>
            <p:cNvSpPr>
              <a:spLocks noEditPoints="1"/>
            </p:cNvSpPr>
            <p:nvPr/>
          </p:nvSpPr>
          <p:spPr bwMode="auto">
            <a:xfrm>
              <a:off x="2754799" y="2371524"/>
              <a:ext cx="51913" cy="818066"/>
            </a:xfrm>
            <a:custGeom>
              <a:avLst/>
              <a:gdLst/>
              <a:ahLst/>
              <a:cxnLst>
                <a:cxn ang="0">
                  <a:pos x="18" y="578"/>
                </a:cxn>
                <a:cxn ang="0">
                  <a:pos x="18" y="258"/>
                </a:cxn>
                <a:cxn ang="0">
                  <a:pos x="18" y="0"/>
                </a:cxn>
                <a:cxn ang="0">
                  <a:pos x="18" y="578"/>
                </a:cxn>
                <a:cxn ang="0">
                  <a:pos x="0" y="578"/>
                </a:cxn>
                <a:cxn ang="0">
                  <a:pos x="36" y="578"/>
                </a:cxn>
                <a:cxn ang="0">
                  <a:pos x="0" y="578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78">
                  <a:moveTo>
                    <a:pt x="18" y="578"/>
                  </a:moveTo>
                  <a:lnTo>
                    <a:pt x="18" y="258"/>
                  </a:lnTo>
                  <a:lnTo>
                    <a:pt x="18" y="0"/>
                  </a:lnTo>
                  <a:lnTo>
                    <a:pt x="18" y="578"/>
                  </a:lnTo>
                  <a:close/>
                  <a:moveTo>
                    <a:pt x="0" y="578"/>
                  </a:moveTo>
                  <a:lnTo>
                    <a:pt x="36" y="578"/>
                  </a:lnTo>
                  <a:lnTo>
                    <a:pt x="0" y="578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98" name="Freeform 30"/>
            <p:cNvSpPr>
              <a:spLocks noEditPoints="1"/>
            </p:cNvSpPr>
            <p:nvPr/>
          </p:nvSpPr>
          <p:spPr bwMode="auto">
            <a:xfrm>
              <a:off x="2754799" y="2367277"/>
              <a:ext cx="51913" cy="826558"/>
            </a:xfrm>
            <a:custGeom>
              <a:avLst/>
              <a:gdLst/>
              <a:ahLst/>
              <a:cxnLst>
                <a:cxn ang="0">
                  <a:pos x="15" y="581"/>
                </a:cxn>
                <a:cxn ang="0">
                  <a:pos x="15" y="261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61"/>
                </a:cxn>
                <a:cxn ang="0">
                  <a:pos x="21" y="581"/>
                </a:cxn>
                <a:cxn ang="0">
                  <a:pos x="15" y="581"/>
                </a:cxn>
                <a:cxn ang="0">
                  <a:pos x="0" y="578"/>
                </a:cxn>
                <a:cxn ang="0">
                  <a:pos x="36" y="578"/>
                </a:cxn>
                <a:cxn ang="0">
                  <a:pos x="36" y="584"/>
                </a:cxn>
                <a:cxn ang="0">
                  <a:pos x="0" y="584"/>
                </a:cxn>
                <a:cxn ang="0">
                  <a:pos x="0" y="578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84">
                  <a:moveTo>
                    <a:pt x="15" y="581"/>
                  </a:moveTo>
                  <a:lnTo>
                    <a:pt x="15" y="261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61"/>
                  </a:lnTo>
                  <a:lnTo>
                    <a:pt x="21" y="581"/>
                  </a:lnTo>
                  <a:lnTo>
                    <a:pt x="15" y="581"/>
                  </a:lnTo>
                  <a:close/>
                  <a:moveTo>
                    <a:pt x="0" y="578"/>
                  </a:moveTo>
                  <a:lnTo>
                    <a:pt x="36" y="578"/>
                  </a:lnTo>
                  <a:lnTo>
                    <a:pt x="36" y="584"/>
                  </a:lnTo>
                  <a:lnTo>
                    <a:pt x="0" y="584"/>
                  </a:lnTo>
                  <a:lnTo>
                    <a:pt x="0" y="578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999" name="Freeform 31"/>
            <p:cNvSpPr>
              <a:spLocks noEditPoints="1"/>
            </p:cNvSpPr>
            <p:nvPr/>
          </p:nvSpPr>
          <p:spPr bwMode="auto">
            <a:xfrm>
              <a:off x="3446976" y="2235651"/>
              <a:ext cx="51913" cy="758621"/>
            </a:xfrm>
            <a:custGeom>
              <a:avLst/>
              <a:gdLst/>
              <a:ahLst/>
              <a:cxnLst>
                <a:cxn ang="0">
                  <a:pos x="18" y="536"/>
                </a:cxn>
                <a:cxn ang="0">
                  <a:pos x="18" y="227"/>
                </a:cxn>
                <a:cxn ang="0">
                  <a:pos x="18" y="0"/>
                </a:cxn>
                <a:cxn ang="0">
                  <a:pos x="18" y="536"/>
                </a:cxn>
                <a:cxn ang="0">
                  <a:pos x="0" y="536"/>
                </a:cxn>
                <a:cxn ang="0">
                  <a:pos x="36" y="536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36">
                  <a:moveTo>
                    <a:pt x="18" y="536"/>
                  </a:moveTo>
                  <a:lnTo>
                    <a:pt x="18" y="227"/>
                  </a:lnTo>
                  <a:lnTo>
                    <a:pt x="18" y="0"/>
                  </a:lnTo>
                  <a:lnTo>
                    <a:pt x="18" y="536"/>
                  </a:lnTo>
                  <a:close/>
                  <a:moveTo>
                    <a:pt x="0" y="536"/>
                  </a:moveTo>
                  <a:lnTo>
                    <a:pt x="36" y="536"/>
                  </a:lnTo>
                  <a:lnTo>
                    <a:pt x="0" y="536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4000" name="Freeform 32"/>
            <p:cNvSpPr>
              <a:spLocks noEditPoints="1"/>
            </p:cNvSpPr>
            <p:nvPr/>
          </p:nvSpPr>
          <p:spPr bwMode="auto">
            <a:xfrm>
              <a:off x="3446976" y="2231405"/>
              <a:ext cx="51913" cy="767113"/>
            </a:xfrm>
            <a:custGeom>
              <a:avLst/>
              <a:gdLst/>
              <a:ahLst/>
              <a:cxnLst>
                <a:cxn ang="0">
                  <a:pos x="15" y="539"/>
                </a:cxn>
                <a:cxn ang="0">
                  <a:pos x="15" y="230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30"/>
                </a:cxn>
                <a:cxn ang="0">
                  <a:pos x="21" y="539"/>
                </a:cxn>
                <a:cxn ang="0">
                  <a:pos x="15" y="539"/>
                </a:cxn>
                <a:cxn ang="0">
                  <a:pos x="0" y="536"/>
                </a:cxn>
                <a:cxn ang="0">
                  <a:pos x="36" y="536"/>
                </a:cxn>
                <a:cxn ang="0">
                  <a:pos x="36" y="542"/>
                </a:cxn>
                <a:cxn ang="0">
                  <a:pos x="0" y="542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42">
                  <a:moveTo>
                    <a:pt x="15" y="539"/>
                  </a:moveTo>
                  <a:lnTo>
                    <a:pt x="15" y="230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30"/>
                  </a:lnTo>
                  <a:lnTo>
                    <a:pt x="21" y="539"/>
                  </a:lnTo>
                  <a:lnTo>
                    <a:pt x="15" y="539"/>
                  </a:lnTo>
                  <a:close/>
                  <a:moveTo>
                    <a:pt x="0" y="536"/>
                  </a:moveTo>
                  <a:lnTo>
                    <a:pt x="36" y="536"/>
                  </a:lnTo>
                  <a:lnTo>
                    <a:pt x="36" y="542"/>
                  </a:lnTo>
                  <a:lnTo>
                    <a:pt x="0" y="542"/>
                  </a:lnTo>
                  <a:lnTo>
                    <a:pt x="0" y="536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4001" name="Freeform 33"/>
            <p:cNvSpPr>
              <a:spLocks noEditPoints="1"/>
            </p:cNvSpPr>
            <p:nvPr/>
          </p:nvSpPr>
          <p:spPr bwMode="auto">
            <a:xfrm>
              <a:off x="4140595" y="2542779"/>
              <a:ext cx="51913" cy="852034"/>
            </a:xfrm>
            <a:custGeom>
              <a:avLst/>
              <a:gdLst/>
              <a:ahLst/>
              <a:cxnLst>
                <a:cxn ang="0">
                  <a:pos x="18" y="602"/>
                </a:cxn>
                <a:cxn ang="0">
                  <a:pos x="18" y="279"/>
                </a:cxn>
                <a:cxn ang="0">
                  <a:pos x="18" y="0"/>
                </a:cxn>
                <a:cxn ang="0">
                  <a:pos x="18" y="602"/>
                </a:cxn>
                <a:cxn ang="0">
                  <a:pos x="0" y="602"/>
                </a:cxn>
                <a:cxn ang="0">
                  <a:pos x="36" y="602"/>
                </a:cxn>
                <a:cxn ang="0">
                  <a:pos x="0" y="60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602">
                  <a:moveTo>
                    <a:pt x="18" y="602"/>
                  </a:moveTo>
                  <a:lnTo>
                    <a:pt x="18" y="279"/>
                  </a:lnTo>
                  <a:lnTo>
                    <a:pt x="18" y="0"/>
                  </a:lnTo>
                  <a:lnTo>
                    <a:pt x="18" y="602"/>
                  </a:lnTo>
                  <a:close/>
                  <a:moveTo>
                    <a:pt x="0" y="602"/>
                  </a:moveTo>
                  <a:lnTo>
                    <a:pt x="36" y="602"/>
                  </a:lnTo>
                  <a:lnTo>
                    <a:pt x="0" y="60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4002" name="Freeform 34"/>
            <p:cNvSpPr>
              <a:spLocks noEditPoints="1"/>
            </p:cNvSpPr>
            <p:nvPr/>
          </p:nvSpPr>
          <p:spPr bwMode="auto">
            <a:xfrm>
              <a:off x="4140595" y="2538534"/>
              <a:ext cx="51913" cy="860526"/>
            </a:xfrm>
            <a:custGeom>
              <a:avLst/>
              <a:gdLst/>
              <a:ahLst/>
              <a:cxnLst>
                <a:cxn ang="0">
                  <a:pos x="15" y="605"/>
                </a:cxn>
                <a:cxn ang="0">
                  <a:pos x="15" y="282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82"/>
                </a:cxn>
                <a:cxn ang="0">
                  <a:pos x="21" y="605"/>
                </a:cxn>
                <a:cxn ang="0">
                  <a:pos x="15" y="605"/>
                </a:cxn>
                <a:cxn ang="0">
                  <a:pos x="0" y="602"/>
                </a:cxn>
                <a:cxn ang="0">
                  <a:pos x="36" y="602"/>
                </a:cxn>
                <a:cxn ang="0">
                  <a:pos x="36" y="608"/>
                </a:cxn>
                <a:cxn ang="0">
                  <a:pos x="0" y="608"/>
                </a:cxn>
                <a:cxn ang="0">
                  <a:pos x="0" y="60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608">
                  <a:moveTo>
                    <a:pt x="15" y="605"/>
                  </a:moveTo>
                  <a:lnTo>
                    <a:pt x="15" y="282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82"/>
                  </a:lnTo>
                  <a:lnTo>
                    <a:pt x="21" y="605"/>
                  </a:lnTo>
                  <a:lnTo>
                    <a:pt x="15" y="605"/>
                  </a:lnTo>
                  <a:close/>
                  <a:moveTo>
                    <a:pt x="0" y="602"/>
                  </a:moveTo>
                  <a:lnTo>
                    <a:pt x="36" y="602"/>
                  </a:lnTo>
                  <a:lnTo>
                    <a:pt x="36" y="608"/>
                  </a:lnTo>
                  <a:lnTo>
                    <a:pt x="0" y="608"/>
                  </a:lnTo>
                  <a:lnTo>
                    <a:pt x="0" y="60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4007" name="Rectangle 39"/>
            <p:cNvSpPr>
              <a:spLocks noChangeArrowheads="1"/>
            </p:cNvSpPr>
            <p:nvPr/>
          </p:nvSpPr>
          <p:spPr bwMode="auto">
            <a:xfrm>
              <a:off x="1415149" y="2246974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b="1" smtClean="0">
                  <a:solidFill>
                    <a:srgbClr val="000066"/>
                  </a:solidFill>
                  <a:latin typeface="+mj-lt"/>
                </a:rPr>
                <a:t>80.0</a:t>
              </a:r>
              <a:endParaRPr lang="es-A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4008" name="Rectangle 40"/>
            <p:cNvSpPr>
              <a:spLocks noChangeArrowheads="1"/>
            </p:cNvSpPr>
            <p:nvPr/>
          </p:nvSpPr>
          <p:spPr bwMode="auto">
            <a:xfrm>
              <a:off x="2143376" y="2375769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b="1" smtClean="0">
                  <a:solidFill>
                    <a:srgbClr val="000066"/>
                  </a:solidFill>
                  <a:latin typeface="+mj-lt"/>
                </a:rPr>
                <a:t>76.2</a:t>
              </a:r>
              <a:endParaRPr lang="es-A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4009" name="Rectangle 41"/>
            <p:cNvSpPr>
              <a:spLocks noChangeArrowheads="1"/>
            </p:cNvSpPr>
            <p:nvPr/>
          </p:nvSpPr>
          <p:spPr bwMode="auto">
            <a:xfrm>
              <a:off x="2831228" y="2487581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b="1" smtClean="0">
                  <a:solidFill>
                    <a:srgbClr val="000066"/>
                  </a:solidFill>
                  <a:latin typeface="+mj-lt"/>
                </a:rPr>
                <a:t>71.4</a:t>
              </a:r>
              <a:endParaRPr lang="es-A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4010" name="Rectangle 42"/>
            <p:cNvSpPr>
              <a:spLocks noChangeArrowheads="1"/>
            </p:cNvSpPr>
            <p:nvPr/>
          </p:nvSpPr>
          <p:spPr bwMode="auto">
            <a:xfrm>
              <a:off x="3527730" y="2313494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b="1" smtClean="0">
                  <a:solidFill>
                    <a:srgbClr val="000066"/>
                  </a:solidFill>
                  <a:latin typeface="+mj-lt"/>
                </a:rPr>
                <a:t>78.0</a:t>
              </a:r>
              <a:endParaRPr lang="es-A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4011" name="Rectangle 43"/>
            <p:cNvSpPr>
              <a:spLocks noChangeArrowheads="1"/>
            </p:cNvSpPr>
            <p:nvPr/>
          </p:nvSpPr>
          <p:spPr bwMode="auto">
            <a:xfrm>
              <a:off x="4211960" y="2698466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b="1" smtClean="0">
                  <a:solidFill>
                    <a:srgbClr val="000066"/>
                  </a:solidFill>
                  <a:latin typeface="+mj-lt"/>
                </a:rPr>
                <a:t>64.3</a:t>
              </a:r>
              <a:endParaRPr lang="es-A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84012" name="Rectangle 44"/>
            <p:cNvSpPr>
              <a:spLocks noChangeArrowheads="1"/>
            </p:cNvSpPr>
            <p:nvPr/>
          </p:nvSpPr>
          <p:spPr bwMode="auto">
            <a:xfrm>
              <a:off x="512435" y="4617665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0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4013" name="Rectangle 45"/>
            <p:cNvSpPr>
              <a:spLocks noChangeArrowheads="1"/>
            </p:cNvSpPr>
            <p:nvPr/>
          </p:nvSpPr>
          <p:spPr bwMode="auto">
            <a:xfrm>
              <a:off x="423029" y="405719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20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4014" name="Rectangle 46"/>
            <p:cNvSpPr>
              <a:spLocks noChangeArrowheads="1"/>
            </p:cNvSpPr>
            <p:nvPr/>
          </p:nvSpPr>
          <p:spPr bwMode="auto">
            <a:xfrm>
              <a:off x="423029" y="349671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40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4015" name="Rectangle 47"/>
            <p:cNvSpPr>
              <a:spLocks noChangeArrowheads="1"/>
            </p:cNvSpPr>
            <p:nvPr/>
          </p:nvSpPr>
          <p:spPr bwMode="auto">
            <a:xfrm>
              <a:off x="423029" y="293624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60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4016" name="Rectangle 48"/>
            <p:cNvSpPr>
              <a:spLocks noChangeArrowheads="1"/>
            </p:cNvSpPr>
            <p:nvPr/>
          </p:nvSpPr>
          <p:spPr bwMode="auto">
            <a:xfrm>
              <a:off x="423029" y="237576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80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4017" name="Rectangle 49"/>
            <p:cNvSpPr>
              <a:spLocks noChangeArrowheads="1"/>
            </p:cNvSpPr>
            <p:nvPr/>
          </p:nvSpPr>
          <p:spPr bwMode="auto">
            <a:xfrm>
              <a:off x="323528" y="1815295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100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4" name="TextBox 1"/>
            <p:cNvSpPr txBox="1"/>
            <p:nvPr/>
          </p:nvSpPr>
          <p:spPr bwMode="auto">
            <a:xfrm>
              <a:off x="1040220" y="4444994"/>
              <a:ext cx="622959" cy="2616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AR" sz="1100" b="1" smtClean="0">
                  <a:latin typeface="+mj-lt"/>
                  <a:ea typeface="+mn-ea"/>
                  <a:cs typeface="Calibri" panose="020F0502020204030204" pitchFamily="34" charset="0"/>
                </a:rPr>
                <a:t>32/40</a:t>
              </a:r>
              <a:endParaRPr lang="es-AR" sz="1100" b="1">
                <a:latin typeface="+mj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5" name="TextBox 7"/>
            <p:cNvSpPr txBox="1"/>
            <p:nvPr/>
          </p:nvSpPr>
          <p:spPr bwMode="auto">
            <a:xfrm>
              <a:off x="3223177" y="4444994"/>
              <a:ext cx="534121" cy="2616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AR" sz="1100" b="1" smtClean="0">
                  <a:latin typeface="+mj-lt"/>
                  <a:ea typeface="+mn-ea"/>
                  <a:cs typeface="Calibri" panose="020F0502020204030204" pitchFamily="34" charset="0"/>
                </a:rPr>
                <a:t>32/41</a:t>
              </a:r>
              <a:endParaRPr lang="es-AR" sz="1100" b="1">
                <a:latin typeface="+mj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26" name="TextBox 12"/>
            <p:cNvSpPr txBox="1"/>
            <p:nvPr/>
          </p:nvSpPr>
          <p:spPr bwMode="auto">
            <a:xfrm>
              <a:off x="3951405" y="4444994"/>
              <a:ext cx="534121" cy="2616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AR" sz="1100" b="1" smtClean="0">
                  <a:latin typeface="+mj-lt"/>
                  <a:ea typeface="+mn-ea"/>
                  <a:cs typeface="Calibri" panose="020F0502020204030204" pitchFamily="34" charset="0"/>
                </a:rPr>
                <a:t>27/42</a:t>
              </a:r>
              <a:endParaRPr lang="es-AR" sz="1100" b="1">
                <a:latin typeface="+mj-lt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84037" name="Rectangle 69"/>
            <p:cNvSpPr>
              <a:spLocks noChangeArrowheads="1"/>
            </p:cNvSpPr>
            <p:nvPr/>
          </p:nvSpPr>
          <p:spPr bwMode="auto">
            <a:xfrm>
              <a:off x="1903035" y="4537327"/>
              <a:ext cx="34945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 b="1" smtClean="0">
                  <a:latin typeface="+mj-lt"/>
                </a:rPr>
                <a:t>32/42</a:t>
              </a:r>
              <a:endParaRPr lang="es-AR" sz="1100" b="1">
                <a:latin typeface="+mj-lt"/>
              </a:endParaRPr>
            </a:p>
          </p:txBody>
        </p:sp>
        <p:sp>
          <p:nvSpPr>
            <p:cNvPr id="84038" name="Rectangle 70"/>
            <p:cNvSpPr>
              <a:spLocks noChangeArrowheads="1"/>
            </p:cNvSpPr>
            <p:nvPr/>
          </p:nvSpPr>
          <p:spPr bwMode="auto">
            <a:xfrm>
              <a:off x="2613959" y="4537327"/>
              <a:ext cx="34945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 b="1" smtClean="0">
                  <a:latin typeface="+mj-lt"/>
                </a:rPr>
                <a:t>30/40</a:t>
              </a:r>
              <a:endParaRPr lang="es-AR" sz="1100" b="1">
                <a:latin typeface="+mj-lt"/>
              </a:endParaRPr>
            </a:p>
          </p:txBody>
        </p:sp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5062055" y="2503402"/>
              <a:ext cx="579698" cy="224897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71" name="Rectangle 17"/>
            <p:cNvSpPr>
              <a:spLocks noChangeArrowheads="1"/>
            </p:cNvSpPr>
            <p:nvPr/>
          </p:nvSpPr>
          <p:spPr bwMode="auto">
            <a:xfrm>
              <a:off x="5784516" y="2613798"/>
              <a:ext cx="589792" cy="2138577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73" name="Rectangle 19"/>
            <p:cNvSpPr>
              <a:spLocks noChangeArrowheads="1"/>
            </p:cNvSpPr>
            <p:nvPr/>
          </p:nvSpPr>
          <p:spPr bwMode="auto">
            <a:xfrm>
              <a:off x="6476692" y="2741179"/>
              <a:ext cx="588350" cy="201119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75" name="Rectangle 21"/>
            <p:cNvSpPr>
              <a:spLocks noChangeArrowheads="1"/>
            </p:cNvSpPr>
            <p:nvPr/>
          </p:nvSpPr>
          <p:spPr bwMode="auto">
            <a:xfrm>
              <a:off x="7168869" y="2562846"/>
              <a:ext cx="588350" cy="2189529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77" name="Rectangle 23"/>
            <p:cNvSpPr>
              <a:spLocks noChangeArrowheads="1"/>
            </p:cNvSpPr>
            <p:nvPr/>
          </p:nvSpPr>
          <p:spPr bwMode="auto">
            <a:xfrm>
              <a:off x="7861046" y="2946403"/>
              <a:ext cx="589792" cy="18059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grpSp>
          <p:nvGrpSpPr>
            <p:cNvPr id="10285" name="Grouper 101"/>
            <p:cNvGrpSpPr>
              <a:grpSpLocks/>
            </p:cNvGrpSpPr>
            <p:nvPr/>
          </p:nvGrpSpPr>
          <p:grpSpPr bwMode="auto">
            <a:xfrm>
              <a:off x="5321622" y="2089871"/>
              <a:ext cx="51913" cy="750129"/>
              <a:chOff x="5502275" y="2133600"/>
              <a:chExt cx="57150" cy="841375"/>
            </a:xfrm>
          </p:grpSpPr>
          <p:sp>
            <p:nvSpPr>
              <p:cNvPr id="79" name="Freeform 25"/>
              <p:cNvSpPr>
                <a:spLocks noEditPoints="1"/>
              </p:cNvSpPr>
              <p:nvPr/>
            </p:nvSpPr>
            <p:spPr bwMode="auto">
              <a:xfrm>
                <a:off x="5502275" y="2138363"/>
                <a:ext cx="57150" cy="831850"/>
              </a:xfrm>
              <a:custGeom>
                <a:avLst/>
                <a:gdLst/>
                <a:ahLst/>
                <a:cxnLst>
                  <a:cxn ang="0">
                    <a:pos x="18" y="524"/>
                  </a:cxn>
                  <a:cxn ang="0">
                    <a:pos x="18" y="216"/>
                  </a:cxn>
                  <a:cxn ang="0">
                    <a:pos x="18" y="0"/>
                  </a:cxn>
                  <a:cxn ang="0">
                    <a:pos x="18" y="524"/>
                  </a:cxn>
                  <a:cxn ang="0">
                    <a:pos x="0" y="524"/>
                  </a:cxn>
                  <a:cxn ang="0">
                    <a:pos x="36" y="524"/>
                  </a:cxn>
                  <a:cxn ang="0">
                    <a:pos x="0" y="524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0" y="0"/>
                  </a:cxn>
                </a:cxnLst>
                <a:rect l="0" t="0" r="r" b="b"/>
                <a:pathLst>
                  <a:path w="36" h="524">
                    <a:moveTo>
                      <a:pt x="18" y="524"/>
                    </a:moveTo>
                    <a:lnTo>
                      <a:pt x="18" y="216"/>
                    </a:lnTo>
                    <a:lnTo>
                      <a:pt x="18" y="0"/>
                    </a:lnTo>
                    <a:lnTo>
                      <a:pt x="18" y="524"/>
                    </a:lnTo>
                    <a:close/>
                    <a:moveTo>
                      <a:pt x="0" y="524"/>
                    </a:moveTo>
                    <a:lnTo>
                      <a:pt x="36" y="524"/>
                    </a:lnTo>
                    <a:lnTo>
                      <a:pt x="0" y="524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1600">
                  <a:latin typeface="+mj-lt"/>
                  <a:ea typeface="+mn-ea"/>
                </a:endParaRPr>
              </a:p>
            </p:txBody>
          </p:sp>
          <p:sp>
            <p:nvSpPr>
              <p:cNvPr id="80" name="Freeform 26"/>
              <p:cNvSpPr>
                <a:spLocks noEditPoints="1"/>
              </p:cNvSpPr>
              <p:nvPr/>
            </p:nvSpPr>
            <p:spPr bwMode="auto">
              <a:xfrm>
                <a:off x="5502275" y="2133600"/>
                <a:ext cx="57150" cy="841375"/>
              </a:xfrm>
              <a:custGeom>
                <a:avLst/>
                <a:gdLst/>
                <a:ahLst/>
                <a:cxnLst>
                  <a:cxn ang="0">
                    <a:pos x="15" y="527"/>
                  </a:cxn>
                  <a:cxn ang="0">
                    <a:pos x="15" y="219"/>
                  </a:cxn>
                  <a:cxn ang="0">
                    <a:pos x="15" y="3"/>
                  </a:cxn>
                  <a:cxn ang="0">
                    <a:pos x="21" y="3"/>
                  </a:cxn>
                  <a:cxn ang="0">
                    <a:pos x="21" y="219"/>
                  </a:cxn>
                  <a:cxn ang="0">
                    <a:pos x="21" y="527"/>
                  </a:cxn>
                  <a:cxn ang="0">
                    <a:pos x="15" y="527"/>
                  </a:cxn>
                  <a:cxn ang="0">
                    <a:pos x="0" y="524"/>
                  </a:cxn>
                  <a:cxn ang="0">
                    <a:pos x="36" y="524"/>
                  </a:cxn>
                  <a:cxn ang="0">
                    <a:pos x="36" y="530"/>
                  </a:cxn>
                  <a:cxn ang="0">
                    <a:pos x="0" y="530"/>
                  </a:cxn>
                  <a:cxn ang="0">
                    <a:pos x="0" y="524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36" y="6"/>
                  </a:cxn>
                  <a:cxn ang="0">
                    <a:pos x="0" y="6"/>
                  </a:cxn>
                  <a:cxn ang="0">
                    <a:pos x="0" y="0"/>
                  </a:cxn>
                </a:cxnLst>
                <a:rect l="0" t="0" r="r" b="b"/>
                <a:pathLst>
                  <a:path w="36" h="530">
                    <a:moveTo>
                      <a:pt x="15" y="527"/>
                    </a:moveTo>
                    <a:lnTo>
                      <a:pt x="15" y="219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219"/>
                    </a:lnTo>
                    <a:lnTo>
                      <a:pt x="21" y="527"/>
                    </a:lnTo>
                    <a:lnTo>
                      <a:pt x="15" y="527"/>
                    </a:lnTo>
                    <a:close/>
                    <a:moveTo>
                      <a:pt x="0" y="524"/>
                    </a:moveTo>
                    <a:lnTo>
                      <a:pt x="36" y="524"/>
                    </a:lnTo>
                    <a:lnTo>
                      <a:pt x="36" y="530"/>
                    </a:lnTo>
                    <a:lnTo>
                      <a:pt x="0" y="530"/>
                    </a:lnTo>
                    <a:lnTo>
                      <a:pt x="0" y="524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solidFill>
                  <a:srgbClr val="0000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1600">
                  <a:latin typeface="+mj-lt"/>
                  <a:ea typeface="+mn-ea"/>
                </a:endParaRPr>
              </a:p>
            </p:txBody>
          </p:sp>
        </p:grpSp>
        <p:sp>
          <p:nvSpPr>
            <p:cNvPr id="81" name="Freeform 27"/>
            <p:cNvSpPr>
              <a:spLocks noEditPoints="1"/>
            </p:cNvSpPr>
            <p:nvPr/>
          </p:nvSpPr>
          <p:spPr bwMode="auto">
            <a:xfrm>
              <a:off x="6052734" y="2179038"/>
              <a:ext cx="51913" cy="767113"/>
            </a:xfrm>
            <a:custGeom>
              <a:avLst/>
              <a:gdLst/>
              <a:ahLst/>
              <a:cxnLst>
                <a:cxn ang="0">
                  <a:pos x="18" y="542"/>
                </a:cxn>
                <a:cxn ang="0">
                  <a:pos x="18" y="232"/>
                </a:cxn>
                <a:cxn ang="0">
                  <a:pos x="18" y="0"/>
                </a:cxn>
                <a:cxn ang="0">
                  <a:pos x="18" y="542"/>
                </a:cxn>
                <a:cxn ang="0">
                  <a:pos x="0" y="542"/>
                </a:cxn>
                <a:cxn ang="0">
                  <a:pos x="36" y="542"/>
                </a:cxn>
                <a:cxn ang="0">
                  <a:pos x="0" y="54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42">
                  <a:moveTo>
                    <a:pt x="18" y="542"/>
                  </a:moveTo>
                  <a:lnTo>
                    <a:pt x="18" y="232"/>
                  </a:lnTo>
                  <a:lnTo>
                    <a:pt x="18" y="0"/>
                  </a:lnTo>
                  <a:lnTo>
                    <a:pt x="18" y="542"/>
                  </a:lnTo>
                  <a:close/>
                  <a:moveTo>
                    <a:pt x="0" y="542"/>
                  </a:moveTo>
                  <a:lnTo>
                    <a:pt x="36" y="542"/>
                  </a:lnTo>
                  <a:lnTo>
                    <a:pt x="0" y="54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2" name="Freeform 28"/>
            <p:cNvSpPr>
              <a:spLocks noEditPoints="1"/>
            </p:cNvSpPr>
            <p:nvPr/>
          </p:nvSpPr>
          <p:spPr bwMode="auto">
            <a:xfrm>
              <a:off x="6052734" y="2174791"/>
              <a:ext cx="51913" cy="775605"/>
            </a:xfrm>
            <a:custGeom>
              <a:avLst/>
              <a:gdLst/>
              <a:ahLst/>
              <a:cxnLst>
                <a:cxn ang="0">
                  <a:pos x="15" y="545"/>
                </a:cxn>
                <a:cxn ang="0">
                  <a:pos x="15" y="235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35"/>
                </a:cxn>
                <a:cxn ang="0">
                  <a:pos x="21" y="545"/>
                </a:cxn>
                <a:cxn ang="0">
                  <a:pos x="15" y="545"/>
                </a:cxn>
                <a:cxn ang="0">
                  <a:pos x="0" y="542"/>
                </a:cxn>
                <a:cxn ang="0">
                  <a:pos x="36" y="542"/>
                </a:cxn>
                <a:cxn ang="0">
                  <a:pos x="36" y="548"/>
                </a:cxn>
                <a:cxn ang="0">
                  <a:pos x="0" y="548"/>
                </a:cxn>
                <a:cxn ang="0">
                  <a:pos x="0" y="54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48">
                  <a:moveTo>
                    <a:pt x="15" y="545"/>
                  </a:moveTo>
                  <a:lnTo>
                    <a:pt x="15" y="235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35"/>
                  </a:lnTo>
                  <a:lnTo>
                    <a:pt x="21" y="545"/>
                  </a:lnTo>
                  <a:lnTo>
                    <a:pt x="15" y="545"/>
                  </a:lnTo>
                  <a:close/>
                  <a:moveTo>
                    <a:pt x="0" y="542"/>
                  </a:moveTo>
                  <a:lnTo>
                    <a:pt x="36" y="542"/>
                  </a:lnTo>
                  <a:lnTo>
                    <a:pt x="36" y="548"/>
                  </a:lnTo>
                  <a:lnTo>
                    <a:pt x="0" y="548"/>
                  </a:lnTo>
                  <a:lnTo>
                    <a:pt x="0" y="54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3" name="Freeform 29"/>
            <p:cNvSpPr>
              <a:spLocks noEditPoints="1"/>
            </p:cNvSpPr>
            <p:nvPr/>
          </p:nvSpPr>
          <p:spPr bwMode="auto">
            <a:xfrm>
              <a:off x="6744911" y="2272450"/>
              <a:ext cx="51913" cy="818066"/>
            </a:xfrm>
            <a:custGeom>
              <a:avLst/>
              <a:gdLst/>
              <a:ahLst/>
              <a:cxnLst>
                <a:cxn ang="0">
                  <a:pos x="18" y="578"/>
                </a:cxn>
                <a:cxn ang="0">
                  <a:pos x="18" y="258"/>
                </a:cxn>
                <a:cxn ang="0">
                  <a:pos x="18" y="0"/>
                </a:cxn>
                <a:cxn ang="0">
                  <a:pos x="18" y="578"/>
                </a:cxn>
                <a:cxn ang="0">
                  <a:pos x="0" y="578"/>
                </a:cxn>
                <a:cxn ang="0">
                  <a:pos x="36" y="578"/>
                </a:cxn>
                <a:cxn ang="0">
                  <a:pos x="0" y="578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78">
                  <a:moveTo>
                    <a:pt x="18" y="578"/>
                  </a:moveTo>
                  <a:lnTo>
                    <a:pt x="18" y="258"/>
                  </a:lnTo>
                  <a:lnTo>
                    <a:pt x="18" y="0"/>
                  </a:lnTo>
                  <a:lnTo>
                    <a:pt x="18" y="578"/>
                  </a:lnTo>
                  <a:close/>
                  <a:moveTo>
                    <a:pt x="0" y="578"/>
                  </a:moveTo>
                  <a:lnTo>
                    <a:pt x="36" y="578"/>
                  </a:lnTo>
                  <a:lnTo>
                    <a:pt x="0" y="578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4" name="Freeform 30"/>
            <p:cNvSpPr>
              <a:spLocks noEditPoints="1"/>
            </p:cNvSpPr>
            <p:nvPr/>
          </p:nvSpPr>
          <p:spPr bwMode="auto">
            <a:xfrm>
              <a:off x="6744911" y="2268204"/>
              <a:ext cx="51913" cy="826558"/>
            </a:xfrm>
            <a:custGeom>
              <a:avLst/>
              <a:gdLst/>
              <a:ahLst/>
              <a:cxnLst>
                <a:cxn ang="0">
                  <a:pos x="15" y="581"/>
                </a:cxn>
                <a:cxn ang="0">
                  <a:pos x="15" y="261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61"/>
                </a:cxn>
                <a:cxn ang="0">
                  <a:pos x="21" y="581"/>
                </a:cxn>
                <a:cxn ang="0">
                  <a:pos x="15" y="581"/>
                </a:cxn>
                <a:cxn ang="0">
                  <a:pos x="0" y="578"/>
                </a:cxn>
                <a:cxn ang="0">
                  <a:pos x="36" y="578"/>
                </a:cxn>
                <a:cxn ang="0">
                  <a:pos x="36" y="584"/>
                </a:cxn>
                <a:cxn ang="0">
                  <a:pos x="0" y="584"/>
                </a:cxn>
                <a:cxn ang="0">
                  <a:pos x="0" y="578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84">
                  <a:moveTo>
                    <a:pt x="15" y="581"/>
                  </a:moveTo>
                  <a:lnTo>
                    <a:pt x="15" y="261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61"/>
                  </a:lnTo>
                  <a:lnTo>
                    <a:pt x="21" y="581"/>
                  </a:lnTo>
                  <a:lnTo>
                    <a:pt x="15" y="581"/>
                  </a:lnTo>
                  <a:close/>
                  <a:moveTo>
                    <a:pt x="0" y="578"/>
                  </a:moveTo>
                  <a:lnTo>
                    <a:pt x="36" y="578"/>
                  </a:lnTo>
                  <a:lnTo>
                    <a:pt x="36" y="584"/>
                  </a:lnTo>
                  <a:lnTo>
                    <a:pt x="0" y="584"/>
                  </a:lnTo>
                  <a:lnTo>
                    <a:pt x="0" y="578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5" name="Freeform 31"/>
            <p:cNvSpPr>
              <a:spLocks noEditPoints="1"/>
            </p:cNvSpPr>
            <p:nvPr/>
          </p:nvSpPr>
          <p:spPr bwMode="auto">
            <a:xfrm>
              <a:off x="7437088" y="2136578"/>
              <a:ext cx="51913" cy="758621"/>
            </a:xfrm>
            <a:custGeom>
              <a:avLst/>
              <a:gdLst/>
              <a:ahLst/>
              <a:cxnLst>
                <a:cxn ang="0">
                  <a:pos x="18" y="536"/>
                </a:cxn>
                <a:cxn ang="0">
                  <a:pos x="18" y="227"/>
                </a:cxn>
                <a:cxn ang="0">
                  <a:pos x="18" y="0"/>
                </a:cxn>
                <a:cxn ang="0">
                  <a:pos x="18" y="536"/>
                </a:cxn>
                <a:cxn ang="0">
                  <a:pos x="0" y="536"/>
                </a:cxn>
                <a:cxn ang="0">
                  <a:pos x="36" y="536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536">
                  <a:moveTo>
                    <a:pt x="18" y="536"/>
                  </a:moveTo>
                  <a:lnTo>
                    <a:pt x="18" y="227"/>
                  </a:lnTo>
                  <a:lnTo>
                    <a:pt x="18" y="0"/>
                  </a:lnTo>
                  <a:lnTo>
                    <a:pt x="18" y="536"/>
                  </a:lnTo>
                  <a:close/>
                  <a:moveTo>
                    <a:pt x="0" y="536"/>
                  </a:moveTo>
                  <a:lnTo>
                    <a:pt x="36" y="536"/>
                  </a:lnTo>
                  <a:lnTo>
                    <a:pt x="0" y="536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6" name="Freeform 32"/>
            <p:cNvSpPr>
              <a:spLocks noEditPoints="1"/>
            </p:cNvSpPr>
            <p:nvPr/>
          </p:nvSpPr>
          <p:spPr bwMode="auto">
            <a:xfrm>
              <a:off x="7437088" y="2132331"/>
              <a:ext cx="51913" cy="767113"/>
            </a:xfrm>
            <a:custGeom>
              <a:avLst/>
              <a:gdLst/>
              <a:ahLst/>
              <a:cxnLst>
                <a:cxn ang="0">
                  <a:pos x="15" y="539"/>
                </a:cxn>
                <a:cxn ang="0">
                  <a:pos x="15" y="230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30"/>
                </a:cxn>
                <a:cxn ang="0">
                  <a:pos x="21" y="539"/>
                </a:cxn>
                <a:cxn ang="0">
                  <a:pos x="15" y="539"/>
                </a:cxn>
                <a:cxn ang="0">
                  <a:pos x="0" y="536"/>
                </a:cxn>
                <a:cxn ang="0">
                  <a:pos x="36" y="536"/>
                </a:cxn>
                <a:cxn ang="0">
                  <a:pos x="36" y="542"/>
                </a:cxn>
                <a:cxn ang="0">
                  <a:pos x="0" y="542"/>
                </a:cxn>
                <a:cxn ang="0">
                  <a:pos x="0" y="536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542">
                  <a:moveTo>
                    <a:pt x="15" y="539"/>
                  </a:moveTo>
                  <a:lnTo>
                    <a:pt x="15" y="230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30"/>
                  </a:lnTo>
                  <a:lnTo>
                    <a:pt x="21" y="539"/>
                  </a:lnTo>
                  <a:lnTo>
                    <a:pt x="15" y="539"/>
                  </a:lnTo>
                  <a:close/>
                  <a:moveTo>
                    <a:pt x="0" y="536"/>
                  </a:moveTo>
                  <a:lnTo>
                    <a:pt x="36" y="536"/>
                  </a:lnTo>
                  <a:lnTo>
                    <a:pt x="36" y="542"/>
                  </a:lnTo>
                  <a:lnTo>
                    <a:pt x="0" y="542"/>
                  </a:lnTo>
                  <a:lnTo>
                    <a:pt x="0" y="536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7" name="Freeform 33"/>
            <p:cNvSpPr>
              <a:spLocks noEditPoints="1"/>
            </p:cNvSpPr>
            <p:nvPr/>
          </p:nvSpPr>
          <p:spPr bwMode="auto">
            <a:xfrm>
              <a:off x="8130706" y="2443706"/>
              <a:ext cx="51913" cy="852034"/>
            </a:xfrm>
            <a:custGeom>
              <a:avLst/>
              <a:gdLst/>
              <a:ahLst/>
              <a:cxnLst>
                <a:cxn ang="0">
                  <a:pos x="18" y="602"/>
                </a:cxn>
                <a:cxn ang="0">
                  <a:pos x="18" y="279"/>
                </a:cxn>
                <a:cxn ang="0">
                  <a:pos x="18" y="0"/>
                </a:cxn>
                <a:cxn ang="0">
                  <a:pos x="18" y="602"/>
                </a:cxn>
                <a:cxn ang="0">
                  <a:pos x="0" y="602"/>
                </a:cxn>
                <a:cxn ang="0">
                  <a:pos x="36" y="602"/>
                </a:cxn>
                <a:cxn ang="0">
                  <a:pos x="0" y="60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0" y="0"/>
                </a:cxn>
              </a:cxnLst>
              <a:rect l="0" t="0" r="r" b="b"/>
              <a:pathLst>
                <a:path w="36" h="602">
                  <a:moveTo>
                    <a:pt x="18" y="602"/>
                  </a:moveTo>
                  <a:lnTo>
                    <a:pt x="18" y="279"/>
                  </a:lnTo>
                  <a:lnTo>
                    <a:pt x="18" y="0"/>
                  </a:lnTo>
                  <a:lnTo>
                    <a:pt x="18" y="602"/>
                  </a:lnTo>
                  <a:close/>
                  <a:moveTo>
                    <a:pt x="0" y="602"/>
                  </a:moveTo>
                  <a:lnTo>
                    <a:pt x="36" y="602"/>
                  </a:lnTo>
                  <a:lnTo>
                    <a:pt x="0" y="60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8" name="Freeform 34"/>
            <p:cNvSpPr>
              <a:spLocks noEditPoints="1"/>
            </p:cNvSpPr>
            <p:nvPr/>
          </p:nvSpPr>
          <p:spPr bwMode="auto">
            <a:xfrm>
              <a:off x="8130706" y="2439460"/>
              <a:ext cx="51913" cy="860526"/>
            </a:xfrm>
            <a:custGeom>
              <a:avLst/>
              <a:gdLst/>
              <a:ahLst/>
              <a:cxnLst>
                <a:cxn ang="0">
                  <a:pos x="15" y="605"/>
                </a:cxn>
                <a:cxn ang="0">
                  <a:pos x="15" y="282"/>
                </a:cxn>
                <a:cxn ang="0">
                  <a:pos x="15" y="3"/>
                </a:cxn>
                <a:cxn ang="0">
                  <a:pos x="21" y="3"/>
                </a:cxn>
                <a:cxn ang="0">
                  <a:pos x="21" y="282"/>
                </a:cxn>
                <a:cxn ang="0">
                  <a:pos x="21" y="605"/>
                </a:cxn>
                <a:cxn ang="0">
                  <a:pos x="15" y="605"/>
                </a:cxn>
                <a:cxn ang="0">
                  <a:pos x="0" y="602"/>
                </a:cxn>
                <a:cxn ang="0">
                  <a:pos x="36" y="602"/>
                </a:cxn>
                <a:cxn ang="0">
                  <a:pos x="36" y="608"/>
                </a:cxn>
                <a:cxn ang="0">
                  <a:pos x="0" y="608"/>
                </a:cxn>
                <a:cxn ang="0">
                  <a:pos x="0" y="602"/>
                </a:cxn>
                <a:cxn ang="0">
                  <a:pos x="0" y="0"/>
                </a:cxn>
                <a:cxn ang="0">
                  <a:pos x="36" y="0"/>
                </a:cxn>
                <a:cxn ang="0">
                  <a:pos x="36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6" h="608">
                  <a:moveTo>
                    <a:pt x="15" y="605"/>
                  </a:moveTo>
                  <a:lnTo>
                    <a:pt x="15" y="282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282"/>
                  </a:lnTo>
                  <a:lnTo>
                    <a:pt x="21" y="605"/>
                  </a:lnTo>
                  <a:lnTo>
                    <a:pt x="15" y="605"/>
                  </a:lnTo>
                  <a:close/>
                  <a:moveTo>
                    <a:pt x="0" y="602"/>
                  </a:moveTo>
                  <a:lnTo>
                    <a:pt x="36" y="602"/>
                  </a:lnTo>
                  <a:lnTo>
                    <a:pt x="36" y="608"/>
                  </a:lnTo>
                  <a:lnTo>
                    <a:pt x="0" y="608"/>
                  </a:lnTo>
                  <a:lnTo>
                    <a:pt x="0" y="60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 cap="flat">
              <a:solidFill>
                <a:srgbClr val="00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1600">
                <a:latin typeface="+mj-lt"/>
                <a:ea typeface="+mn-ea"/>
              </a:endParaRPr>
            </a:p>
          </p:txBody>
        </p:sp>
        <p:sp>
          <p:nvSpPr>
            <p:cNvPr id="89" name="Rectangle 39"/>
            <p:cNvSpPr>
              <a:spLocks noChangeArrowheads="1"/>
            </p:cNvSpPr>
            <p:nvPr/>
          </p:nvSpPr>
          <p:spPr bwMode="auto">
            <a:xfrm>
              <a:off x="5405260" y="2263650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b="1" smtClean="0">
                  <a:solidFill>
                    <a:srgbClr val="000066"/>
                  </a:solidFill>
                  <a:latin typeface="+mj-lt"/>
                </a:rPr>
                <a:t>72.5</a:t>
              </a:r>
              <a:endParaRPr lang="es-A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6121913" y="2380871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b="1" smtClean="0">
                  <a:solidFill>
                    <a:srgbClr val="000066"/>
                  </a:solidFill>
                  <a:latin typeface="+mj-lt"/>
                </a:rPr>
                <a:t>72.1</a:t>
              </a:r>
              <a:endParaRPr lang="es-A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6807770" y="2469533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b="1" smtClean="0">
                  <a:solidFill>
                    <a:srgbClr val="000066"/>
                  </a:solidFill>
                  <a:latin typeface="+mj-lt"/>
                </a:rPr>
                <a:t>76.2</a:t>
              </a:r>
              <a:endParaRPr lang="es-A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92" name="Rectangle 42"/>
            <p:cNvSpPr>
              <a:spLocks noChangeArrowheads="1"/>
            </p:cNvSpPr>
            <p:nvPr/>
          </p:nvSpPr>
          <p:spPr bwMode="auto">
            <a:xfrm>
              <a:off x="7517842" y="2318596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b="1" smtClean="0">
                  <a:solidFill>
                    <a:srgbClr val="000066"/>
                  </a:solidFill>
                  <a:latin typeface="+mj-lt"/>
                </a:rPr>
                <a:t>82.9</a:t>
              </a:r>
              <a:endParaRPr lang="es-A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8191891" y="2703568"/>
              <a:ext cx="32220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AR" sz="1400" b="1" smtClean="0">
                  <a:solidFill>
                    <a:srgbClr val="000066"/>
                  </a:solidFill>
                  <a:latin typeface="+mj-lt"/>
                </a:rPr>
                <a:t>71.4</a:t>
              </a:r>
              <a:endParaRPr lang="es-AR" sz="1400" b="1">
                <a:solidFill>
                  <a:srgbClr val="000066"/>
                </a:solidFill>
                <a:latin typeface="+mj-lt"/>
              </a:endParaRPr>
            </a:p>
          </p:txBody>
        </p:sp>
        <p:sp>
          <p:nvSpPr>
            <p:cNvPr id="94" name="TextBox 1"/>
            <p:cNvSpPr txBox="1"/>
            <p:nvPr/>
          </p:nvSpPr>
          <p:spPr bwMode="auto">
            <a:xfrm>
              <a:off x="5030331" y="4444994"/>
              <a:ext cx="622959" cy="2616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/>
              <a:r>
                <a:rPr lang="es-AR" sz="1100" b="1" smtClean="0">
                  <a:latin typeface="+mj-lt"/>
                </a:rPr>
                <a:t>29/40</a:t>
              </a:r>
              <a:endParaRPr lang="es-AR" sz="1100" b="1">
                <a:latin typeface="+mj-lt"/>
              </a:endParaRPr>
            </a:p>
          </p:txBody>
        </p:sp>
        <p:sp>
          <p:nvSpPr>
            <p:cNvPr id="95" name="TextBox 7"/>
            <p:cNvSpPr txBox="1"/>
            <p:nvPr/>
          </p:nvSpPr>
          <p:spPr bwMode="auto">
            <a:xfrm>
              <a:off x="7213288" y="4444994"/>
              <a:ext cx="534121" cy="2616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s-AR" sz="1100" b="1" smtClean="0">
                  <a:latin typeface="+mj-lt"/>
                </a:rPr>
                <a:t>34/41</a:t>
              </a:r>
              <a:endParaRPr lang="es-AR" sz="1100" b="1">
                <a:latin typeface="+mj-lt"/>
              </a:endParaRPr>
            </a:p>
          </p:txBody>
        </p:sp>
        <p:sp>
          <p:nvSpPr>
            <p:cNvPr id="96" name="TextBox 12"/>
            <p:cNvSpPr txBox="1"/>
            <p:nvPr/>
          </p:nvSpPr>
          <p:spPr bwMode="auto">
            <a:xfrm>
              <a:off x="7941516" y="4444994"/>
              <a:ext cx="534121" cy="2616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s-AR" sz="1100" b="1" smtClean="0">
                  <a:latin typeface="+mj-lt"/>
                </a:rPr>
                <a:t>30/42</a:t>
              </a:r>
              <a:endParaRPr lang="es-AR" sz="1100" b="1">
                <a:latin typeface="+mj-lt"/>
              </a:endParaRPr>
            </a:p>
          </p:txBody>
        </p:sp>
        <p:sp>
          <p:nvSpPr>
            <p:cNvPr id="97" name="Rectangle 69"/>
            <p:cNvSpPr>
              <a:spLocks noChangeArrowheads="1"/>
            </p:cNvSpPr>
            <p:nvPr/>
          </p:nvSpPr>
          <p:spPr bwMode="auto">
            <a:xfrm>
              <a:off x="5893147" y="4537327"/>
              <a:ext cx="34945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 b="1" smtClean="0">
                  <a:latin typeface="+mj-lt"/>
                </a:rPr>
                <a:t>31/43</a:t>
              </a:r>
              <a:endParaRPr lang="es-AR" sz="1100" b="1">
                <a:latin typeface="+mj-lt"/>
              </a:endParaRPr>
            </a:p>
          </p:txBody>
        </p:sp>
        <p:sp>
          <p:nvSpPr>
            <p:cNvPr id="98" name="Rectangle 70"/>
            <p:cNvSpPr>
              <a:spLocks noChangeArrowheads="1"/>
            </p:cNvSpPr>
            <p:nvPr/>
          </p:nvSpPr>
          <p:spPr bwMode="auto">
            <a:xfrm>
              <a:off x="6604069" y="4537327"/>
              <a:ext cx="34945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 b="1" smtClean="0">
                  <a:latin typeface="+mj-lt"/>
                </a:rPr>
                <a:t>32/42</a:t>
              </a:r>
              <a:endParaRPr lang="es-AR" sz="1100" b="1">
                <a:latin typeface="+mj-lt"/>
              </a:endParaRPr>
            </a:p>
          </p:txBody>
        </p:sp>
        <p:sp>
          <p:nvSpPr>
            <p:cNvPr id="10306" name="ZoneTexte 99"/>
            <p:cNvSpPr txBox="1">
              <a:spLocks noChangeArrowheads="1"/>
            </p:cNvSpPr>
            <p:nvPr/>
          </p:nvSpPr>
          <p:spPr bwMode="auto">
            <a:xfrm>
              <a:off x="2384197" y="1760098"/>
              <a:ext cx="5277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b="1" smtClean="0">
                  <a:solidFill>
                    <a:srgbClr val="0070C0"/>
                  </a:solidFill>
                  <a:latin typeface="+mj-lt"/>
                </a:rPr>
                <a:t>S24</a:t>
              </a:r>
              <a:endParaRPr lang="es-AR" b="1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10307" name="ZoneTexte 100"/>
            <p:cNvSpPr txBox="1">
              <a:spLocks noChangeArrowheads="1"/>
            </p:cNvSpPr>
            <p:nvPr/>
          </p:nvSpPr>
          <p:spPr bwMode="auto">
            <a:xfrm>
              <a:off x="6654062" y="1730375"/>
              <a:ext cx="5309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b="1" smtClean="0">
                  <a:solidFill>
                    <a:srgbClr val="0070C0"/>
                  </a:solidFill>
                  <a:latin typeface="+mj-lt"/>
                </a:rPr>
                <a:t>S48</a:t>
              </a:r>
              <a:endParaRPr lang="es-AR" b="1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10308" name="ZoneTexte 102"/>
            <p:cNvSpPr txBox="1">
              <a:spLocks noChangeArrowheads="1"/>
            </p:cNvSpPr>
            <p:nvPr/>
          </p:nvSpPr>
          <p:spPr bwMode="auto">
            <a:xfrm>
              <a:off x="1015705" y="4739384"/>
              <a:ext cx="7024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25 mg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309" name="ZoneTexte 103"/>
            <p:cNvSpPr txBox="1">
              <a:spLocks noChangeArrowheads="1"/>
            </p:cNvSpPr>
            <p:nvPr/>
          </p:nvSpPr>
          <p:spPr bwMode="auto">
            <a:xfrm>
              <a:off x="1691680" y="4739384"/>
              <a:ext cx="79490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50 mg 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310" name="ZoneTexte 104"/>
            <p:cNvSpPr txBox="1">
              <a:spLocks noChangeArrowheads="1"/>
            </p:cNvSpPr>
            <p:nvPr/>
          </p:nvSpPr>
          <p:spPr bwMode="auto">
            <a:xfrm>
              <a:off x="2384197" y="4739384"/>
              <a:ext cx="83898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100 mg 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311" name="ZoneTexte 105"/>
            <p:cNvSpPr txBox="1">
              <a:spLocks noChangeArrowheads="1"/>
            </p:cNvSpPr>
            <p:nvPr/>
          </p:nvSpPr>
          <p:spPr bwMode="auto">
            <a:xfrm>
              <a:off x="3074931" y="4739384"/>
              <a:ext cx="88541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200 mg 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312" name="ZoneTexte 106"/>
            <p:cNvSpPr txBox="1">
              <a:spLocks noChangeArrowheads="1"/>
            </p:cNvSpPr>
            <p:nvPr/>
          </p:nvSpPr>
          <p:spPr bwMode="auto">
            <a:xfrm>
              <a:off x="3889681" y="4739384"/>
              <a:ext cx="6215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EFV 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313" name="ZoneTexte 107"/>
            <p:cNvSpPr txBox="1">
              <a:spLocks noChangeArrowheads="1"/>
            </p:cNvSpPr>
            <p:nvPr/>
          </p:nvSpPr>
          <p:spPr bwMode="auto">
            <a:xfrm>
              <a:off x="4995722" y="4739384"/>
              <a:ext cx="7024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25 mg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314" name="ZoneTexte 108"/>
            <p:cNvSpPr txBox="1">
              <a:spLocks noChangeArrowheads="1"/>
            </p:cNvSpPr>
            <p:nvPr/>
          </p:nvSpPr>
          <p:spPr bwMode="auto">
            <a:xfrm>
              <a:off x="5734315" y="4739384"/>
              <a:ext cx="72678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50 mg 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315" name="ZoneTexte 109"/>
            <p:cNvSpPr txBox="1">
              <a:spLocks noChangeArrowheads="1"/>
            </p:cNvSpPr>
            <p:nvPr/>
          </p:nvSpPr>
          <p:spPr bwMode="auto">
            <a:xfrm>
              <a:off x="6374308" y="4739384"/>
              <a:ext cx="8587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100 mg 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316" name="ZoneTexte 110"/>
            <p:cNvSpPr txBox="1">
              <a:spLocks noChangeArrowheads="1"/>
            </p:cNvSpPr>
            <p:nvPr/>
          </p:nvSpPr>
          <p:spPr bwMode="auto">
            <a:xfrm>
              <a:off x="7065042" y="4739384"/>
              <a:ext cx="8753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DOR</a:t>
              </a:r>
            </a:p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200 mg 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317" name="ZoneTexte 111"/>
            <p:cNvSpPr txBox="1">
              <a:spLocks noChangeArrowheads="1"/>
            </p:cNvSpPr>
            <p:nvPr/>
          </p:nvSpPr>
          <p:spPr bwMode="auto">
            <a:xfrm>
              <a:off x="7869698" y="4739384"/>
              <a:ext cx="6215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AR" sz="1400" smtClean="0">
                  <a:solidFill>
                    <a:srgbClr val="000066"/>
                  </a:solidFill>
                  <a:latin typeface="+mn-lt"/>
                </a:rPr>
                <a:t>EFV </a:t>
              </a:r>
              <a:endParaRPr lang="es-AR" sz="140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107" name="Connecteur droit 106"/>
            <p:cNvCxnSpPr/>
            <p:nvPr/>
          </p:nvCxnSpPr>
          <p:spPr bwMode="auto">
            <a:xfrm>
              <a:off x="673555" y="4755241"/>
              <a:ext cx="7887151" cy="0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 bwMode="auto">
            <a:xfrm>
              <a:off x="668101" y="1932769"/>
              <a:ext cx="108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 bwMode="auto">
            <a:xfrm>
              <a:off x="780653" y="1932769"/>
              <a:ext cx="0" cy="2822472"/>
            </a:xfrm>
            <a:prstGeom prst="line">
              <a:avLst/>
            </a:prstGeom>
            <a:ln w="12700"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 bwMode="auto">
            <a:xfrm>
              <a:off x="668101" y="2492896"/>
              <a:ext cx="108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 bwMode="auto">
            <a:xfrm>
              <a:off x="668101" y="3043252"/>
              <a:ext cx="108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 bwMode="auto">
            <a:xfrm>
              <a:off x="668101" y="3596166"/>
              <a:ext cx="108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 bwMode="auto">
            <a:xfrm>
              <a:off x="668101" y="4183805"/>
              <a:ext cx="10800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ZoneTexte 101"/>
          <p:cNvSpPr txBox="1"/>
          <p:nvPr/>
        </p:nvSpPr>
        <p:spPr>
          <a:xfrm>
            <a:off x="623492" y="1566446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smtClean="0">
                <a:solidFill>
                  <a:srgbClr val="000066"/>
                </a:solidFill>
              </a:rPr>
              <a:t>%</a:t>
            </a:r>
            <a:endParaRPr lang="es-AR" sz="1600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165"/>
          <p:cNvSpPr>
            <a:spLocks noChangeArrowheads="1"/>
          </p:cNvSpPr>
          <p:nvPr/>
        </p:nvSpPr>
        <p:spPr bwMode="auto">
          <a:xfrm>
            <a:off x="1187624" y="5617454"/>
            <a:ext cx="6840760" cy="4320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14400"/>
            <a:endParaRPr lang="en-US" sz="280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13" name="Chart 2"/>
          <p:cNvGraphicFramePr>
            <a:graphicFrameLocks/>
          </p:cNvGraphicFramePr>
          <p:nvPr/>
        </p:nvGraphicFramePr>
        <p:xfrm>
          <a:off x="209550" y="1628800"/>
          <a:ext cx="8705850" cy="437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204880" y="1184275"/>
            <a:ext cx="6796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400" b="1" smtClean="0">
                <a:solidFill>
                  <a:srgbClr val="CC3300"/>
                </a:solidFill>
                <a:latin typeface="Calibri" pitchFamily="-1" charset="0"/>
              </a:rPr>
              <a:t>CV &lt; 40 c/mL (ITT, NC = F) a S48 por screening de CV</a:t>
            </a:r>
            <a:endParaRPr lang="es-AR" sz="2400" b="1">
              <a:solidFill>
                <a:srgbClr val="CC3300"/>
              </a:solidFill>
              <a:latin typeface="Calibri" pitchFamily="-1" charset="0"/>
            </a:endParaRPr>
          </a:p>
        </p:txBody>
      </p:sp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0" y="6570669"/>
            <a:ext cx="1691680" cy="472748"/>
            <a:chOff x="-1" y="6570663"/>
            <a:chExt cx="1692000" cy="47402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462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MK1439007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MK1439007: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  <a:endParaRPr lang="fr-FR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928292" y="1718846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0066"/>
                </a:solidFill>
              </a:rPr>
              <a:t>%</a:t>
            </a:r>
            <a:endParaRPr lang="fr-FR" sz="1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12838"/>
            <a:ext cx="8802688" cy="15303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</a:rPr>
              <a:t>Definición de fallo virológico</a:t>
            </a:r>
          </a:p>
          <a:p>
            <a:pPr lvl="1">
              <a:spcBef>
                <a:spcPct val="0"/>
              </a:spcBef>
            </a:pPr>
            <a:r>
              <a:rPr lang="es-AR" sz="1600" dirty="0" smtClean="0">
                <a:ea typeface="ＭＳ Ｐゴシック" pitchFamily="-1" charset="-128"/>
              </a:rPr>
              <a:t>No respuesta : CV nunca &lt; 40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r>
              <a:rPr lang="es-AR" sz="1600" dirty="0" smtClean="0">
                <a:ea typeface="ＭＳ Ｐゴシック" pitchFamily="-1" charset="-128"/>
              </a:rPr>
              <a:t> a S24, o</a:t>
            </a:r>
          </a:p>
          <a:p>
            <a:pPr lvl="1">
              <a:spcBef>
                <a:spcPct val="0"/>
              </a:spcBef>
            </a:pPr>
            <a:r>
              <a:rPr lang="es-AR" sz="1600" dirty="0" smtClean="0">
                <a:ea typeface="ＭＳ Ｐゴシック" pitchFamily="-1" charset="-128"/>
              </a:rPr>
              <a:t>Rebote : después de respuesta inicial de CV  &lt; 40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r>
              <a:rPr lang="es-AR" sz="1600" dirty="0" smtClean="0">
                <a:ea typeface="ＭＳ Ｐゴシック" pitchFamily="-1" charset="-128"/>
              </a:rPr>
              <a:t>, 2 CV consecutivas ≥ 40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r>
              <a:rPr lang="es-AR" sz="1600" dirty="0" smtClean="0">
                <a:ea typeface="ＭＳ Ｐゴシック" pitchFamily="-1" charset="-128"/>
              </a:rPr>
              <a:t> con una semana de diferencia en S24 o después</a:t>
            </a:r>
            <a:br>
              <a:rPr lang="es-AR" sz="1600" dirty="0" smtClean="0">
                <a:ea typeface="ＭＳ Ｐゴシック" pitchFamily="-1" charset="-128"/>
              </a:rPr>
            </a:br>
            <a:endParaRPr lang="es-AR" sz="1600" dirty="0" smtClean="0">
              <a:ea typeface="ＭＳ Ｐゴシック" pitchFamily="-1" charset="-128"/>
            </a:endParaRPr>
          </a:p>
          <a:p>
            <a:pPr>
              <a:spcBef>
                <a:spcPct val="0"/>
              </a:spcBef>
            </a:pPr>
            <a:r>
              <a:rPr lang="es-AR" sz="2400" b="1" dirty="0" smtClean="0">
                <a:latin typeface="Calibri" pitchFamily="-1" charset="0"/>
                <a:ea typeface="ＭＳ Ｐゴシック" pitchFamily="-1" charset="-128"/>
              </a:rPr>
              <a:t>Criterio para test de resistencia</a:t>
            </a:r>
          </a:p>
          <a:p>
            <a:pPr lvl="1">
              <a:spcBef>
                <a:spcPct val="0"/>
              </a:spcBef>
            </a:pPr>
            <a:r>
              <a:rPr lang="es-AR" sz="1600" dirty="0" smtClean="0">
                <a:ea typeface="ＭＳ Ｐゴシック" pitchFamily="-1" charset="-128"/>
              </a:rPr>
              <a:t>CV &gt; 500 c/</a:t>
            </a:r>
            <a:r>
              <a:rPr lang="es-AR" sz="1600" dirty="0" err="1" smtClean="0">
                <a:ea typeface="ＭＳ Ｐゴシック" pitchFamily="-1" charset="-128"/>
              </a:rPr>
              <a:t>mL</a:t>
            </a:r>
            <a:endParaRPr lang="es-AR" sz="1600" dirty="0" smtClean="0">
              <a:ea typeface="ＭＳ Ｐゴシック" pitchFamily="-1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38360199"/>
              </p:ext>
            </p:extLst>
          </p:nvPr>
        </p:nvGraphicFramePr>
        <p:xfrm>
          <a:off x="498425" y="3898354"/>
          <a:ext cx="7673975" cy="2111248"/>
        </p:xfrm>
        <a:graphic>
          <a:graphicData uri="http://schemas.openxmlformats.org/drawingml/2006/table">
            <a:tbl>
              <a:tblPr/>
              <a:tblGrid>
                <a:gridCol w="4092575"/>
                <a:gridCol w="2173288"/>
                <a:gridCol w="1408112"/>
              </a:tblGrid>
              <a:tr h="38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DOR todas las dosis </a:t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EFV</a:t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8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Fallo virológico ≥ 40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27 (16.3%)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(14.3%)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Test de resistencia realizado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Emergencia de mutaciones a INNTR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Emergencia de mutaciones a INTR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3341" name="ZoneTexte 10"/>
          <p:cNvSpPr txBox="1">
            <a:spLocks noChangeArrowheads="1"/>
          </p:cNvSpPr>
          <p:nvPr/>
        </p:nvSpPr>
        <p:spPr bwMode="auto">
          <a:xfrm>
            <a:off x="552400" y="6073353"/>
            <a:ext cx="1012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AR" sz="1400" smtClean="0">
                <a:solidFill>
                  <a:srgbClr val="000066"/>
                </a:solidFill>
              </a:rPr>
              <a:t>* K101K/E</a:t>
            </a:r>
            <a:endParaRPr lang="es-AR" sz="1400">
              <a:solidFill>
                <a:srgbClr val="000066"/>
              </a:solidFill>
            </a:endParaRPr>
          </a:p>
        </p:txBody>
      </p:sp>
      <p:sp>
        <p:nvSpPr>
          <p:cNvPr id="13342" name="Rectangle 20"/>
          <p:cNvSpPr>
            <a:spLocks noChangeArrowheads="1"/>
          </p:cNvSpPr>
          <p:nvPr/>
        </p:nvSpPr>
        <p:spPr bwMode="auto">
          <a:xfrm>
            <a:off x="1736397" y="3305175"/>
            <a:ext cx="578793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</a:rPr>
              <a:t>Datos de resistencia al fallo virológico, S48   </a:t>
            </a:r>
            <a:endParaRPr lang="es-AR" sz="2400" b="1" dirty="0">
              <a:solidFill>
                <a:srgbClr val="CC3300"/>
              </a:solidFill>
              <a:latin typeface="Calibri" pitchFamily="-1" charset="0"/>
            </a:endParaRPr>
          </a:p>
        </p:txBody>
      </p:sp>
      <p:grpSp>
        <p:nvGrpSpPr>
          <p:cNvPr id="7" name="Grouper 27"/>
          <p:cNvGrpSpPr>
            <a:grpSpLocks/>
          </p:cNvGrpSpPr>
          <p:nvPr/>
        </p:nvGrpSpPr>
        <p:grpSpPr bwMode="auto">
          <a:xfrm>
            <a:off x="0" y="6570663"/>
            <a:ext cx="1691680" cy="288081"/>
            <a:chOff x="-1" y="6570663"/>
            <a:chExt cx="1692000" cy="288857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s-AR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277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s-AR" sz="1200" b="1" i="1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MK1439007 Study</a:t>
              </a:r>
              <a:endParaRPr lang="es-AR" sz="1200" b="1" i="1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1" name="Titre 9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MK1439007: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  <a:endParaRPr lang="fr-FR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s-AR" sz="1200" i="1" smtClean="0">
                <a:solidFill>
                  <a:srgbClr val="CC3300"/>
                </a:solidFill>
                <a:cs typeface="Arial" charset="0"/>
              </a:rPr>
              <a:t>Gatell JM.  HIV Drug Therapy 2014, Abs. O434</a:t>
            </a:r>
            <a:endParaRPr lang="es-AR" sz="1200" i="1">
              <a:solidFill>
                <a:srgbClr val="CC3300"/>
              </a:solidFill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fr-FR" dirty="0" err="1" smtClean="0">
                <a:ea typeface="ＭＳ Ｐゴシック" pitchFamily="-1" charset="-128"/>
              </a:rPr>
              <a:t>Estudio</a:t>
            </a:r>
            <a:r>
              <a:rPr lang="fr-FR" dirty="0" smtClean="0">
                <a:ea typeface="ＭＳ Ｐゴシック" pitchFamily="-1" charset="-128"/>
              </a:rPr>
              <a:t> MK1439007: </a:t>
            </a:r>
            <a:r>
              <a:rPr lang="fr-FR" dirty="0" err="1" smtClean="0">
                <a:ea typeface="ＭＳ Ｐゴシック" pitchFamily="-1" charset="-128"/>
              </a:rPr>
              <a:t>doravirine</a:t>
            </a:r>
            <a:r>
              <a:rPr lang="fr-FR" dirty="0" smtClean="0">
                <a:ea typeface="ＭＳ Ｐゴシック" pitchFamily="-1" charset="-128"/>
              </a:rPr>
              <a:t> (DOR) + TDF/FTC vs EFV </a:t>
            </a:r>
            <a:br>
              <a:rPr lang="fr-FR" dirty="0" smtClean="0">
                <a:ea typeface="ＭＳ Ｐゴシック" pitchFamily="-1" charset="-128"/>
              </a:rPr>
            </a:br>
            <a:r>
              <a:rPr lang="fr-FR" dirty="0" smtClean="0">
                <a:ea typeface="ＭＳ Ｐゴシック" pitchFamily="-1" charset="-128"/>
              </a:rPr>
              <a:t>+ TDF/FTC</a:t>
            </a:r>
          </a:p>
        </p:txBody>
      </p:sp>
      <p:graphicFrame>
        <p:nvGraphicFramePr>
          <p:cNvPr id="7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64302540"/>
              </p:ext>
            </p:extLst>
          </p:nvPr>
        </p:nvGraphicFramePr>
        <p:xfrm>
          <a:off x="304800" y="1844825"/>
          <a:ext cx="8686800" cy="3784847"/>
        </p:xfrm>
        <a:graphic>
          <a:graphicData uri="http://schemas.openxmlformats.org/drawingml/2006/table">
            <a:tbl>
              <a:tblPr/>
              <a:tblGrid>
                <a:gridCol w="731833"/>
                <a:gridCol w="2959303"/>
                <a:gridCol w="914898"/>
                <a:gridCol w="914898"/>
                <a:gridCol w="914898"/>
                <a:gridCol w="914898"/>
                <a:gridCol w="1336072"/>
              </a:tblGrid>
              <a:tr h="37848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AR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 600 mg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653746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25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50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200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N = 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3440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EA serios (no relacionados con la droga)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0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por EA,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40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EA relacionados con la droga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46.5%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43.9%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57.1%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Mareos, 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Sueños anormales, 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Diarrea, 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Nauseas, 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Fatiga, 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5448" name="Text Box 2"/>
          <p:cNvSpPr txBox="1">
            <a:spLocks noChangeArrowheads="1"/>
          </p:cNvSpPr>
          <p:nvPr/>
        </p:nvSpPr>
        <p:spPr bwMode="auto">
          <a:xfrm>
            <a:off x="1936605" y="1184275"/>
            <a:ext cx="53327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</a:rPr>
              <a:t>Eventos adversos clínicos a S48 (Parte 1)</a:t>
            </a:r>
            <a:endParaRPr lang="es-AR" sz="2400" b="1" dirty="0">
              <a:solidFill>
                <a:srgbClr val="CC3300"/>
              </a:solidFill>
              <a:latin typeface="Calibri" pitchFamily="-1" charset="0"/>
            </a:endParaRPr>
          </a:p>
        </p:txBody>
      </p:sp>
      <p:grpSp>
        <p:nvGrpSpPr>
          <p:cNvPr id="6" name="Grouper 27"/>
          <p:cNvGrpSpPr>
            <a:grpSpLocks/>
          </p:cNvGrpSpPr>
          <p:nvPr/>
        </p:nvGrpSpPr>
        <p:grpSpPr bwMode="auto">
          <a:xfrm>
            <a:off x="0" y="6570669"/>
            <a:ext cx="1691680" cy="472748"/>
            <a:chOff x="-1" y="6570663"/>
            <a:chExt cx="1692000" cy="47402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14122" cy="462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MK1439007 Study</a:t>
              </a:r>
              <a:endParaRPr lang="en-GB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334000" y="6583363"/>
            <a:ext cx="3810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Gatell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JM.  HIV Drug Therapy 2014, Abs. O434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1484</Words>
  <Application>Microsoft Office PowerPoint</Application>
  <PresentationFormat>Affichage à l'écran (4:3)</PresentationFormat>
  <Paragraphs>441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ARV_trials_2015</vt:lpstr>
      <vt:lpstr>Fase 2 de nuevos ARVs</vt:lpstr>
      <vt:lpstr>Estudio MK1439007: doravirine (DOR) + TDF/FTC vs EFV  + TDF/FTC</vt:lpstr>
      <vt:lpstr>Estudio MK1439007: doravirine (DOR) + TDF/FTC vs EFV  + TDF/FTC</vt:lpstr>
      <vt:lpstr>Estudio MK1439007: doravirine (DOR) + TDF/FTC vs EFV  + TDF/FTC</vt:lpstr>
      <vt:lpstr>Estudio MK1439007: doravirine (DOR) + TDF/FTC vs EFV  + TDF/FTC</vt:lpstr>
      <vt:lpstr>Estudio MK1439007: doravirine (DOR) + TDF/FTC vs EFV  + TDF/FTC</vt:lpstr>
      <vt:lpstr>Estudio MK1439007: doravirine (DOR) + TDF/FTC vs EFV  + TDF/FTC</vt:lpstr>
      <vt:lpstr>Estudio MK1439007: doravirine (DOR) + TDF/FTC vs EFV  + TDF/FTC</vt:lpstr>
      <vt:lpstr>Estudio MK1439007: doravirine (DOR) + TDF/FTC vs EFV  + TDF/FTC</vt:lpstr>
      <vt:lpstr>Estudio MK1439007: doravirine (DOR) + TDF/FTC vs EFV  + TDF/FTC</vt:lpstr>
      <vt:lpstr>Estudio MK1439007: doravirine (DOR) + TDF/FTC vs EFV  + TDF/FTC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creator>www.arv-trial.com</dc:creator>
  <cp:lastModifiedBy>Utilisateur</cp:lastModifiedBy>
  <cp:revision>175</cp:revision>
  <dcterms:created xsi:type="dcterms:W3CDTF">2015-05-20T09:49:00Z</dcterms:created>
  <dcterms:modified xsi:type="dcterms:W3CDTF">2015-10-13T14:53:20Z</dcterms:modified>
</cp:coreProperties>
</file>